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7" r:id="rId2"/>
    <p:sldId id="259" r:id="rId3"/>
    <p:sldId id="265" r:id="rId4"/>
    <p:sldId id="268" r:id="rId5"/>
    <p:sldId id="267" r:id="rId6"/>
    <p:sldId id="269"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varScale="1">
        <p:scale>
          <a:sx n="83" d="100"/>
          <a:sy n="83" d="100"/>
        </p:scale>
        <p:origin x="595"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11/29/2021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11/29/2021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11/29/2021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11/29/2021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11/29/2021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11/29/2021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11/29/2021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11/29/2021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11/29/2021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11/29/2021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11/29/2021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11/29/2021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smallbusiness.chron.com/keys-teamwork-34398.html" TargetMode="External"/><Relationship Id="rId2" Type="http://schemas.openxmlformats.org/officeDocument/2006/relationships/hyperlink" Target="http://www.kenblanchard.com/Solutions/Situational-Leadership-Development/Situational-Leadership-II"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title"/>
          </p:nvPr>
        </p:nvSpPr>
        <p:spPr>
          <a:xfrm>
            <a:off x="1097280" y="286603"/>
            <a:ext cx="10058400" cy="1450757"/>
          </a:xfrm>
        </p:spPr>
        <p:txBody>
          <a:bodyPr anchor="b">
            <a:normAutofit/>
          </a:bodyPr>
          <a:lstStyle/>
          <a:p>
            <a:r>
              <a:rPr lang="en-GB" sz="1900" dirty="0"/>
              <a:t>Effective Team Working and Communication</a:t>
            </a:r>
            <a:br>
              <a:rPr lang="en-GB" sz="1900" dirty="0"/>
            </a:br>
            <a:br>
              <a:rPr lang="en-GB" sz="1900" dirty="0"/>
            </a:br>
            <a:r>
              <a:rPr lang="en-GB" sz="1900" dirty="0"/>
              <a:t>Lecture: Anita Nan</a:t>
            </a:r>
            <a:br>
              <a:rPr lang="en-GB" sz="1900" dirty="0"/>
            </a:br>
            <a:br>
              <a:rPr lang="en-GB" sz="1900" dirty="0"/>
            </a:br>
            <a:r>
              <a:rPr lang="en-GB" sz="1900" dirty="0"/>
              <a:t>Module Code: BMSW4002</a:t>
            </a:r>
          </a:p>
        </p:txBody>
      </p:sp>
      <p:sp>
        <p:nvSpPr>
          <p:cNvPr id="3" name="Subtitle 2">
            <a:extLst>
              <a:ext uri="{FF2B5EF4-FFF2-40B4-BE49-F238E27FC236}">
                <a16:creationId xmlns:a16="http://schemas.microsoft.com/office/drawing/2014/main" id="{A8E9CFF2-3777-4FF4-A759-8491175B0B7C}"/>
              </a:ext>
            </a:extLst>
          </p:cNvPr>
          <p:cNvSpPr>
            <a:spLocks noGrp="1"/>
          </p:cNvSpPr>
          <p:nvPr>
            <p:ph sz="half" idx="1"/>
          </p:nvPr>
        </p:nvSpPr>
        <p:spPr>
          <a:xfrm>
            <a:off x="1097280" y="2120900"/>
            <a:ext cx="4639736" cy="3748193"/>
          </a:xfrm>
        </p:spPr>
        <p:txBody>
          <a:bodyPr>
            <a:normAutofit/>
          </a:bodyPr>
          <a:lstStyle/>
          <a:p>
            <a:r>
              <a:rPr lang="en-GB" dirty="0"/>
              <a:t>Ivan Chorbadzhiyski – 2010295</a:t>
            </a:r>
            <a:endParaRPr lang="en-US" dirty="0"/>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t="16435" r="-1" b="29035"/>
          <a:stretch/>
        </p:blipFill>
        <p:spPr>
          <a:xfrm>
            <a:off x="6515944" y="2120900"/>
            <a:ext cx="4639736" cy="3748194"/>
          </a:xfrm>
          <a:prstGeom prst="rect">
            <a:avLst/>
          </a:prstGeom>
          <a:noFill/>
        </p:spPr>
      </p:pic>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F99F3-088F-4ABA-A2DC-B0F82025584A}"/>
              </a:ext>
            </a:extLst>
          </p:cNvPr>
          <p:cNvSpPr>
            <a:spLocks noGrp="1"/>
          </p:cNvSpPr>
          <p:nvPr>
            <p:ph type="title"/>
          </p:nvPr>
        </p:nvSpPr>
        <p:spPr>
          <a:xfrm>
            <a:off x="643466" y="786383"/>
            <a:ext cx="3517567" cy="2093975"/>
          </a:xfrm>
        </p:spPr>
        <p:txBody>
          <a:bodyPr anchor="b">
            <a:normAutofit/>
          </a:bodyPr>
          <a:lstStyle/>
          <a:p>
            <a:r>
              <a:rPr lang="en-GB" i="1" u="sng" dirty="0"/>
              <a:t>The Benefits of Team Working</a:t>
            </a:r>
          </a:p>
        </p:txBody>
      </p:sp>
      <p:pic>
        <p:nvPicPr>
          <p:cNvPr id="4" name="Picture 3">
            <a:extLst>
              <a:ext uri="{FF2B5EF4-FFF2-40B4-BE49-F238E27FC236}">
                <a16:creationId xmlns:a16="http://schemas.microsoft.com/office/drawing/2014/main" id="{0F110404-5263-447F-A0D8-9D8AA67F7479}"/>
              </a:ext>
            </a:extLst>
          </p:cNvPr>
          <p:cNvPicPr>
            <a:picLocks noChangeAspect="1"/>
          </p:cNvPicPr>
          <p:nvPr/>
        </p:nvPicPr>
        <p:blipFill>
          <a:blip r:embed="rId2"/>
          <a:stretch>
            <a:fillRect/>
          </a:stretch>
        </p:blipFill>
        <p:spPr>
          <a:xfrm>
            <a:off x="5458984" y="2118889"/>
            <a:ext cx="5928344" cy="2682576"/>
          </a:xfrm>
          <a:prstGeom prst="rect">
            <a:avLst/>
          </a:prstGeom>
          <a:noFill/>
        </p:spPr>
      </p:pic>
      <p:sp>
        <p:nvSpPr>
          <p:cNvPr id="3" name="Content Placeholder 2">
            <a:extLst>
              <a:ext uri="{FF2B5EF4-FFF2-40B4-BE49-F238E27FC236}">
                <a16:creationId xmlns:a16="http://schemas.microsoft.com/office/drawing/2014/main" id="{94039565-38A7-4BE7-8F3F-6F6E1290713C}"/>
              </a:ext>
            </a:extLst>
          </p:cNvPr>
          <p:cNvSpPr>
            <a:spLocks noGrp="1"/>
          </p:cNvSpPr>
          <p:nvPr>
            <p:ph type="body" sz="half" idx="2"/>
          </p:nvPr>
        </p:nvSpPr>
        <p:spPr>
          <a:xfrm>
            <a:off x="643465" y="3043050"/>
            <a:ext cx="3517567" cy="3064505"/>
          </a:xfrm>
        </p:spPr>
        <p:txBody>
          <a:bodyPr>
            <a:normAutofit/>
          </a:bodyPr>
          <a:lstStyle/>
          <a:p>
            <a:pPr marL="0" lvl="0" indent="0">
              <a:lnSpc>
                <a:spcPct val="100000"/>
              </a:lnSpc>
              <a:spcAft>
                <a:spcPts val="800"/>
              </a:spcAft>
              <a:buNone/>
              <a:tabLst>
                <a:tab pos="457200" algn="l"/>
              </a:tabLst>
            </a:pPr>
            <a:r>
              <a:rPr lang="en-GB" sz="1500">
                <a:effectLst/>
              </a:rPr>
              <a:t>Teamwork is a group of people working as a one to contribute for higher efficiency of the work process. The reason is because each one of the group has different knowledges, skills and ideas.</a:t>
            </a:r>
            <a:endParaRPr lang="en-GB" sz="1500"/>
          </a:p>
          <a:p>
            <a:pPr marL="0" indent="0">
              <a:lnSpc>
                <a:spcPct val="100000"/>
              </a:lnSpc>
              <a:buNone/>
            </a:pPr>
            <a:r>
              <a:rPr lang="en-GB" sz="1500"/>
              <a:t>  1. It Increases productivity </a:t>
            </a:r>
            <a:br>
              <a:rPr lang="en-GB" sz="1500"/>
            </a:br>
            <a:r>
              <a:rPr lang="en-GB" sz="1500"/>
              <a:t>  2. It Provides a Support Network </a:t>
            </a:r>
            <a:br>
              <a:rPr lang="en-GB" sz="1500"/>
            </a:br>
            <a:r>
              <a:rPr lang="en-GB" sz="1500"/>
              <a:t>  3. It Encourages Innovation </a:t>
            </a:r>
            <a:br>
              <a:rPr lang="en-GB" sz="1500"/>
            </a:br>
            <a:r>
              <a:rPr lang="en-GB" sz="1500"/>
              <a:t>  4. It Improves Morale </a:t>
            </a:r>
            <a:br>
              <a:rPr lang="en-GB" sz="1500"/>
            </a:br>
            <a:r>
              <a:rPr lang="en-GB" sz="1500"/>
              <a:t>  5. It Attracts Talent</a:t>
            </a:r>
          </a:p>
          <a:p>
            <a:pPr>
              <a:lnSpc>
                <a:spcPct val="100000"/>
              </a:lnSpc>
            </a:pPr>
            <a:endParaRPr lang="en-GB" sz="1500"/>
          </a:p>
          <a:p>
            <a:pPr marL="0" indent="0">
              <a:lnSpc>
                <a:spcPct val="100000"/>
              </a:lnSpc>
              <a:buNone/>
            </a:pPr>
            <a:endParaRPr lang="en-GB" sz="1500"/>
          </a:p>
        </p:txBody>
      </p:sp>
    </p:spTree>
    <p:extLst>
      <p:ext uri="{BB962C8B-B14F-4D97-AF65-F5344CB8AC3E}">
        <p14:creationId xmlns:p14="http://schemas.microsoft.com/office/powerpoint/2010/main" val="1413989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98A57-142C-4A55-9EC7-86D65A45C9FD}"/>
              </a:ext>
            </a:extLst>
          </p:cNvPr>
          <p:cNvSpPr>
            <a:spLocks noGrp="1"/>
          </p:cNvSpPr>
          <p:nvPr>
            <p:ph type="title"/>
          </p:nvPr>
        </p:nvSpPr>
        <p:spPr>
          <a:xfrm>
            <a:off x="1097280" y="286603"/>
            <a:ext cx="10058400" cy="1450757"/>
          </a:xfrm>
        </p:spPr>
        <p:txBody>
          <a:bodyPr anchor="b">
            <a:normAutofit/>
          </a:bodyPr>
          <a:lstStyle/>
          <a:p>
            <a:br>
              <a:rPr lang="en-GB" sz="1500" dirty="0">
                <a:latin typeface="+mn-lt"/>
              </a:rPr>
            </a:br>
            <a:r>
              <a:rPr lang="en-GB" sz="1500" dirty="0">
                <a:latin typeface="+mn-lt"/>
              </a:rPr>
              <a:t>1. It Establishes Strong Relationships</a:t>
            </a:r>
            <a:br>
              <a:rPr lang="en-GB" sz="1500" dirty="0">
                <a:latin typeface="+mn-lt"/>
              </a:rPr>
            </a:br>
            <a:r>
              <a:rPr lang="en-GB" sz="1500" dirty="0">
                <a:latin typeface="+mn-lt"/>
              </a:rPr>
              <a:t>2. It Allows Flexibility </a:t>
            </a:r>
            <a:br>
              <a:rPr lang="en-GB" sz="1500" dirty="0">
                <a:latin typeface="+mn-lt"/>
              </a:rPr>
            </a:br>
            <a:r>
              <a:rPr lang="en-GB" sz="1500" dirty="0">
                <a:latin typeface="+mn-lt"/>
              </a:rPr>
              <a:t>3. It Advances the Individual’s Career</a:t>
            </a:r>
            <a:br>
              <a:rPr lang="en-GB" sz="1500" dirty="0">
                <a:latin typeface="+mn-lt"/>
              </a:rPr>
            </a:br>
            <a:r>
              <a:rPr lang="en-GB" sz="1500" dirty="0">
                <a:latin typeface="+mn-lt"/>
              </a:rPr>
              <a:t>4. It Promotes Synergy    </a:t>
            </a:r>
            <a:br>
              <a:rPr lang="en-GB" sz="1500" dirty="0"/>
            </a:br>
            <a:endParaRPr lang="en-GB" sz="1500" dirty="0"/>
          </a:p>
        </p:txBody>
      </p:sp>
      <p:sp>
        <p:nvSpPr>
          <p:cNvPr id="3" name="Subtitle 2">
            <a:extLst>
              <a:ext uri="{FF2B5EF4-FFF2-40B4-BE49-F238E27FC236}">
                <a16:creationId xmlns:a16="http://schemas.microsoft.com/office/drawing/2014/main" id="{A071EF90-3115-48FA-9F7E-6C5B02C1A087}"/>
              </a:ext>
            </a:extLst>
          </p:cNvPr>
          <p:cNvSpPr>
            <a:spLocks noGrp="1"/>
          </p:cNvSpPr>
          <p:nvPr>
            <p:ph sz="half" idx="1"/>
          </p:nvPr>
        </p:nvSpPr>
        <p:spPr>
          <a:xfrm>
            <a:off x="1097280" y="2120900"/>
            <a:ext cx="4639736" cy="3748193"/>
          </a:xfrm>
        </p:spPr>
        <p:txBody>
          <a:bodyPr>
            <a:normAutofit/>
          </a:bodyPr>
          <a:lstStyle/>
          <a:p>
            <a:pPr>
              <a:spcAft>
                <a:spcPts val="800"/>
              </a:spcAft>
            </a:pPr>
            <a:r>
              <a:rPr lang="en-GB" dirty="0">
                <a:effectLst/>
              </a:rPr>
              <a:t>In order for a team to achieve these benefits, individual members have to work well together. They must be able to put thoughts their thoughts aside and work for the benefits of the team, so they can achieve greater results. It is much better when everyone is focused on one common task as everyone have different abilities and knowledges which will help them to get to the right idea for the current tasks.</a:t>
            </a:r>
          </a:p>
          <a:p>
            <a:endParaRPr lang="en-GB" dirty="0"/>
          </a:p>
        </p:txBody>
      </p:sp>
      <p:pic>
        <p:nvPicPr>
          <p:cNvPr id="4" name="Picture 3">
            <a:extLst>
              <a:ext uri="{FF2B5EF4-FFF2-40B4-BE49-F238E27FC236}">
                <a16:creationId xmlns:a16="http://schemas.microsoft.com/office/drawing/2014/main" id="{BBD4AF89-9CFE-4A3F-9758-BB66E61D1922}"/>
              </a:ext>
            </a:extLst>
          </p:cNvPr>
          <p:cNvPicPr>
            <a:picLocks noChangeAspect="1"/>
          </p:cNvPicPr>
          <p:nvPr/>
        </p:nvPicPr>
        <p:blipFill>
          <a:blip r:embed="rId2"/>
          <a:stretch>
            <a:fillRect/>
          </a:stretch>
        </p:blipFill>
        <p:spPr>
          <a:xfrm>
            <a:off x="6515944" y="2684206"/>
            <a:ext cx="4639736" cy="2360531"/>
          </a:xfrm>
          <a:prstGeom prst="rect">
            <a:avLst/>
          </a:prstGeom>
          <a:noFill/>
        </p:spPr>
      </p:pic>
    </p:spTree>
    <p:extLst>
      <p:ext uri="{BB962C8B-B14F-4D97-AF65-F5344CB8AC3E}">
        <p14:creationId xmlns:p14="http://schemas.microsoft.com/office/powerpoint/2010/main" val="481713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0E193-D9E3-45C6-9491-82A99D416D0E}"/>
              </a:ext>
            </a:extLst>
          </p:cNvPr>
          <p:cNvSpPr>
            <a:spLocks noGrp="1"/>
          </p:cNvSpPr>
          <p:nvPr>
            <p:ph type="title"/>
          </p:nvPr>
        </p:nvSpPr>
        <p:spPr>
          <a:xfrm>
            <a:off x="4781355" y="109134"/>
            <a:ext cx="7475300" cy="989994"/>
          </a:xfrm>
        </p:spPr>
        <p:txBody>
          <a:bodyPr anchor="b">
            <a:normAutofit/>
          </a:bodyPr>
          <a:lstStyle/>
          <a:p>
            <a:r>
              <a:rPr lang="en-GB" i="1" u="sng" dirty="0">
                <a:solidFill>
                  <a:schemeClr val="tx1"/>
                </a:solidFill>
              </a:rPr>
              <a:t>Successful Team Development </a:t>
            </a:r>
          </a:p>
        </p:txBody>
      </p:sp>
      <p:pic>
        <p:nvPicPr>
          <p:cNvPr id="5" name="Content Placeholder 4" descr="Text&#10;&#10;Description automatically generated">
            <a:extLst>
              <a:ext uri="{FF2B5EF4-FFF2-40B4-BE49-F238E27FC236}">
                <a16:creationId xmlns:a16="http://schemas.microsoft.com/office/drawing/2014/main" id="{E6DEA6E1-58AD-4EC7-899D-FE153286DA7E}"/>
              </a:ext>
            </a:extLst>
          </p:cNvPr>
          <p:cNvPicPr>
            <a:picLocks noGrp="1" noChangeAspect="1"/>
          </p:cNvPicPr>
          <p:nvPr>
            <p:ph idx="1"/>
          </p:nvPr>
        </p:nvPicPr>
        <p:blipFill>
          <a:blip r:embed="rId2"/>
          <a:stretch>
            <a:fillRect/>
          </a:stretch>
        </p:blipFill>
        <p:spPr>
          <a:xfrm>
            <a:off x="6540138" y="2456282"/>
            <a:ext cx="4431016" cy="3766364"/>
          </a:xfrm>
          <a:prstGeom prst="rect">
            <a:avLst/>
          </a:prstGeom>
          <a:noFill/>
        </p:spPr>
      </p:pic>
      <p:sp>
        <p:nvSpPr>
          <p:cNvPr id="4" name="Text Placeholder 3">
            <a:extLst>
              <a:ext uri="{FF2B5EF4-FFF2-40B4-BE49-F238E27FC236}">
                <a16:creationId xmlns:a16="http://schemas.microsoft.com/office/drawing/2014/main" id="{2CB02043-41F1-44E8-A966-12D4A7CA993D}"/>
              </a:ext>
            </a:extLst>
          </p:cNvPr>
          <p:cNvSpPr>
            <a:spLocks noGrp="1"/>
          </p:cNvSpPr>
          <p:nvPr>
            <p:ph type="body" sz="half" idx="2"/>
          </p:nvPr>
        </p:nvSpPr>
        <p:spPr>
          <a:xfrm>
            <a:off x="643465" y="3043050"/>
            <a:ext cx="3517567" cy="3416744"/>
          </a:xfrm>
        </p:spPr>
        <p:txBody>
          <a:bodyPr>
            <a:normAutofit fontScale="92500" lnSpcReduction="20000"/>
          </a:bodyPr>
          <a:lstStyle/>
          <a:p>
            <a:pPr lvl="0">
              <a:lnSpc>
                <a:spcPct val="100000"/>
              </a:lnSpc>
              <a:buChar char="-"/>
            </a:pPr>
            <a:r>
              <a:rPr lang="en-GB" b="1" i="1" dirty="0"/>
              <a:t>Consider solutions </a:t>
            </a:r>
            <a:r>
              <a:rPr lang="en-GB" dirty="0"/>
              <a:t>and </a:t>
            </a:r>
            <a:r>
              <a:rPr lang="en-GB" b="1" i="1" dirty="0"/>
              <a:t>solve problems </a:t>
            </a:r>
            <a:r>
              <a:rPr lang="en-GB" dirty="0"/>
              <a:t>together.</a:t>
            </a:r>
          </a:p>
          <a:p>
            <a:pPr lvl="0">
              <a:lnSpc>
                <a:spcPct val="100000"/>
              </a:lnSpc>
              <a:buChar char="-"/>
            </a:pPr>
            <a:endParaRPr lang="en-GB" b="1" i="1" dirty="0"/>
          </a:p>
          <a:p>
            <a:pPr lvl="0">
              <a:lnSpc>
                <a:spcPct val="100000"/>
              </a:lnSpc>
              <a:buChar char="-"/>
            </a:pPr>
            <a:r>
              <a:rPr lang="en-GB" b="1" i="1" dirty="0"/>
              <a:t>Establish regular </a:t>
            </a:r>
            <a:r>
              <a:rPr lang="en-GB" dirty="0"/>
              <a:t>and </a:t>
            </a:r>
            <a:r>
              <a:rPr lang="en-GB" b="1" i="1" dirty="0"/>
              <a:t>open lines</a:t>
            </a:r>
            <a:r>
              <a:rPr lang="en-GB" dirty="0"/>
              <a:t>, </a:t>
            </a:r>
            <a:r>
              <a:rPr lang="en-GB" b="1" i="1" dirty="0"/>
              <a:t>communications</a:t>
            </a:r>
            <a:r>
              <a:rPr lang="en-GB" dirty="0"/>
              <a:t> and </a:t>
            </a:r>
            <a:r>
              <a:rPr lang="en-GB" b="1" i="1" dirty="0"/>
              <a:t>monitor</a:t>
            </a:r>
            <a:r>
              <a:rPr lang="en-GB" dirty="0"/>
              <a:t>.</a:t>
            </a:r>
          </a:p>
          <a:p>
            <a:pPr lvl="0">
              <a:lnSpc>
                <a:spcPct val="100000"/>
              </a:lnSpc>
              <a:buChar char="-"/>
            </a:pPr>
            <a:endParaRPr lang="en-GB" b="1" i="1" dirty="0"/>
          </a:p>
          <a:p>
            <a:pPr lvl="0">
              <a:lnSpc>
                <a:spcPct val="100000"/>
              </a:lnSpc>
              <a:buChar char="-"/>
            </a:pPr>
            <a:r>
              <a:rPr lang="en-GB" b="1" i="1" dirty="0"/>
              <a:t>Clear communication </a:t>
            </a:r>
            <a:r>
              <a:rPr lang="en-GB" dirty="0"/>
              <a:t>can make </a:t>
            </a:r>
            <a:r>
              <a:rPr lang="en-GB" b="1" i="1" dirty="0"/>
              <a:t>teams brainstorm solutions.</a:t>
            </a:r>
            <a:endParaRPr lang="en-GB" dirty="0"/>
          </a:p>
          <a:p>
            <a:pPr lvl="0">
              <a:lnSpc>
                <a:spcPct val="100000"/>
              </a:lnSpc>
              <a:buChar char="-"/>
            </a:pPr>
            <a:endParaRPr lang="en-GB" b="1" i="1" dirty="0"/>
          </a:p>
          <a:p>
            <a:pPr lvl="0">
              <a:lnSpc>
                <a:spcPct val="100000"/>
              </a:lnSpc>
              <a:buChar char="-"/>
            </a:pPr>
            <a:r>
              <a:rPr lang="en-GB" b="1" i="1" dirty="0"/>
              <a:t>Share</a:t>
            </a:r>
            <a:r>
              <a:rPr lang="en-GB" dirty="0"/>
              <a:t> some </a:t>
            </a:r>
            <a:r>
              <a:rPr lang="en-GB" b="1" i="1" dirty="0"/>
              <a:t>ideas.</a:t>
            </a:r>
          </a:p>
          <a:p>
            <a:pPr>
              <a:lnSpc>
                <a:spcPct val="100000"/>
              </a:lnSpc>
            </a:pPr>
            <a:endParaRPr lang="en-GB" sz="1100" dirty="0"/>
          </a:p>
        </p:txBody>
      </p:sp>
      <p:sp>
        <p:nvSpPr>
          <p:cNvPr id="6" name="TextBox 5">
            <a:extLst>
              <a:ext uri="{FF2B5EF4-FFF2-40B4-BE49-F238E27FC236}">
                <a16:creationId xmlns:a16="http://schemas.microsoft.com/office/drawing/2014/main" id="{9E537C02-99B6-4EC9-BDA2-CEB3D01892DF}"/>
              </a:ext>
            </a:extLst>
          </p:cNvPr>
          <p:cNvSpPr txBox="1"/>
          <p:nvPr/>
        </p:nvSpPr>
        <p:spPr>
          <a:xfrm>
            <a:off x="643465" y="1099128"/>
            <a:ext cx="3186545" cy="1200329"/>
          </a:xfrm>
          <a:prstGeom prst="rect">
            <a:avLst/>
          </a:prstGeom>
          <a:noFill/>
        </p:spPr>
        <p:txBody>
          <a:bodyPr wrap="square" rtlCol="0">
            <a:spAutoFit/>
          </a:bodyPr>
          <a:lstStyle/>
          <a:p>
            <a:pPr marL="0" lvl="0" indent="0">
              <a:lnSpc>
                <a:spcPct val="100000"/>
              </a:lnSpc>
              <a:buNone/>
            </a:pPr>
            <a:r>
              <a:rPr lang="en-GB" sz="2400" b="1" u="sng" dirty="0">
                <a:solidFill>
                  <a:schemeClr val="bg1"/>
                </a:solidFill>
                <a:latin typeface="+mj-lt"/>
                <a:cs typeface="Arial" pitchFamily="34"/>
              </a:rPr>
              <a:t>What is Successful Team Development?</a:t>
            </a:r>
            <a:r>
              <a:rPr lang="en-GB" sz="2400" b="1" dirty="0">
                <a:solidFill>
                  <a:schemeClr val="bg1"/>
                </a:solidFill>
                <a:latin typeface="+mj-lt"/>
                <a:cs typeface="Arial" pitchFamily="34"/>
              </a:rPr>
              <a:t>  </a:t>
            </a:r>
          </a:p>
        </p:txBody>
      </p:sp>
    </p:spTree>
    <p:extLst>
      <p:ext uri="{BB962C8B-B14F-4D97-AF65-F5344CB8AC3E}">
        <p14:creationId xmlns:p14="http://schemas.microsoft.com/office/powerpoint/2010/main" val="3073602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CBD3E-4282-4D94-960F-E8F4571A6ECC}"/>
              </a:ext>
            </a:extLst>
          </p:cNvPr>
          <p:cNvSpPr>
            <a:spLocks noGrp="1"/>
          </p:cNvSpPr>
          <p:nvPr>
            <p:ph type="title"/>
          </p:nvPr>
        </p:nvSpPr>
        <p:spPr>
          <a:xfrm>
            <a:off x="1097280" y="286603"/>
            <a:ext cx="10058400" cy="1450757"/>
          </a:xfrm>
        </p:spPr>
        <p:txBody>
          <a:bodyPr anchor="b">
            <a:normAutofit/>
          </a:bodyPr>
          <a:lstStyle/>
          <a:p>
            <a:r>
              <a:rPr lang="en-GB" i="1" u="sng" dirty="0">
                <a:effectLst/>
              </a:rPr>
              <a:t>Steps in Building a Strong Team</a:t>
            </a:r>
            <a:br>
              <a:rPr lang="en-GB" dirty="0">
                <a:effectLst/>
              </a:rPr>
            </a:br>
            <a:endParaRPr lang="en-GB" dirty="0"/>
          </a:p>
        </p:txBody>
      </p:sp>
      <p:pic>
        <p:nvPicPr>
          <p:cNvPr id="5" name="Content Placeholder 4">
            <a:extLst>
              <a:ext uri="{FF2B5EF4-FFF2-40B4-BE49-F238E27FC236}">
                <a16:creationId xmlns:a16="http://schemas.microsoft.com/office/drawing/2014/main" id="{90F7AC91-598C-4D7D-8860-7D74F8AAC1A7}"/>
              </a:ext>
            </a:extLst>
          </p:cNvPr>
          <p:cNvPicPr>
            <a:picLocks noGrp="1" noChangeAspect="1"/>
          </p:cNvPicPr>
          <p:nvPr>
            <p:ph sz="half" idx="1"/>
          </p:nvPr>
        </p:nvPicPr>
        <p:blipFill rotWithShape="1">
          <a:blip r:embed="rId2"/>
          <a:srcRect t="19469" r="2" b="4595"/>
          <a:stretch/>
        </p:blipFill>
        <p:spPr>
          <a:xfrm>
            <a:off x="1097280" y="2120900"/>
            <a:ext cx="4639736" cy="3748193"/>
          </a:xfrm>
          <a:prstGeom prst="rect">
            <a:avLst/>
          </a:prstGeom>
          <a:noFill/>
        </p:spPr>
      </p:pic>
      <p:sp>
        <p:nvSpPr>
          <p:cNvPr id="4" name="Text Placeholder 3">
            <a:extLst>
              <a:ext uri="{FF2B5EF4-FFF2-40B4-BE49-F238E27FC236}">
                <a16:creationId xmlns:a16="http://schemas.microsoft.com/office/drawing/2014/main" id="{A323D32E-5332-4CAA-BE19-5AA0ABA44C1E}"/>
              </a:ext>
            </a:extLst>
          </p:cNvPr>
          <p:cNvSpPr>
            <a:spLocks noGrp="1"/>
          </p:cNvSpPr>
          <p:nvPr>
            <p:ph sz="half" idx="2"/>
          </p:nvPr>
        </p:nvSpPr>
        <p:spPr>
          <a:xfrm>
            <a:off x="6515944" y="2120900"/>
            <a:ext cx="4639736" cy="3748194"/>
          </a:xfrm>
        </p:spPr>
        <p:txBody>
          <a:bodyPr>
            <a:normAutofit fontScale="92500"/>
          </a:bodyPr>
          <a:lstStyle/>
          <a:p>
            <a:pPr lvl="0">
              <a:lnSpc>
                <a:spcPct val="100000"/>
              </a:lnSpc>
            </a:pPr>
            <a:endParaRPr lang="en-GB" sz="1300" b="1" dirty="0"/>
          </a:p>
          <a:p>
            <a:pPr marL="457200" lvl="0" indent="-457200">
              <a:lnSpc>
                <a:spcPct val="100000"/>
              </a:lnSpc>
              <a:buAutoNum type="arabicPeriod"/>
            </a:pPr>
            <a:r>
              <a:rPr lang="en-GB" sz="1600" b="1" dirty="0"/>
              <a:t>Understanding responsibilities </a:t>
            </a:r>
            <a:r>
              <a:rPr lang="en-GB" sz="1600" dirty="0"/>
              <a:t>– </a:t>
            </a:r>
            <a:r>
              <a:rPr lang="en-GB" sz="1600" i="1" dirty="0"/>
              <a:t>quality and state.</a:t>
            </a:r>
          </a:p>
          <a:p>
            <a:pPr marL="457200" lvl="0" indent="-457200">
              <a:lnSpc>
                <a:spcPct val="100000"/>
              </a:lnSpc>
              <a:buAutoNum type="arabicPeriod"/>
            </a:pPr>
            <a:r>
              <a:rPr lang="en-GB" sz="1600" b="1" dirty="0"/>
              <a:t>Covering the Belbin roles </a:t>
            </a:r>
            <a:r>
              <a:rPr lang="en-GB" sz="1600" dirty="0"/>
              <a:t>– understand ways/improve performance.</a:t>
            </a:r>
          </a:p>
          <a:p>
            <a:pPr marL="457200" lvl="0" indent="-457200">
              <a:lnSpc>
                <a:spcPct val="100000"/>
              </a:lnSpc>
              <a:buAutoNum type="arabicPeriod"/>
            </a:pPr>
            <a:r>
              <a:rPr lang="en-GB" sz="1600" b="1" dirty="0"/>
              <a:t>Having some common goals </a:t>
            </a:r>
            <a:r>
              <a:rPr lang="en-GB" sz="1600" dirty="0"/>
              <a:t>– management and staff toward together/increases trust between different levels.</a:t>
            </a:r>
          </a:p>
          <a:p>
            <a:pPr marL="457200" lvl="0" indent="-457200">
              <a:lnSpc>
                <a:spcPct val="100000"/>
              </a:lnSpc>
              <a:buAutoNum type="arabicPeriod"/>
            </a:pPr>
            <a:r>
              <a:rPr lang="en-GB" sz="1600" b="1" dirty="0"/>
              <a:t>Dealing with change </a:t>
            </a:r>
            <a:r>
              <a:rPr lang="en-GB" sz="1600" dirty="0"/>
              <a:t>– manages the stress from the change/takes a more active role.</a:t>
            </a:r>
          </a:p>
          <a:p>
            <a:pPr marL="457200" lvl="0" indent="-457200">
              <a:lnSpc>
                <a:spcPct val="100000"/>
              </a:lnSpc>
              <a:buAutoNum type="arabicPeriod"/>
            </a:pPr>
            <a:r>
              <a:rPr lang="en-GB" sz="1600" b="1" dirty="0"/>
              <a:t>Dealing with conflict </a:t>
            </a:r>
            <a:r>
              <a:rPr lang="en-GB" sz="1600" dirty="0"/>
              <a:t>– show them you stay calm/you understand the other person’s perspective.</a:t>
            </a:r>
          </a:p>
          <a:p>
            <a:pPr>
              <a:lnSpc>
                <a:spcPct val="100000"/>
              </a:lnSpc>
            </a:pPr>
            <a:endParaRPr lang="en-GB" sz="1300" dirty="0"/>
          </a:p>
        </p:txBody>
      </p:sp>
    </p:spTree>
    <p:extLst>
      <p:ext uri="{BB962C8B-B14F-4D97-AF65-F5344CB8AC3E}">
        <p14:creationId xmlns:p14="http://schemas.microsoft.com/office/powerpoint/2010/main" val="4105615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3C10C-5C09-4D17-9DB9-D6BEC6700673}"/>
              </a:ext>
            </a:extLst>
          </p:cNvPr>
          <p:cNvSpPr>
            <a:spLocks noGrp="1"/>
          </p:cNvSpPr>
          <p:nvPr>
            <p:ph type="title"/>
          </p:nvPr>
        </p:nvSpPr>
        <p:spPr>
          <a:xfrm>
            <a:off x="643466" y="786383"/>
            <a:ext cx="3517567" cy="2093975"/>
          </a:xfrm>
        </p:spPr>
        <p:txBody>
          <a:bodyPr anchor="b">
            <a:normAutofit/>
          </a:bodyPr>
          <a:lstStyle/>
          <a:p>
            <a:r>
              <a:rPr lang="en-GB" i="1" u="sng" dirty="0"/>
              <a:t>How to Build a Successful Team:</a:t>
            </a:r>
            <a:br>
              <a:rPr lang="en-GB" b="1" u="sng" dirty="0"/>
            </a:br>
            <a:endParaRPr lang="en-GB" dirty="0"/>
          </a:p>
        </p:txBody>
      </p:sp>
      <p:pic>
        <p:nvPicPr>
          <p:cNvPr id="5" name="Content Placeholder 4">
            <a:extLst>
              <a:ext uri="{FF2B5EF4-FFF2-40B4-BE49-F238E27FC236}">
                <a16:creationId xmlns:a16="http://schemas.microsoft.com/office/drawing/2014/main" id="{C4DAD453-31DF-4321-AA7D-7B0648A303EB}"/>
              </a:ext>
            </a:extLst>
          </p:cNvPr>
          <p:cNvPicPr>
            <a:picLocks noGrp="1" noChangeAspect="1"/>
          </p:cNvPicPr>
          <p:nvPr>
            <p:ph idx="1"/>
          </p:nvPr>
        </p:nvPicPr>
        <p:blipFill rotWithShape="1">
          <a:blip r:embed="rId2"/>
          <a:srcRect l="254" r="5693" b="-1"/>
          <a:stretch/>
        </p:blipFill>
        <p:spPr>
          <a:xfrm>
            <a:off x="5458984" y="812799"/>
            <a:ext cx="5928344" cy="5294757"/>
          </a:xfrm>
          <a:prstGeom prst="rect">
            <a:avLst/>
          </a:prstGeom>
          <a:noFill/>
        </p:spPr>
      </p:pic>
      <p:sp>
        <p:nvSpPr>
          <p:cNvPr id="4" name="Text Placeholder 3">
            <a:extLst>
              <a:ext uri="{FF2B5EF4-FFF2-40B4-BE49-F238E27FC236}">
                <a16:creationId xmlns:a16="http://schemas.microsoft.com/office/drawing/2014/main" id="{E85EE8A3-725C-4532-ADA5-9BC1D54D655B}"/>
              </a:ext>
            </a:extLst>
          </p:cNvPr>
          <p:cNvSpPr>
            <a:spLocks noGrp="1"/>
          </p:cNvSpPr>
          <p:nvPr>
            <p:ph type="body" sz="half" idx="2"/>
          </p:nvPr>
        </p:nvSpPr>
        <p:spPr>
          <a:xfrm>
            <a:off x="643465" y="3043050"/>
            <a:ext cx="3517567" cy="3064505"/>
          </a:xfrm>
        </p:spPr>
        <p:txBody>
          <a:bodyPr>
            <a:normAutofit/>
          </a:bodyPr>
          <a:lstStyle/>
          <a:p>
            <a:pPr lvl="0">
              <a:lnSpc>
                <a:spcPct val="100000"/>
              </a:lnSpc>
              <a:buChar char="-"/>
            </a:pPr>
            <a:r>
              <a:rPr lang="en-GB" sz="1400" b="1" dirty="0"/>
              <a:t>Make a plan </a:t>
            </a:r>
            <a:r>
              <a:rPr lang="en-GB" sz="1400" dirty="0"/>
              <a:t>– </a:t>
            </a:r>
            <a:r>
              <a:rPr lang="en-GB" sz="1400" i="1" dirty="0"/>
              <a:t>need a clear and measurable goal.</a:t>
            </a:r>
          </a:p>
          <a:p>
            <a:pPr lvl="0">
              <a:lnSpc>
                <a:spcPct val="100000"/>
              </a:lnSpc>
            </a:pPr>
            <a:endParaRPr lang="en-GB" sz="1400" b="1" dirty="0"/>
          </a:p>
          <a:p>
            <a:pPr lvl="0">
              <a:lnSpc>
                <a:spcPct val="100000"/>
              </a:lnSpc>
              <a:buChar char="-"/>
            </a:pPr>
            <a:r>
              <a:rPr lang="en-GB" sz="1400" b="1" dirty="0"/>
              <a:t>Show them a little respect </a:t>
            </a:r>
            <a:r>
              <a:rPr lang="en-GB" sz="1400" dirty="0"/>
              <a:t>– </a:t>
            </a:r>
            <a:r>
              <a:rPr lang="en-GB" sz="1400" i="1" dirty="0"/>
              <a:t>if team members don’t feel respected, they won’t be motivated to bring their best ideas.</a:t>
            </a:r>
          </a:p>
          <a:p>
            <a:pPr lvl="0">
              <a:lnSpc>
                <a:spcPct val="100000"/>
              </a:lnSpc>
            </a:pPr>
            <a:endParaRPr lang="en-GB" sz="1400" b="1" dirty="0"/>
          </a:p>
          <a:p>
            <a:pPr lvl="0">
              <a:lnSpc>
                <a:spcPct val="100000"/>
              </a:lnSpc>
              <a:buChar char="-"/>
            </a:pPr>
            <a:r>
              <a:rPr lang="en-GB" sz="1400" b="1" dirty="0"/>
              <a:t>Having conversations </a:t>
            </a:r>
            <a:r>
              <a:rPr lang="en-GB" sz="1400" dirty="0"/>
              <a:t>– </a:t>
            </a:r>
            <a:r>
              <a:rPr lang="en-GB" sz="1400" i="1" dirty="0"/>
              <a:t>difficult discussions aren’t anyone’s idea of fun, but they are necessary for running a successful team.</a:t>
            </a:r>
          </a:p>
          <a:p>
            <a:pPr>
              <a:lnSpc>
                <a:spcPct val="100000"/>
              </a:lnSpc>
            </a:pPr>
            <a:endParaRPr lang="en-GB" sz="1100" dirty="0"/>
          </a:p>
        </p:txBody>
      </p:sp>
    </p:spTree>
    <p:extLst>
      <p:ext uri="{BB962C8B-B14F-4D97-AF65-F5344CB8AC3E}">
        <p14:creationId xmlns:p14="http://schemas.microsoft.com/office/powerpoint/2010/main" val="3369901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33549" y="1405497"/>
            <a:ext cx="10058400" cy="4034721"/>
          </a:xfrm>
        </p:spPr>
        <p:txBody>
          <a:bodyPr anchor="ctr">
            <a:normAutofit fontScale="90000"/>
          </a:bodyPr>
          <a:lstStyle/>
          <a:p>
            <a:pPr marL="0" lvl="0" indent="0">
              <a:buNone/>
            </a:pPr>
            <a:br>
              <a:rPr lang="en-US" sz="4800" i="1" dirty="0">
                <a:solidFill>
                  <a:srgbClr val="FFFFFF"/>
                </a:solidFill>
              </a:rPr>
            </a:br>
            <a:br>
              <a:rPr lang="en-US" i="1" dirty="0">
                <a:solidFill>
                  <a:srgbClr val="FFFFFF"/>
                </a:solidFill>
              </a:rPr>
            </a:br>
            <a:r>
              <a:rPr lang="en-GB" sz="2000" dirty="0">
                <a:latin typeface="+mn-lt"/>
              </a:rPr>
              <a:t>Ken Blanchard, </a:t>
            </a:r>
            <a:r>
              <a:rPr lang="en-GB" sz="2000" dirty="0">
                <a:solidFill>
                  <a:schemeClr val="tx1"/>
                </a:solidFill>
                <a:latin typeface="+mn-lt"/>
                <a:hlinkClick r:id="rId2">
                  <a:extLst>
                    <a:ext uri="{A12FA001-AC4F-418D-AE19-62706E023703}">
                      <ahyp:hlinkClr xmlns:ahyp="http://schemas.microsoft.com/office/drawing/2018/hyperlinkcolor" val="tx"/>
                    </a:ext>
                  </a:extLst>
                </a:hlinkClick>
              </a:rPr>
              <a:t>Situational Leadership® II: Prepare to Lead Differently</a:t>
            </a:r>
            <a:r>
              <a:rPr lang="en-GB" sz="2000" dirty="0">
                <a:latin typeface="+mn-lt"/>
              </a:rPr>
              <a:t>, The Ken Blanchard Companies</a:t>
            </a:r>
            <a:br>
              <a:rPr lang="en-GB" sz="2000" dirty="0">
                <a:latin typeface="+mn-lt"/>
              </a:rPr>
            </a:br>
            <a:br>
              <a:rPr lang="en-GB" sz="2000" dirty="0">
                <a:latin typeface="+mn-lt"/>
              </a:rPr>
            </a:br>
            <a:r>
              <a:rPr lang="en-GB" sz="2000" dirty="0">
                <a:solidFill>
                  <a:schemeClr val="tx1"/>
                </a:solidFill>
                <a:latin typeface="+mn-lt"/>
                <a:hlinkClick r:id="rId3">
                  <a:extLst>
                    <a:ext uri="{A12FA001-AC4F-418D-AE19-62706E023703}">
                      <ahyp:hlinkClr xmlns:ahyp="http://schemas.microsoft.com/office/drawing/2018/hyperlinkcolor" val="tx"/>
                    </a:ext>
                  </a:extLst>
                </a:hlinkClick>
              </a:rPr>
              <a:t>https://smallbusiness.chron.com/keys-teamwork-34398.html</a:t>
            </a:r>
            <a:br>
              <a:rPr lang="en-GB" sz="2000" dirty="0">
                <a:latin typeface="+mn-lt"/>
              </a:rPr>
            </a:br>
            <a:br>
              <a:rPr lang="en-GB" sz="2000" dirty="0">
                <a:latin typeface="+mn-lt"/>
              </a:rPr>
            </a:br>
            <a:br>
              <a:rPr lang="en-GB" sz="2000" dirty="0">
                <a:latin typeface="+mn-lt"/>
              </a:rPr>
            </a:br>
            <a:br>
              <a:rPr lang="en-GB" sz="2000" dirty="0">
                <a:latin typeface="+mn-lt"/>
                <a:cs typeface="Arial" pitchFamily="34"/>
              </a:rPr>
            </a:br>
            <a:r>
              <a:rPr lang="en-GB" sz="2000" dirty="0">
                <a:latin typeface="+mn-lt"/>
                <a:cs typeface="Arial" pitchFamily="34"/>
              </a:rPr>
              <a:t>Brower, M.J. (1995) </a:t>
            </a:r>
            <a:r>
              <a:rPr lang="en-GB" sz="2000" i="1" dirty="0">
                <a:latin typeface="+mn-lt"/>
                <a:cs typeface="Arial" pitchFamily="34"/>
              </a:rPr>
              <a:t>Empowering Teams: What, Why and How’, Empowerment in Organisations</a:t>
            </a:r>
            <a:r>
              <a:rPr lang="en-GB" sz="2000" dirty="0">
                <a:latin typeface="+mn-lt"/>
                <a:cs typeface="Arial" pitchFamily="34"/>
              </a:rPr>
              <a:t>, 3, (1, pp. 13-25)</a:t>
            </a:r>
            <a:br>
              <a:rPr lang="en-GB" sz="2000" dirty="0">
                <a:latin typeface="+mn-lt"/>
                <a:cs typeface="Arial" pitchFamily="34"/>
              </a:rPr>
            </a:br>
            <a:br>
              <a:rPr lang="en-GB" sz="2000" i="1" dirty="0">
                <a:latin typeface="+mn-lt"/>
                <a:cs typeface="Arial" pitchFamily="34"/>
              </a:rPr>
            </a:br>
            <a:r>
              <a:rPr lang="en-GB" sz="2000" dirty="0">
                <a:latin typeface="+mn-lt"/>
                <a:cs typeface="Arial" pitchFamily="34"/>
              </a:rPr>
              <a:t> Gignac, F. (2005) </a:t>
            </a:r>
            <a:r>
              <a:rPr lang="en-GB" sz="2000" i="1" dirty="0">
                <a:latin typeface="+mn-lt"/>
                <a:cs typeface="Arial" pitchFamily="34"/>
              </a:rPr>
              <a:t>Building Successful Virtual Teams, Boston, Artech House</a:t>
            </a:r>
            <a:br>
              <a:rPr lang="en-GB" sz="2000" i="1" dirty="0">
                <a:latin typeface="+mn-lt"/>
                <a:cs typeface="Arial" pitchFamily="34"/>
              </a:rPr>
            </a:br>
            <a:br>
              <a:rPr lang="en-GB" sz="2000" i="1" dirty="0">
                <a:latin typeface="+mn-lt"/>
                <a:cs typeface="Arial" pitchFamily="34"/>
              </a:rPr>
            </a:br>
            <a:r>
              <a:rPr lang="en-GB" sz="2000" dirty="0">
                <a:latin typeface="+mn-lt"/>
                <a:cs typeface="Arial" pitchFamily="34"/>
              </a:rPr>
              <a:t>Heap, N. (1996) </a:t>
            </a:r>
            <a:r>
              <a:rPr lang="en-GB" sz="2000" i="1" dirty="0">
                <a:latin typeface="+mn-lt"/>
                <a:cs typeface="Arial" pitchFamily="34"/>
              </a:rPr>
              <a:t>Building the Organisational Team, Industrial and Commercial Training,</a:t>
            </a:r>
            <a:r>
              <a:rPr lang="en-GB" sz="2000" dirty="0">
                <a:latin typeface="+mn-lt"/>
                <a:cs typeface="Arial" pitchFamily="34"/>
              </a:rPr>
              <a:t> 28, (no. 3, pp,3-7).</a:t>
            </a:r>
            <a:br>
              <a:rPr lang="en-GB" sz="2000" dirty="0">
                <a:latin typeface="+mn-lt"/>
                <a:cs typeface="Arial" pitchFamily="34"/>
              </a:rPr>
            </a:br>
            <a:br>
              <a:rPr lang="en-GB" sz="2000" dirty="0">
                <a:latin typeface="+mn-lt"/>
              </a:rPr>
            </a:br>
            <a:br>
              <a:rPr lang="en-US" sz="4800" i="1" dirty="0">
                <a:solidFill>
                  <a:srgbClr val="FFFFFF"/>
                </a:solidFill>
                <a:latin typeface="+mn-lt"/>
              </a:rPr>
            </a:br>
            <a:br>
              <a:rPr lang="en-US" sz="4800" i="1" dirty="0">
                <a:solidFill>
                  <a:srgbClr val="FFFFFF"/>
                </a:solidFill>
              </a:rPr>
            </a:br>
            <a:endParaRPr lang="en-US" sz="4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50669" y="131249"/>
            <a:ext cx="10058400" cy="1143000"/>
          </a:xfrm>
        </p:spPr>
        <p:txBody>
          <a:bodyPr>
            <a:normAutofit/>
          </a:bodyPr>
          <a:lstStyle/>
          <a:p>
            <a:pPr algn="ctr"/>
            <a:r>
              <a:rPr lang="en-US" sz="5400" i="1" dirty="0">
                <a:solidFill>
                  <a:srgbClr val="FFFFFF"/>
                </a:solidFill>
              </a:rPr>
              <a:t>Reference</a:t>
            </a:r>
            <a:endParaRPr lang="en-US" sz="5400" dirty="0">
              <a:solidFill>
                <a:srgbClr val="FFFFFF"/>
              </a:solidFill>
            </a:endParaRPr>
          </a:p>
        </p:txBody>
      </p:sp>
    </p:spTree>
    <p:extLst>
      <p:ext uri="{BB962C8B-B14F-4D97-AF65-F5344CB8AC3E}">
        <p14:creationId xmlns:p14="http://schemas.microsoft.com/office/powerpoint/2010/main" val="191714609"/>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{60BB9B41-EAFE-4F17-8EB4-CE6E88A6B51E}tf56160789_win32</Template>
  <TotalTime>21857</TotalTime>
  <Words>503</Words>
  <Application>Microsoft Office PowerPoint</Application>
  <PresentationFormat>Widescreen</PresentationFormat>
  <Paragraphs>31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Bookman Old Style</vt:lpstr>
      <vt:lpstr>Calibri</vt:lpstr>
      <vt:lpstr>Franklin Gothic Book</vt:lpstr>
      <vt:lpstr>1_RetrospectVTI</vt:lpstr>
      <vt:lpstr>Effective Team Working and Communication  Lecture: Anita Nan  Module Code: BMSW4002</vt:lpstr>
      <vt:lpstr>The Benefits of Team Working</vt:lpstr>
      <vt:lpstr> 1. It Establishes Strong Relationships 2. It Allows Flexibility  3. It Advances the Individual’s Career 4. It Promotes Synergy     </vt:lpstr>
      <vt:lpstr>Successful Team Development </vt:lpstr>
      <vt:lpstr>Steps in Building a Strong Team </vt:lpstr>
      <vt:lpstr>How to Build a Successful Team: </vt:lpstr>
      <vt:lpstr>  Ken Blanchard, Situational Leadership® II: Prepare to Lead Differently, The Ken Blanchard Companies  https://smallbusiness.chron.com/keys-teamwork-34398.html    Brower, M.J. (1995) Empowering Teams: What, Why and How’, Empowerment in Organisations, 3, (1, pp. 13-25)   Gignac, F. (2005) Building Successful Virtual Teams, Boston, Artech House  Heap, N. (1996) Building the Organisational Team, Industrial and Commercial Training, 28, (no. 3, pp,3-7).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Lecture: Anita Nan  Module Code: BMSW4002</dc:title>
  <dc:creator>Ivan</dc:creator>
  <cp:lastModifiedBy>Ivan</cp:lastModifiedBy>
  <cp:revision>5</cp:revision>
  <dcterms:created xsi:type="dcterms:W3CDTF">2021-11-26T09:26:45Z</dcterms:created>
  <dcterms:modified xsi:type="dcterms:W3CDTF">2021-12-13T23:54:12Z</dcterms:modified>
</cp:coreProperties>
</file>