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handoutMasterIdLst>
    <p:handoutMasterId r:id="rId28"/>
  </p:handoutMasterIdLst>
  <p:sldIdLst>
    <p:sldId id="256" r:id="rId2"/>
    <p:sldId id="257" r:id="rId3"/>
    <p:sldId id="267" r:id="rId4"/>
    <p:sldId id="265" r:id="rId5"/>
    <p:sldId id="282" r:id="rId6"/>
    <p:sldId id="266" r:id="rId7"/>
    <p:sldId id="258" r:id="rId8"/>
    <p:sldId id="283" r:id="rId9"/>
    <p:sldId id="259" r:id="rId10"/>
    <p:sldId id="278" r:id="rId11"/>
    <p:sldId id="277" r:id="rId12"/>
    <p:sldId id="281" r:id="rId13"/>
    <p:sldId id="279" r:id="rId14"/>
    <p:sldId id="260" r:id="rId15"/>
    <p:sldId id="261" r:id="rId16"/>
    <p:sldId id="269" r:id="rId17"/>
    <p:sldId id="272" r:id="rId18"/>
    <p:sldId id="270" r:id="rId19"/>
    <p:sldId id="273" r:id="rId20"/>
    <p:sldId id="271" r:id="rId21"/>
    <p:sldId id="274" r:id="rId22"/>
    <p:sldId id="268" r:id="rId23"/>
    <p:sldId id="275" r:id="rId24"/>
    <p:sldId id="263" r:id="rId25"/>
    <p:sldId id="276" r:id="rId26"/>
    <p:sldId id="280"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8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92C4954-676B-42AE-950E-D84F85ED0D13}" type="datetimeFigureOut">
              <a:rPr lang="en-GB" smtClean="0"/>
              <a:t>07/08/2017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CB3511EB-B09C-47BA-AD8D-936E0C515108}" type="slidenum">
              <a:rPr lang="en-GB" smtClean="0"/>
              <a:t>‹#›</a:t>
            </a:fld>
            <a:endParaRPr lang="en-GB"/>
          </a:p>
        </p:txBody>
      </p:sp>
    </p:spTree>
    <p:extLst>
      <p:ext uri="{BB962C8B-B14F-4D97-AF65-F5344CB8AC3E}">
        <p14:creationId xmlns:p14="http://schemas.microsoft.com/office/powerpoint/2010/main" val="37367709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356503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076500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90499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674681-09B8-4BC3-A049-CF7D6A46A717}" type="datetimeFigureOut">
              <a:rPr lang="en-GB" smtClean="0"/>
              <a:t>07/08/2017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64262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674681-09B8-4BC3-A049-CF7D6A46A717}" type="datetimeFigureOut">
              <a:rPr lang="en-GB" smtClean="0"/>
              <a:t>07/08/2017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53666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674681-09B8-4BC3-A049-CF7D6A46A717}" type="datetimeFigureOut">
              <a:rPr lang="en-GB" smtClean="0"/>
              <a:t>07/08/2017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033776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674681-09B8-4BC3-A049-CF7D6A46A717}" type="datetimeFigureOut">
              <a:rPr lang="en-GB" smtClean="0"/>
              <a:t>07/08/2017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565362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07/08/2017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469700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07/08/2017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91480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944440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68421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74421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8283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197449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043779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07/08/2017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23163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674681-09B8-4BC3-A049-CF7D6A46A717}" type="datetimeFigureOut">
              <a:rPr lang="en-GB" smtClean="0"/>
              <a:t>07/08/2017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526EED9-507D-42AD-88C6-6AE6611B2D29}" type="slidenum">
              <a:rPr lang="en-GB" smtClean="0"/>
              <a:t>‹#›</a:t>
            </a:fld>
            <a:endParaRPr lang="en-GB"/>
          </a:p>
        </p:txBody>
      </p:sp>
    </p:spTree>
    <p:extLst>
      <p:ext uri="{BB962C8B-B14F-4D97-AF65-F5344CB8AC3E}">
        <p14:creationId xmlns:p14="http://schemas.microsoft.com/office/powerpoint/2010/main" val="18858204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pb.rcpsych.org/content/32/4/153.1#ref-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publications.parliament.uk/pa/ld201314/ldselect/ldmentalcap/139/1391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
            </a:r>
            <a:br>
              <a:rPr lang="en-GB" dirty="0"/>
            </a:br>
            <a:r>
              <a:rPr lang="en-GB" dirty="0"/>
              <a:t/>
            </a:r>
            <a:br>
              <a:rPr lang="en-GB" dirty="0"/>
            </a:br>
            <a:r>
              <a:rPr lang="en-GB" dirty="0"/>
              <a:t/>
            </a:r>
            <a:br>
              <a:rPr lang="en-GB" dirty="0"/>
            </a:br>
            <a:r>
              <a:rPr lang="en-GB" dirty="0" smtClean="0"/>
              <a:t>Mental Capacity Act 2005: </a:t>
            </a:r>
            <a:r>
              <a:rPr lang="en-GB" dirty="0"/>
              <a:t/>
            </a:r>
            <a:br>
              <a:rPr lang="en-GB" dirty="0"/>
            </a:br>
            <a:endParaRPr lang="en-GB" dirty="0"/>
          </a:p>
        </p:txBody>
      </p:sp>
      <p:sp>
        <p:nvSpPr>
          <p:cNvPr id="3" name="Subtitle 2"/>
          <p:cNvSpPr>
            <a:spLocks noGrp="1"/>
          </p:cNvSpPr>
          <p:nvPr>
            <p:ph type="subTitle" idx="1"/>
          </p:nvPr>
        </p:nvSpPr>
        <p:spPr/>
        <p:txBody>
          <a:bodyPr>
            <a:normAutofit lnSpcReduction="10000"/>
          </a:bodyPr>
          <a:lstStyle/>
          <a:p>
            <a:r>
              <a:rPr lang="en-GB" sz="3600" b="1" dirty="0" smtClean="0"/>
              <a:t>Restraint and Deprivation of Liberty</a:t>
            </a:r>
            <a:endParaRPr lang="en-GB" sz="3600" dirty="0"/>
          </a:p>
        </p:txBody>
      </p:sp>
    </p:spTree>
    <p:extLst>
      <p:ext uri="{BB962C8B-B14F-4D97-AF65-F5344CB8AC3E}">
        <p14:creationId xmlns:p14="http://schemas.microsoft.com/office/powerpoint/2010/main" val="246781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Restraint</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b="1" dirty="0" smtClean="0"/>
              <a:t>What </a:t>
            </a:r>
            <a:r>
              <a:rPr lang="en-GB" sz="2800" b="1" dirty="0"/>
              <a:t>procedures, practices and equipment could </a:t>
            </a:r>
            <a:r>
              <a:rPr lang="en-GB" sz="2800" b="1" dirty="0" smtClean="0"/>
              <a:t>be deemed </a:t>
            </a:r>
            <a:r>
              <a:rPr lang="en-GB" sz="2800" b="1" dirty="0"/>
              <a:t>to be ‘restraint’?</a:t>
            </a:r>
          </a:p>
          <a:p>
            <a:r>
              <a:rPr lang="en-GB" sz="2800" b="1" i="1" dirty="0" smtClean="0"/>
              <a:t>Discuss </a:t>
            </a:r>
            <a:r>
              <a:rPr lang="en-GB" sz="2800" b="1" i="1" dirty="0"/>
              <a:t>in your groups and make a list</a:t>
            </a:r>
            <a:endParaRPr lang="en-GB" sz="2800" dirty="0"/>
          </a:p>
        </p:txBody>
      </p:sp>
    </p:spTree>
    <p:extLst>
      <p:ext uri="{BB962C8B-B14F-4D97-AF65-F5344CB8AC3E}">
        <p14:creationId xmlns:p14="http://schemas.microsoft.com/office/powerpoint/2010/main" val="2540252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Restraint</a:t>
            </a:r>
            <a:endParaRPr lang="en-GB" dirty="0"/>
          </a:p>
        </p:txBody>
      </p:sp>
      <p:sp>
        <p:nvSpPr>
          <p:cNvPr id="3" name="Content Placeholder 2"/>
          <p:cNvSpPr>
            <a:spLocks noGrp="1"/>
          </p:cNvSpPr>
          <p:nvPr>
            <p:ph idx="1"/>
          </p:nvPr>
        </p:nvSpPr>
        <p:spPr/>
        <p:txBody>
          <a:bodyPr/>
          <a:lstStyle/>
          <a:p>
            <a:r>
              <a:rPr lang="en-GB" sz="2800" dirty="0"/>
              <a:t>It is also important to be aware of the legal definition from the Mental Capacity Act 2005</a:t>
            </a:r>
            <a:r>
              <a:rPr lang="en-GB" sz="2800" dirty="0" smtClean="0"/>
              <a:t>, </a:t>
            </a:r>
            <a:r>
              <a:rPr lang="en-GB" sz="2800" dirty="0"/>
              <a:t>states that:</a:t>
            </a:r>
          </a:p>
          <a:p>
            <a:r>
              <a:rPr lang="en-GB" sz="2800" dirty="0"/>
              <a:t>‘someone is using restraint if </a:t>
            </a:r>
            <a:r>
              <a:rPr lang="en-GB" sz="2800" dirty="0" smtClean="0"/>
              <a:t>they: use </a:t>
            </a:r>
            <a:r>
              <a:rPr lang="en-GB" sz="2800" dirty="0"/>
              <a:t>force – or threaten to use force – to make someone do something they are resisting, or </a:t>
            </a:r>
            <a:r>
              <a:rPr lang="en-GB" sz="2800" dirty="0" smtClean="0"/>
              <a:t>restrict </a:t>
            </a:r>
            <a:r>
              <a:rPr lang="en-GB" sz="2800" dirty="0"/>
              <a:t>a person’s freedom of movement, whether they are resisting or not’.</a:t>
            </a:r>
          </a:p>
          <a:p>
            <a:endParaRPr lang="en-GB" dirty="0"/>
          </a:p>
        </p:txBody>
      </p:sp>
    </p:spTree>
    <p:extLst>
      <p:ext uri="{BB962C8B-B14F-4D97-AF65-F5344CB8AC3E}">
        <p14:creationId xmlns:p14="http://schemas.microsoft.com/office/powerpoint/2010/main" val="1612787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Types of restraint</a:t>
            </a:r>
            <a:br>
              <a:rPr lang="en-GB" b="1" dirty="0" smtClean="0"/>
            </a:br>
            <a:endParaRPr lang="en-GB" dirty="0"/>
          </a:p>
        </p:txBody>
      </p:sp>
      <p:sp>
        <p:nvSpPr>
          <p:cNvPr id="3" name="Content Placeholder 2"/>
          <p:cNvSpPr>
            <a:spLocks noGrp="1"/>
          </p:cNvSpPr>
          <p:nvPr>
            <p:ph idx="1"/>
          </p:nvPr>
        </p:nvSpPr>
        <p:spPr/>
        <p:txBody>
          <a:bodyPr>
            <a:normAutofit/>
          </a:bodyPr>
          <a:lstStyle/>
          <a:p>
            <a:r>
              <a:rPr lang="en-GB" sz="2800" dirty="0" smtClean="0"/>
              <a:t>Physical </a:t>
            </a:r>
            <a:r>
              <a:rPr lang="en-GB" sz="2800" dirty="0"/>
              <a:t>restraint involves one or more members </a:t>
            </a:r>
            <a:r>
              <a:rPr lang="en-GB" sz="2800" dirty="0" smtClean="0"/>
              <a:t>of staff </a:t>
            </a:r>
            <a:r>
              <a:rPr lang="en-GB" sz="2800" dirty="0"/>
              <a:t>holding the person, moving the person, </a:t>
            </a:r>
            <a:r>
              <a:rPr lang="en-GB" sz="2800" dirty="0" smtClean="0"/>
              <a:t>or blocking </a:t>
            </a:r>
            <a:r>
              <a:rPr lang="en-GB" sz="2800" dirty="0"/>
              <a:t>their movement to stop them </a:t>
            </a:r>
            <a:r>
              <a:rPr lang="en-GB" sz="2800" dirty="0" smtClean="0"/>
              <a:t>leaving</a:t>
            </a:r>
          </a:p>
          <a:p>
            <a:r>
              <a:rPr lang="en-GB" sz="2800" dirty="0" smtClean="0"/>
              <a:t>Mechanical restraint</a:t>
            </a:r>
          </a:p>
          <a:p>
            <a:r>
              <a:rPr lang="en-GB" sz="2800" dirty="0" smtClean="0"/>
              <a:t>Technological surveillance</a:t>
            </a:r>
          </a:p>
          <a:p>
            <a:r>
              <a:rPr lang="en-GB" sz="2800" dirty="0"/>
              <a:t>Chemical </a:t>
            </a:r>
            <a:r>
              <a:rPr lang="en-GB" sz="2800" dirty="0" smtClean="0"/>
              <a:t>restraint</a:t>
            </a:r>
          </a:p>
          <a:p>
            <a:r>
              <a:rPr lang="en-GB" sz="2800" dirty="0"/>
              <a:t>Psychological restraint</a:t>
            </a:r>
          </a:p>
        </p:txBody>
      </p:sp>
    </p:spTree>
    <p:extLst>
      <p:ext uri="{BB962C8B-B14F-4D97-AF65-F5344CB8AC3E}">
        <p14:creationId xmlns:p14="http://schemas.microsoft.com/office/powerpoint/2010/main" val="1586230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 that may justify restraint</a:t>
            </a:r>
          </a:p>
        </p:txBody>
      </p:sp>
      <p:sp>
        <p:nvSpPr>
          <p:cNvPr id="3" name="Content Placeholder 2"/>
          <p:cNvSpPr>
            <a:spLocks noGrp="1"/>
          </p:cNvSpPr>
          <p:nvPr>
            <p:ph idx="1"/>
          </p:nvPr>
        </p:nvSpPr>
        <p:spPr/>
        <p:txBody>
          <a:bodyPr/>
          <a:lstStyle/>
          <a:p>
            <a:r>
              <a:rPr lang="en-GB" dirty="0"/>
              <a:t>T</a:t>
            </a:r>
            <a:r>
              <a:rPr lang="en-GB" dirty="0" smtClean="0"/>
              <a:t>wo </a:t>
            </a:r>
            <a:r>
              <a:rPr lang="en-GB" dirty="0"/>
              <a:t>conditions must be satisfied in order to justify the use of restraint. </a:t>
            </a:r>
            <a:endParaRPr lang="en-GB" dirty="0" smtClean="0"/>
          </a:p>
          <a:p>
            <a:r>
              <a:rPr lang="en-GB" dirty="0" smtClean="0"/>
              <a:t>First</a:t>
            </a:r>
            <a:r>
              <a:rPr lang="en-GB" dirty="0"/>
              <a:t>, the person taking action must </a:t>
            </a:r>
            <a:r>
              <a:rPr lang="en-GB" b="1" dirty="0"/>
              <a:t>reasonably</a:t>
            </a:r>
            <a:r>
              <a:rPr lang="en-GB" dirty="0"/>
              <a:t> believe that it is necessary to use restraint in order to prevent harm to the person lacking capacity (section 6.2). </a:t>
            </a:r>
            <a:endParaRPr lang="en-GB" dirty="0" smtClean="0"/>
          </a:p>
          <a:p>
            <a:r>
              <a:rPr lang="en-GB" dirty="0" smtClean="0"/>
              <a:t>Second</a:t>
            </a:r>
            <a:r>
              <a:rPr lang="en-GB" dirty="0"/>
              <a:t>, the act of restraint has to be a </a:t>
            </a:r>
            <a:r>
              <a:rPr lang="en-GB" b="1" dirty="0"/>
              <a:t>proportionate response</a:t>
            </a:r>
            <a:r>
              <a:rPr lang="en-GB" dirty="0"/>
              <a:t>, in terms of both degree and duration, to the likelihood of the person who lacks capacity suffering harm and the seriousness of that harm (section </a:t>
            </a:r>
            <a:r>
              <a:rPr lang="en-GB" dirty="0" smtClean="0"/>
              <a:t>6.</a:t>
            </a:r>
            <a:r>
              <a:rPr lang="en-GB" dirty="0"/>
              <a:t> (</a:t>
            </a:r>
            <a:r>
              <a:rPr lang="en-GB" dirty="0" err="1" smtClean="0"/>
              <a:t>ie</a:t>
            </a:r>
            <a:r>
              <a:rPr lang="en-GB" dirty="0" smtClean="0"/>
              <a:t> </a:t>
            </a:r>
            <a:r>
              <a:rPr lang="en-GB" dirty="0"/>
              <a:t>be only as</a:t>
            </a:r>
          </a:p>
          <a:p>
            <a:pPr marL="0" indent="0">
              <a:buNone/>
            </a:pPr>
            <a:r>
              <a:rPr lang="en-GB" dirty="0"/>
              <a:t>    serious and go on only as long as necessary</a:t>
            </a:r>
            <a:r>
              <a:rPr lang="en-GB" dirty="0" smtClean="0"/>
              <a:t>) (</a:t>
            </a:r>
            <a:r>
              <a:rPr lang="en-GB" dirty="0" err="1" smtClean="0"/>
              <a:t>Owinio</a:t>
            </a:r>
            <a:r>
              <a:rPr lang="en-GB" dirty="0" smtClean="0"/>
              <a:t> 2008)</a:t>
            </a:r>
            <a:endParaRPr lang="en-GB" dirty="0"/>
          </a:p>
        </p:txBody>
      </p:sp>
    </p:spTree>
    <p:extLst>
      <p:ext uri="{BB962C8B-B14F-4D97-AF65-F5344CB8AC3E}">
        <p14:creationId xmlns:p14="http://schemas.microsoft.com/office/powerpoint/2010/main" val="3821831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When might restraint be used?</a:t>
            </a:r>
            <a:br>
              <a:rPr lang="en-GB" b="1" dirty="0" smtClean="0"/>
            </a:br>
            <a:endParaRPr lang="en-GB" dirty="0"/>
          </a:p>
        </p:txBody>
      </p:sp>
      <p:sp>
        <p:nvSpPr>
          <p:cNvPr id="3" name="Content Placeholder 2"/>
          <p:cNvSpPr>
            <a:spLocks noGrp="1"/>
          </p:cNvSpPr>
          <p:nvPr>
            <p:ph idx="1"/>
          </p:nvPr>
        </p:nvSpPr>
        <p:spPr/>
        <p:txBody>
          <a:bodyPr>
            <a:normAutofit/>
          </a:bodyPr>
          <a:lstStyle/>
          <a:p>
            <a:r>
              <a:rPr lang="en-GB" dirty="0" smtClean="0"/>
              <a:t>Adults </a:t>
            </a:r>
            <a:r>
              <a:rPr lang="en-GB" dirty="0"/>
              <a:t>who may be at risk can be </a:t>
            </a:r>
            <a:r>
              <a:rPr lang="en-GB" dirty="0" smtClean="0"/>
              <a:t>justifiably be restrained </a:t>
            </a:r>
            <a:r>
              <a:rPr lang="en-GB" dirty="0"/>
              <a:t>in some cases, in the </a:t>
            </a:r>
            <a:r>
              <a:rPr lang="en-GB" dirty="0" smtClean="0"/>
              <a:t>following circumstances</a:t>
            </a:r>
            <a:r>
              <a:rPr lang="en-GB" dirty="0"/>
              <a:t>:</a:t>
            </a:r>
          </a:p>
          <a:p>
            <a:r>
              <a:rPr lang="en-GB" dirty="0"/>
              <a:t> Displaying behaviour that is putting </a:t>
            </a:r>
            <a:r>
              <a:rPr lang="en-GB" dirty="0" smtClean="0"/>
              <a:t>themselves at </a:t>
            </a:r>
            <a:r>
              <a:rPr lang="en-GB" dirty="0"/>
              <a:t>risk of harm</a:t>
            </a:r>
          </a:p>
          <a:p>
            <a:r>
              <a:rPr lang="en-GB" dirty="0"/>
              <a:t> Displaying behaviour that is putting others at </a:t>
            </a:r>
            <a:r>
              <a:rPr lang="en-GB" dirty="0" smtClean="0"/>
              <a:t>risk of </a:t>
            </a:r>
            <a:r>
              <a:rPr lang="en-GB" dirty="0"/>
              <a:t>harm</a:t>
            </a:r>
          </a:p>
          <a:p>
            <a:r>
              <a:rPr lang="en-GB" dirty="0"/>
              <a:t> Requiring treatment by a legal order, for </a:t>
            </a:r>
            <a:r>
              <a:rPr lang="en-GB" dirty="0" smtClean="0"/>
              <a:t>example, under </a:t>
            </a:r>
            <a:r>
              <a:rPr lang="en-GB" dirty="0"/>
              <a:t>the Mental Health Act 2007</a:t>
            </a:r>
          </a:p>
          <a:p>
            <a:r>
              <a:rPr lang="en-GB" dirty="0" smtClean="0"/>
              <a:t>Requiring </a:t>
            </a:r>
            <a:r>
              <a:rPr lang="en-GB" dirty="0"/>
              <a:t>urgent life-saving treatment</a:t>
            </a:r>
          </a:p>
          <a:p>
            <a:r>
              <a:rPr lang="en-GB" dirty="0" smtClean="0"/>
              <a:t>Needing </a:t>
            </a:r>
            <a:r>
              <a:rPr lang="en-GB" dirty="0"/>
              <a:t>to be maintained in secure settings</a:t>
            </a:r>
          </a:p>
        </p:txBody>
      </p:sp>
    </p:spTree>
    <p:extLst>
      <p:ext uri="{BB962C8B-B14F-4D97-AF65-F5344CB8AC3E}">
        <p14:creationId xmlns:p14="http://schemas.microsoft.com/office/powerpoint/2010/main" val="1209372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Use of restraint: If restraint is used</a:t>
            </a:r>
            <a:endParaRPr lang="en-GB" sz="3600" dirty="0"/>
          </a:p>
        </p:txBody>
      </p:sp>
      <p:sp>
        <p:nvSpPr>
          <p:cNvPr id="3" name="Content Placeholder 2"/>
          <p:cNvSpPr>
            <a:spLocks noGrp="1"/>
          </p:cNvSpPr>
          <p:nvPr>
            <p:ph idx="1"/>
          </p:nvPr>
        </p:nvSpPr>
        <p:spPr/>
        <p:txBody>
          <a:bodyPr>
            <a:normAutofit/>
          </a:bodyPr>
          <a:lstStyle/>
          <a:p>
            <a:r>
              <a:rPr lang="en-GB" dirty="0"/>
              <a:t>S</a:t>
            </a:r>
            <a:r>
              <a:rPr lang="en-GB" dirty="0" smtClean="0"/>
              <a:t>taff </a:t>
            </a:r>
            <a:r>
              <a:rPr lang="en-GB" dirty="0"/>
              <a:t>must </a:t>
            </a:r>
            <a:r>
              <a:rPr lang="en-GB" b="1" dirty="0"/>
              <a:t>reasonably believe </a:t>
            </a:r>
            <a:r>
              <a:rPr lang="en-GB" dirty="0"/>
              <a:t>that the person lacks </a:t>
            </a:r>
            <a:r>
              <a:rPr lang="en-GB" dirty="0" smtClean="0"/>
              <a:t>capacity to </a:t>
            </a:r>
            <a:r>
              <a:rPr lang="en-GB" dirty="0"/>
              <a:t>consent to the act in </a:t>
            </a:r>
            <a:r>
              <a:rPr lang="en-GB" dirty="0" smtClean="0"/>
              <a:t>question, that </a:t>
            </a:r>
            <a:r>
              <a:rPr lang="en-GB" dirty="0"/>
              <a:t>it needs to be done in </a:t>
            </a:r>
            <a:r>
              <a:rPr lang="en-GB" b="1" dirty="0"/>
              <a:t>their best interests </a:t>
            </a:r>
            <a:r>
              <a:rPr lang="en-GB" dirty="0"/>
              <a:t>and </a:t>
            </a:r>
            <a:r>
              <a:rPr lang="en-GB" dirty="0" smtClean="0"/>
              <a:t>that restraint </a:t>
            </a:r>
            <a:r>
              <a:rPr lang="en-GB" dirty="0"/>
              <a:t>is necessary to protect the person from harm.</a:t>
            </a:r>
          </a:p>
          <a:p>
            <a:r>
              <a:rPr lang="en-GB" dirty="0" smtClean="0"/>
              <a:t>It </a:t>
            </a:r>
            <a:r>
              <a:rPr lang="en-GB" dirty="0"/>
              <a:t>must also be </a:t>
            </a:r>
            <a:r>
              <a:rPr lang="en-GB" b="1" dirty="0"/>
              <a:t>a proportionate or reasonable response </a:t>
            </a:r>
            <a:r>
              <a:rPr lang="en-GB" dirty="0" smtClean="0"/>
              <a:t>to the </a:t>
            </a:r>
            <a:r>
              <a:rPr lang="en-GB" dirty="0"/>
              <a:t>likelihood of the person suffering harm and </a:t>
            </a:r>
            <a:r>
              <a:rPr lang="en-GB" dirty="0" smtClean="0"/>
              <a:t>the seriousness </a:t>
            </a:r>
            <a:r>
              <a:rPr lang="en-GB" dirty="0"/>
              <a:t>of that harm.</a:t>
            </a:r>
          </a:p>
          <a:p>
            <a:r>
              <a:rPr lang="en-GB" dirty="0" smtClean="0"/>
              <a:t>Restraint </a:t>
            </a:r>
            <a:r>
              <a:rPr lang="en-GB" dirty="0"/>
              <a:t>can include physical restraint, restricting </a:t>
            </a:r>
            <a:r>
              <a:rPr lang="en-GB" dirty="0" smtClean="0"/>
              <a:t>the person’s </a:t>
            </a:r>
            <a:r>
              <a:rPr lang="en-GB" dirty="0"/>
              <a:t>freedom of movement and verbal warnings, </a:t>
            </a:r>
            <a:r>
              <a:rPr lang="en-GB" b="1" dirty="0" smtClean="0"/>
              <a:t>but cannot </a:t>
            </a:r>
            <a:r>
              <a:rPr lang="en-GB" b="1" dirty="0"/>
              <a:t>extend to depriving someone of their liberty</a:t>
            </a:r>
            <a:endParaRPr lang="en-GB" dirty="0"/>
          </a:p>
        </p:txBody>
      </p:sp>
    </p:spTree>
    <p:extLst>
      <p:ext uri="{BB962C8B-B14F-4D97-AF65-F5344CB8AC3E}">
        <p14:creationId xmlns:p14="http://schemas.microsoft.com/office/powerpoint/2010/main" val="2395823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Proportionate response</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The Act requires that for an act of restraint to be justified, such a response has to be proportionate to the possibility and seriousness of harm to the person lacking capacity. </a:t>
            </a:r>
            <a:endParaRPr lang="en-GB" dirty="0" smtClean="0"/>
          </a:p>
          <a:p>
            <a:r>
              <a:rPr lang="en-GB" dirty="0" smtClean="0"/>
              <a:t>‘</a:t>
            </a:r>
            <a:r>
              <a:rPr lang="en-GB" dirty="0"/>
              <a:t>Harm’ is not defined in the Act but it can be considered here as not restricted to physical harm. </a:t>
            </a:r>
            <a:endParaRPr lang="en-GB" dirty="0" smtClean="0"/>
          </a:p>
          <a:p>
            <a:r>
              <a:rPr lang="en-GB" dirty="0" smtClean="0"/>
              <a:t>Thus </a:t>
            </a:r>
            <a:r>
              <a:rPr lang="en-GB" dirty="0"/>
              <a:t>restraint may be appropriate where there is a risk of financial harm (e.g. ripping of bank notes) or psychological harm (e.g. actions which may result in verbal abuse from others) </a:t>
            </a:r>
            <a:r>
              <a:rPr lang="en-GB" dirty="0" smtClean="0"/>
              <a:t>(</a:t>
            </a:r>
            <a:r>
              <a:rPr lang="en-GB" dirty="0" err="1" smtClean="0"/>
              <a:t>Owino</a:t>
            </a:r>
            <a:r>
              <a:rPr lang="en-GB" dirty="0" smtClean="0"/>
              <a:t>, 2008).</a:t>
            </a:r>
            <a:endParaRPr lang="en-GB" dirty="0"/>
          </a:p>
        </p:txBody>
      </p:sp>
    </p:spTree>
    <p:extLst>
      <p:ext uri="{BB962C8B-B14F-4D97-AF65-F5344CB8AC3E}">
        <p14:creationId xmlns:p14="http://schemas.microsoft.com/office/powerpoint/2010/main" val="871256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Deprivation of Liberty Safeguards (DOLS)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Deprivation of liberty Safeguards came into effect in 2009 and was an amendment to the 2005 MCA. DOLS is linked to article 5 of the HRA ‘</a:t>
            </a:r>
            <a:r>
              <a:rPr lang="en-GB" b="1" i="1" dirty="0" smtClean="0"/>
              <a:t>the right to liberty’.</a:t>
            </a:r>
          </a:p>
          <a:p>
            <a:endParaRPr lang="en-GB" dirty="0"/>
          </a:p>
          <a:p>
            <a:r>
              <a:rPr lang="en-GB" dirty="0" smtClean="0"/>
              <a:t>Applies </a:t>
            </a:r>
            <a:r>
              <a:rPr lang="en-GB" dirty="0"/>
              <a:t>to a person who lacks capacity </a:t>
            </a:r>
            <a:r>
              <a:rPr lang="en-GB" dirty="0" smtClean="0"/>
              <a:t>to decide </a:t>
            </a:r>
            <a:r>
              <a:rPr lang="en-GB" dirty="0"/>
              <a:t>about being taken and kept in </a:t>
            </a:r>
            <a:r>
              <a:rPr lang="en-GB" dirty="0" smtClean="0"/>
              <a:t>a hospital </a:t>
            </a:r>
            <a:r>
              <a:rPr lang="en-GB" dirty="0"/>
              <a:t>or care home for treatment and </a:t>
            </a:r>
            <a:r>
              <a:rPr lang="en-GB" dirty="0" smtClean="0"/>
              <a:t>this amounts </a:t>
            </a:r>
            <a:r>
              <a:rPr lang="en-GB" dirty="0"/>
              <a:t>to a deprivation of liberty</a:t>
            </a:r>
          </a:p>
          <a:p>
            <a:r>
              <a:rPr lang="en-GB" dirty="0" smtClean="0"/>
              <a:t>Why </a:t>
            </a:r>
            <a:r>
              <a:rPr lang="en-GB" dirty="0"/>
              <a:t>do we need deprivation of </a:t>
            </a:r>
            <a:r>
              <a:rPr lang="en-GB" dirty="0" smtClean="0"/>
              <a:t>liberty safeguards</a:t>
            </a:r>
            <a:r>
              <a:rPr lang="en-GB" dirty="0"/>
              <a:t>?</a:t>
            </a:r>
          </a:p>
          <a:p>
            <a:r>
              <a:rPr lang="en-GB" dirty="0" smtClean="0"/>
              <a:t>The </a:t>
            </a:r>
            <a:r>
              <a:rPr lang="en-GB" dirty="0"/>
              <a:t>‘</a:t>
            </a:r>
            <a:r>
              <a:rPr lang="en-GB" dirty="0" err="1"/>
              <a:t>Bournewood</a:t>
            </a:r>
            <a:r>
              <a:rPr lang="en-GB" dirty="0"/>
              <a:t>’ case</a:t>
            </a:r>
          </a:p>
          <a:p>
            <a:r>
              <a:rPr lang="en-GB" dirty="0" smtClean="0"/>
              <a:t>The </a:t>
            </a:r>
            <a:r>
              <a:rPr lang="en-GB" dirty="0"/>
              <a:t>European Court of Human Rights (</a:t>
            </a:r>
            <a:r>
              <a:rPr lang="en-GB" dirty="0" err="1" smtClean="0"/>
              <a:t>ECtHR</a:t>
            </a:r>
            <a:r>
              <a:rPr lang="en-GB" dirty="0" smtClean="0"/>
              <a:t>) judgement</a:t>
            </a:r>
            <a:endParaRPr lang="en-GB" dirty="0"/>
          </a:p>
        </p:txBody>
      </p:sp>
    </p:spTree>
    <p:extLst>
      <p:ext uri="{BB962C8B-B14F-4D97-AF65-F5344CB8AC3E}">
        <p14:creationId xmlns:p14="http://schemas.microsoft.com/office/powerpoint/2010/main" val="359195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Qualifying Requirements for DOL</a:t>
            </a:r>
            <a:endParaRPr lang="en-GB" dirty="0"/>
          </a:p>
        </p:txBody>
      </p:sp>
      <p:sp>
        <p:nvSpPr>
          <p:cNvPr id="3" name="Content Placeholder 2"/>
          <p:cNvSpPr>
            <a:spLocks noGrp="1"/>
          </p:cNvSpPr>
          <p:nvPr>
            <p:ph idx="1"/>
          </p:nvPr>
        </p:nvSpPr>
        <p:spPr/>
        <p:txBody>
          <a:bodyPr>
            <a:normAutofit/>
          </a:bodyPr>
          <a:lstStyle/>
          <a:p>
            <a:r>
              <a:rPr lang="en-GB" sz="2400" dirty="0"/>
              <a:t>Part 3 of the new Schedule A1 sets out the qualifying requirements that must be met before a standard authorisation can be given to detain a person as a resident in a hospital or care home in circumstances which amount to deprivation of their liberty.</a:t>
            </a:r>
          </a:p>
        </p:txBody>
      </p:sp>
    </p:spTree>
    <p:extLst>
      <p:ext uri="{BB962C8B-B14F-4D97-AF65-F5344CB8AC3E}">
        <p14:creationId xmlns:p14="http://schemas.microsoft.com/office/powerpoint/2010/main" val="20108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DOL Authorisation</a:t>
            </a:r>
            <a:endParaRPr lang="en-GB" dirty="0"/>
          </a:p>
        </p:txBody>
      </p:sp>
      <p:sp>
        <p:nvSpPr>
          <p:cNvPr id="3" name="Content Placeholder 2"/>
          <p:cNvSpPr>
            <a:spLocks noGrp="1"/>
          </p:cNvSpPr>
          <p:nvPr>
            <p:ph idx="1"/>
          </p:nvPr>
        </p:nvSpPr>
        <p:spPr/>
        <p:txBody>
          <a:bodyPr>
            <a:normAutofit lnSpcReduction="10000"/>
          </a:bodyPr>
          <a:lstStyle/>
          <a:p>
            <a:r>
              <a:rPr lang="en-GB" dirty="0"/>
              <a:t>The person must: </a:t>
            </a:r>
          </a:p>
          <a:p>
            <a:r>
              <a:rPr lang="en-GB" dirty="0"/>
              <a:t>be aged 18 or over (the age requirement) </a:t>
            </a:r>
          </a:p>
          <a:p>
            <a:r>
              <a:rPr lang="en-GB" dirty="0"/>
              <a:t>be suffering from a mental disorder within the meaning of the 1983 Act (the mental health requirement), and </a:t>
            </a:r>
          </a:p>
          <a:p>
            <a:r>
              <a:rPr lang="en-GB" dirty="0"/>
              <a:t>lack capacity to decide whether or not they should be a resident in the hospital or care home (the mental capacity requirement) . </a:t>
            </a:r>
          </a:p>
          <a:p>
            <a:r>
              <a:rPr lang="en-GB" dirty="0" smtClean="0"/>
              <a:t>The </a:t>
            </a:r>
            <a:r>
              <a:rPr lang="en-GB" dirty="0"/>
              <a:t>deprivation of liberty authorised must also be: </a:t>
            </a:r>
          </a:p>
          <a:p>
            <a:r>
              <a:rPr lang="en-GB" dirty="0"/>
              <a:t>in the best interests of the person </a:t>
            </a:r>
          </a:p>
          <a:p>
            <a:r>
              <a:rPr lang="en-GB" dirty="0"/>
              <a:t>necessary in order to prevent harm to him or her, and </a:t>
            </a:r>
          </a:p>
          <a:p>
            <a:r>
              <a:rPr lang="en-GB" dirty="0"/>
              <a:t>a proportionate response to the likelihood of suffering harm and the seriousness of that harm (the best interests requirement). </a:t>
            </a:r>
          </a:p>
          <a:p>
            <a:endParaRPr lang="en-GB" dirty="0"/>
          </a:p>
        </p:txBody>
      </p:sp>
    </p:spTree>
    <p:extLst>
      <p:ext uri="{BB962C8B-B14F-4D97-AF65-F5344CB8AC3E}">
        <p14:creationId xmlns:p14="http://schemas.microsoft.com/office/powerpoint/2010/main" val="250203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safeguards apply only to deprivations of liberty in care homes and hospitals. Any other deprivation of liberty based on mental incapacity must be approved directly by the Court of Protection. </a:t>
            </a:r>
            <a:endParaRPr lang="en-GB" dirty="0" smtClean="0"/>
          </a:p>
          <a:p>
            <a:r>
              <a:rPr lang="en-GB" dirty="0" smtClean="0"/>
              <a:t>The </a:t>
            </a:r>
            <a:r>
              <a:rPr lang="en-GB" dirty="0"/>
              <a:t>provisions require the manager of the hospital or care home to apply to a 'supervisory body' (now the local authority) for an authorisation of any suspected deprivation of liberty. The supervisory body sends out assessors who determine whether to grant the application with reference to a set of 'qualifying requirements' contained in schedules A1 and 1A to the </a:t>
            </a:r>
            <a:r>
              <a:rPr lang="en-GB" dirty="0" smtClean="0"/>
              <a:t>Act</a:t>
            </a:r>
          </a:p>
          <a:p>
            <a:r>
              <a:rPr lang="en-GB" dirty="0" smtClean="0"/>
              <a:t>(www.parliament.uk)</a:t>
            </a:r>
            <a:endParaRPr lang="en-GB" dirty="0"/>
          </a:p>
        </p:txBody>
      </p:sp>
    </p:spTree>
    <p:extLst>
      <p:ext uri="{BB962C8B-B14F-4D97-AF65-F5344CB8AC3E}">
        <p14:creationId xmlns:p14="http://schemas.microsoft.com/office/powerpoint/2010/main" val="313497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Court Human Rights Judgment </a:t>
            </a:r>
            <a:r>
              <a:rPr lang="en-GB" dirty="0" err="1" smtClean="0"/>
              <a:t>Bournewood</a:t>
            </a:r>
            <a:r>
              <a:rPr lang="en-GB" dirty="0" smtClean="0"/>
              <a:t> Case</a:t>
            </a:r>
            <a:endParaRPr lang="en-GB" dirty="0"/>
          </a:p>
        </p:txBody>
      </p:sp>
      <p:sp>
        <p:nvSpPr>
          <p:cNvPr id="3" name="Content Placeholder 2"/>
          <p:cNvSpPr>
            <a:spLocks noGrp="1"/>
          </p:cNvSpPr>
          <p:nvPr>
            <p:ph idx="1"/>
          </p:nvPr>
        </p:nvSpPr>
        <p:spPr/>
        <p:txBody>
          <a:bodyPr>
            <a:normAutofit/>
          </a:bodyPr>
          <a:lstStyle/>
          <a:p>
            <a:r>
              <a:rPr lang="en-GB" dirty="0" smtClean="0"/>
              <a:t>There is </a:t>
            </a:r>
            <a:r>
              <a:rPr lang="en-GB" dirty="0"/>
              <a:t>a common misunderstanding with regards to the European Court of Justice judgement on the </a:t>
            </a:r>
            <a:r>
              <a:rPr lang="en-GB" dirty="0" err="1"/>
              <a:t>Bournewood</a:t>
            </a:r>
            <a:r>
              <a:rPr lang="en-GB" dirty="0"/>
              <a:t> case [</a:t>
            </a:r>
            <a:r>
              <a:rPr lang="en-GB" dirty="0">
                <a:hlinkClick r:id="rId2"/>
              </a:rPr>
              <a:t>H.L. </a:t>
            </a:r>
            <a:r>
              <a:rPr lang="en-GB" i="1" dirty="0">
                <a:hlinkClick r:id="rId2"/>
              </a:rPr>
              <a:t>v</a:t>
            </a:r>
            <a:r>
              <a:rPr lang="en-GB" dirty="0">
                <a:hlinkClick r:id="rId2"/>
              </a:rPr>
              <a:t>. UK, 2005</a:t>
            </a:r>
            <a:r>
              <a:rPr lang="en-GB" dirty="0"/>
              <a:t>]. </a:t>
            </a:r>
            <a:r>
              <a:rPr lang="en-GB" dirty="0" smtClean="0"/>
              <a:t>‘ </a:t>
            </a:r>
            <a:r>
              <a:rPr lang="en-GB" dirty="0" err="1"/>
              <a:t>Bournewood</a:t>
            </a:r>
            <a:r>
              <a:rPr lang="en-GB" dirty="0"/>
              <a:t> gap’. </a:t>
            </a:r>
            <a:endParaRPr lang="en-GB" dirty="0" smtClean="0"/>
          </a:p>
          <a:p>
            <a:r>
              <a:rPr lang="en-GB" dirty="0" smtClean="0"/>
              <a:t>The </a:t>
            </a:r>
            <a:r>
              <a:rPr lang="en-GB" dirty="0"/>
              <a:t>actual judgement</a:t>
            </a:r>
            <a:r>
              <a:rPr lang="en-GB" dirty="0" smtClean="0"/>
              <a:t>, concluded </a:t>
            </a:r>
            <a:r>
              <a:rPr lang="en-GB" dirty="0"/>
              <a:t>that the reason why the court ruled against the </a:t>
            </a:r>
            <a:r>
              <a:rPr lang="en-GB" dirty="0" err="1"/>
              <a:t>Bournewood</a:t>
            </a:r>
            <a:r>
              <a:rPr lang="en-GB" dirty="0"/>
              <a:t> Trust in that particular case was because of the specific circumstances that amounted to a deprivation of liberty under Article 5 of the Human Rights Act 1998. They listed a number of points regarding complete control over the patient’s movements and choices including not allowing visitors and home visits to his carers. It was the completeness of control exercised by the treating team that was the issue at hand rather than the more general point of H.L. lacking capacity to consent to his stay in </a:t>
            </a:r>
            <a:r>
              <a:rPr lang="en-GB" dirty="0" smtClean="0"/>
              <a:t>hospital. </a:t>
            </a:r>
            <a:r>
              <a:rPr lang="en-GB" dirty="0"/>
              <a:t>to </a:t>
            </a:r>
            <a:r>
              <a:rPr lang="en-GB" dirty="0" smtClean="0"/>
              <a:t>(</a:t>
            </a:r>
            <a:r>
              <a:rPr lang="en-GB" dirty="0" err="1" smtClean="0"/>
              <a:t>Lepping</a:t>
            </a:r>
            <a:r>
              <a:rPr lang="en-GB" dirty="0" smtClean="0"/>
              <a:t> 2008)</a:t>
            </a:r>
            <a:endParaRPr lang="en-GB" dirty="0"/>
          </a:p>
        </p:txBody>
      </p:sp>
    </p:spTree>
    <p:extLst>
      <p:ext uri="{BB962C8B-B14F-4D97-AF65-F5344CB8AC3E}">
        <p14:creationId xmlns:p14="http://schemas.microsoft.com/office/powerpoint/2010/main" val="39899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Bournewood</a:t>
            </a:r>
            <a:endParaRPr lang="en-GB" dirty="0"/>
          </a:p>
        </p:txBody>
      </p:sp>
      <p:sp>
        <p:nvSpPr>
          <p:cNvPr id="3" name="Content Placeholder 2"/>
          <p:cNvSpPr>
            <a:spLocks noGrp="1"/>
          </p:cNvSpPr>
          <p:nvPr>
            <p:ph idx="1"/>
          </p:nvPr>
        </p:nvSpPr>
        <p:spPr/>
        <p:txBody>
          <a:bodyPr>
            <a:normAutofit/>
          </a:bodyPr>
          <a:lstStyle/>
          <a:p>
            <a:pPr marL="0" indent="0">
              <a:buNone/>
            </a:pPr>
            <a:r>
              <a:rPr lang="en-GB" dirty="0"/>
              <a:t> </a:t>
            </a:r>
            <a:r>
              <a:rPr lang="en-GB" dirty="0" smtClean="0"/>
              <a:t>  </a:t>
            </a:r>
          </a:p>
          <a:p>
            <a:pPr marL="0" indent="0">
              <a:buNone/>
            </a:pPr>
            <a:endParaRPr lang="en-GB" i="1" dirty="0"/>
          </a:p>
          <a:p>
            <a:pPr marL="0" indent="0">
              <a:buNone/>
            </a:pPr>
            <a:r>
              <a:rPr lang="en-GB" i="1" dirty="0" smtClean="0"/>
              <a:t>‘the deprivation of liberty had </a:t>
            </a:r>
            <a:r>
              <a:rPr lang="en-GB" b="1" i="1" dirty="0" smtClean="0"/>
              <a:t>not </a:t>
            </a:r>
            <a:r>
              <a:rPr lang="en-GB" i="1" dirty="0" smtClean="0"/>
              <a:t>been in accordance with ‘a procedure prescribed </a:t>
            </a:r>
            <a:r>
              <a:rPr lang="en-GB" i="1" dirty="0"/>
              <a:t>by law’ and was, therefore, in breach of Article 5(1) of the </a:t>
            </a:r>
            <a:r>
              <a:rPr lang="en-GB" i="1" dirty="0" err="1" smtClean="0"/>
              <a:t>ECtHR</a:t>
            </a:r>
            <a:r>
              <a:rPr lang="en-GB" i="1" dirty="0" smtClean="0"/>
              <a:t> there </a:t>
            </a:r>
            <a:r>
              <a:rPr lang="en-GB" i="1" dirty="0"/>
              <a:t>had been a contravention of Article 5(4) of the </a:t>
            </a:r>
            <a:r>
              <a:rPr lang="en-GB" i="1" dirty="0" err="1"/>
              <a:t>ECtHR</a:t>
            </a:r>
            <a:r>
              <a:rPr lang="en-GB" i="1" dirty="0"/>
              <a:t> because HL had </a:t>
            </a:r>
            <a:r>
              <a:rPr lang="en-GB" i="1" dirty="0" smtClean="0"/>
              <a:t>no means </a:t>
            </a:r>
            <a:r>
              <a:rPr lang="en-GB" i="1" dirty="0"/>
              <a:t>of applying quickly to a court to see if the deprivation of liberty </a:t>
            </a:r>
            <a:r>
              <a:rPr lang="en-GB" i="1" dirty="0" smtClean="0"/>
              <a:t>was lawful</a:t>
            </a:r>
            <a:r>
              <a:rPr lang="en-GB" dirty="0" smtClean="0"/>
              <a:t>.</a:t>
            </a:r>
          </a:p>
          <a:p>
            <a:pPr marL="0" indent="0">
              <a:buNone/>
            </a:pPr>
            <a:endParaRPr lang="en-GB" dirty="0"/>
          </a:p>
        </p:txBody>
      </p:sp>
    </p:spTree>
    <p:extLst>
      <p:ext uri="{BB962C8B-B14F-4D97-AF65-F5344CB8AC3E}">
        <p14:creationId xmlns:p14="http://schemas.microsoft.com/office/powerpoint/2010/main" val="2368219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What is a </a:t>
            </a:r>
            <a:r>
              <a:rPr lang="en-GB" sz="2700" i="1" dirty="0" smtClean="0"/>
              <a:t>‘deprivation of liberty</a:t>
            </a:r>
            <a:r>
              <a:rPr lang="en-GB" sz="2700" dirty="0" smtClean="0"/>
              <a:t>’?</a:t>
            </a:r>
            <a:r>
              <a:rPr lang="en-GB" sz="2700" b="1" dirty="0" smtClean="0"/>
              <a:t> Some factors which may constitute </a:t>
            </a:r>
            <a:r>
              <a:rPr lang="en-GB" sz="2700" b="1" i="1" dirty="0" smtClean="0"/>
              <a:t>‘deprivation</a:t>
            </a:r>
            <a:r>
              <a:rPr lang="en-GB" sz="2700" b="1" dirty="0" smtClean="0"/>
              <a:t>’:</a:t>
            </a:r>
            <a:r>
              <a:rPr lang="en-GB" b="1" dirty="0" smtClean="0"/>
              <a:t/>
            </a:r>
            <a:br>
              <a:rPr lang="en-GB" b="1" dirty="0" smtClean="0"/>
            </a:b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Restraint </a:t>
            </a:r>
            <a:r>
              <a:rPr lang="en-GB" dirty="0"/>
              <a:t>is used, including sedation, to admit a person to an institution where </a:t>
            </a:r>
            <a:r>
              <a:rPr lang="en-GB" dirty="0" smtClean="0"/>
              <a:t>that person </a:t>
            </a:r>
            <a:r>
              <a:rPr lang="en-GB" dirty="0"/>
              <a:t>is resisting admission.</a:t>
            </a:r>
          </a:p>
          <a:p>
            <a:r>
              <a:rPr lang="en-GB" dirty="0" smtClean="0"/>
              <a:t>Staff </a:t>
            </a:r>
            <a:r>
              <a:rPr lang="en-GB" dirty="0"/>
              <a:t>exercise complete and effective control over the care and movement of a </a:t>
            </a:r>
            <a:r>
              <a:rPr lang="en-GB" dirty="0" smtClean="0"/>
              <a:t>person for </a:t>
            </a:r>
            <a:r>
              <a:rPr lang="en-GB" dirty="0"/>
              <a:t>a significant period.</a:t>
            </a:r>
          </a:p>
          <a:p>
            <a:r>
              <a:rPr lang="en-GB" dirty="0" smtClean="0"/>
              <a:t>Staff </a:t>
            </a:r>
            <a:r>
              <a:rPr lang="en-GB" dirty="0"/>
              <a:t>exercise control over assessments treatment contacts and </a:t>
            </a:r>
            <a:r>
              <a:rPr lang="en-GB" dirty="0" smtClean="0"/>
              <a:t>residence  assessments</a:t>
            </a:r>
            <a:r>
              <a:rPr lang="en-GB" dirty="0"/>
              <a:t>, treatment, residence.</a:t>
            </a:r>
          </a:p>
          <a:p>
            <a:r>
              <a:rPr lang="en-GB" dirty="0" smtClean="0"/>
              <a:t>A </a:t>
            </a:r>
            <a:r>
              <a:rPr lang="en-GB" dirty="0"/>
              <a:t>decision has been taken by the institution that the person will not be released </a:t>
            </a:r>
            <a:r>
              <a:rPr lang="en-GB" dirty="0" smtClean="0"/>
              <a:t>into the </a:t>
            </a:r>
            <a:r>
              <a:rPr lang="en-GB" dirty="0"/>
              <a:t>care of others, or permitted to live elsewhere, unless the staff in the </a:t>
            </a:r>
            <a:r>
              <a:rPr lang="en-GB" dirty="0" smtClean="0"/>
              <a:t>institution consider </a:t>
            </a:r>
            <a:r>
              <a:rPr lang="en-GB" dirty="0"/>
              <a:t>it appropriate.</a:t>
            </a:r>
          </a:p>
          <a:p>
            <a:r>
              <a:rPr lang="en-GB" dirty="0" smtClean="0"/>
              <a:t>A </a:t>
            </a:r>
            <a:r>
              <a:rPr lang="en-GB" dirty="0"/>
              <a:t>request by carers for a person to be discharged to their care is refused.</a:t>
            </a:r>
          </a:p>
          <a:p>
            <a:r>
              <a:rPr lang="en-GB" dirty="0" smtClean="0"/>
              <a:t>The </a:t>
            </a:r>
            <a:r>
              <a:rPr lang="en-GB" dirty="0"/>
              <a:t>person is unable to maintain social contacts because of restrictions placed on </a:t>
            </a:r>
            <a:r>
              <a:rPr lang="en-GB" dirty="0" smtClean="0"/>
              <a:t>their  access </a:t>
            </a:r>
            <a:r>
              <a:rPr lang="en-GB" dirty="0"/>
              <a:t>to other people.</a:t>
            </a:r>
          </a:p>
          <a:p>
            <a:r>
              <a:rPr lang="en-GB" dirty="0" smtClean="0"/>
              <a:t>The </a:t>
            </a:r>
            <a:r>
              <a:rPr lang="en-GB" dirty="0"/>
              <a:t>person loses autonomy because they are under continuous supervision and control</a:t>
            </a:r>
          </a:p>
        </p:txBody>
      </p:sp>
    </p:spTree>
    <p:extLst>
      <p:ext uri="{BB962C8B-B14F-4D97-AF65-F5344CB8AC3E}">
        <p14:creationId xmlns:p14="http://schemas.microsoft.com/office/powerpoint/2010/main" val="262116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the following fit the definition of restraint</a:t>
            </a:r>
            <a:endParaRPr lang="en-GB" dirty="0"/>
          </a:p>
        </p:txBody>
      </p:sp>
      <p:sp>
        <p:nvSpPr>
          <p:cNvPr id="3" name="Content Placeholder 2"/>
          <p:cNvSpPr>
            <a:spLocks noGrp="1"/>
          </p:cNvSpPr>
          <p:nvPr>
            <p:ph idx="1"/>
          </p:nvPr>
        </p:nvSpPr>
        <p:spPr/>
        <p:txBody>
          <a:bodyPr>
            <a:normAutofit/>
          </a:bodyPr>
          <a:lstStyle/>
          <a:p>
            <a:r>
              <a:rPr lang="en-GB" sz="2800" dirty="0"/>
              <a:t>Following treatment in hospital for a heart condition, a client develops dangerously high blood pressure levels. As part of her treatment, she is heavily sedated within a critical care environment. </a:t>
            </a:r>
            <a:endParaRPr lang="en-GB" dirty="0"/>
          </a:p>
        </p:txBody>
      </p:sp>
    </p:spTree>
    <p:extLst>
      <p:ext uri="{BB962C8B-B14F-4D97-AF65-F5344CB8AC3E}">
        <p14:creationId xmlns:p14="http://schemas.microsoft.com/office/powerpoint/2010/main" val="378487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a:t>This does not fit the definition of restraint, as the sedation is being given to treat her illness, not to control her behaviour. </a:t>
            </a:r>
          </a:p>
          <a:p>
            <a:endParaRPr lang="en-GB" dirty="0"/>
          </a:p>
        </p:txBody>
      </p:sp>
    </p:spTree>
    <p:extLst>
      <p:ext uri="{BB962C8B-B14F-4D97-AF65-F5344CB8AC3E}">
        <p14:creationId xmlns:p14="http://schemas.microsoft.com/office/powerpoint/2010/main" val="3519540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Following admission to hospital with a heart condition, a client who also has dementia is unable to settle, and constantly wanders. After two nights with little rest, his legs have become very oedematous, and there is a concern that his constant movement is exacerbating his heart condition. Sedation is prescribed. </a:t>
            </a:r>
          </a:p>
        </p:txBody>
      </p:sp>
    </p:spTree>
    <p:extLst>
      <p:ext uri="{BB962C8B-B14F-4D97-AF65-F5344CB8AC3E}">
        <p14:creationId xmlns:p14="http://schemas.microsoft.com/office/powerpoint/2010/main" val="3734800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may fit the definition of restraint, as the sedation is directed at controlling the client’s behaviour. However, it is likely to be justified if the ethical and legal principles set out later in this guidance are met. </a:t>
            </a:r>
          </a:p>
          <a:p>
            <a:endParaRPr lang="en-GB" sz="2800" dirty="0"/>
          </a:p>
        </p:txBody>
      </p:sp>
    </p:spTree>
    <p:extLst>
      <p:ext uri="{BB962C8B-B14F-4D97-AF65-F5344CB8AC3E}">
        <p14:creationId xmlns:p14="http://schemas.microsoft.com/office/powerpoint/2010/main" val="4068298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An older person has been admitted to a care home for a period of respite. He is very unsettled at night, finding it hard to sleep. He constantly walks around the home looking for his wife. Staff find it difficult to support this client and ask the GP to prescribe sedation. </a:t>
            </a:r>
          </a:p>
        </p:txBody>
      </p:sp>
    </p:spTree>
    <p:extLst>
      <p:ext uri="{BB962C8B-B14F-4D97-AF65-F5344CB8AC3E}">
        <p14:creationId xmlns:p14="http://schemas.microsoft.com/office/powerpoint/2010/main" val="4041076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This could fit the definition of restraint, and is unlikely to be justified. Alternative ways of supporting the client to settle, such as conversation and reassurance, could be found. </a:t>
            </a:r>
          </a:p>
          <a:p>
            <a:endParaRPr lang="en-GB" dirty="0"/>
          </a:p>
          <a:p>
            <a:endParaRPr lang="en-GB" dirty="0"/>
          </a:p>
        </p:txBody>
      </p:sp>
    </p:spTree>
    <p:extLst>
      <p:ext uri="{BB962C8B-B14F-4D97-AF65-F5344CB8AC3E}">
        <p14:creationId xmlns:p14="http://schemas.microsoft.com/office/powerpoint/2010/main" val="473365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Following a series of strokes, an older person in a rehabilitation hospital needs help from nurses and a hoist to get out of bed. He is also unable to communicate his needs. He is restless at night, has muscle spasms, and is at risk of falling out of bed. Nurses decide bedrails would be in his best interest, to reduce the risk of an accidental fall. </a:t>
            </a:r>
          </a:p>
        </p:txBody>
      </p:sp>
    </p:spTree>
    <p:extLst>
      <p:ext uri="{BB962C8B-B14F-4D97-AF65-F5344CB8AC3E}">
        <p14:creationId xmlns:p14="http://schemas.microsoft.com/office/powerpoint/2010/main" val="522637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does not fit the definition of restraint, as the bedrails are not controlling his behaviour or preventing him from doing something he wants to do. </a:t>
            </a:r>
          </a:p>
        </p:txBody>
      </p:sp>
    </p:spTree>
    <p:extLst>
      <p:ext uri="{BB962C8B-B14F-4D97-AF65-F5344CB8AC3E}">
        <p14:creationId xmlns:p14="http://schemas.microsoft.com/office/powerpoint/2010/main" val="35602888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Mental Capacity Act has given a legal framework </a:t>
            </a:r>
            <a:r>
              <a:rPr lang="en-GB" dirty="0" smtClean="0"/>
              <a:t>within which </a:t>
            </a:r>
            <a:r>
              <a:rPr lang="en-GB" dirty="0"/>
              <a:t>restraint may be justified.</a:t>
            </a:r>
          </a:p>
          <a:p>
            <a:r>
              <a:rPr lang="en-GB" dirty="0" smtClean="0"/>
              <a:t>The </a:t>
            </a:r>
            <a:r>
              <a:rPr lang="en-GB" dirty="0"/>
              <a:t>Act has clarified the status of </a:t>
            </a:r>
            <a:r>
              <a:rPr lang="en-GB" i="1" dirty="0"/>
              <a:t>restriction </a:t>
            </a:r>
            <a:r>
              <a:rPr lang="en-GB" dirty="0"/>
              <a:t>and </a:t>
            </a:r>
            <a:r>
              <a:rPr lang="en-GB" i="1" dirty="0" smtClean="0"/>
              <a:t>deprivation </a:t>
            </a:r>
            <a:r>
              <a:rPr lang="en-GB" dirty="0" smtClean="0"/>
              <a:t>of </a:t>
            </a:r>
            <a:r>
              <a:rPr lang="en-GB" dirty="0"/>
              <a:t>liberty.</a:t>
            </a:r>
          </a:p>
          <a:p>
            <a:r>
              <a:rPr lang="en-GB" dirty="0" smtClean="0"/>
              <a:t>Deprivation </a:t>
            </a:r>
            <a:r>
              <a:rPr lang="en-GB" dirty="0"/>
              <a:t>of liberty can only be used according to </a:t>
            </a:r>
            <a:r>
              <a:rPr lang="en-GB" dirty="0" smtClean="0"/>
              <a:t>a </a:t>
            </a:r>
            <a:endParaRPr lang="en-GB" dirty="0"/>
          </a:p>
          <a:p>
            <a:r>
              <a:rPr lang="en-GB" dirty="0" smtClean="0"/>
              <a:t>New </a:t>
            </a:r>
            <a:r>
              <a:rPr lang="en-GB" dirty="0"/>
              <a:t>offence gives people who lack mental capacity at </a:t>
            </a:r>
            <a:r>
              <a:rPr lang="en-GB" dirty="0" smtClean="0"/>
              <a:t>any time </a:t>
            </a:r>
            <a:r>
              <a:rPr lang="en-GB" dirty="0"/>
              <a:t>more protection.</a:t>
            </a:r>
          </a:p>
        </p:txBody>
      </p:sp>
    </p:spTree>
    <p:extLst>
      <p:ext uri="{BB962C8B-B14F-4D97-AF65-F5344CB8AC3E}">
        <p14:creationId xmlns:p14="http://schemas.microsoft.com/office/powerpoint/2010/main" val="1308079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smtClean="0"/>
              <a:t>RCN Lets talk about restraint: Rights, risks </a:t>
            </a:r>
            <a:r>
              <a:rPr lang="en-GB" smtClean="0"/>
              <a:t>and responsibility</a:t>
            </a:r>
            <a:endParaRPr lang="en-GB"/>
          </a:p>
        </p:txBody>
      </p:sp>
    </p:spTree>
    <p:extLst>
      <p:ext uri="{BB962C8B-B14F-4D97-AF65-F5344CB8AC3E}">
        <p14:creationId xmlns:p14="http://schemas.microsoft.com/office/powerpoint/2010/main" val="2821575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err="1" smtClean="0"/>
              <a:t>Lepping</a:t>
            </a:r>
            <a:r>
              <a:rPr lang="en-GB" dirty="0" smtClean="0"/>
              <a:t> P. </a:t>
            </a:r>
            <a:r>
              <a:rPr lang="en-GB" dirty="0"/>
              <a:t>(2008) The </a:t>
            </a:r>
            <a:r>
              <a:rPr lang="en-GB" dirty="0" err="1"/>
              <a:t>Bournewood</a:t>
            </a:r>
            <a:r>
              <a:rPr lang="en-GB" dirty="0"/>
              <a:t> gap is not as wide as it sometimes </a:t>
            </a:r>
            <a:r>
              <a:rPr lang="en-GB" dirty="0" smtClean="0"/>
              <a:t>seems </a:t>
            </a:r>
            <a:r>
              <a:rPr lang="en-GB" u="sng" dirty="0" err="1" smtClean="0"/>
              <a:t>BjPsych</a:t>
            </a:r>
            <a:r>
              <a:rPr lang="en-GB" u="sng" dirty="0" smtClean="0"/>
              <a:t> Bulletin </a:t>
            </a:r>
            <a:r>
              <a:rPr lang="en-GB" dirty="0" smtClean="0"/>
              <a:t>32 (4) 153</a:t>
            </a:r>
          </a:p>
          <a:p>
            <a:pPr marL="0" indent="0">
              <a:buNone/>
            </a:pPr>
            <a:r>
              <a:rPr lang="en-GB" dirty="0" smtClean="0"/>
              <a:t>Deprivation of Liberty Safeguards: online </a:t>
            </a:r>
            <a:r>
              <a:rPr lang="en-GB" dirty="0"/>
              <a:t>(available at) </a:t>
            </a:r>
            <a:r>
              <a:rPr lang="en-GB" dirty="0">
                <a:hlinkClick r:id="rId2"/>
              </a:rPr>
              <a:t>http://</a:t>
            </a:r>
            <a:r>
              <a:rPr lang="en-GB" dirty="0" smtClean="0">
                <a:hlinkClick r:id="rId2"/>
              </a:rPr>
              <a:t>www.publications.parliament.uk/pa/ld201314/ldselect/ldmentalcap/139/13911.htm</a:t>
            </a:r>
            <a:endParaRPr lang="en-GB" dirty="0"/>
          </a:p>
          <a:p>
            <a:pPr marL="0" indent="0">
              <a:buNone/>
            </a:pPr>
            <a:r>
              <a:rPr lang="en-GB" dirty="0" err="1" smtClean="0"/>
              <a:t>Owinio</a:t>
            </a:r>
            <a:r>
              <a:rPr lang="en-GB" dirty="0" smtClean="0"/>
              <a:t> A. </a:t>
            </a:r>
            <a:r>
              <a:rPr lang="en-GB" dirty="0"/>
              <a:t>(2008) The Mental Capacity Act 2005 and its potential impact on the use of </a:t>
            </a:r>
            <a:r>
              <a:rPr lang="en-GB" dirty="0" smtClean="0"/>
              <a:t>restraint </a:t>
            </a:r>
            <a:r>
              <a:rPr lang="en-GB" u="sng" dirty="0" err="1" smtClean="0"/>
              <a:t>BjPsych</a:t>
            </a:r>
            <a:r>
              <a:rPr lang="en-GB" u="sng" dirty="0" smtClean="0"/>
              <a:t> Opinion and Debate </a:t>
            </a:r>
            <a:r>
              <a:rPr lang="en-GB" dirty="0" smtClean="0"/>
              <a:t>32 (4) </a:t>
            </a:r>
            <a:endParaRPr lang="en-GB" dirty="0"/>
          </a:p>
        </p:txBody>
      </p:sp>
    </p:spTree>
    <p:extLst>
      <p:ext uri="{BB962C8B-B14F-4D97-AF65-F5344CB8AC3E}">
        <p14:creationId xmlns:p14="http://schemas.microsoft.com/office/powerpoint/2010/main" val="27950540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TotalTime>
  <Words>1726</Words>
  <Application>Microsoft Office PowerPoint</Application>
  <PresentationFormat>Widescreen</PresentationFormat>
  <Paragraphs>90</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   Mental Capacity Act 2005:  </vt:lpstr>
      <vt:lpstr>Restraint </vt:lpstr>
      <vt:lpstr>Restraint</vt:lpstr>
      <vt:lpstr>Types of restraint </vt:lpstr>
      <vt:lpstr>Conditions that may justify restraint</vt:lpstr>
      <vt:lpstr>When might restraint be used? </vt:lpstr>
      <vt:lpstr>Use of restraint: If restraint is used</vt:lpstr>
      <vt:lpstr>Proportionate response </vt:lpstr>
      <vt:lpstr>Deprivation of Liberty Safeguards (DOLS) </vt:lpstr>
      <vt:lpstr>Qualifying Requirements for DOL</vt:lpstr>
      <vt:lpstr>DOL Authorisation</vt:lpstr>
      <vt:lpstr>PowerPoint Presentation</vt:lpstr>
      <vt:lpstr>European Court Human Rights Judgment Bournewood Case</vt:lpstr>
      <vt:lpstr>Bournewood</vt:lpstr>
      <vt:lpstr>What is a ‘deprivation of liberty’? Some factors which may constitute ‘deprivation’:  </vt:lpstr>
      <vt:lpstr>Do the following fit the definition of restraint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vt:lpstr>
      <vt:lpstr>Further reading</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Capacity Act 2005:</dc:title>
  <dc:creator>Karen Burton</dc:creator>
  <cp:lastModifiedBy>Diola Bijlhout</cp:lastModifiedBy>
  <cp:revision>9</cp:revision>
  <cp:lastPrinted>2015-10-23T11:34:04Z</cp:lastPrinted>
  <dcterms:created xsi:type="dcterms:W3CDTF">2015-10-23T11:32:32Z</dcterms:created>
  <dcterms:modified xsi:type="dcterms:W3CDTF">2017-08-07T13:28:34Z</dcterms:modified>
</cp:coreProperties>
</file>