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5" r:id="rId1"/>
  </p:sldMasterIdLst>
  <p:notesMasterIdLst>
    <p:notesMasterId r:id="rId7"/>
  </p:notesMasterIdLst>
  <p:sldIdLst>
    <p:sldId id="256" r:id="rId2"/>
    <p:sldId id="258" r:id="rId3"/>
    <p:sldId id="260" r:id="rId4"/>
    <p:sldId id="261" r:id="rId5"/>
    <p:sldId id="262"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BAD6"/>
    <a:srgbClr val="FFECF4"/>
    <a:srgbClr val="00A5AB"/>
    <a:srgbClr val="4EC4B4"/>
    <a:srgbClr val="FF7AAC"/>
    <a:srgbClr val="73FDD6"/>
    <a:srgbClr val="FF2F92"/>
    <a:srgbClr val="F1FE78"/>
    <a:srgbClr val="FFFC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916999-6305-7343-8E05-E8FD8C63EFDE}" v="195" dt="2023-01-19T20:55:47.5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01"/>
    <p:restoredTop sz="89300"/>
  </p:normalViewPr>
  <p:slideViewPr>
    <p:cSldViewPr snapToGrid="0">
      <p:cViewPr>
        <p:scale>
          <a:sx n="100" d="100"/>
          <a:sy n="100" d="100"/>
        </p:scale>
        <p:origin x="1144" y="440"/>
      </p:cViewPr>
      <p:guideLst/>
    </p:cSldViewPr>
  </p:slideViewPr>
  <p:notesTextViewPr>
    <p:cViewPr>
      <p:scale>
        <a:sx n="20" d="100"/>
        <a:sy n="2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fion Morgans (2004668)" userId="bc70af1f-f877-44bf-b471-7804e3193aab" providerId="ADAL" clId="{CB916999-6305-7343-8E05-E8FD8C63EFDE}"/>
    <pc:docChg chg="undo custSel addSld delSld modSld">
      <pc:chgData name="Ffion Morgans (2004668)" userId="bc70af1f-f877-44bf-b471-7804e3193aab" providerId="ADAL" clId="{CB916999-6305-7343-8E05-E8FD8C63EFDE}" dt="2023-01-19T22:39:53.614" v="1350" actId="20577"/>
      <pc:docMkLst>
        <pc:docMk/>
      </pc:docMkLst>
      <pc:sldChg chg="modSp mod">
        <pc:chgData name="Ffion Morgans (2004668)" userId="bc70af1f-f877-44bf-b471-7804e3193aab" providerId="ADAL" clId="{CB916999-6305-7343-8E05-E8FD8C63EFDE}" dt="2023-01-19T22:39:23.707" v="1349" actId="20577"/>
        <pc:sldMkLst>
          <pc:docMk/>
          <pc:sldMk cId="2834225509" sldId="256"/>
        </pc:sldMkLst>
        <pc:spChg chg="mod">
          <ac:chgData name="Ffion Morgans (2004668)" userId="bc70af1f-f877-44bf-b471-7804e3193aab" providerId="ADAL" clId="{CB916999-6305-7343-8E05-E8FD8C63EFDE}" dt="2023-01-19T22:39:23.707" v="1349" actId="20577"/>
          <ac:spMkLst>
            <pc:docMk/>
            <pc:sldMk cId="2834225509" sldId="256"/>
            <ac:spMk id="3" creationId="{6957BE5C-8A7B-C0FD-6FF6-9696189DF213}"/>
          </ac:spMkLst>
        </pc:spChg>
        <pc:spChg chg="mod">
          <ac:chgData name="Ffion Morgans (2004668)" userId="bc70af1f-f877-44bf-b471-7804e3193aab" providerId="ADAL" clId="{CB916999-6305-7343-8E05-E8FD8C63EFDE}" dt="2023-01-19T18:12:44.250" v="1287" actId="1076"/>
          <ac:spMkLst>
            <pc:docMk/>
            <pc:sldMk cId="2834225509" sldId="256"/>
            <ac:spMk id="7" creationId="{62B08BA1-7C24-C003-CCB3-8F00F85E0AEE}"/>
          </ac:spMkLst>
        </pc:spChg>
        <pc:spChg chg="mod">
          <ac:chgData name="Ffion Morgans (2004668)" userId="bc70af1f-f877-44bf-b471-7804e3193aab" providerId="ADAL" clId="{CB916999-6305-7343-8E05-E8FD8C63EFDE}" dt="2023-01-19T18:12:54.645" v="1288" actId="1076"/>
          <ac:spMkLst>
            <pc:docMk/>
            <pc:sldMk cId="2834225509" sldId="256"/>
            <ac:spMk id="8" creationId="{9C71FE8F-1ACC-513D-6CA3-A3FE4D227768}"/>
          </ac:spMkLst>
        </pc:spChg>
        <pc:spChg chg="mod">
          <ac:chgData name="Ffion Morgans (2004668)" userId="bc70af1f-f877-44bf-b471-7804e3193aab" providerId="ADAL" clId="{CB916999-6305-7343-8E05-E8FD8C63EFDE}" dt="2023-01-19T18:13:24.241" v="1292" actId="1076"/>
          <ac:spMkLst>
            <pc:docMk/>
            <pc:sldMk cId="2834225509" sldId="256"/>
            <ac:spMk id="19" creationId="{27B13E69-C6F1-0E33-FF98-9E745399620B}"/>
          </ac:spMkLst>
        </pc:spChg>
        <pc:spChg chg="mod">
          <ac:chgData name="Ffion Morgans (2004668)" userId="bc70af1f-f877-44bf-b471-7804e3193aab" providerId="ADAL" clId="{CB916999-6305-7343-8E05-E8FD8C63EFDE}" dt="2023-01-19T18:13:00.491" v="1289" actId="20577"/>
          <ac:spMkLst>
            <pc:docMk/>
            <pc:sldMk cId="2834225509" sldId="256"/>
            <ac:spMk id="22" creationId="{1BB8DF3F-7B0F-D055-3C51-5F072A156A0F}"/>
          </ac:spMkLst>
        </pc:spChg>
        <pc:spChg chg="mod">
          <ac:chgData name="Ffion Morgans (2004668)" userId="bc70af1f-f877-44bf-b471-7804e3193aab" providerId="ADAL" clId="{CB916999-6305-7343-8E05-E8FD8C63EFDE}" dt="2023-01-19T18:13:38.464" v="1295" actId="1076"/>
          <ac:spMkLst>
            <pc:docMk/>
            <pc:sldMk cId="2834225509" sldId="256"/>
            <ac:spMk id="32" creationId="{36A063C5-E96E-2123-A321-C124B8DC7917}"/>
          </ac:spMkLst>
        </pc:spChg>
        <pc:picChg chg="mod">
          <ac:chgData name="Ffion Morgans (2004668)" userId="bc70af1f-f877-44bf-b471-7804e3193aab" providerId="ADAL" clId="{CB916999-6305-7343-8E05-E8FD8C63EFDE}" dt="2023-01-19T17:57:39.821" v="1231" actId="1076"/>
          <ac:picMkLst>
            <pc:docMk/>
            <pc:sldMk cId="2834225509" sldId="256"/>
            <ac:picMk id="10" creationId="{AB58B1AB-3FF7-8639-56B4-6600AB4EC35B}"/>
          </ac:picMkLst>
        </pc:picChg>
      </pc:sldChg>
      <pc:sldChg chg="new del">
        <pc:chgData name="Ffion Morgans (2004668)" userId="bc70af1f-f877-44bf-b471-7804e3193aab" providerId="ADAL" clId="{CB916999-6305-7343-8E05-E8FD8C63EFDE}" dt="2023-01-19T20:52:06.711" v="1303" actId="2696"/>
        <pc:sldMkLst>
          <pc:docMk/>
          <pc:sldMk cId="2805796783" sldId="257"/>
        </pc:sldMkLst>
      </pc:sldChg>
      <pc:sldChg chg="del">
        <pc:chgData name="Ffion Morgans (2004668)" userId="bc70af1f-f877-44bf-b471-7804e3193aab" providerId="ADAL" clId="{CB916999-6305-7343-8E05-E8FD8C63EFDE}" dt="2023-01-19T18:16:19.178" v="1300" actId="2696"/>
        <pc:sldMkLst>
          <pc:docMk/>
          <pc:sldMk cId="1348156673" sldId="258"/>
        </pc:sldMkLst>
      </pc:sldChg>
      <pc:sldChg chg="addSp modSp new mod">
        <pc:chgData name="Ffion Morgans (2004668)" userId="bc70af1f-f877-44bf-b471-7804e3193aab" providerId="ADAL" clId="{CB916999-6305-7343-8E05-E8FD8C63EFDE}" dt="2023-01-19T22:39:53.614" v="1350" actId="20577"/>
        <pc:sldMkLst>
          <pc:docMk/>
          <pc:sldMk cId="2469963314" sldId="258"/>
        </pc:sldMkLst>
        <pc:spChg chg="add mod">
          <ac:chgData name="Ffion Morgans (2004668)" userId="bc70af1f-f877-44bf-b471-7804e3193aab" providerId="ADAL" clId="{CB916999-6305-7343-8E05-E8FD8C63EFDE}" dt="2023-01-19T22:39:53.614" v="1350" actId="20577"/>
          <ac:spMkLst>
            <pc:docMk/>
            <pc:sldMk cId="2469963314" sldId="258"/>
            <ac:spMk id="2" creationId="{85DF5D68-57A2-F012-F519-AAB6825C4B4F}"/>
          </ac:spMkLst>
        </pc:spChg>
      </pc:sldChg>
      <pc:sldChg chg="new del">
        <pc:chgData name="Ffion Morgans (2004668)" userId="bc70af1f-f877-44bf-b471-7804e3193aab" providerId="ADAL" clId="{CB916999-6305-7343-8E05-E8FD8C63EFDE}" dt="2023-01-19T20:53:46.569" v="1320" actId="2696"/>
        <pc:sldMkLst>
          <pc:docMk/>
          <pc:sldMk cId="1775811300" sldId="259"/>
        </pc:sldMkLst>
      </pc:sldChg>
      <pc:sldChg chg="modSp del mod">
        <pc:chgData name="Ffion Morgans (2004668)" userId="bc70af1f-f877-44bf-b471-7804e3193aab" providerId="ADAL" clId="{CB916999-6305-7343-8E05-E8FD8C63EFDE}" dt="2023-01-19T18:16:10.724" v="1299" actId="2696"/>
        <pc:sldMkLst>
          <pc:docMk/>
          <pc:sldMk cId="1788667746" sldId="259"/>
        </pc:sldMkLst>
        <pc:spChg chg="mod">
          <ac:chgData name="Ffion Morgans (2004668)" userId="bc70af1f-f877-44bf-b471-7804e3193aab" providerId="ADAL" clId="{CB916999-6305-7343-8E05-E8FD8C63EFDE}" dt="2023-01-19T18:16:02.307" v="1298" actId="20577"/>
          <ac:spMkLst>
            <pc:docMk/>
            <pc:sldMk cId="1788667746" sldId="259"/>
            <ac:spMk id="4" creationId="{A6F353BC-7ED8-168B-CDF9-80A0ABD4D103}"/>
          </ac:spMkLst>
        </pc:spChg>
      </pc:sldChg>
      <pc:sldChg chg="addSp modSp new mod">
        <pc:chgData name="Ffion Morgans (2004668)" userId="bc70af1f-f877-44bf-b471-7804e3193aab" providerId="ADAL" clId="{CB916999-6305-7343-8E05-E8FD8C63EFDE}" dt="2023-01-19T20:54:42.709" v="1331" actId="20577"/>
        <pc:sldMkLst>
          <pc:docMk/>
          <pc:sldMk cId="1914103201" sldId="260"/>
        </pc:sldMkLst>
        <pc:spChg chg="add mod">
          <ac:chgData name="Ffion Morgans (2004668)" userId="bc70af1f-f877-44bf-b471-7804e3193aab" providerId="ADAL" clId="{CB916999-6305-7343-8E05-E8FD8C63EFDE}" dt="2023-01-19T20:54:42.709" v="1331" actId="20577"/>
          <ac:spMkLst>
            <pc:docMk/>
            <pc:sldMk cId="1914103201" sldId="260"/>
            <ac:spMk id="2" creationId="{B0FA8FA8-F0F2-FEC2-3F50-EB4710099951}"/>
          </ac:spMkLst>
        </pc:spChg>
      </pc:sldChg>
      <pc:sldChg chg="modSp del mod">
        <pc:chgData name="Ffion Morgans (2004668)" userId="bc70af1f-f877-44bf-b471-7804e3193aab" providerId="ADAL" clId="{CB916999-6305-7343-8E05-E8FD8C63EFDE}" dt="2023-01-19T18:15:56.420" v="1297" actId="2696"/>
        <pc:sldMkLst>
          <pc:docMk/>
          <pc:sldMk cId="2056035732" sldId="260"/>
        </pc:sldMkLst>
        <pc:spChg chg="mod">
          <ac:chgData name="Ffion Morgans (2004668)" userId="bc70af1f-f877-44bf-b471-7804e3193aab" providerId="ADAL" clId="{CB916999-6305-7343-8E05-E8FD8C63EFDE}" dt="2023-01-19T17:27:07.189" v="1229" actId="20577"/>
          <ac:spMkLst>
            <pc:docMk/>
            <pc:sldMk cId="2056035732" sldId="260"/>
            <ac:spMk id="3" creationId="{3115C7E8-C49F-EB73-39FF-027D51AFF842}"/>
          </ac:spMkLst>
        </pc:spChg>
      </pc:sldChg>
      <pc:sldChg chg="addSp modSp new mod">
        <pc:chgData name="Ffion Morgans (2004668)" userId="bc70af1f-f877-44bf-b471-7804e3193aab" providerId="ADAL" clId="{CB916999-6305-7343-8E05-E8FD8C63EFDE}" dt="2023-01-19T20:55:22.975" v="1337" actId="20577"/>
        <pc:sldMkLst>
          <pc:docMk/>
          <pc:sldMk cId="794380822" sldId="261"/>
        </pc:sldMkLst>
        <pc:spChg chg="add mod">
          <ac:chgData name="Ffion Morgans (2004668)" userId="bc70af1f-f877-44bf-b471-7804e3193aab" providerId="ADAL" clId="{CB916999-6305-7343-8E05-E8FD8C63EFDE}" dt="2023-01-19T20:55:22.975" v="1337" actId="20577"/>
          <ac:spMkLst>
            <pc:docMk/>
            <pc:sldMk cId="794380822" sldId="261"/>
            <ac:spMk id="2" creationId="{5DF55DB7-336B-1062-B56B-ACCC1572B32C}"/>
          </ac:spMkLst>
        </pc:spChg>
      </pc:sldChg>
      <pc:sldChg chg="addSp modSp new del mod">
        <pc:chgData name="Ffion Morgans (2004668)" userId="bc70af1f-f877-44bf-b471-7804e3193aab" providerId="ADAL" clId="{CB916999-6305-7343-8E05-E8FD8C63EFDE}" dt="2023-01-19T18:15:49.521" v="1296" actId="2696"/>
        <pc:sldMkLst>
          <pc:docMk/>
          <pc:sldMk cId="1855737593" sldId="261"/>
        </pc:sldMkLst>
        <pc:spChg chg="add mod">
          <ac:chgData name="Ffion Morgans (2004668)" userId="bc70af1f-f877-44bf-b471-7804e3193aab" providerId="ADAL" clId="{CB916999-6305-7343-8E05-E8FD8C63EFDE}" dt="2023-01-19T16:34:59.266" v="1227"/>
          <ac:spMkLst>
            <pc:docMk/>
            <pc:sldMk cId="1855737593" sldId="261"/>
            <ac:spMk id="2" creationId="{E2BC62A0-55DE-ACD4-A197-C6243F387C00}"/>
          </ac:spMkLst>
        </pc:spChg>
      </pc:sldChg>
      <pc:sldChg chg="addSp modSp new mod">
        <pc:chgData name="Ffion Morgans (2004668)" userId="bc70af1f-f877-44bf-b471-7804e3193aab" providerId="ADAL" clId="{CB916999-6305-7343-8E05-E8FD8C63EFDE}" dt="2023-01-19T20:56:00.954" v="1342" actId="1076"/>
        <pc:sldMkLst>
          <pc:docMk/>
          <pc:sldMk cId="4119914202" sldId="262"/>
        </pc:sldMkLst>
        <pc:spChg chg="add mod">
          <ac:chgData name="Ffion Morgans (2004668)" userId="bc70af1f-f877-44bf-b471-7804e3193aab" providerId="ADAL" clId="{CB916999-6305-7343-8E05-E8FD8C63EFDE}" dt="2023-01-19T20:56:00.954" v="1342" actId="1076"/>
          <ac:spMkLst>
            <pc:docMk/>
            <pc:sldMk cId="4119914202" sldId="262"/>
            <ac:spMk id="2" creationId="{251A31CE-CE40-141C-9E19-83F27FCE8B6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F71AFA-B947-A642-9E60-48D372AC5ED8}" type="datetimeFigureOut">
              <a:rPr lang="cy-GB" smtClean="0"/>
              <a:t>19/01/23</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03478E-9DC2-6A4A-8755-5AB596831574}" type="slidenum">
              <a:rPr lang="cy-GB" smtClean="0"/>
              <a:t>‹#›</a:t>
            </a:fld>
            <a:endParaRPr lang="cy-GB"/>
          </a:p>
        </p:txBody>
      </p:sp>
    </p:spTree>
    <p:extLst>
      <p:ext uri="{BB962C8B-B14F-4D97-AF65-F5344CB8AC3E}">
        <p14:creationId xmlns:p14="http://schemas.microsoft.com/office/powerpoint/2010/main" val="20338194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A03478E-9DC2-6A4A-8755-5AB596831574}" type="slidenum">
              <a:rPr lang="cy-GB" smtClean="0"/>
              <a:t>1</a:t>
            </a:fld>
            <a:endParaRPr lang="cy-GB"/>
          </a:p>
        </p:txBody>
      </p:sp>
    </p:spTree>
    <p:extLst>
      <p:ext uri="{BB962C8B-B14F-4D97-AF65-F5344CB8AC3E}">
        <p14:creationId xmlns:p14="http://schemas.microsoft.com/office/powerpoint/2010/main" val="9040739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1/19/23</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205713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1/19/23</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484658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1/19/23</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075451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1/19/23</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0643367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1/19/23</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715435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1/19/23</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2602290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1/19/23</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0833889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1/19/23</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488958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1/19/23</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327650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1/19/23</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2970972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1/19/23</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7507149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1/19/23</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795099250"/>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94" r:id="rId6"/>
    <p:sldLayoutId id="2147483689" r:id="rId7"/>
    <p:sldLayoutId id="2147483690" r:id="rId8"/>
    <p:sldLayoutId id="2147483691" r:id="rId9"/>
    <p:sldLayoutId id="2147483693" r:id="rId10"/>
    <p:sldLayoutId id="2147483692"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hyperlink" Target="https://www.highspeedtraining.co.uk/courses/education/?gclid=EAIaIQobChMIkb3oxJrR_AIVRuvtCh0SMgmMEAAYAyAAEgI-yvD_BwE" TargetMode="External"/></Relationships>
</file>

<file path=ppt/slides/_rels/slide2.xml.rels><?xml version="1.0" encoding="UTF-8" standalone="yes"?>
<Relationships xmlns="http://schemas.openxmlformats.org/package/2006/relationships"><Relationship Id="rId8" Type="http://schemas.openxmlformats.org/officeDocument/2006/relationships/hyperlink" Target="https://fbz-bochum.de/files/fbz/content/dokumente/PDF-Samlung%20J.Margraf/Journals%20with%20Peer-Review/2012/Bruchmuller%202012%2C%20is%20ADHD%20diagnosed%20i%20accord%20with%20diagnostic%20criteria.pdf" TargetMode="External"/><Relationship Id="rId13" Type="http://schemas.openxmlformats.org/officeDocument/2006/relationships/hyperlink" Target="https://ore.exeter.ac.uk/repository/bitstream/handle/10871/40310/CAP%20Medication%20Paper%20-%20Revise%20and%20Resubmit%20-%20Clean.pdf?sequence=3" TargetMode="External"/><Relationship Id="rId3" Type="http://schemas.openxmlformats.org/officeDocument/2006/relationships/hyperlink" Target="https://www.freepik.com/vectors/adhd-illustration" TargetMode="External"/><Relationship Id="rId7" Type="http://schemas.openxmlformats.org/officeDocument/2006/relationships/hyperlink" Target="https://www.sciencedirect.com/science/article/abs/pii/S0140673616313903" TargetMode="External"/><Relationship Id="rId12" Type="http://schemas.openxmlformats.org/officeDocument/2006/relationships/hyperlink" Target="https://childmind.org/guide/teachers-guide-to-adhd-in-the-classroom/" TargetMode="External"/><Relationship Id="rId2" Type="http://schemas.openxmlformats.org/officeDocument/2006/relationships/hyperlink" Target="https://www.actionforhealthykids.org/activity/calm-down-corner/" TargetMode="External"/><Relationship Id="rId1" Type="http://schemas.openxmlformats.org/officeDocument/2006/relationships/slideLayout" Target="../slideLayouts/slideLayout7.xml"/><Relationship Id="rId6" Type="http://schemas.openxmlformats.org/officeDocument/2006/relationships/hyperlink" Target="https://childmind.org/article/side-effects-of-adhd-medication/" TargetMode="External"/><Relationship Id="rId11" Type="http://schemas.openxmlformats.org/officeDocument/2006/relationships/hyperlink" Target="https://chadd.org/about-adhd/general-prevalence/" TargetMode="External"/><Relationship Id="rId5" Type="http://schemas.openxmlformats.org/officeDocument/2006/relationships/hyperlink" Target="https://www.aafp.org/pubs/afp/issues/2014/1001/p456.html?utm_medium=email&amp;utm_source=transaction" TargetMode="External"/><Relationship Id="rId10" Type="http://schemas.openxmlformats.org/officeDocument/2006/relationships/hyperlink" Target="https://my.clevelandclinic.org/health/treatments/11766-adhd-medication" TargetMode="External"/><Relationship Id="rId4" Type="http://schemas.openxmlformats.org/officeDocument/2006/relationships/hyperlink" Target="https://www.healthychildren.org/English/health-issues/conditions/adhd/Pages/Determining-ADHD-Medication-Treatments.aspx" TargetMode="External"/><Relationship Id="rId9" Type="http://schemas.openxmlformats.org/officeDocument/2006/relationships/hyperlink" Target="https://www.cdc.gov/ncbddd/adhd/diagnosis.html" TargetMode="External"/><Relationship Id="rId14" Type="http://schemas.openxmlformats.org/officeDocument/2006/relationships/hyperlink" Target="https://acamh.onlinelibrary.wiley.com/doi/full/10.1111/camh.12253"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www.mayoclinic.org/diseases-conditions/adhd/symptoms-causes/syc-20350889" TargetMode="External"/><Relationship Id="rId13" Type="http://schemas.openxmlformats.org/officeDocument/2006/relationships/hyperlink" Target="https://childmind.org/article/whats-adhd-and-whats-not-in-the-classroom/" TargetMode="External"/><Relationship Id="rId3" Type="http://schemas.openxmlformats.org/officeDocument/2006/relationships/hyperlink" Target="https://www.tandfonline.com/doi/abs/10.1375/aedp.27.1.20?journalCode=rdvp19" TargetMode="External"/><Relationship Id="rId7" Type="http://schemas.openxmlformats.org/officeDocument/2006/relationships/hyperlink" Target="https://kidshealth.org/en/teens/adhd.html" TargetMode="External"/><Relationship Id="rId12" Type="http://schemas.openxmlformats.org/officeDocument/2006/relationships/hyperlink" Target="https://childmind.org/article/adhd-meds-lead-addiction/" TargetMode="External"/><Relationship Id="rId2" Type="http://schemas.openxmlformats.org/officeDocument/2006/relationships/hyperlink" Target="https://www.ncbi.nlm.nih.gov/pmc/articles/PMC5391018/" TargetMode="External"/><Relationship Id="rId1" Type="http://schemas.openxmlformats.org/officeDocument/2006/relationships/slideLayout" Target="../slideLayouts/slideLayout7.xml"/><Relationship Id="rId6" Type="http://schemas.openxmlformats.org/officeDocument/2006/relationships/hyperlink" Target="https://www.highspeedtraining.co.uk/courses/education/?gclid=EAIaIQobChMIkb3oxJrR_AIVRuvtCh0SMgmMEAAYAyAAEgI-yvD_BwE" TargetMode="External"/><Relationship Id="rId11" Type="http://schemas.openxmlformats.org/officeDocument/2006/relationships/hyperlink" Target="https://chadd.org/adhd-news/adhd-news-caregivers/friendship-problems-how-parents-can-help/" TargetMode="External"/><Relationship Id="rId5" Type="http://schemas.openxmlformats.org/officeDocument/2006/relationships/hyperlink" Target="https://kidshealth.org/en/parents/adhd.html" TargetMode="External"/><Relationship Id="rId10" Type="http://schemas.openxmlformats.org/officeDocument/2006/relationships/hyperlink" Target="https://acamh.onlinelibrary.wiley.com/doi/pdfdirect/10.1111/jcpp.12318" TargetMode="External"/><Relationship Id="rId4" Type="http://schemas.openxmlformats.org/officeDocument/2006/relationships/hyperlink" Target="https://www.foothillsacademy.org/community/articles/adhd-social-skills" TargetMode="External"/><Relationship Id="rId9" Type="http://schemas.openxmlformats.org/officeDocument/2006/relationships/hyperlink" Target="https://www.sciencedirect.com/science/article/abs/pii/S0891422217302329" TargetMode="External"/><Relationship Id="rId14" Type="http://schemas.openxmlformats.org/officeDocument/2006/relationships/hyperlink" Target="https://www.mind.org.uk/information-support/tips-for-everyday-living/adhd-and-mental-health/"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scholar.harvard.edu/files/sce/files/becker_et_al._2014_-_joba_-_anx_dep_as_moderators_bw_adhd_sx_and_academic_social_problems_in_hispanic_adolescents.pdf" TargetMode="External"/><Relationship Id="rId3" Type="http://schemas.openxmlformats.org/officeDocument/2006/relationships/hyperlink" Target="https://www.tandfonline.com/doi/abs/10.1080/1350293X.2014.895560" TargetMode="External"/><Relationship Id="rId7" Type="http://schemas.openxmlformats.org/officeDocument/2006/relationships/hyperlink" Target="https://www.adhdfoundation.org.uk/wp-content/uploads/2022/03/Teaching-and-Managing-Students-with-ADHD.pdf" TargetMode="External"/><Relationship Id="rId12" Type="http://schemas.openxmlformats.org/officeDocument/2006/relationships/hyperlink" Target="https://www.helpguide.org/articles/add-adhd/teaching-students-with-adhd-attention-deficit-disorder.htm" TargetMode="External"/><Relationship Id="rId2" Type="http://schemas.openxmlformats.org/officeDocument/2006/relationships/hyperlink" Target="https://onlinelibrary.wiley.com/doi/abs/10.1111/cch.12448" TargetMode="External"/><Relationship Id="rId1" Type="http://schemas.openxmlformats.org/officeDocument/2006/relationships/slideLayout" Target="../slideLayouts/slideLayout7.xml"/><Relationship Id="rId6" Type="http://schemas.openxmlformats.org/officeDocument/2006/relationships/hyperlink" Target="https://www.nhs.uk/conditions/attention-deficit-hyperactivity-disorder-adhd/" TargetMode="External"/><Relationship Id="rId11" Type="http://schemas.openxmlformats.org/officeDocument/2006/relationships/hyperlink" Target="https://www.tandfonline.com/doi/abs/10.1586/14737175.2014.907526" TargetMode="External"/><Relationship Id="rId5" Type="http://schemas.openxmlformats.org/officeDocument/2006/relationships/hyperlink" Target="https://media.gosh.nhs.uk/documents/ADHD_F1282_A4_bw_FINAL_Dec16.pdf" TargetMode="External"/><Relationship Id="rId10" Type="http://schemas.openxmlformats.org/officeDocument/2006/relationships/hyperlink" Target="https://webcapp.ccsu.edu/u/Chen%20Pichler_Koulidobrova_OUP_ch14.pdf" TargetMode="External"/><Relationship Id="rId4" Type="http://schemas.openxmlformats.org/officeDocument/2006/relationships/hyperlink" Target="https://cks.nice.org.uk/topics/attention-deficit-hyperactivity-disorder/background-information/prevalence/" TargetMode="External"/><Relationship Id="rId9" Type="http://schemas.openxmlformats.org/officeDocument/2006/relationships/hyperlink" Target="https://link.springer.com/article/10.1007/s10826-011-9457-0"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www.brainandlife.org/articles/lego-therapy-builds-confidence-in-patients-with-ms-and-autism" TargetMode="External"/><Relationship Id="rId3" Type="http://schemas.openxmlformats.org/officeDocument/2006/relationships/hyperlink" Target="https://link.springer.com/article/10.1007/s10566-020-09586-x" TargetMode="External"/><Relationship Id="rId7" Type="http://schemas.openxmlformats.org/officeDocument/2006/relationships/hyperlink" Target="https://www.unicef.org/armenia/en/stories/equal-opportunities-every-child" TargetMode="External"/><Relationship Id="rId2" Type="http://schemas.openxmlformats.org/officeDocument/2006/relationships/hyperlink" Target="https://www.ncbi.nlm.nih.gov/pmc/articles/PMC9020224/" TargetMode="External"/><Relationship Id="rId1" Type="http://schemas.openxmlformats.org/officeDocument/2006/relationships/slideLayout" Target="../slideLayouts/slideLayout7.xml"/><Relationship Id="rId6" Type="http://schemas.openxmlformats.org/officeDocument/2006/relationships/hyperlink" Target="https://www.teamteach.co.uk/courses/" TargetMode="External"/><Relationship Id="rId5" Type="http://schemas.openxmlformats.org/officeDocument/2006/relationships/hyperlink" Target="https://link.springer.com/article/10.1007/s12402-012-0086-2" TargetMode="External"/><Relationship Id="rId4" Type="http://schemas.openxmlformats.org/officeDocument/2006/relationships/hyperlink" Target="https://www.ncbi.nlm.nih.gov/pmc/articles/PMC382700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A51D536C-693D-4911-B3E3-277E6CA00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7">
            <a:extLst>
              <a:ext uri="{FF2B5EF4-FFF2-40B4-BE49-F238E27FC236}">
                <a16:creationId xmlns:a16="http://schemas.microsoft.com/office/drawing/2014/main" id="{CDACC7FC-0DA0-46D9-BEDF-149E4AB32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F971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lue and pink marble-like design">
            <a:extLst>
              <a:ext uri="{FF2B5EF4-FFF2-40B4-BE49-F238E27FC236}">
                <a16:creationId xmlns:a16="http://schemas.microsoft.com/office/drawing/2014/main" id="{B149B287-3972-B024-6DC2-0AD2D172AAF5}"/>
              </a:ext>
            </a:extLst>
          </p:cNvPr>
          <p:cNvPicPr>
            <a:picLocks noChangeAspect="1"/>
          </p:cNvPicPr>
          <p:nvPr/>
        </p:nvPicPr>
        <p:blipFill rotWithShape="1">
          <a:blip r:embed="rId3">
            <a:duotone>
              <a:schemeClr val="accent1">
                <a:shade val="45000"/>
                <a:satMod val="135000"/>
              </a:schemeClr>
              <a:prstClr val="white"/>
            </a:duotone>
            <a:alphaModFix amt="40000"/>
          </a:blip>
          <a:srcRect t="8139" b="11504"/>
          <a:stretch/>
        </p:blipFill>
        <p:spPr>
          <a:xfrm>
            <a:off x="0" y="12041"/>
            <a:ext cx="12188952" cy="6857990"/>
          </a:xfrm>
          <a:prstGeom prst="rect">
            <a:avLst/>
          </a:prstGeom>
          <a:ln>
            <a:solidFill>
              <a:srgbClr val="FFBAD6"/>
            </a:solidFill>
          </a:ln>
        </p:spPr>
      </p:pic>
      <p:sp>
        <p:nvSpPr>
          <p:cNvPr id="15" name="Rectangle 6">
            <a:extLst>
              <a:ext uri="{FF2B5EF4-FFF2-40B4-BE49-F238E27FC236}">
                <a16:creationId xmlns:a16="http://schemas.microsoft.com/office/drawing/2014/main" id="{1886631C-CD62-4E60-A5E7-767EEAEB4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2B8ACA9-AB5B-99CF-50BF-908708DA0CFC}"/>
              </a:ext>
            </a:extLst>
          </p:cNvPr>
          <p:cNvSpPr txBox="1"/>
          <p:nvPr/>
        </p:nvSpPr>
        <p:spPr>
          <a:xfrm>
            <a:off x="3137212" y="98304"/>
            <a:ext cx="5479989" cy="769441"/>
          </a:xfrm>
          <a:prstGeom prst="rect">
            <a:avLst/>
          </a:prstGeom>
          <a:solidFill>
            <a:schemeClr val="tx1">
              <a:lumMod val="95000"/>
            </a:schemeClr>
          </a:solidFill>
        </p:spPr>
        <p:txBody>
          <a:bodyPr wrap="square">
            <a:spAutoFit/>
          </a:bodyPr>
          <a:lstStyle/>
          <a:p>
            <a:pPr algn="ctr"/>
            <a:r>
              <a:rPr lang="cy-GB" sz="2200" b="1" i="0" u="none" strike="noStrike" dirty="0">
                <a:ln w="22225">
                  <a:solidFill>
                    <a:schemeClr val="accent2"/>
                  </a:solidFill>
                  <a:prstDash val="solid"/>
                </a:ln>
                <a:solidFill>
                  <a:srgbClr val="4EC4B4"/>
                </a:solidFill>
                <a:latin typeface="Arial" panose="020B0604020202020204" pitchFamily="34" charset="0"/>
                <a:cs typeface="Arial" panose="020B0604020202020204" pitchFamily="34" charset="0"/>
              </a:rPr>
              <a:t>Anhwylder diffyg canolbwyntio gorfywiogrwydd</a:t>
            </a:r>
            <a:endParaRPr lang="cy-GB" sz="2200" b="1" dirty="0">
              <a:ln w="22225">
                <a:solidFill>
                  <a:schemeClr val="accent2"/>
                </a:solidFill>
                <a:prstDash val="solid"/>
              </a:ln>
              <a:solidFill>
                <a:srgbClr val="4EC4B4"/>
              </a:solidFill>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27B13E69-C6F1-0E33-FF98-9E745399620B}"/>
              </a:ext>
            </a:extLst>
          </p:cNvPr>
          <p:cNvSpPr txBox="1"/>
          <p:nvPr/>
        </p:nvSpPr>
        <p:spPr>
          <a:xfrm>
            <a:off x="8684454" y="47402"/>
            <a:ext cx="1173457" cy="584775"/>
          </a:xfrm>
          <a:prstGeom prst="rect">
            <a:avLst/>
          </a:prstGeom>
          <a:solidFill>
            <a:srgbClr val="FFBAD6"/>
          </a:solidFill>
          <a:ln w="38100">
            <a:solidFill>
              <a:schemeClr val="accent2"/>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cy-GB" sz="1600" b="1" dirty="0">
                <a:ln w="0"/>
                <a:solidFill>
                  <a:schemeClr val="tx1"/>
                </a:solidFill>
                <a:effectLst>
                  <a:outerShdw blurRad="38100" dist="25400" dir="5400000" algn="ctr" rotWithShape="0">
                    <a:srgbClr val="6E747A">
                      <a:alpha val="43000"/>
                    </a:srgbClr>
                  </a:outerShdw>
                </a:effectLst>
                <a:latin typeface="Baloo" panose="03080902040302020200" pitchFamily="66" charset="77"/>
                <a:cs typeface="Baloo" panose="03080902040302020200" pitchFamily="66" charset="77"/>
              </a:rPr>
              <a:t>ADCG / ADHD</a:t>
            </a:r>
          </a:p>
        </p:txBody>
      </p:sp>
      <p:sp>
        <p:nvSpPr>
          <p:cNvPr id="22" name="TextBox 21">
            <a:extLst>
              <a:ext uri="{FF2B5EF4-FFF2-40B4-BE49-F238E27FC236}">
                <a16:creationId xmlns:a16="http://schemas.microsoft.com/office/drawing/2014/main" id="{1BB8DF3F-7B0F-D055-3C51-5F072A156A0F}"/>
              </a:ext>
            </a:extLst>
          </p:cNvPr>
          <p:cNvSpPr txBox="1"/>
          <p:nvPr/>
        </p:nvSpPr>
        <p:spPr>
          <a:xfrm>
            <a:off x="81460" y="2047106"/>
            <a:ext cx="1835894" cy="4755770"/>
          </a:xfrm>
          <a:prstGeom prst="rect">
            <a:avLst/>
          </a:prstGeom>
          <a:solidFill>
            <a:srgbClr val="FFECF4"/>
          </a:solidFill>
          <a:ln w="28575">
            <a:solidFill>
              <a:srgbClr val="FFBAD6"/>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pPr algn="just">
              <a:lnSpc>
                <a:spcPct val="150000"/>
              </a:lnSpc>
            </a:pPr>
            <a:r>
              <a:rPr lang="cy-GB" sz="900" dirty="0">
                <a:solidFill>
                  <a:schemeClr val="bg1"/>
                </a:solidFill>
                <a:latin typeface="Arial" panose="020B0604020202020204" pitchFamily="34" charset="0"/>
                <a:cs typeface="Arial" panose="020B0604020202020204" pitchFamily="34" charset="0"/>
              </a:rPr>
              <a:t>                               </a:t>
            </a:r>
            <a:r>
              <a:rPr lang="cy-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Cyflwynir y  poster yma wybodaeth am Anhwylder diffyg canolbwyntio gorfywiogrwydd sef ADCG am fyr. Byddaf yn cyfeirio at fel ADHD. </a:t>
            </a:r>
            <a:r>
              <a:rPr lang="en-GB" sz="900" dirty="0">
                <a:solidFill>
                  <a:schemeClr val="bg1"/>
                </a:solidFill>
                <a:latin typeface="Arial" panose="020B0604020202020204" pitchFamily="34" charset="0"/>
                <a:ea typeface="Calibri" panose="020F0502020204030204" pitchFamily="34" charset="0"/>
                <a:cs typeface="Arial" panose="020B0604020202020204" pitchFamily="34" charset="0"/>
              </a:rPr>
              <a:t> </a:t>
            </a:r>
            <a:r>
              <a:rPr lang="cy-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Y rheswm pam dewisais ADHD yw bod gen i ddiddordeb yn yr ADY hwn. </a:t>
            </a:r>
          </a:p>
          <a:p>
            <a:pPr algn="just">
              <a:lnSpc>
                <a:spcPct val="150000"/>
              </a:lnSpc>
            </a:pPr>
            <a:r>
              <a:rPr lang="cy-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Hoffwn ymchwilio a dysgu fwy amdano er mwyn gryfhau fy nealltwriaeth. </a:t>
            </a:r>
            <a:endPar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r>
              <a:rPr lang="cy-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Byddaf wrth fy modd yn helpu plant ag ADHD i deimlo eu bod yn cael eu deall yn well a bod ganddynt y cymorth sydd ei angen arnynt i allu gweithredu mewn ysgolion ac yn y dyfodol. Rwy'n teimlo y dylai pob plentyn cael union yr un cyfleoedd, fel dywed UNICEF (2019) mae pob plentyn unigol yn werthfawr a dyle ni ddim gwahaniaethu.</a:t>
            </a:r>
            <a:endPar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C9C236F6-9093-6067-2612-0F4231AE8C47}"/>
              </a:ext>
            </a:extLst>
          </p:cNvPr>
          <p:cNvSpPr txBox="1"/>
          <p:nvPr/>
        </p:nvSpPr>
        <p:spPr>
          <a:xfrm>
            <a:off x="81459" y="2071144"/>
            <a:ext cx="1006258" cy="274370"/>
          </a:xfrm>
          <a:prstGeom prst="rect">
            <a:avLst/>
          </a:prstGeom>
          <a:solidFill>
            <a:srgbClr val="FFBAD6"/>
          </a:solidFill>
          <a:ln w="12700">
            <a:solidFill>
              <a:srgbClr val="FFBAD6"/>
            </a:solidFill>
          </a:ln>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cy-GB" sz="1200" b="1" dirty="0">
                <a:solidFill>
                  <a:schemeClr val="tx1"/>
                </a:solidFill>
                <a:latin typeface="Arial" panose="020B0604020202020204" pitchFamily="34" charset="0"/>
                <a:cs typeface="Arial" panose="020B0604020202020204" pitchFamily="34" charset="0"/>
              </a:rPr>
              <a:t>Cyflwyniad</a:t>
            </a:r>
          </a:p>
        </p:txBody>
      </p:sp>
      <p:sp>
        <p:nvSpPr>
          <p:cNvPr id="5" name="TextBox 4">
            <a:extLst>
              <a:ext uri="{FF2B5EF4-FFF2-40B4-BE49-F238E27FC236}">
                <a16:creationId xmlns:a16="http://schemas.microsoft.com/office/drawing/2014/main" id="{49B168C2-D6B5-0B00-E06B-2B03F3511F85}"/>
              </a:ext>
            </a:extLst>
          </p:cNvPr>
          <p:cNvSpPr txBox="1"/>
          <p:nvPr/>
        </p:nvSpPr>
        <p:spPr>
          <a:xfrm>
            <a:off x="94785" y="948520"/>
            <a:ext cx="6944028" cy="992836"/>
          </a:xfrm>
          <a:prstGeom prst="rect">
            <a:avLst/>
          </a:prstGeom>
          <a:solidFill>
            <a:srgbClr val="FFECF4"/>
          </a:solidFill>
          <a:ln w="28575">
            <a:solidFill>
              <a:srgbClr val="00A5AB"/>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pPr algn="just">
              <a:lnSpc>
                <a:spcPct val="150000"/>
              </a:lnSpc>
            </a:pPr>
            <a:r>
              <a:rPr lang="cy-GB"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Y</a:t>
            </a:r>
            <a:r>
              <a:rPr lang="cy-GB" sz="800" dirty="0">
                <a:effectLst/>
                <a:latin typeface="Arial" panose="020B0604020202020204" pitchFamily="34" charset="0"/>
                <a:ea typeface="Calibri" panose="020F0502020204030204" pitchFamily="34" charset="0"/>
                <a:cs typeface="Arial" panose="020B0604020202020204" pitchFamily="34" charset="0"/>
              </a:rPr>
              <a:t>n ôl NHS (2021) mae anhwylder diffyg canolbwyntio gorfywiogrwydd yw gyflwr sy’n effeithio ar ymddygiad. </a:t>
            </a:r>
          </a:p>
          <a:p>
            <a:pPr algn="just">
              <a:lnSpc>
                <a:spcPct val="150000"/>
              </a:lnSpc>
            </a:pPr>
            <a:r>
              <a:rPr lang="cy-GB" sz="800" dirty="0">
                <a:effectLst/>
                <a:latin typeface="Arial" panose="020B0604020202020204" pitchFamily="34" charset="0"/>
                <a:ea typeface="Calibri" panose="020F0502020204030204" pitchFamily="34" charset="0"/>
                <a:cs typeface="Arial" panose="020B0604020202020204" pitchFamily="34" charset="0"/>
              </a:rPr>
              <a:t>Mae plant ag ADHD ymddangos yn aflonydd, gael trafferth canolbwyntio a gall weithredu ar ysgogiad.</a:t>
            </a:r>
            <a:r>
              <a:rPr lang="en-GB" sz="800" dirty="0">
                <a:latin typeface="Arial" panose="020B0604020202020204" pitchFamily="34" charset="0"/>
                <a:ea typeface="Calibri" panose="020F0502020204030204" pitchFamily="34" charset="0"/>
                <a:cs typeface="Arial" panose="020B0604020202020204" pitchFamily="34" charset="0"/>
              </a:rPr>
              <a:t> </a:t>
            </a:r>
            <a:r>
              <a:rPr lang="cy-GB" sz="800" dirty="0">
                <a:effectLst/>
                <a:latin typeface="Arial" panose="020B0604020202020204" pitchFamily="34" charset="0"/>
                <a:ea typeface="Calibri" panose="020F0502020204030204" pitchFamily="34" charset="0"/>
                <a:cs typeface="Arial" panose="020B0604020202020204" pitchFamily="34" charset="0"/>
              </a:rPr>
              <a:t>Noda NHS (2020) bod ADHD yn anhwylder niwroddatblygiadol sy'n cyfeirio at batrwm ymddygiad sy'n effeithio plentyn yn rhan fwyaf o sefyllfaoedd. Fel arfer mae’r cyflwr yn dod i’r amlwg pan fydd plentyn yn dechrau’r ysgol. Dywed Child Mind Institute (2021) bod athrawon yn sylwi pryd mae plentyn yn cael trafferth i eistedd yn llonydd, i ganolbwyntio, neu’n gweddi ar draws / allan yn y dosbarth. Mae'r athrawon yn ymddywyn ar arsylwad hyn trwy adrodd nôl i rheini.   </a:t>
            </a:r>
            <a:endParaRPr lang="en-GB" sz="800" dirty="0">
              <a:effectLst/>
              <a:latin typeface="Arial" panose="020B0604020202020204" pitchFamily="34" charset="0"/>
              <a:ea typeface="Calibri" panose="020F0502020204030204" pitchFamily="34" charset="0"/>
              <a:cs typeface="Arial" panose="020B0604020202020204" pitchFamily="34" charset="0"/>
            </a:endParaRPr>
          </a:p>
        </p:txBody>
      </p:sp>
      <p:sp>
        <p:nvSpPr>
          <p:cNvPr id="2" name="TextBox 1">
            <a:extLst>
              <a:ext uri="{FF2B5EF4-FFF2-40B4-BE49-F238E27FC236}">
                <a16:creationId xmlns:a16="http://schemas.microsoft.com/office/drawing/2014/main" id="{5BFA4316-306C-E1B2-CB0C-75E95987E70D}"/>
              </a:ext>
            </a:extLst>
          </p:cNvPr>
          <p:cNvSpPr txBox="1"/>
          <p:nvPr/>
        </p:nvSpPr>
        <p:spPr>
          <a:xfrm>
            <a:off x="94784" y="921041"/>
            <a:ext cx="1352856" cy="276999"/>
          </a:xfrm>
          <a:prstGeom prst="rect">
            <a:avLst/>
          </a:prstGeom>
          <a:solidFill>
            <a:srgbClr val="4EC4B4"/>
          </a:solidFill>
          <a:ln>
            <a:solidFill>
              <a:srgbClr val="4EC4B4"/>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cy-GB" sz="1200" b="1" dirty="0">
                <a:solidFill>
                  <a:schemeClr val="tx1"/>
                </a:solidFill>
                <a:latin typeface="Arial" panose="020B0604020202020204" pitchFamily="34" charset="0"/>
                <a:cs typeface="Arial" panose="020B0604020202020204" pitchFamily="34" charset="0"/>
              </a:rPr>
              <a:t>Beth yw ADHD?</a:t>
            </a:r>
          </a:p>
        </p:txBody>
      </p:sp>
      <p:sp>
        <p:nvSpPr>
          <p:cNvPr id="8" name="TextBox 7">
            <a:extLst>
              <a:ext uri="{FF2B5EF4-FFF2-40B4-BE49-F238E27FC236}">
                <a16:creationId xmlns:a16="http://schemas.microsoft.com/office/drawing/2014/main" id="{9C71FE8F-1ACC-513D-6CA3-A3FE4D227768}"/>
              </a:ext>
            </a:extLst>
          </p:cNvPr>
          <p:cNvSpPr txBox="1"/>
          <p:nvPr/>
        </p:nvSpPr>
        <p:spPr>
          <a:xfrm>
            <a:off x="2019933" y="2008263"/>
            <a:ext cx="2317098" cy="4745273"/>
          </a:xfrm>
          <a:prstGeom prst="rect">
            <a:avLst/>
          </a:prstGeom>
          <a:solidFill>
            <a:srgbClr val="FFECF4"/>
          </a:solidFill>
          <a:ln w="28575">
            <a:solidFill>
              <a:srgbClr val="00A5AB"/>
            </a:solidFill>
          </a:ln>
        </p:spPr>
        <p:txBody>
          <a:bodyPr wrap="square" rtlCol="0">
            <a:spAutoFit/>
          </a:bodyPr>
          <a:lstStyle/>
          <a:p>
            <a:pPr algn="just">
              <a:lnSpc>
                <a:spcPct val="150000"/>
              </a:lnSpc>
            </a:pPr>
            <a:r>
              <a:rPr lang="cy-GB" sz="750" dirty="0">
                <a:solidFill>
                  <a:schemeClr val="bg1"/>
                </a:solidFill>
                <a:effectLst/>
                <a:latin typeface="Arial" panose="020B0604020202020204" pitchFamily="34" charset="0"/>
                <a:ea typeface="Calibri" panose="020F0502020204030204" pitchFamily="34" charset="0"/>
                <a:cs typeface="Arial" panose="020B0604020202020204" pitchFamily="34" charset="0"/>
              </a:rPr>
              <a:t>                                        Eto, yn defnyddio ymchwil o’r NHS (2021) mae symptomau o ADHD yn gallu cael eu dosbarthu fewn i ddau fath o broblemau ymddygiad. Un yn fod diffyg sylw – anhawster canolbwyntio ac yr ail yw gorfywiogrwydd a byrbwylltra. Fodd bynnag, yn ôl National institue for Health and Care Excellence (2022) mae llawer o bobl yn dioddef a’r ddau gategori o symptomau. Felly, noda (Michelini et al., 2015) fod symptomau am diffyg canolbwyntio yw: </a:t>
            </a:r>
            <a:endParaRPr lang="en-GB" sz="750" dirty="0">
              <a:solidFill>
                <a:schemeClr val="bg1"/>
              </a:solidFill>
              <a:latin typeface="Arial" panose="020B0604020202020204" pitchFamily="34" charset="0"/>
              <a:ea typeface="Calibri" panose="020F0502020204030204" pitchFamily="34" charset="0"/>
              <a:cs typeface="Arial" panose="020B0604020202020204" pitchFamily="34" charset="0"/>
            </a:endParaRPr>
          </a:p>
          <a:p>
            <a:pPr marL="171450" indent="-171450" algn="just">
              <a:lnSpc>
                <a:spcPct val="150000"/>
              </a:lnSpc>
              <a:buFont typeface="Arial" panose="020B0604020202020204" pitchFamily="34" charset="0"/>
              <a:buChar char="•"/>
            </a:pPr>
            <a:r>
              <a:rPr lang="cy-GB" sz="750" dirty="0">
                <a:solidFill>
                  <a:schemeClr val="bg1"/>
                </a:solidFill>
                <a:effectLst/>
                <a:latin typeface="Arial" panose="020B0604020202020204" pitchFamily="34" charset="0"/>
                <a:ea typeface="Calibri" panose="020F0502020204030204" pitchFamily="34" charset="0"/>
                <a:cs typeface="Arial" panose="020B0604020202020204" pitchFamily="34" charset="0"/>
              </a:rPr>
              <a:t>colli sylw a gwneud camgymeriadau diofal </a:t>
            </a:r>
            <a:endParaRPr lang="en-GB" sz="750" dirty="0">
              <a:solidFill>
                <a:schemeClr val="bg1"/>
              </a:solidFill>
              <a:latin typeface="Arial" panose="020B0604020202020204" pitchFamily="34" charset="0"/>
              <a:ea typeface="Calibri" panose="020F0502020204030204" pitchFamily="34" charset="0"/>
              <a:cs typeface="Arial" panose="020B0604020202020204" pitchFamily="34" charset="0"/>
            </a:endParaRPr>
          </a:p>
          <a:p>
            <a:pPr marL="171450" indent="-171450" algn="just">
              <a:lnSpc>
                <a:spcPct val="150000"/>
              </a:lnSpc>
              <a:buFont typeface="Arial" panose="020B0604020202020204" pitchFamily="34" charset="0"/>
              <a:buChar char="•"/>
            </a:pPr>
            <a:r>
              <a:rPr lang="cy-GB" sz="750" dirty="0">
                <a:solidFill>
                  <a:schemeClr val="bg1"/>
                </a:solidFill>
                <a:effectLst/>
                <a:latin typeface="Arial" panose="020B0604020202020204" pitchFamily="34" charset="0"/>
                <a:ea typeface="Calibri" panose="020F0502020204030204" pitchFamily="34" charset="0"/>
                <a:cs typeface="Arial" panose="020B0604020202020204" pitchFamily="34" charset="0"/>
              </a:rPr>
              <a:t>ymddangos yn anghofus neu'n colli pethau</a:t>
            </a:r>
            <a:endParaRPr lang="en-GB" sz="750" dirty="0">
              <a:solidFill>
                <a:schemeClr val="bg1"/>
              </a:solidFill>
              <a:latin typeface="Arial" panose="020B0604020202020204" pitchFamily="34" charset="0"/>
              <a:ea typeface="Calibri" panose="020F0502020204030204" pitchFamily="34" charset="0"/>
              <a:cs typeface="Arial" panose="020B0604020202020204" pitchFamily="34" charset="0"/>
            </a:endParaRPr>
          </a:p>
          <a:p>
            <a:pPr marL="171450" indent="-171450" algn="just">
              <a:lnSpc>
                <a:spcPct val="150000"/>
              </a:lnSpc>
              <a:buFont typeface="Arial" panose="020B0604020202020204" pitchFamily="34" charset="0"/>
              <a:buChar char="•"/>
            </a:pPr>
            <a:r>
              <a:rPr lang="cy-GB" sz="750" dirty="0">
                <a:solidFill>
                  <a:schemeClr val="bg1"/>
                </a:solidFill>
                <a:effectLst/>
                <a:latin typeface="Arial" panose="020B0604020202020204" pitchFamily="34" charset="0"/>
                <a:ea typeface="Calibri" panose="020F0502020204030204" pitchFamily="34" charset="0"/>
                <a:cs typeface="Arial" panose="020B0604020202020204" pitchFamily="34" charset="0"/>
              </a:rPr>
              <a:t>Ddim yn hoffi tasgau diflas sydd yn cymryd amser i gwblhau</a:t>
            </a:r>
            <a:endParaRPr lang="en-GB" sz="750" dirty="0">
              <a:solidFill>
                <a:schemeClr val="bg1"/>
              </a:solidFill>
              <a:latin typeface="Arial" panose="020B0604020202020204" pitchFamily="34" charset="0"/>
              <a:ea typeface="Calibri" panose="020F0502020204030204" pitchFamily="34" charset="0"/>
              <a:cs typeface="Arial" panose="020B0604020202020204" pitchFamily="34" charset="0"/>
            </a:endParaRPr>
          </a:p>
          <a:p>
            <a:pPr marL="171450" indent="-171450" algn="just">
              <a:lnSpc>
                <a:spcPct val="150000"/>
              </a:lnSpc>
              <a:buFont typeface="Arial" panose="020B0604020202020204" pitchFamily="34" charset="0"/>
              <a:buChar char="•"/>
            </a:pPr>
            <a:r>
              <a:rPr lang="cy-GB" sz="750" dirty="0">
                <a:solidFill>
                  <a:schemeClr val="bg1"/>
                </a:solidFill>
                <a:effectLst/>
                <a:latin typeface="Arial" panose="020B0604020202020204" pitchFamily="34" charset="0"/>
                <a:ea typeface="Calibri" panose="020F0502020204030204" pitchFamily="34" charset="0"/>
                <a:cs typeface="Arial" panose="020B0604020202020204" pitchFamily="34" charset="0"/>
              </a:rPr>
              <a:t>methu dilyn cyfarwyddiadau</a:t>
            </a:r>
            <a:endParaRPr lang="en-GB" sz="750" dirty="0">
              <a:solidFill>
                <a:schemeClr val="bg1"/>
              </a:solidFill>
              <a:latin typeface="Arial" panose="020B0604020202020204" pitchFamily="34" charset="0"/>
              <a:ea typeface="Calibri" panose="020F0502020204030204" pitchFamily="34" charset="0"/>
              <a:cs typeface="Arial" panose="020B0604020202020204" pitchFamily="34" charset="0"/>
            </a:endParaRPr>
          </a:p>
          <a:p>
            <a:pPr marL="171450" indent="-171450" algn="just">
              <a:lnSpc>
                <a:spcPct val="150000"/>
              </a:lnSpc>
              <a:buFont typeface="Arial" panose="020B0604020202020204" pitchFamily="34" charset="0"/>
              <a:buChar char="•"/>
            </a:pPr>
            <a:r>
              <a:rPr lang="cy-GB" sz="750" dirty="0">
                <a:solidFill>
                  <a:schemeClr val="bg1"/>
                </a:solidFill>
                <a:effectLst/>
                <a:latin typeface="Arial" panose="020B0604020202020204" pitchFamily="34" charset="0"/>
                <a:ea typeface="Calibri" panose="020F0502020204030204" pitchFamily="34" charset="0"/>
                <a:cs typeface="Arial" panose="020B0604020202020204" pitchFamily="34" charset="0"/>
              </a:rPr>
              <a:t>newid tasg yn aml / anhawster i drefnu tasgau </a:t>
            </a:r>
            <a:endParaRPr lang="en-GB" sz="75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r>
              <a:rPr lang="cy-GB" sz="750" dirty="0">
                <a:solidFill>
                  <a:schemeClr val="bg1"/>
                </a:solidFill>
                <a:effectLst/>
                <a:latin typeface="Arial" panose="020B0604020202020204" pitchFamily="34" charset="0"/>
                <a:ea typeface="Calibri" panose="020F0502020204030204" pitchFamily="34" charset="0"/>
                <a:cs typeface="Arial" panose="020B0604020202020204" pitchFamily="34" charset="0"/>
              </a:rPr>
              <a:t>Yn ôl i (McClain et al., 2017) gyda gorfywiogrwydd a byrbwylltra'r symptomau yw: </a:t>
            </a:r>
            <a:endParaRPr lang="en-GB" sz="75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cy-GB" sz="750" dirty="0">
                <a:solidFill>
                  <a:schemeClr val="bg1"/>
                </a:solidFill>
                <a:effectLst/>
                <a:latin typeface="Arial" panose="020B0604020202020204" pitchFamily="34" charset="0"/>
                <a:ea typeface="Calibri" panose="020F0502020204030204" pitchFamily="34" charset="0"/>
                <a:cs typeface="Arial" panose="020B0604020202020204" pitchFamily="34" charset="0"/>
              </a:rPr>
              <a:t>methu eistedd yn llonydd yn enwedig mewn amgylchedd tawel</a:t>
            </a:r>
            <a:endParaRPr lang="en-GB" sz="750" dirty="0">
              <a:solidFill>
                <a:schemeClr val="bg1"/>
              </a:solidFill>
              <a:latin typeface="Arial" panose="020B0604020202020204" pitchFamily="34" charset="0"/>
              <a:ea typeface="Calibri" panose="020F050202020403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cy-GB" sz="750" dirty="0">
                <a:solidFill>
                  <a:schemeClr val="bg1"/>
                </a:solidFill>
                <a:effectLst/>
                <a:latin typeface="Arial" panose="020B0604020202020204" pitchFamily="34" charset="0"/>
                <a:ea typeface="Calibri" panose="020F0502020204030204" pitchFamily="34" charset="0"/>
                <a:cs typeface="Arial" panose="020B0604020202020204" pitchFamily="34" charset="0"/>
              </a:rPr>
              <a:t>aflonydd yn gyson, diffyg canolbwyntio ar dasgau </a:t>
            </a:r>
            <a:endParaRPr lang="en-GB" sz="750" dirty="0">
              <a:solidFill>
                <a:schemeClr val="bg1"/>
              </a:solidFill>
              <a:latin typeface="Arial" panose="020B0604020202020204" pitchFamily="34" charset="0"/>
              <a:ea typeface="Calibri" panose="020F050202020403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cy-GB" sz="750" dirty="0">
                <a:solidFill>
                  <a:schemeClr val="bg1"/>
                </a:solidFill>
                <a:effectLst/>
                <a:latin typeface="Arial" panose="020B0604020202020204" pitchFamily="34" charset="0"/>
                <a:ea typeface="Calibri" panose="020F0502020204030204" pitchFamily="34" charset="0"/>
                <a:cs typeface="Arial" panose="020B0604020202020204" pitchFamily="34" charset="0"/>
              </a:rPr>
              <a:t>Siarad llawer, symudiad corfforol gormodol</a:t>
            </a:r>
            <a:endParaRPr lang="en-GB" sz="750" dirty="0">
              <a:solidFill>
                <a:schemeClr val="bg1"/>
              </a:solidFill>
              <a:latin typeface="Arial" panose="020B0604020202020204" pitchFamily="34" charset="0"/>
              <a:ea typeface="Calibri" panose="020F050202020403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cy-GB" sz="750" dirty="0">
                <a:solidFill>
                  <a:schemeClr val="bg1"/>
                </a:solidFill>
                <a:effectLst/>
                <a:latin typeface="Arial" panose="020B0604020202020204" pitchFamily="34" charset="0"/>
                <a:ea typeface="Calibri" panose="020F0502020204030204" pitchFamily="34" charset="0"/>
                <a:cs typeface="Arial" panose="020B0604020202020204" pitchFamily="34" charset="0"/>
              </a:rPr>
              <a:t>methu aros eu tro, actio heb feddwl, torri ar draws sgyrsiau</a:t>
            </a:r>
            <a:endParaRPr lang="en-GB" sz="750" dirty="0">
              <a:solidFill>
                <a:schemeClr val="bg1"/>
              </a:solidFill>
              <a:latin typeface="Arial" panose="020B0604020202020204" pitchFamily="34" charset="0"/>
              <a:ea typeface="Calibri" panose="020F050202020403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cy-GB" sz="750" dirty="0">
                <a:solidFill>
                  <a:schemeClr val="bg1"/>
                </a:solidFill>
                <a:effectLst/>
                <a:latin typeface="Arial" panose="020B0604020202020204" pitchFamily="34" charset="0"/>
                <a:ea typeface="Calibri" panose="020F0502020204030204" pitchFamily="34" charset="0"/>
                <a:cs typeface="Arial" panose="020B0604020202020204" pitchFamily="34" charset="0"/>
              </a:rPr>
              <a:t>ychydig neu ddim synnwyr o berygl</a:t>
            </a:r>
            <a:endParaRPr lang="en-GB" sz="75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E478C81B-5373-B192-99AB-ECEE00DE73EA}"/>
              </a:ext>
            </a:extLst>
          </p:cNvPr>
          <p:cNvSpPr txBox="1"/>
          <p:nvPr/>
        </p:nvSpPr>
        <p:spPr>
          <a:xfrm>
            <a:off x="7095085" y="654845"/>
            <a:ext cx="2743942" cy="1453090"/>
          </a:xfrm>
          <a:prstGeom prst="rect">
            <a:avLst/>
          </a:prstGeom>
          <a:solidFill>
            <a:srgbClr val="FFECF4"/>
          </a:solidFill>
          <a:ln w="28575">
            <a:solidFill>
              <a:srgbClr val="00A5AB"/>
            </a:solidFill>
          </a:ln>
        </p:spPr>
        <p:txBody>
          <a:bodyPr wrap="square" rtlCol="0">
            <a:spAutoFit/>
          </a:bodyPr>
          <a:lstStyle/>
          <a:p>
            <a:pPr algn="just">
              <a:lnSpc>
                <a:spcPct val="150000"/>
              </a:lnSpc>
            </a:pPr>
            <a:r>
              <a:rPr lang="cy-GB" sz="900" dirty="0">
                <a:solidFill>
                  <a:schemeClr val="bg1"/>
                </a:solidFill>
                <a:latin typeface="Arial" panose="020B0604020202020204" pitchFamily="34" charset="0"/>
                <a:cs typeface="Arial" panose="020B0604020202020204" pitchFamily="34" charset="0"/>
              </a:rPr>
              <a:t>                               </a:t>
            </a:r>
            <a:r>
              <a:rPr lang="cy-GB" sz="850" dirty="0">
                <a:solidFill>
                  <a:schemeClr val="bg1"/>
                </a:solidFill>
                <a:effectLst/>
                <a:latin typeface="Arial" panose="020B0604020202020204" pitchFamily="34" charset="0"/>
                <a:ea typeface="Calibri" panose="020F0502020204030204" pitchFamily="34" charset="0"/>
                <a:cs typeface="Arial" panose="020B0604020202020204" pitchFamily="34" charset="0"/>
              </a:rPr>
              <a:t>Yn ôl i (Effron  et al., 2020) mae cymryd meddyginiaethau yn her i blant sy’n fyw ag ADHD. Rheswm am hyn yw gall arwain i ddibynnu ar y meddyginiaethau (Miller, 2022). Pwynt arall yw  ddim dealltwriaeth neu gefnogaeth wrth y gymuned ynglŷn ag ymddygiad a'r feddyginiaeth (Gilmore, 2010).</a:t>
            </a:r>
            <a:endParaRPr lang="en-GB" sz="85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27A599F1-7C00-38CC-73C6-3586C41995D5}"/>
              </a:ext>
            </a:extLst>
          </p:cNvPr>
          <p:cNvSpPr txBox="1"/>
          <p:nvPr/>
        </p:nvSpPr>
        <p:spPr>
          <a:xfrm>
            <a:off x="4385879" y="2019919"/>
            <a:ext cx="2570081" cy="4188454"/>
          </a:xfrm>
          <a:prstGeom prst="rect">
            <a:avLst/>
          </a:prstGeom>
          <a:solidFill>
            <a:srgbClr val="FFECF4"/>
          </a:solidFill>
          <a:ln w="28575">
            <a:solidFill>
              <a:srgbClr val="FFBAD6"/>
            </a:solidFill>
          </a:ln>
        </p:spPr>
        <p:txBody>
          <a:bodyPr wrap="square" rtlCol="0">
            <a:spAutoFit/>
          </a:bodyPr>
          <a:lstStyle/>
          <a:p>
            <a:pPr algn="just">
              <a:lnSpc>
                <a:spcPct val="150000"/>
              </a:lnSpc>
            </a:pPr>
            <a:r>
              <a:rPr lang="cy-GB" sz="850" dirty="0">
                <a:solidFill>
                  <a:schemeClr val="bg1"/>
                </a:solidFill>
                <a:latin typeface="Arial" panose="020B0604020202020204" pitchFamily="34" charset="0"/>
                <a:cs typeface="Arial" panose="020B0604020202020204" pitchFamily="34" charset="0"/>
              </a:rPr>
              <a:t>     </a:t>
            </a:r>
            <a:r>
              <a:rPr lang="cy-GB" sz="800" dirty="0">
                <a:solidFill>
                  <a:schemeClr val="bg1"/>
                </a:solidFill>
                <a:latin typeface="Arial" panose="020B0604020202020204" pitchFamily="34" charset="0"/>
                <a:cs typeface="Arial" panose="020B0604020202020204" pitchFamily="34" charset="0"/>
              </a:rPr>
              <a:t>                         </a:t>
            </a:r>
            <a:r>
              <a:rPr lang="cy-GB" sz="850" dirty="0">
                <a:solidFill>
                  <a:schemeClr val="bg1"/>
                </a:solidFill>
                <a:effectLst/>
                <a:latin typeface="Arial" panose="020B0604020202020204" pitchFamily="34" charset="0"/>
                <a:ea typeface="Calibri" panose="020F0502020204030204" pitchFamily="34" charset="0"/>
                <a:cs typeface="Arial" panose="020B0604020202020204" pitchFamily="34" charset="0"/>
              </a:rPr>
              <a:t>Yn ôl i (O’Regan, 2018) er mwyn cael diagnosis ADHD mae angen bod y plentyn yn ddioddef a symptomau am 6 mis neu fwy a dechrau dangos symptomau cyn 12 mlwydd oed. Mae’r NHS (2021) yn nodi dydy’r GP ddim yn gallu rhoi diagnosis ond yn gallu trafod eich pryderon a chyfeirio at asesiad arbenigol, os oes angen. Dywed (Bruchmüller, 2012) mae ADHD yn fwy tebygol fewn bechgyn felly mae fwy o fechgyn yn cael ei diagnosis na ferched. Cytunodd (Skogli et al., 2013) gan cynnwys bod ymchwil yn dangos mae’r symptomau mewn merched ag ADHD yn wahanol i fechgyn a dyna'r rheswm am y lleihau mewn diagnosis ferched. Yn ôl (McClain et al., 2017) mae gan tua 2 i 3 o bob 10 o bobl â’r cyflwr broblemau canolbwyntio, neu orfywiogrwydd neu’r ddau fel y dywedodd y National institue for Health and Care Excellence (2022). Yn ôl (CHADD, 2023) mae 6.1 miliwn o blant (9.4 y cant) erioed wedi cael diagnosis o ADHD.</a:t>
            </a:r>
          </a:p>
        </p:txBody>
      </p:sp>
      <p:sp>
        <p:nvSpPr>
          <p:cNvPr id="9" name="TextBox 8">
            <a:extLst>
              <a:ext uri="{FF2B5EF4-FFF2-40B4-BE49-F238E27FC236}">
                <a16:creationId xmlns:a16="http://schemas.microsoft.com/office/drawing/2014/main" id="{3AEFA48D-458A-BB97-9824-8026EF1AFDFF}"/>
              </a:ext>
            </a:extLst>
          </p:cNvPr>
          <p:cNvSpPr txBox="1"/>
          <p:nvPr/>
        </p:nvSpPr>
        <p:spPr>
          <a:xfrm>
            <a:off x="7098198" y="639899"/>
            <a:ext cx="1006933" cy="276999"/>
          </a:xfrm>
          <a:prstGeom prst="rect">
            <a:avLst/>
          </a:prstGeom>
          <a:solidFill>
            <a:srgbClr val="4EC4B4"/>
          </a:solidFill>
          <a:ln>
            <a:solidFill>
              <a:srgbClr val="4EC4B4"/>
            </a:solidFill>
          </a:ln>
        </p:spPr>
        <p:txBody>
          <a:bodyPr wrap="square" rtlCol="0">
            <a:spAutoFit/>
          </a:bodyPr>
          <a:lstStyle/>
          <a:p>
            <a:r>
              <a:rPr lang="cy-GB" sz="1200" b="1" dirty="0">
                <a:latin typeface="Arial" panose="020B0604020202020204" pitchFamily="34" charset="0"/>
                <a:cs typeface="Arial" panose="020B0604020202020204" pitchFamily="34" charset="0"/>
              </a:rPr>
              <a:t>Rhwystr 1:  </a:t>
            </a:r>
          </a:p>
        </p:txBody>
      </p:sp>
      <p:sp>
        <p:nvSpPr>
          <p:cNvPr id="23" name="TextBox 22">
            <a:extLst>
              <a:ext uri="{FF2B5EF4-FFF2-40B4-BE49-F238E27FC236}">
                <a16:creationId xmlns:a16="http://schemas.microsoft.com/office/drawing/2014/main" id="{11DD74BB-23CE-DED9-9BA7-E7A743E00D2D}"/>
              </a:ext>
            </a:extLst>
          </p:cNvPr>
          <p:cNvSpPr txBox="1"/>
          <p:nvPr/>
        </p:nvSpPr>
        <p:spPr>
          <a:xfrm>
            <a:off x="4386412" y="2024622"/>
            <a:ext cx="930017" cy="276999"/>
          </a:xfrm>
          <a:prstGeom prst="rect">
            <a:avLst/>
          </a:prstGeom>
          <a:solidFill>
            <a:srgbClr val="FFBAD6"/>
          </a:solidFill>
          <a:ln>
            <a:solidFill>
              <a:srgbClr val="FFBAD6"/>
            </a:solidFill>
          </a:ln>
        </p:spPr>
        <p:txBody>
          <a:bodyPr wrap="square" rtlCol="0">
            <a:spAutoFit/>
          </a:bodyPr>
          <a:lstStyle/>
          <a:p>
            <a:r>
              <a:rPr lang="cy-GB" sz="1200" b="1" dirty="0">
                <a:latin typeface="Arial" panose="020B0604020202020204" pitchFamily="34" charset="0"/>
                <a:cs typeface="Arial" panose="020B0604020202020204" pitchFamily="34" charset="0"/>
              </a:rPr>
              <a:t>Diagnosis</a:t>
            </a:r>
            <a:endParaRPr lang="cy-GB" sz="14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2B08BA1-7C24-C003-CCB3-8F00F85E0AEE}"/>
              </a:ext>
            </a:extLst>
          </p:cNvPr>
          <p:cNvSpPr txBox="1"/>
          <p:nvPr/>
        </p:nvSpPr>
        <p:spPr>
          <a:xfrm>
            <a:off x="2023112" y="2003898"/>
            <a:ext cx="1116801" cy="261610"/>
          </a:xfrm>
          <a:prstGeom prst="rect">
            <a:avLst/>
          </a:prstGeom>
          <a:solidFill>
            <a:srgbClr val="4EC4B4"/>
          </a:solidFill>
          <a:ln w="9525">
            <a:solidFill>
              <a:srgbClr val="4EC4B4"/>
            </a:solidFill>
          </a:ln>
        </p:spPr>
        <p:txBody>
          <a:bodyPr wrap="square" rtlCol="0">
            <a:spAutoFit/>
          </a:bodyPr>
          <a:lstStyle/>
          <a:p>
            <a:r>
              <a:rPr lang="cy-GB" sz="1100" b="1" dirty="0">
                <a:latin typeface="Arial" panose="020B0604020202020204" pitchFamily="34" charset="0"/>
                <a:cs typeface="Arial" panose="020B0604020202020204" pitchFamily="34" charset="0"/>
              </a:rPr>
              <a:t>Symptomau</a:t>
            </a:r>
            <a:endParaRPr lang="cy-GB" sz="1200" b="1"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88878CB6-773F-E051-579D-FED358F22E69}"/>
              </a:ext>
            </a:extLst>
          </p:cNvPr>
          <p:cNvSpPr txBox="1"/>
          <p:nvPr/>
        </p:nvSpPr>
        <p:spPr>
          <a:xfrm>
            <a:off x="9919810" y="55124"/>
            <a:ext cx="2228199" cy="6649641"/>
          </a:xfrm>
          <a:prstGeom prst="rect">
            <a:avLst/>
          </a:prstGeom>
          <a:solidFill>
            <a:srgbClr val="FFECF4"/>
          </a:solidFill>
          <a:ln w="28575">
            <a:solidFill>
              <a:srgbClr val="FFBAD6"/>
            </a:solidFill>
          </a:ln>
        </p:spPr>
        <p:txBody>
          <a:bodyPr wrap="square" rtlCol="0">
            <a:spAutoFit/>
          </a:bodyPr>
          <a:lstStyle/>
          <a:p>
            <a:pPr algn="just">
              <a:lnSpc>
                <a:spcPct val="150000"/>
              </a:lnSpc>
            </a:pPr>
            <a:r>
              <a:rPr lang="cy-GB" sz="750" dirty="0">
                <a:solidFill>
                  <a:schemeClr val="bg1"/>
                </a:solidFill>
                <a:effectLst/>
                <a:latin typeface="Arial" panose="020B0604020202020204" pitchFamily="34" charset="0"/>
                <a:ea typeface="Calibri" panose="020F0502020204030204" pitchFamily="34" charset="0"/>
                <a:cs typeface="Arial" panose="020B0604020202020204" pitchFamily="34" charset="0"/>
              </a:rPr>
              <a:t>                                     Mae'n hanfodol bod</a:t>
            </a:r>
            <a:endParaRPr lang="en-GB" sz="75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r>
              <a:rPr lang="cy-GB" sz="750" dirty="0">
                <a:solidFill>
                  <a:schemeClr val="bg1"/>
                </a:solidFill>
                <a:effectLst/>
                <a:latin typeface="Arial" panose="020B0604020202020204" pitchFamily="34" charset="0"/>
                <a:ea typeface="Calibri" panose="020F0502020204030204" pitchFamily="34" charset="0"/>
                <a:cs typeface="Arial" panose="020B0604020202020204" pitchFamily="34" charset="0"/>
              </a:rPr>
              <a:t>plant ag ADHD yn cael y cymorth cywir, yn ogystal â'r ymarferwr yn deall eu rôl.  Mae hyfforddiant i gael am athrawon, cynorthwywyr addysgu a gweithwyr addysg broffesiynol gyda CPD ar-lein: </a:t>
            </a:r>
          </a:p>
          <a:p>
            <a:pPr algn="just">
              <a:lnSpc>
                <a:spcPct val="150000"/>
              </a:lnSpc>
            </a:pPr>
            <a:r>
              <a:rPr lang="cy-GB" sz="750" dirty="0">
                <a:solidFill>
                  <a:schemeClr val="bg1"/>
                </a:solidFill>
                <a:latin typeface="Arial" panose="020B0604020202020204" pitchFamily="34" charset="0"/>
                <a:cs typeface="Arial" panose="020B0604020202020204" pitchFamily="34" charset="0"/>
                <a:hlinkClick r:id="rId4"/>
              </a:rPr>
              <a:t>https://www.highspeedtraining.co.uk/courses/education/?gclid=EAIaIQobChMIkb3oxJrR_AIVRuvtCh0SMgmMEAAYAyAAEgI-yvD_BwE</a:t>
            </a:r>
            <a:r>
              <a:rPr lang="cy-GB" sz="750" dirty="0">
                <a:solidFill>
                  <a:schemeClr val="bg1"/>
                </a:solidFill>
                <a:latin typeface="Arial" panose="020B0604020202020204" pitchFamily="34" charset="0"/>
                <a:cs typeface="Arial" panose="020B0604020202020204" pitchFamily="34" charset="0"/>
              </a:rPr>
              <a:t> </a:t>
            </a:r>
            <a:r>
              <a:rPr lang="cy-GB" sz="750" dirty="0">
                <a:solidFill>
                  <a:schemeClr val="bg1"/>
                </a:solidFill>
                <a:effectLst/>
                <a:latin typeface="Arial" panose="020B0604020202020204" pitchFamily="34" charset="0"/>
                <a:ea typeface="Calibri" panose="020F0502020204030204" pitchFamily="34" charset="0"/>
                <a:cs typeface="Arial" panose="020B0604020202020204" pitchFamily="34" charset="0"/>
              </a:rPr>
              <a:t>High Speed Training (2023). Mae yna gwrs ar gyfer rheoli ymddygiad sef 'Team Teach' gall fod yn ddefnyddiol i helpu ag cefnogi plant ADHD er mwyn cyflwyno strategaeth ymdopi i’r plant Team Teach (2023). Dywed (Oord et al., 2012) wrth ddysgu'r strategaethau, mae’n helpu gweithwyr sy’n cefnogi plant ag ADHD fod yn ymwybodol o sut i addasu tasgau i anghenion a diddordebau'r plant. Cytunodd (Moore et al., (2017) gan gyflwyno strategaethau ymdopi, megis a chael strwythur dydd i ddydd er mwyn plant gwybod beth sy’n digwydd nesaf.  Noda (Segal a Smith, 2022) bod rhoi amser ychwanegol ar dasgau, cynnig toriad ac amser i symud o gwmpas yn hybu dysgu plant ag ADHD.  Yn ychwanegol noda Action For Healthy Kids (2023) fod cornel dawel yn rhoi cyfleoedd i blant adeiladau perthynas positif gydag oedolion neu blant. Mae hefyd yn caniatáu iddyn nhw gael amser annibynnol, mae'r cyfan yn cael ei arwain gan y plentyn a'i ddymuniadau.</a:t>
            </a:r>
            <a:endParaRPr lang="en-GB" sz="75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r>
              <a:rPr lang="cy-GB" sz="750" dirty="0">
                <a:solidFill>
                  <a:schemeClr val="bg1"/>
                </a:solidFill>
                <a:effectLst/>
                <a:latin typeface="Arial" panose="020B0604020202020204" pitchFamily="34" charset="0"/>
                <a:ea typeface="Calibri" panose="020F0502020204030204" pitchFamily="34" charset="0"/>
                <a:cs typeface="Arial" panose="020B0604020202020204" pitchFamily="34" charset="0"/>
              </a:rPr>
              <a:t>Dulliau ychwanegol: </a:t>
            </a:r>
          </a:p>
          <a:p>
            <a:pPr algn="just">
              <a:lnSpc>
                <a:spcPct val="150000"/>
              </a:lnSpc>
            </a:pPr>
            <a:r>
              <a:rPr lang="cy-GB" sz="750" dirty="0">
                <a:solidFill>
                  <a:schemeClr val="bg1"/>
                </a:solidFill>
                <a:effectLst/>
                <a:latin typeface="Arial" panose="020B0604020202020204" pitchFamily="34" charset="0"/>
                <a:ea typeface="Calibri" panose="020F0502020204030204" pitchFamily="34" charset="0"/>
                <a:cs typeface="Arial" panose="020B0604020202020204" pitchFamily="34" charset="0"/>
              </a:rPr>
              <a:t>Yn ôl Pichler a (Koulidobrova, 2015) mae iaith arwyddion yn weledol sy'n caniatáu plant i fynegi eu hunain ag cyfathrebu eu hanghenion. </a:t>
            </a:r>
          </a:p>
          <a:p>
            <a:pPr algn="just">
              <a:lnSpc>
                <a:spcPct val="150000"/>
              </a:lnSpc>
            </a:pPr>
            <a:r>
              <a:rPr lang="cy-GB" sz="750" dirty="0">
                <a:solidFill>
                  <a:schemeClr val="bg1"/>
                </a:solidFill>
                <a:effectLst/>
                <a:latin typeface="Arial" panose="020B0604020202020204" pitchFamily="34" charset="0"/>
                <a:ea typeface="Calibri" panose="020F0502020204030204" pitchFamily="34" charset="0"/>
                <a:cs typeface="Arial" panose="020B0604020202020204" pitchFamily="34" charset="0"/>
              </a:rPr>
              <a:t>Creda (Watts, 2019) fod Therapi Lego sef Rhaglen datblygiad cymdeithasol yn effeithiol gan fod yn weithgaredd ymarferol sy’n syml ac yn adeiladu hyder.</a:t>
            </a:r>
          </a:p>
        </p:txBody>
      </p:sp>
      <p:sp>
        <p:nvSpPr>
          <p:cNvPr id="18" name="TextBox 17">
            <a:extLst>
              <a:ext uri="{FF2B5EF4-FFF2-40B4-BE49-F238E27FC236}">
                <a16:creationId xmlns:a16="http://schemas.microsoft.com/office/drawing/2014/main" id="{BCE585AA-8287-D8E7-2D76-697AE5454A1A}"/>
              </a:ext>
            </a:extLst>
          </p:cNvPr>
          <p:cNvSpPr txBox="1"/>
          <p:nvPr/>
        </p:nvSpPr>
        <p:spPr>
          <a:xfrm>
            <a:off x="9919809" y="43093"/>
            <a:ext cx="1060995" cy="261610"/>
          </a:xfrm>
          <a:prstGeom prst="rect">
            <a:avLst/>
          </a:prstGeom>
          <a:solidFill>
            <a:srgbClr val="FFBAD6"/>
          </a:solidFill>
          <a:ln w="28575">
            <a:solidFill>
              <a:srgbClr val="FFBAD6"/>
            </a:solidFill>
          </a:ln>
        </p:spPr>
        <p:txBody>
          <a:bodyPr wrap="square" rtlCol="0">
            <a:spAutoFit/>
          </a:bodyPr>
          <a:lstStyle/>
          <a:p>
            <a:r>
              <a:rPr lang="cy-GB" sz="1100" b="1" dirty="0">
                <a:latin typeface="Arial" panose="020B0604020202020204" pitchFamily="34" charset="0"/>
                <a:cs typeface="Arial" panose="020B0604020202020204" pitchFamily="34" charset="0"/>
              </a:rPr>
              <a:t>Strategaeth</a:t>
            </a:r>
            <a:endParaRPr lang="cy-GB" sz="12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6957BE5C-8A7B-C0FD-6FF6-9696189DF213}"/>
              </a:ext>
            </a:extLst>
          </p:cNvPr>
          <p:cNvSpPr txBox="1"/>
          <p:nvPr/>
        </p:nvSpPr>
        <p:spPr>
          <a:xfrm>
            <a:off x="7017859" y="3575940"/>
            <a:ext cx="2821167" cy="2767361"/>
          </a:xfrm>
          <a:prstGeom prst="rect">
            <a:avLst/>
          </a:prstGeom>
          <a:solidFill>
            <a:srgbClr val="FFECF4"/>
          </a:solidFill>
          <a:ln w="28575">
            <a:solidFill>
              <a:srgbClr val="00A5AB"/>
            </a:solidFill>
          </a:ln>
        </p:spPr>
        <p:txBody>
          <a:bodyPr wrap="square" rtlCol="0">
            <a:spAutoFit/>
          </a:bodyPr>
          <a:lstStyle/>
          <a:p>
            <a:pPr algn="just">
              <a:lnSpc>
                <a:spcPct val="150000"/>
              </a:lnSpc>
            </a:pPr>
            <a:r>
              <a:rPr lang="cy-GB" sz="900" dirty="0">
                <a:solidFill>
                  <a:schemeClr val="bg1"/>
                </a:solidFill>
                <a:latin typeface="Arial" panose="020B0604020202020204" pitchFamily="34" charset="0"/>
                <a:cs typeface="Arial" panose="020B0604020202020204" pitchFamily="34" charset="0"/>
              </a:rPr>
              <a:t>                                </a:t>
            </a:r>
            <a:r>
              <a:rPr lang="cy-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Mae Mind (2023) yn nodi fod os ydych yn dioddef ag ADHD mae’n fwy tebygol i brofiadu problemau iechyd meddwl. Yn enwedig gyda’r pandemig, mae plant wedi mynd heb cysylltiad wyneb i wyneb ag cymorth o weld y meddyg. Mae ADHD yn wneud yn anodd ffurfio perthnasoedd gan fod (Mikami, 2021) yn credu ei fod yn effeithio eich hyder. Noda (Fraser et al., 2017) fod y gymuned yn rhwystr gan fod y ffaith bod nhw ddim yn derbyn plant ag ADHD yn gallu  achosi salwch iechyd meddwl fel iselder o beidio â chael ei ddeall.</a:t>
            </a:r>
          </a:p>
          <a:p>
            <a:pPr algn="just">
              <a:lnSpc>
                <a:spcPct val="150000"/>
              </a:lnSpc>
            </a:pPr>
            <a:endPar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9218B5B7-7459-96CB-3447-268FC4334F78}"/>
              </a:ext>
            </a:extLst>
          </p:cNvPr>
          <p:cNvSpPr txBox="1"/>
          <p:nvPr/>
        </p:nvSpPr>
        <p:spPr>
          <a:xfrm>
            <a:off x="2082871" y="47402"/>
            <a:ext cx="910089" cy="618183"/>
          </a:xfrm>
          <a:prstGeom prst="rect">
            <a:avLst/>
          </a:prstGeom>
          <a:solidFill>
            <a:srgbClr val="00A5AB"/>
          </a:solidFill>
          <a:ln>
            <a:solidFill>
              <a:srgbClr val="00A5AB"/>
            </a:solidFill>
          </a:ln>
        </p:spPr>
        <p:txBody>
          <a:bodyPr wrap="square" rtlCol="0">
            <a:spAutoFit/>
          </a:bodyPr>
          <a:lstStyle/>
          <a:p>
            <a:pPr marL="0" indent="0">
              <a:lnSpc>
                <a:spcPct val="170000"/>
              </a:lnSpc>
              <a:buNone/>
            </a:pPr>
            <a:r>
              <a:rPr lang="cy-GB" sz="700" b="1" dirty="0">
                <a:latin typeface="Arial" panose="020B0604020202020204" pitchFamily="34" charset="0"/>
                <a:cs typeface="Arial" panose="020B0604020202020204" pitchFamily="34" charset="0"/>
              </a:rPr>
              <a:t>2004668 </a:t>
            </a:r>
          </a:p>
          <a:p>
            <a:pPr marL="0" indent="0">
              <a:lnSpc>
                <a:spcPct val="170000"/>
              </a:lnSpc>
              <a:buNone/>
            </a:pPr>
            <a:r>
              <a:rPr lang="cy-GB" sz="700" b="1" dirty="0">
                <a:latin typeface="Arial" panose="020B0604020202020204" pitchFamily="34" charset="0"/>
                <a:cs typeface="Arial" panose="020B0604020202020204" pitchFamily="34" charset="0"/>
              </a:rPr>
              <a:t>ECEY600C </a:t>
            </a:r>
          </a:p>
          <a:p>
            <a:pPr>
              <a:lnSpc>
                <a:spcPct val="170000"/>
              </a:lnSpc>
            </a:pPr>
            <a:r>
              <a:rPr lang="cy-GB" sz="700" b="1" dirty="0">
                <a:latin typeface="Arial" panose="020B0604020202020204" pitchFamily="34" charset="0"/>
                <a:cs typeface="Arial" panose="020B0604020202020204" pitchFamily="34" charset="0"/>
              </a:rPr>
              <a:t>Cyfrif rhif: 1,034</a:t>
            </a:r>
            <a:endParaRPr lang="cy-GB" sz="800" dirty="0"/>
          </a:p>
        </p:txBody>
      </p:sp>
      <p:sp>
        <p:nvSpPr>
          <p:cNvPr id="32" name="TextBox 31">
            <a:extLst>
              <a:ext uri="{FF2B5EF4-FFF2-40B4-BE49-F238E27FC236}">
                <a16:creationId xmlns:a16="http://schemas.microsoft.com/office/drawing/2014/main" id="{36A063C5-E96E-2123-A321-C124B8DC7917}"/>
              </a:ext>
            </a:extLst>
          </p:cNvPr>
          <p:cNvSpPr txBox="1"/>
          <p:nvPr/>
        </p:nvSpPr>
        <p:spPr>
          <a:xfrm>
            <a:off x="4385879" y="6179372"/>
            <a:ext cx="5453147" cy="623504"/>
          </a:xfrm>
          <a:prstGeom prst="rect">
            <a:avLst/>
          </a:prstGeom>
          <a:solidFill>
            <a:srgbClr val="FFECF4"/>
          </a:solidFill>
          <a:ln w="28575">
            <a:solidFill>
              <a:srgbClr val="FFBAD6"/>
            </a:solidFill>
          </a:ln>
        </p:spPr>
        <p:txBody>
          <a:bodyPr wrap="square" rtlCol="0">
            <a:spAutoFit/>
          </a:bodyPr>
          <a:lstStyle/>
          <a:p>
            <a:pPr algn="just">
              <a:lnSpc>
                <a:spcPct val="150000"/>
              </a:lnSpc>
            </a:pPr>
            <a:r>
              <a:rPr lang="cy-GB" sz="800" dirty="0">
                <a:solidFill>
                  <a:schemeClr val="bg1"/>
                </a:solidFill>
                <a:latin typeface="Arial" panose="020B0604020202020204" pitchFamily="34" charset="0"/>
                <a:cs typeface="Arial" panose="020B0604020202020204" pitchFamily="34" charset="0"/>
              </a:rPr>
              <a:t>                              </a:t>
            </a:r>
            <a:r>
              <a:rPr lang="cy-GB"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I grynhoi, mae'r broses o gael diagnosis am adhd yn rhestr aros hir, er ei bod yn hawdd gweld y symptomau. Mae'n amlwg bod gan adhd ei rhwystrau a fydd yn effeithio ar fywyd bob dydd plant yn yr ysgol ac yn y dyfodol, ond gyda'r gefnogaeth gywir a'r strategaethau gallwn ni fel addysgwyr proffesiynol helpu i ymdopi.</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33" name="TextBox 32">
            <a:extLst>
              <a:ext uri="{FF2B5EF4-FFF2-40B4-BE49-F238E27FC236}">
                <a16:creationId xmlns:a16="http://schemas.microsoft.com/office/drawing/2014/main" id="{C60806EB-A716-92D4-C32A-1C25A74F2D62}"/>
              </a:ext>
            </a:extLst>
          </p:cNvPr>
          <p:cNvSpPr txBox="1"/>
          <p:nvPr/>
        </p:nvSpPr>
        <p:spPr>
          <a:xfrm>
            <a:off x="4388315" y="6184075"/>
            <a:ext cx="887277" cy="276999"/>
          </a:xfrm>
          <a:prstGeom prst="rect">
            <a:avLst/>
          </a:prstGeom>
          <a:solidFill>
            <a:srgbClr val="FFBAD6"/>
          </a:solidFill>
          <a:ln>
            <a:solidFill>
              <a:srgbClr val="FFBAD6"/>
            </a:solidFill>
          </a:ln>
        </p:spPr>
        <p:txBody>
          <a:bodyPr wrap="square" rtlCol="0">
            <a:spAutoFit/>
          </a:bodyPr>
          <a:lstStyle/>
          <a:p>
            <a:r>
              <a:rPr lang="cy-GB" sz="1200" b="1" dirty="0">
                <a:latin typeface="Arial" panose="020B0604020202020204" pitchFamily="34" charset="0"/>
                <a:cs typeface="Arial" panose="020B0604020202020204" pitchFamily="34" charset="0"/>
              </a:rPr>
              <a:t>Casgliad </a:t>
            </a:r>
          </a:p>
        </p:txBody>
      </p:sp>
      <p:sp>
        <p:nvSpPr>
          <p:cNvPr id="11" name="TextBox 10">
            <a:extLst>
              <a:ext uri="{FF2B5EF4-FFF2-40B4-BE49-F238E27FC236}">
                <a16:creationId xmlns:a16="http://schemas.microsoft.com/office/drawing/2014/main" id="{B09CAD14-770D-D4D2-4745-0DBC60525AE5}"/>
              </a:ext>
            </a:extLst>
          </p:cNvPr>
          <p:cNvSpPr txBox="1"/>
          <p:nvPr/>
        </p:nvSpPr>
        <p:spPr>
          <a:xfrm>
            <a:off x="7038813" y="3575940"/>
            <a:ext cx="1024837" cy="276999"/>
          </a:xfrm>
          <a:prstGeom prst="rect">
            <a:avLst/>
          </a:prstGeom>
          <a:solidFill>
            <a:srgbClr val="4EC4B4"/>
          </a:solidFill>
          <a:ln>
            <a:solidFill>
              <a:srgbClr val="4EC4B4"/>
            </a:solidFill>
          </a:ln>
        </p:spPr>
        <p:txBody>
          <a:bodyPr wrap="square" rtlCol="0">
            <a:spAutoFit/>
          </a:bodyPr>
          <a:lstStyle/>
          <a:p>
            <a:r>
              <a:rPr lang="cy-GB" sz="1200" b="1" dirty="0">
                <a:latin typeface="Arial" panose="020B0604020202020204" pitchFamily="34" charset="0"/>
                <a:cs typeface="Arial" panose="020B0604020202020204" pitchFamily="34" charset="0"/>
              </a:rPr>
              <a:t>Rhwystr 2:</a:t>
            </a:r>
          </a:p>
        </p:txBody>
      </p:sp>
      <p:sp>
        <p:nvSpPr>
          <p:cNvPr id="12" name="TextBox 11">
            <a:extLst>
              <a:ext uri="{FF2B5EF4-FFF2-40B4-BE49-F238E27FC236}">
                <a16:creationId xmlns:a16="http://schemas.microsoft.com/office/drawing/2014/main" id="{0FDE62D1-DD12-A9A4-A957-FE0BA93DD400}"/>
              </a:ext>
            </a:extLst>
          </p:cNvPr>
          <p:cNvSpPr txBox="1"/>
          <p:nvPr/>
        </p:nvSpPr>
        <p:spPr>
          <a:xfrm>
            <a:off x="7038814" y="2149344"/>
            <a:ext cx="2800212" cy="1441548"/>
          </a:xfrm>
          <a:prstGeom prst="rect">
            <a:avLst/>
          </a:prstGeom>
          <a:solidFill>
            <a:srgbClr val="FFECF4"/>
          </a:solidFill>
          <a:ln w="28575">
            <a:solidFill>
              <a:srgbClr val="00A5AB"/>
            </a:solidFill>
          </a:ln>
        </p:spPr>
        <p:txBody>
          <a:bodyPr wrap="square" rtlCol="0">
            <a:spAutoFit/>
          </a:bodyPr>
          <a:lstStyle/>
          <a:p>
            <a:pPr algn="just">
              <a:lnSpc>
                <a:spcPct val="150000"/>
              </a:lnSpc>
            </a:pPr>
            <a:r>
              <a:rPr lang="cy-GB" sz="850" dirty="0">
                <a:solidFill>
                  <a:schemeClr val="bg1"/>
                </a:solidFill>
                <a:effectLst/>
                <a:latin typeface="Arial" panose="020B0604020202020204" pitchFamily="34" charset="0"/>
                <a:ea typeface="Calibri" panose="020F0502020204030204" pitchFamily="34" charset="0"/>
                <a:cs typeface="Arial" panose="020B0604020202020204" pitchFamily="34" charset="0"/>
              </a:rPr>
              <a:t>Dywed (Boorady, 2022) mae gennych chi hefyd y sgil effeithiau sy'n rhwystr i blant. Megis a: </a:t>
            </a:r>
            <a:endParaRPr lang="en-GB" sz="85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cy-GB" sz="850" dirty="0">
                <a:solidFill>
                  <a:schemeClr val="bg1"/>
                </a:solidFill>
                <a:effectLst/>
                <a:latin typeface="Arial" panose="020B0604020202020204" pitchFamily="34" charset="0"/>
                <a:ea typeface="Calibri" panose="020F0502020204030204" pitchFamily="34" charset="0"/>
                <a:cs typeface="Arial" panose="020B0604020202020204" pitchFamily="34" charset="0"/>
              </a:rPr>
              <a:t>dim diddordeb i fwyta a thrafferth cysgu</a:t>
            </a:r>
            <a:endParaRPr lang="en-GB" sz="850" dirty="0">
              <a:solidFill>
                <a:schemeClr val="bg1"/>
              </a:solidFill>
              <a:latin typeface="Arial" panose="020B0604020202020204" pitchFamily="34" charset="0"/>
              <a:ea typeface="Calibri" panose="020F050202020403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cy-GB" sz="850" dirty="0">
                <a:solidFill>
                  <a:schemeClr val="bg1"/>
                </a:solidFill>
                <a:effectLst/>
                <a:latin typeface="Arial" panose="020B0604020202020204" pitchFamily="34" charset="0"/>
                <a:ea typeface="Calibri" panose="020F0502020204030204" pitchFamily="34" charset="0"/>
                <a:cs typeface="Arial" panose="020B0604020202020204" pitchFamily="34" charset="0"/>
              </a:rPr>
              <a:t>Anniddigrwydd </a:t>
            </a:r>
            <a:endParaRPr lang="en-GB" sz="850" dirty="0">
              <a:solidFill>
                <a:schemeClr val="bg1"/>
              </a:solidFill>
              <a:latin typeface="Arial" panose="020B0604020202020204" pitchFamily="34" charset="0"/>
              <a:ea typeface="Calibri" panose="020F050202020403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cy-GB" sz="850" dirty="0">
                <a:solidFill>
                  <a:schemeClr val="bg1"/>
                </a:solidFill>
                <a:effectLst/>
                <a:latin typeface="Arial" panose="020B0604020202020204" pitchFamily="34" charset="0"/>
                <a:ea typeface="Calibri" panose="020F0502020204030204" pitchFamily="34" charset="0"/>
                <a:cs typeface="Arial" panose="020B0604020202020204" pitchFamily="34" charset="0"/>
              </a:rPr>
              <a:t>Hwyliau </a:t>
            </a:r>
            <a:endParaRPr lang="en-GB" sz="850" dirty="0">
              <a:solidFill>
                <a:schemeClr val="bg1"/>
              </a:solidFill>
              <a:latin typeface="Arial" panose="020B0604020202020204" pitchFamily="34" charset="0"/>
              <a:ea typeface="Calibri" panose="020F050202020403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cy-GB" sz="850" dirty="0">
                <a:solidFill>
                  <a:schemeClr val="bg1"/>
                </a:solidFill>
                <a:effectLst/>
                <a:latin typeface="Arial" panose="020B0604020202020204" pitchFamily="34" charset="0"/>
                <a:ea typeface="Calibri" panose="020F0502020204030204" pitchFamily="34" charset="0"/>
                <a:cs typeface="Arial" panose="020B0604020202020204" pitchFamily="34" charset="0"/>
              </a:rPr>
              <a:t>pen tost a phoenau yn y stumog</a:t>
            </a:r>
            <a:endParaRPr lang="en-GB" sz="850" dirty="0">
              <a:solidFill>
                <a:schemeClr val="bg1"/>
              </a:solidFill>
              <a:latin typeface="Arial" panose="020B0604020202020204" pitchFamily="34" charset="0"/>
              <a:ea typeface="Calibri" panose="020F050202020403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cy-GB" sz="850" dirty="0">
                <a:solidFill>
                  <a:schemeClr val="bg1"/>
                </a:solidFill>
                <a:effectLst/>
                <a:latin typeface="Arial" panose="020B0604020202020204" pitchFamily="34" charset="0"/>
                <a:ea typeface="Calibri" panose="020F0502020204030204" pitchFamily="34" charset="0"/>
                <a:cs typeface="Arial" panose="020B0604020202020204" pitchFamily="34" charset="0"/>
              </a:rPr>
              <a:t>curiad calon gyflym</a:t>
            </a:r>
            <a:r>
              <a:rPr lang="en-GB" sz="850" dirty="0">
                <a:solidFill>
                  <a:schemeClr val="bg1"/>
                </a:solidFill>
                <a:latin typeface="Arial" panose="020B0604020202020204" pitchFamily="34" charset="0"/>
                <a:ea typeface="Calibri" panose="020F0502020204030204" pitchFamily="34" charset="0"/>
                <a:cs typeface="Arial" panose="020B0604020202020204" pitchFamily="34" charset="0"/>
              </a:rPr>
              <a:t>/ </a:t>
            </a:r>
            <a:r>
              <a:rPr lang="cy-GB" sz="850" dirty="0">
                <a:solidFill>
                  <a:schemeClr val="bg1"/>
                </a:solidFill>
                <a:effectLst/>
                <a:latin typeface="Arial" panose="020B0604020202020204" pitchFamily="34" charset="0"/>
                <a:ea typeface="Calibri" panose="020F0502020204030204" pitchFamily="34" charset="0"/>
                <a:cs typeface="Arial" panose="020B0604020202020204" pitchFamily="34" charset="0"/>
              </a:rPr>
              <a:t>phwysedd gwaed uchel</a:t>
            </a:r>
            <a:endParaRPr lang="en-GB" sz="85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AB58B1AB-3FF7-8639-56B4-6600AB4EC35B}"/>
              </a:ext>
            </a:extLst>
          </p:cNvPr>
          <p:cNvPicPr>
            <a:picLocks noChangeAspect="1"/>
          </p:cNvPicPr>
          <p:nvPr/>
        </p:nvPicPr>
        <p:blipFill>
          <a:blip r:embed="rId5"/>
          <a:stretch>
            <a:fillRect/>
          </a:stretch>
        </p:blipFill>
        <p:spPr>
          <a:xfrm>
            <a:off x="94784" y="37077"/>
            <a:ext cx="1821251" cy="652097"/>
          </a:xfrm>
          <a:prstGeom prst="rect">
            <a:avLst/>
          </a:prstGeom>
        </p:spPr>
      </p:pic>
      <p:sp>
        <p:nvSpPr>
          <p:cNvPr id="17" name="TextBox 16">
            <a:extLst>
              <a:ext uri="{FF2B5EF4-FFF2-40B4-BE49-F238E27FC236}">
                <a16:creationId xmlns:a16="http://schemas.microsoft.com/office/drawing/2014/main" id="{2B4B4111-82E6-A08E-1875-73F6CE68AE55}"/>
              </a:ext>
            </a:extLst>
          </p:cNvPr>
          <p:cNvSpPr txBox="1"/>
          <p:nvPr/>
        </p:nvSpPr>
        <p:spPr>
          <a:xfrm>
            <a:off x="1" y="689174"/>
            <a:ext cx="2848708" cy="246221"/>
          </a:xfrm>
          <a:prstGeom prst="rect">
            <a:avLst/>
          </a:prstGeom>
          <a:noFill/>
        </p:spPr>
        <p:txBody>
          <a:bodyPr wrap="square" rtlCol="0">
            <a:spAutoFit/>
          </a:bodyPr>
          <a:lstStyle/>
          <a:p>
            <a:r>
              <a:rPr lang="cy-GB" sz="1000" b="1" dirty="0">
                <a:latin typeface="Arial" panose="020B0604020202020204" pitchFamily="34" charset="0"/>
                <a:cs typeface="Arial" panose="020B0604020202020204" pitchFamily="34" charset="0"/>
              </a:rPr>
              <a:t>(Prifysgol Cymru Drindod Dewi Sant, 2020)</a:t>
            </a:r>
          </a:p>
        </p:txBody>
      </p:sp>
    </p:spTree>
    <p:extLst>
      <p:ext uri="{BB962C8B-B14F-4D97-AF65-F5344CB8AC3E}">
        <p14:creationId xmlns:p14="http://schemas.microsoft.com/office/powerpoint/2010/main" val="283422550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5DF5D68-57A2-F012-F519-AAB6825C4B4F}"/>
              </a:ext>
            </a:extLst>
          </p:cNvPr>
          <p:cNvSpPr txBox="1"/>
          <p:nvPr/>
        </p:nvSpPr>
        <p:spPr>
          <a:xfrm>
            <a:off x="0" y="141890"/>
            <a:ext cx="12192000" cy="6706067"/>
          </a:xfrm>
          <a:prstGeom prst="rect">
            <a:avLst/>
          </a:prstGeom>
          <a:noFill/>
        </p:spPr>
        <p:txBody>
          <a:bodyPr wrap="square" rtlCol="0">
            <a:spAutoFit/>
          </a:bodyPr>
          <a:lstStyle/>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Arial" panose="020B0604020202020204" pitchFamily="34" charset="0"/>
              </a:rPr>
              <a:t>Action For Healthy Kids. (2023) </a:t>
            </a:r>
            <a:r>
              <a:rPr lang="cy-GB" sz="1200" i="1" dirty="0">
                <a:effectLst/>
                <a:latin typeface="Arial" panose="020B0604020202020204" pitchFamily="34" charset="0"/>
                <a:ea typeface="Calibri" panose="020F0502020204030204" pitchFamily="34" charset="0"/>
                <a:cs typeface="Arial" panose="020B0604020202020204" pitchFamily="34" charset="0"/>
              </a:rPr>
              <a:t>‘Calm Down Corner’. </a:t>
            </a:r>
            <a:r>
              <a:rPr lang="cy-GB" sz="1200" dirty="0">
                <a:effectLst/>
                <a:latin typeface="Arial" panose="020B0604020202020204" pitchFamily="34" charset="0"/>
                <a:ea typeface="Calibri" panose="020F0502020204030204" pitchFamily="34" charset="0"/>
                <a:cs typeface="Arial" panose="020B0604020202020204" pitchFamily="34" charset="0"/>
              </a:rPr>
              <a:t>Ar gael ar: </a:t>
            </a:r>
            <a:r>
              <a:rPr lang="cy-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https://www.actionforhealthykids.org/activity/calm-down-corner/</a:t>
            </a:r>
            <a:r>
              <a:rPr lang="cy-GB" sz="1200" dirty="0">
                <a:effectLst/>
                <a:latin typeface="Arial" panose="020B0604020202020204" pitchFamily="34" charset="0"/>
                <a:ea typeface="Calibri" panose="020F0502020204030204" pitchFamily="34" charset="0"/>
                <a:cs typeface="Arial" panose="020B0604020202020204" pitchFamily="34" charset="0"/>
              </a:rPr>
              <a:t> [Darllenwyd ar: 12fed o ionawr 2023].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Arial" panose="020B0604020202020204" pitchFamily="34" charset="0"/>
              </a:rPr>
              <a:t>ADHD illstration vectors. (2022) </a:t>
            </a:r>
            <a:r>
              <a:rPr lang="cy-GB" sz="1200" i="1" dirty="0">
                <a:effectLst/>
                <a:latin typeface="Arial" panose="020B0604020202020204" pitchFamily="34" charset="0"/>
                <a:ea typeface="Calibri" panose="020F0502020204030204" pitchFamily="34" charset="0"/>
                <a:cs typeface="Arial" panose="020B0604020202020204" pitchFamily="34" charset="0"/>
              </a:rPr>
              <a:t>‘Freepik’. </a:t>
            </a:r>
            <a:r>
              <a:rPr lang="cy-GB" sz="1200" dirty="0">
                <a:effectLst/>
                <a:latin typeface="Arial" panose="020B0604020202020204" pitchFamily="34" charset="0"/>
                <a:ea typeface="Calibri" panose="020F0502020204030204" pitchFamily="34" charset="0"/>
                <a:cs typeface="Arial" panose="020B0604020202020204" pitchFamily="34" charset="0"/>
              </a:rPr>
              <a:t>Ar gael ar: </a:t>
            </a:r>
            <a:r>
              <a:rPr lang="cy-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https://www.freepik.com/vectors/adhd-illustration</a:t>
            </a:r>
            <a:r>
              <a:rPr lang="cy-GB" sz="1200" dirty="0">
                <a:effectLst/>
                <a:latin typeface="Arial" panose="020B0604020202020204" pitchFamily="34" charset="0"/>
                <a:ea typeface="Calibri" panose="020F0502020204030204" pitchFamily="34" charset="0"/>
                <a:cs typeface="Arial" panose="020B0604020202020204" pitchFamily="34" charset="0"/>
              </a:rPr>
              <a:t> [Darllenwyd: 7fed o Ionawr 2023].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Arial" panose="020B0604020202020204" pitchFamily="34" charset="0"/>
              </a:rPr>
              <a:t>American Academy of Pediatrics. (2019) </a:t>
            </a:r>
            <a:r>
              <a:rPr lang="cy-GB" sz="1200" i="1" dirty="0">
                <a:effectLst/>
                <a:latin typeface="Arial" panose="020B0604020202020204" pitchFamily="34" charset="0"/>
                <a:ea typeface="Calibri" panose="020F0502020204030204" pitchFamily="34" charset="0"/>
                <a:cs typeface="Arial" panose="020B0604020202020204" pitchFamily="34" charset="0"/>
              </a:rPr>
              <a:t>'Common ADHD Medications &amp; Treatments for Children'. </a:t>
            </a:r>
            <a:r>
              <a:rPr lang="cy-GB" sz="1200" dirty="0">
                <a:effectLst/>
                <a:latin typeface="Arial" panose="020B0604020202020204" pitchFamily="34" charset="0"/>
                <a:ea typeface="Calibri" panose="020F0502020204030204" pitchFamily="34" charset="0"/>
                <a:cs typeface="Arial" panose="020B0604020202020204" pitchFamily="34" charset="0"/>
              </a:rPr>
              <a:t>Ar gael ar: </a:t>
            </a:r>
            <a:r>
              <a:rPr lang="cy-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https://www.healthychildren.org/English/health-issues/conditions/adhd/Pages/Determining-ADHD-Medication-Treatments.aspx</a:t>
            </a:r>
            <a:r>
              <a:rPr lang="cy-GB" sz="1200" dirty="0">
                <a:effectLst/>
                <a:latin typeface="Arial" panose="020B0604020202020204" pitchFamily="34" charset="0"/>
                <a:ea typeface="Calibri" panose="020F0502020204030204" pitchFamily="34" charset="0"/>
                <a:cs typeface="Arial" panose="020B0604020202020204" pitchFamily="34" charset="0"/>
              </a:rPr>
              <a:t> [Darllenwyd: 17eg o Ionawr 2023].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Arial" panose="020B0604020202020204" pitchFamily="34" charset="0"/>
              </a:rPr>
              <a:t>Barbara, T. </a:t>
            </a:r>
            <a:r>
              <a:rPr lang="cy-GB" sz="1200" i="1" dirty="0">
                <a:effectLst/>
                <a:latin typeface="Arial" panose="020B0604020202020204" pitchFamily="34" charset="0"/>
                <a:ea typeface="Calibri" panose="020F0502020204030204" pitchFamily="34" charset="0"/>
                <a:cs typeface="Arial" panose="020B0604020202020204" pitchFamily="34" charset="0"/>
              </a:rPr>
              <a:t>et al. </a:t>
            </a:r>
            <a:r>
              <a:rPr lang="cy-GB" sz="1200" dirty="0">
                <a:effectLst/>
                <a:latin typeface="Arial" panose="020B0604020202020204" pitchFamily="34" charset="0"/>
                <a:ea typeface="Calibri" panose="020F0502020204030204" pitchFamily="34" charset="0"/>
                <a:cs typeface="Arial" panose="020B0604020202020204" pitchFamily="34" charset="0"/>
              </a:rPr>
              <a:t>(2014) </a:t>
            </a:r>
            <a:r>
              <a:rPr lang="cy-GB" sz="1200" i="1" dirty="0">
                <a:effectLst/>
                <a:latin typeface="Arial" panose="020B0604020202020204" pitchFamily="34" charset="0"/>
                <a:ea typeface="Calibri" panose="020F0502020204030204" pitchFamily="34" charset="0"/>
                <a:cs typeface="Arial" panose="020B0604020202020204" pitchFamily="34" charset="0"/>
              </a:rPr>
              <a:t>‘Diagnosis and Management of ADHD in Children’. </a:t>
            </a:r>
            <a:r>
              <a:rPr lang="cy-GB" sz="1200" dirty="0">
                <a:effectLst/>
                <a:latin typeface="Arial" panose="020B0604020202020204" pitchFamily="34" charset="0"/>
                <a:ea typeface="Calibri" panose="020F0502020204030204" pitchFamily="34" charset="0"/>
                <a:cs typeface="Arial" panose="020B0604020202020204" pitchFamily="34" charset="0"/>
              </a:rPr>
              <a:t>Ar gael ar: </a:t>
            </a:r>
            <a:r>
              <a:rPr lang="cy-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https://www.aafp.org/pubs/afp/issues/2014/1001/p456.html?utm_medium=email&amp;utm_source=transaction</a:t>
            </a:r>
            <a:r>
              <a:rPr lang="cy-GB" sz="1200" dirty="0">
                <a:effectLst/>
                <a:latin typeface="Arial" panose="020B0604020202020204" pitchFamily="34" charset="0"/>
                <a:ea typeface="Calibri" panose="020F0502020204030204" pitchFamily="34" charset="0"/>
                <a:cs typeface="Arial" panose="020B0604020202020204" pitchFamily="34" charset="0"/>
              </a:rPr>
              <a:t> [Darllenwyd: 17eg o Ionawr 2023].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Arial" panose="020B0604020202020204" pitchFamily="34" charset="0"/>
              </a:rPr>
              <a:t>Becker, S.P. </a:t>
            </a:r>
            <a:r>
              <a:rPr lang="cy-GB" sz="1200" i="1" dirty="0">
                <a:effectLst/>
                <a:latin typeface="Arial" panose="020B0604020202020204" pitchFamily="34" charset="0"/>
                <a:ea typeface="Calibri" panose="020F0502020204030204" pitchFamily="34" charset="0"/>
                <a:cs typeface="Arial" panose="020B0604020202020204" pitchFamily="34" charset="0"/>
              </a:rPr>
              <a:t>et al. </a:t>
            </a:r>
            <a:r>
              <a:rPr lang="cy-GB" sz="1200" dirty="0">
                <a:effectLst/>
                <a:latin typeface="Arial" panose="020B0604020202020204" pitchFamily="34" charset="0"/>
                <a:ea typeface="Calibri" panose="020F0502020204030204" pitchFamily="34" charset="0"/>
                <a:cs typeface="Arial" panose="020B0604020202020204" pitchFamily="34" charset="0"/>
              </a:rPr>
              <a:t>(2013) ‘</a:t>
            </a:r>
            <a:r>
              <a:rPr lang="cy-GB" sz="1200" i="1" dirty="0">
                <a:effectLst/>
                <a:latin typeface="Arial" panose="020B0604020202020204" pitchFamily="34" charset="0"/>
                <a:ea typeface="Calibri" panose="020F0502020204030204" pitchFamily="34" charset="0"/>
                <a:cs typeface="Arial" panose="020B0604020202020204" pitchFamily="34" charset="0"/>
              </a:rPr>
              <a:t>Examining Anxiety and Depression as Moderators</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Arial" panose="020B0604020202020204" pitchFamily="34" charset="0"/>
              </a:rPr>
              <a:t>Boorady, R. (2022) </a:t>
            </a:r>
            <a:r>
              <a:rPr lang="cy-GB" sz="1200" i="1" dirty="0">
                <a:effectLst/>
                <a:latin typeface="Arial" panose="020B0604020202020204" pitchFamily="34" charset="0"/>
                <a:ea typeface="Calibri" panose="020F0502020204030204" pitchFamily="34" charset="0"/>
                <a:cs typeface="Arial" panose="020B0604020202020204" pitchFamily="34" charset="0"/>
              </a:rPr>
              <a:t>‘Side Effects of ADHD Medication’ </a:t>
            </a:r>
            <a:r>
              <a:rPr lang="cy-GB" sz="1200" dirty="0">
                <a:effectLst/>
                <a:latin typeface="Arial" panose="020B0604020202020204" pitchFamily="34" charset="0"/>
                <a:ea typeface="Calibri" panose="020F0502020204030204" pitchFamily="34" charset="0"/>
                <a:cs typeface="Arial" panose="020B0604020202020204" pitchFamily="34" charset="0"/>
              </a:rPr>
              <a:t>Ar gael ar: </a:t>
            </a:r>
            <a:r>
              <a:rPr lang="cy-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https://childmind.org/article/side-effects-of-adhd-medication/</a:t>
            </a:r>
            <a:r>
              <a:rPr lang="cy-GB" sz="1200" dirty="0">
                <a:effectLst/>
                <a:latin typeface="Arial" panose="020B0604020202020204" pitchFamily="34" charset="0"/>
                <a:ea typeface="Calibri" panose="020F0502020204030204" pitchFamily="34" charset="0"/>
                <a:cs typeface="Arial" panose="020B0604020202020204" pitchFamily="34" charset="0"/>
              </a:rPr>
              <a:t> [Darllenwyd ar: 12fed o ionawr 2023].</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Arial" panose="020B0604020202020204" pitchFamily="34" charset="0"/>
              </a:rPr>
              <a:t>Britto, P.R. </a:t>
            </a:r>
            <a:r>
              <a:rPr lang="cy-GB" sz="1200" i="1" dirty="0">
                <a:effectLst/>
                <a:latin typeface="Arial" panose="020B0604020202020204" pitchFamily="34" charset="0"/>
                <a:ea typeface="Calibri" panose="020F0502020204030204" pitchFamily="34" charset="0"/>
                <a:cs typeface="Arial" panose="020B0604020202020204" pitchFamily="34" charset="0"/>
              </a:rPr>
              <a:t>et al. </a:t>
            </a:r>
            <a:r>
              <a:rPr lang="cy-GB" sz="1200" dirty="0">
                <a:effectLst/>
                <a:latin typeface="Arial" panose="020B0604020202020204" pitchFamily="34" charset="0"/>
                <a:ea typeface="Calibri" panose="020F0502020204030204" pitchFamily="34" charset="0"/>
                <a:cs typeface="Arial" panose="020B0604020202020204" pitchFamily="34" charset="0"/>
              </a:rPr>
              <a:t>(2017) </a:t>
            </a:r>
            <a:r>
              <a:rPr lang="cy-GB" sz="1200" i="1" dirty="0">
                <a:effectLst/>
                <a:latin typeface="Arial" panose="020B0604020202020204" pitchFamily="34" charset="0"/>
                <a:ea typeface="Calibri" panose="020F0502020204030204" pitchFamily="34" charset="0"/>
                <a:cs typeface="Arial" panose="020B0604020202020204" pitchFamily="34" charset="0"/>
              </a:rPr>
              <a:t>Nuturing Care: promoting early childhood development’. </a:t>
            </a:r>
            <a:r>
              <a:rPr lang="cy-GB" sz="1200" dirty="0">
                <a:effectLst/>
                <a:latin typeface="Arial" panose="020B0604020202020204" pitchFamily="34" charset="0"/>
                <a:ea typeface="Calibri" panose="020F0502020204030204" pitchFamily="34" charset="0"/>
                <a:cs typeface="Arial" panose="020B0604020202020204" pitchFamily="34" charset="0"/>
              </a:rPr>
              <a:t>Ar gael ar: </a:t>
            </a:r>
            <a:r>
              <a:rPr lang="cy-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https://www.sciencedirect.com/science/article/abs/pii/S0140673616313903</a:t>
            </a:r>
            <a:r>
              <a:rPr lang="cy-GB" sz="1200" dirty="0">
                <a:effectLst/>
                <a:latin typeface="Arial" panose="020B0604020202020204" pitchFamily="34" charset="0"/>
                <a:ea typeface="Calibri" panose="020F0502020204030204" pitchFamily="34" charset="0"/>
                <a:cs typeface="Arial" panose="020B0604020202020204" pitchFamily="34" charset="0"/>
              </a:rPr>
              <a:t> [Darllenwyd: 17eg o Ionawr 2023].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Arial" panose="020B0604020202020204" pitchFamily="34" charset="0"/>
              </a:rPr>
              <a:t>Bruchmüller, K. (2012) </a:t>
            </a:r>
            <a:r>
              <a:rPr lang="cy-GB" sz="1200" i="1" dirty="0">
                <a:effectLst/>
                <a:latin typeface="Arial" panose="020B0604020202020204" pitchFamily="34" charset="0"/>
                <a:ea typeface="Calibri" panose="020F0502020204030204" pitchFamily="34" charset="0"/>
                <a:cs typeface="Arial" panose="020B0604020202020204" pitchFamily="34" charset="0"/>
              </a:rPr>
              <a:t>‘Is ADHD Diagnosed in Accord With Diagnostic Criteria? Overdiagnosis and Influence of Client Gender on Diagnosis’. </a:t>
            </a:r>
            <a:r>
              <a:rPr lang="cy-GB" sz="1200" dirty="0">
                <a:effectLst/>
                <a:latin typeface="Arial" panose="020B0604020202020204" pitchFamily="34" charset="0"/>
                <a:ea typeface="Calibri" panose="020F0502020204030204" pitchFamily="34" charset="0"/>
                <a:cs typeface="Arial" panose="020B0604020202020204" pitchFamily="34" charset="0"/>
              </a:rPr>
              <a:t>Ar gael ar: </a:t>
            </a:r>
            <a:r>
              <a:rPr lang="cy-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https://fbz-bochum.de/files/fbz/content/dokumente/PDF-Samlung%20J.Margraf/Journals%20with%20Peer-Review/2012/Bruchmuller%202012%2C%20is%20ADHD%20diagnosed%20i%20accord%20with%20diagnostic%20criteria.pdf</a:t>
            </a:r>
            <a:r>
              <a:rPr lang="cy-GB" sz="1200" dirty="0">
                <a:effectLst/>
                <a:latin typeface="Arial" panose="020B0604020202020204" pitchFamily="34" charset="0"/>
                <a:ea typeface="Calibri" panose="020F0502020204030204" pitchFamily="34" charset="0"/>
                <a:cs typeface="Arial" panose="020B0604020202020204" pitchFamily="34" charset="0"/>
              </a:rPr>
              <a:t> [Darllenwyd: 9fed o Ionawr 2023].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Arial" panose="020B0604020202020204" pitchFamily="34" charset="0"/>
              </a:rPr>
              <a:t>CDC. (2022) </a:t>
            </a:r>
            <a:r>
              <a:rPr lang="cy-GB" sz="1200" i="1" dirty="0">
                <a:effectLst/>
                <a:latin typeface="Arial" panose="020B0604020202020204" pitchFamily="34" charset="0"/>
                <a:ea typeface="Calibri" panose="020F0502020204030204" pitchFamily="34" charset="0"/>
                <a:cs typeface="Arial" panose="020B0604020202020204" pitchFamily="34" charset="0"/>
              </a:rPr>
              <a:t>Symptoms and Diagnosis of ADHD’. </a:t>
            </a:r>
            <a:r>
              <a:rPr lang="cy-GB" sz="1200" dirty="0">
                <a:effectLst/>
                <a:latin typeface="Arial" panose="020B0604020202020204" pitchFamily="34" charset="0"/>
                <a:ea typeface="Calibri" panose="020F0502020204030204" pitchFamily="34" charset="0"/>
                <a:cs typeface="Arial" panose="020B0604020202020204" pitchFamily="34" charset="0"/>
              </a:rPr>
              <a:t>Ar gael ar: </a:t>
            </a:r>
            <a:r>
              <a:rPr lang="cy-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https://www.cdc.gov/ncbddd/adhd/diagnosis.html</a:t>
            </a:r>
            <a:r>
              <a:rPr lang="cy-GB" sz="1200" dirty="0">
                <a:effectLst/>
                <a:latin typeface="Arial" panose="020B0604020202020204" pitchFamily="34" charset="0"/>
                <a:ea typeface="Calibri" panose="020F0502020204030204" pitchFamily="34" charset="0"/>
                <a:cs typeface="Arial" panose="020B0604020202020204" pitchFamily="34" charset="0"/>
              </a:rPr>
              <a:t> [Darllenwyd: 17eg o Ionawr 2023].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Arial" panose="020B0604020202020204" pitchFamily="34" charset="0"/>
              </a:rPr>
              <a:t>Cleveland Clinic. (2022) </a:t>
            </a:r>
            <a:r>
              <a:rPr lang="cy-GB" sz="1200" i="1" dirty="0">
                <a:effectLst/>
                <a:latin typeface="Arial" panose="020B0604020202020204" pitchFamily="34" charset="0"/>
                <a:ea typeface="Calibri" panose="020F0502020204030204" pitchFamily="34" charset="0"/>
                <a:cs typeface="Arial" panose="020B0604020202020204" pitchFamily="34" charset="0"/>
              </a:rPr>
              <a:t>‘ADHD Medication’. </a:t>
            </a:r>
            <a:r>
              <a:rPr lang="cy-GB" sz="1200" dirty="0">
                <a:effectLst/>
                <a:latin typeface="Arial" panose="020B0604020202020204" pitchFamily="34" charset="0"/>
                <a:ea typeface="Calibri" panose="020F0502020204030204" pitchFamily="34" charset="0"/>
                <a:cs typeface="Arial" panose="020B0604020202020204" pitchFamily="34" charset="0"/>
              </a:rPr>
              <a:t>Ar gael ar: </a:t>
            </a:r>
            <a:r>
              <a:rPr lang="cy-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https://my.clevelandclinic.org/health/treatments/11766-adhd-medication</a:t>
            </a:r>
            <a:r>
              <a:rPr lang="cy-GB" sz="1200" dirty="0">
                <a:effectLst/>
                <a:latin typeface="Arial" panose="020B0604020202020204" pitchFamily="34" charset="0"/>
                <a:ea typeface="Calibri" panose="020F0502020204030204" pitchFamily="34" charset="0"/>
                <a:cs typeface="Arial" panose="020B0604020202020204" pitchFamily="34" charset="0"/>
              </a:rPr>
              <a:t> [Darllenwyd: 17eg o Ionawr 2023].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Arial" panose="020B0604020202020204" pitchFamily="34" charset="0"/>
              </a:rPr>
              <a:t>CHADD. (2023) </a:t>
            </a:r>
            <a:r>
              <a:rPr lang="cy-GB" sz="1200" i="1" dirty="0">
                <a:effectLst/>
                <a:latin typeface="Arial" panose="020B0604020202020204" pitchFamily="34" charset="0"/>
                <a:ea typeface="Calibri" panose="020F0502020204030204" pitchFamily="34" charset="0"/>
                <a:cs typeface="Arial" panose="020B0604020202020204" pitchFamily="34" charset="0"/>
              </a:rPr>
              <a:t>’General Prevalence of ADHD’. </a:t>
            </a:r>
            <a:r>
              <a:rPr lang="cy-GB" sz="1200" dirty="0">
                <a:effectLst/>
                <a:latin typeface="Arial" panose="020B0604020202020204" pitchFamily="34" charset="0"/>
                <a:ea typeface="Calibri" panose="020F0502020204030204" pitchFamily="34" charset="0"/>
                <a:cs typeface="Arial" panose="020B0604020202020204" pitchFamily="34" charset="0"/>
              </a:rPr>
              <a:t>Ar gael ar: </a:t>
            </a:r>
            <a:r>
              <a:rPr lang="cy-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1"/>
              </a:rPr>
              <a:t>https://chadd.org/about-adhd/general-prevalence/</a:t>
            </a:r>
            <a:r>
              <a:rPr lang="cy-GB" sz="1200" dirty="0">
                <a:effectLst/>
                <a:latin typeface="Arial" panose="020B0604020202020204" pitchFamily="34" charset="0"/>
                <a:ea typeface="Calibri" panose="020F0502020204030204" pitchFamily="34" charset="0"/>
                <a:cs typeface="Arial" panose="020B0604020202020204" pitchFamily="34" charset="0"/>
              </a:rPr>
              <a:t> [Darllenwyd: 12fed o Ionawr 2023].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Arial" panose="020B0604020202020204" pitchFamily="34" charset="0"/>
              </a:rPr>
              <a:t>Child Mind Institute. (2021) </a:t>
            </a:r>
            <a:r>
              <a:rPr lang="cy-GB" sz="1200" i="1" dirty="0">
                <a:effectLst/>
                <a:latin typeface="Arial" panose="020B0604020202020204" pitchFamily="34" charset="0"/>
                <a:ea typeface="Calibri" panose="020F0502020204030204" pitchFamily="34" charset="0"/>
                <a:cs typeface="Arial" panose="020B0604020202020204" pitchFamily="34" charset="0"/>
              </a:rPr>
              <a:t>‘Teacher’s Guide to ADHD’. </a:t>
            </a:r>
            <a:r>
              <a:rPr lang="cy-GB" sz="1200" dirty="0">
                <a:effectLst/>
                <a:latin typeface="Arial" panose="020B0604020202020204" pitchFamily="34" charset="0"/>
                <a:ea typeface="Calibri" panose="020F0502020204030204" pitchFamily="34" charset="0"/>
                <a:cs typeface="Arial" panose="020B0604020202020204" pitchFamily="34" charset="0"/>
              </a:rPr>
              <a:t>Ar gael ar: </a:t>
            </a:r>
            <a:r>
              <a:rPr lang="cy-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2"/>
              </a:rPr>
              <a:t>https://childmind.org/guide/teachers-guide-to-adhd-in-the-classroom/</a:t>
            </a:r>
            <a:r>
              <a:rPr lang="cy-GB" sz="1200" dirty="0">
                <a:effectLst/>
                <a:latin typeface="Arial" panose="020B0604020202020204" pitchFamily="34" charset="0"/>
                <a:ea typeface="Calibri" panose="020F0502020204030204" pitchFamily="34" charset="0"/>
                <a:cs typeface="Arial" panose="020B0604020202020204" pitchFamily="34" charset="0"/>
              </a:rPr>
              <a:t> [Darllenwyd: 8fed o Ionawr 2023].</a:t>
            </a: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Times New Roman" panose="02020603050405020304" pitchFamily="18" charset="0"/>
              </a:rPr>
              <a:t>Effron, D. </a:t>
            </a:r>
            <a:r>
              <a:rPr lang="cy-GB" sz="1200" i="1" dirty="0">
                <a:effectLst/>
                <a:latin typeface="Arial" panose="020B0604020202020204" pitchFamily="34" charset="0"/>
                <a:ea typeface="Calibri" panose="020F0502020204030204" pitchFamily="34" charset="0"/>
                <a:cs typeface="Times New Roman" panose="02020603050405020304" pitchFamily="18" charset="0"/>
              </a:rPr>
              <a:t>et al. </a:t>
            </a:r>
            <a:r>
              <a:rPr lang="cy-GB" sz="1200" dirty="0">
                <a:effectLst/>
                <a:latin typeface="Arial" panose="020B0604020202020204" pitchFamily="34" charset="0"/>
                <a:ea typeface="Calibri" panose="020F0502020204030204" pitchFamily="34" charset="0"/>
                <a:cs typeface="Times New Roman" panose="02020603050405020304" pitchFamily="18" charset="0"/>
              </a:rPr>
              <a:t>(2020) </a:t>
            </a:r>
            <a:r>
              <a:rPr lang="cy-GB" sz="1200" i="1" dirty="0">
                <a:effectLst/>
                <a:latin typeface="Arial" panose="020B0604020202020204" pitchFamily="34" charset="0"/>
                <a:ea typeface="Calibri" panose="020F0502020204030204" pitchFamily="34" charset="0"/>
                <a:cs typeface="Times New Roman" panose="02020603050405020304" pitchFamily="18" charset="0"/>
              </a:rPr>
              <a:t>‘Prevalence and Predictors of Medication Use in Children with Attention-Deficit/ Hyperactivity Disoder: Evidence from a Community-Based Longitudinal Study’. </a:t>
            </a:r>
            <a:r>
              <a:rPr lang="cy-GB" sz="1200" dirty="0">
                <a:effectLst/>
                <a:latin typeface="Arial" panose="020B0604020202020204" pitchFamily="34" charset="0"/>
                <a:ea typeface="Calibri" panose="020F0502020204030204" pitchFamily="34" charset="0"/>
                <a:cs typeface="Times New Roman" panose="02020603050405020304" pitchFamily="18" charset="0"/>
              </a:rPr>
              <a:t>Ar gael ar: </a:t>
            </a:r>
            <a:r>
              <a:rPr lang="cy-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3"/>
              </a:rPr>
              <a:t>https://ore.exeter.ac.uk/repository/bitstream/handle/10871/40310/CAP%20Medication%20Paper%20-%20Revise%20and%20Resubmit%20-%20Clean.pdf?sequence=3</a:t>
            </a:r>
            <a:r>
              <a:rPr lang="cy-GB" sz="1200" dirty="0">
                <a:effectLst/>
                <a:latin typeface="Arial" panose="020B0604020202020204" pitchFamily="34" charset="0"/>
                <a:ea typeface="Calibri" panose="020F0502020204030204" pitchFamily="34" charset="0"/>
                <a:cs typeface="Times New Roman" panose="02020603050405020304" pitchFamily="18" charset="0"/>
              </a:rPr>
              <a:t> [Darllenwyd: 12fed o Ionawr 2023].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Times New Roman" panose="02020603050405020304" pitchFamily="18" charset="0"/>
              </a:rPr>
              <a:t>Fraser, A. </a:t>
            </a:r>
            <a:r>
              <a:rPr lang="cy-GB" sz="1200" i="1" dirty="0">
                <a:effectLst/>
                <a:latin typeface="Arial" panose="020B0604020202020204" pitchFamily="34" charset="0"/>
                <a:ea typeface="Calibri" panose="020F0502020204030204" pitchFamily="34" charset="0"/>
                <a:cs typeface="Times New Roman" panose="02020603050405020304" pitchFamily="18" charset="0"/>
              </a:rPr>
              <a:t>et al. </a:t>
            </a:r>
            <a:r>
              <a:rPr lang="cy-GB" sz="1200" dirty="0">
                <a:effectLst/>
                <a:latin typeface="Arial" panose="020B0604020202020204" pitchFamily="34" charset="0"/>
                <a:ea typeface="Calibri" panose="020F0502020204030204" pitchFamily="34" charset="0"/>
                <a:cs typeface="Times New Roman" panose="02020603050405020304" pitchFamily="18" charset="0"/>
              </a:rPr>
              <a:t>(2017) </a:t>
            </a:r>
            <a:r>
              <a:rPr lang="cy-GB" sz="1200" i="1" dirty="0">
                <a:effectLst/>
                <a:latin typeface="Arial" panose="020B0604020202020204" pitchFamily="34" charset="0"/>
                <a:ea typeface="Calibri" panose="020F0502020204030204" pitchFamily="34" charset="0"/>
                <a:cs typeface="Times New Roman" panose="02020603050405020304" pitchFamily="18" charset="0"/>
              </a:rPr>
              <a:t>‘The presentation of depression symptoms in attention-deficit/hyperactivity disoder: comparing child and parent reports’. </a:t>
            </a:r>
            <a:r>
              <a:rPr lang="cy-GB" sz="1200" dirty="0">
                <a:effectLst/>
                <a:latin typeface="Arial" panose="020B0604020202020204" pitchFamily="34" charset="0"/>
                <a:ea typeface="Calibri" panose="020F0502020204030204" pitchFamily="34" charset="0"/>
                <a:cs typeface="Times New Roman" panose="02020603050405020304" pitchFamily="18" charset="0"/>
              </a:rPr>
              <a:t>Ar gael ar: </a:t>
            </a:r>
            <a:r>
              <a:rPr lang="cy-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4"/>
              </a:rPr>
              <a:t>https://acamh.onlinelibrary.wiley.com/doi/full/10.1111/camh.12253</a:t>
            </a:r>
            <a:r>
              <a:rPr lang="cy-GB" sz="1200" dirty="0">
                <a:effectLst/>
                <a:latin typeface="Arial" panose="020B0604020202020204" pitchFamily="34" charset="0"/>
                <a:ea typeface="Calibri" panose="020F0502020204030204" pitchFamily="34" charset="0"/>
                <a:cs typeface="Times New Roman" panose="02020603050405020304" pitchFamily="18" charset="0"/>
              </a:rPr>
              <a:t> [Darllenwyd ar: 12fed o ionawr 2023].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tabLst>
                <a:tab pos="457200" algn="l"/>
              </a:tabLst>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endParaRPr lang="cy-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69963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0FA8FA8-F0F2-FEC2-3F50-EB4710099951}"/>
              </a:ext>
            </a:extLst>
          </p:cNvPr>
          <p:cNvSpPr txBox="1"/>
          <p:nvPr/>
        </p:nvSpPr>
        <p:spPr>
          <a:xfrm>
            <a:off x="0" y="0"/>
            <a:ext cx="12192000" cy="7294305"/>
          </a:xfrm>
          <a:prstGeom prst="rect">
            <a:avLst/>
          </a:prstGeom>
          <a:noFill/>
        </p:spPr>
        <p:txBody>
          <a:bodyPr wrap="square" rtlCol="0">
            <a:spAutoFit/>
          </a:bodyPr>
          <a:lstStyle/>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Arial" panose="020B0604020202020204" pitchFamily="34" charset="0"/>
              </a:rPr>
              <a:t>Gehrickle, J. </a:t>
            </a:r>
            <a:r>
              <a:rPr lang="cy-GB" sz="1200" i="1" dirty="0">
                <a:effectLst/>
                <a:latin typeface="Arial" panose="020B0604020202020204" pitchFamily="34" charset="0"/>
                <a:ea typeface="Calibri" panose="020F0502020204030204" pitchFamily="34" charset="0"/>
                <a:cs typeface="Arial" panose="020B0604020202020204" pitchFamily="34" charset="0"/>
              </a:rPr>
              <a:t>et al. </a:t>
            </a:r>
            <a:r>
              <a:rPr lang="cy-GB" sz="1200" dirty="0">
                <a:effectLst/>
                <a:latin typeface="Arial" panose="020B0604020202020204" pitchFamily="34" charset="0"/>
                <a:ea typeface="Calibri" panose="020F0502020204030204" pitchFamily="34" charset="0"/>
                <a:cs typeface="Arial" panose="020B0604020202020204" pitchFamily="34" charset="0"/>
              </a:rPr>
              <a:t>(2017) </a:t>
            </a:r>
            <a:r>
              <a:rPr lang="cy-GB" sz="1200" i="1" dirty="0">
                <a:effectLst/>
                <a:latin typeface="Arial" panose="020B0604020202020204" pitchFamily="34" charset="0"/>
                <a:ea typeface="Calibri" panose="020F0502020204030204" pitchFamily="34" charset="0"/>
                <a:cs typeface="Arial" panose="020B0604020202020204" pitchFamily="34" charset="0"/>
              </a:rPr>
              <a:t>’ The brain anatomy of attention-deficit/hyperactivity disorder in young adults – a magnetic resonance imaging study’. </a:t>
            </a:r>
            <a:r>
              <a:rPr lang="cy-GB" sz="1200" dirty="0">
                <a:effectLst/>
                <a:latin typeface="Arial" panose="020B0604020202020204" pitchFamily="34" charset="0"/>
                <a:ea typeface="Calibri" panose="020F0502020204030204" pitchFamily="34" charset="0"/>
                <a:cs typeface="Arial" panose="020B0604020202020204" pitchFamily="34" charset="0"/>
              </a:rPr>
              <a:t>Ar gael ar: </a:t>
            </a:r>
            <a:r>
              <a:rPr lang="cy-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https://www.ncbi.nlm.nih.gov/pmc/articles/PMC5391018/</a:t>
            </a:r>
            <a:r>
              <a:rPr lang="cy-GB" sz="1200" dirty="0">
                <a:effectLst/>
                <a:latin typeface="Arial" panose="020B0604020202020204" pitchFamily="34" charset="0"/>
                <a:ea typeface="Calibri" panose="020F0502020204030204" pitchFamily="34" charset="0"/>
                <a:cs typeface="Arial" panose="020B0604020202020204" pitchFamily="34" charset="0"/>
              </a:rPr>
              <a:t> [Darllenwyd: 16eg o Ionawr 2023].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Arial" panose="020B0604020202020204" pitchFamily="34" charset="0"/>
              </a:rPr>
              <a:t>Gilmore, L. (2010) </a:t>
            </a:r>
            <a:r>
              <a:rPr lang="cy-GB" sz="1200" i="1" dirty="0">
                <a:effectLst/>
                <a:latin typeface="Arial" panose="020B0604020202020204" pitchFamily="34" charset="0"/>
                <a:ea typeface="Calibri" panose="020F0502020204030204" pitchFamily="34" charset="0"/>
                <a:cs typeface="Arial" panose="020B0604020202020204" pitchFamily="34" charset="0"/>
              </a:rPr>
              <a:t>‘Community Knowledge and Beliefs About ADHD’. </a:t>
            </a:r>
            <a:r>
              <a:rPr lang="cy-GB" sz="1200" dirty="0">
                <a:effectLst/>
                <a:latin typeface="Arial" panose="020B0604020202020204" pitchFamily="34" charset="0"/>
                <a:ea typeface="Calibri" panose="020F0502020204030204" pitchFamily="34" charset="0"/>
                <a:cs typeface="Arial" panose="020B0604020202020204" pitchFamily="34" charset="0"/>
              </a:rPr>
              <a:t>Ar gael ar: </a:t>
            </a:r>
            <a:r>
              <a:rPr lang="cy-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https://www.tandfonline.com/doi/abs/10.1375/aedp.27.1.20?journalCode=rdvp19</a:t>
            </a:r>
            <a:r>
              <a:rPr lang="cy-GB" sz="1200" dirty="0">
                <a:effectLst/>
                <a:latin typeface="Arial" panose="020B0604020202020204" pitchFamily="34" charset="0"/>
                <a:ea typeface="Calibri" panose="020F0502020204030204" pitchFamily="34" charset="0"/>
                <a:cs typeface="Arial" panose="020B0604020202020204" pitchFamily="34" charset="0"/>
              </a:rPr>
              <a:t> [Darllenwyd ar: 12fed o ionawr 2023].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Arial" panose="020B0604020202020204" pitchFamily="34" charset="0"/>
              </a:rPr>
              <a:t>Gill, T. (2021) </a:t>
            </a:r>
            <a:r>
              <a:rPr lang="cy-GB" sz="1200" i="1" dirty="0">
                <a:effectLst/>
                <a:latin typeface="Arial" panose="020B0604020202020204" pitchFamily="34" charset="0"/>
                <a:ea typeface="Calibri" panose="020F0502020204030204" pitchFamily="34" charset="0"/>
                <a:cs typeface="Arial" panose="020B0604020202020204" pitchFamily="34" charset="0"/>
              </a:rPr>
              <a:t>‘How ADHD May Be Impacting Your Child’s Social Skills and What You Can Do To Help’. </a:t>
            </a:r>
            <a:r>
              <a:rPr lang="cy-GB" sz="1200" dirty="0">
                <a:effectLst/>
                <a:latin typeface="Arial" panose="020B0604020202020204" pitchFamily="34" charset="0"/>
                <a:ea typeface="Calibri" panose="020F0502020204030204" pitchFamily="34" charset="0"/>
                <a:cs typeface="Arial" panose="020B0604020202020204" pitchFamily="34" charset="0"/>
              </a:rPr>
              <a:t>Ar gael ar: </a:t>
            </a:r>
            <a:r>
              <a:rPr lang="cy-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https://www.foothillsacademy.org/community/articles/adhd-social-skills</a:t>
            </a:r>
            <a:r>
              <a:rPr lang="cy-GB" sz="1200" dirty="0">
                <a:effectLst/>
                <a:latin typeface="Arial" panose="020B0604020202020204" pitchFamily="34" charset="0"/>
                <a:ea typeface="Calibri" panose="020F0502020204030204" pitchFamily="34" charset="0"/>
                <a:cs typeface="Arial" panose="020B0604020202020204" pitchFamily="34" charset="0"/>
              </a:rPr>
              <a:t> [Darllenwyd: 18eg o Ionawr 2023].</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Arial" panose="020B0604020202020204" pitchFamily="34" charset="0"/>
              </a:rPr>
              <a:t>Hamed, A.M. </a:t>
            </a:r>
            <a:r>
              <a:rPr lang="cy-GB" sz="1200" i="1" dirty="0">
                <a:effectLst/>
                <a:latin typeface="Arial" panose="020B0604020202020204" pitchFamily="34" charset="0"/>
                <a:ea typeface="Calibri" panose="020F0502020204030204" pitchFamily="34" charset="0"/>
                <a:cs typeface="Arial" panose="020B0604020202020204" pitchFamily="34" charset="0"/>
              </a:rPr>
              <a:t>et al. </a:t>
            </a:r>
            <a:r>
              <a:rPr lang="cy-GB" sz="1200" dirty="0">
                <a:effectLst/>
                <a:latin typeface="Arial" panose="020B0604020202020204" pitchFamily="34" charset="0"/>
                <a:ea typeface="Calibri" panose="020F0502020204030204" pitchFamily="34" charset="0"/>
                <a:cs typeface="Arial" panose="020B0604020202020204" pitchFamily="34" charset="0"/>
              </a:rPr>
              <a:t>(2015) </a:t>
            </a:r>
            <a:r>
              <a:rPr lang="cy-GB" sz="1200" i="1" dirty="0">
                <a:effectLst/>
                <a:latin typeface="Arial" panose="020B0604020202020204" pitchFamily="34" charset="0"/>
                <a:ea typeface="Calibri" panose="020F0502020204030204" pitchFamily="34" charset="0"/>
                <a:cs typeface="Arial" panose="020B0604020202020204" pitchFamily="34" charset="0"/>
              </a:rPr>
              <a:t>‘Why the Diagnosis of Attention Deficit Hyperactivity Disorder Matters’. </a:t>
            </a:r>
            <a:r>
              <a:rPr lang="cy-GB" sz="1200" dirty="0">
                <a:effectLst/>
                <a:latin typeface="Arial" panose="020B0604020202020204" pitchFamily="34" charset="0"/>
                <a:ea typeface="Calibri" panose="020F0502020204030204" pitchFamily="34" charset="0"/>
                <a:cs typeface="Arial" panose="020B0604020202020204" pitchFamily="34" charset="0"/>
              </a:rPr>
              <a:t>[Darllenwyd: 17eg o Ionawr 2023].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Arial" panose="020B0604020202020204" pitchFamily="34" charset="0"/>
              </a:rPr>
              <a:t>Hasan, S. (2023) </a:t>
            </a:r>
            <a:r>
              <a:rPr lang="cy-GB" sz="1200" i="1" dirty="0">
                <a:effectLst/>
                <a:latin typeface="Arial" panose="020B0604020202020204" pitchFamily="34" charset="0"/>
                <a:ea typeface="Calibri" panose="020F0502020204030204" pitchFamily="34" charset="0"/>
                <a:cs typeface="Arial" panose="020B0604020202020204" pitchFamily="34" charset="0"/>
              </a:rPr>
              <a:t>‘ADHD’ </a:t>
            </a:r>
            <a:r>
              <a:rPr lang="cy-GB" sz="1200" dirty="0">
                <a:effectLst/>
                <a:latin typeface="Arial" panose="020B0604020202020204" pitchFamily="34" charset="0"/>
                <a:ea typeface="Calibri" panose="020F0502020204030204" pitchFamily="34" charset="0"/>
                <a:cs typeface="Arial" panose="020B0604020202020204" pitchFamily="34" charset="0"/>
              </a:rPr>
              <a:t>Ar gael ar: </a:t>
            </a:r>
            <a:r>
              <a:rPr lang="cy-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https://kidshealth.org/en/parents/adhd.html</a:t>
            </a:r>
            <a:r>
              <a:rPr lang="cy-GB" sz="1200" dirty="0">
                <a:effectLst/>
                <a:latin typeface="Arial" panose="020B0604020202020204" pitchFamily="34" charset="0"/>
                <a:ea typeface="Calibri" panose="020F0502020204030204" pitchFamily="34" charset="0"/>
                <a:cs typeface="Arial" panose="020B0604020202020204" pitchFamily="34" charset="0"/>
              </a:rPr>
              <a:t> [Darllenwyd: 17eg o Ionawr 2023].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Arial" panose="020B0604020202020204" pitchFamily="34" charset="0"/>
              </a:rPr>
              <a:t>High Speed Training. (2023) </a:t>
            </a:r>
            <a:r>
              <a:rPr lang="cy-GB" sz="1200" i="1" dirty="0">
                <a:effectLst/>
                <a:latin typeface="Arial" panose="020B0604020202020204" pitchFamily="34" charset="0"/>
                <a:ea typeface="Calibri" panose="020F0502020204030204" pitchFamily="34" charset="0"/>
                <a:cs typeface="Arial" panose="020B0604020202020204" pitchFamily="34" charset="0"/>
              </a:rPr>
              <a:t>‘CPD Courses for Teaching and Education’. </a:t>
            </a:r>
            <a:r>
              <a:rPr lang="cy-GB" sz="1200" dirty="0">
                <a:effectLst/>
                <a:latin typeface="Arial" panose="020B0604020202020204" pitchFamily="34" charset="0"/>
                <a:ea typeface="Calibri" panose="020F0502020204030204" pitchFamily="34" charset="0"/>
                <a:cs typeface="Arial" panose="020B0604020202020204" pitchFamily="34" charset="0"/>
              </a:rPr>
              <a:t>Ar gael ar: </a:t>
            </a:r>
            <a:r>
              <a:rPr lang="cy-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https://www.highspeedtraining.co.uk/courses/education/?gclid=EAIaIQobChMIkb3oxJrR_AIVRuvtCh0SMgmMEAAYAyAAEgI-yvD_BwE</a:t>
            </a:r>
            <a:r>
              <a:rPr lang="cy-GB" sz="1200" dirty="0">
                <a:effectLst/>
                <a:latin typeface="Arial" panose="020B0604020202020204" pitchFamily="34" charset="0"/>
                <a:ea typeface="Calibri" panose="020F0502020204030204" pitchFamily="34" charset="0"/>
                <a:cs typeface="Arial" panose="020B0604020202020204" pitchFamily="34" charset="0"/>
              </a:rPr>
              <a:t> [Darllenwyd ar: 12fed o ionawr 2023].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Arial" panose="020B0604020202020204" pitchFamily="34" charset="0"/>
              </a:rPr>
              <a:t>Lyness, D. (2022) </a:t>
            </a:r>
            <a:r>
              <a:rPr lang="cy-GB" sz="1200" i="1" dirty="0">
                <a:effectLst/>
                <a:latin typeface="Arial" panose="020B0604020202020204" pitchFamily="34" charset="0"/>
                <a:ea typeface="Calibri" panose="020F0502020204030204" pitchFamily="34" charset="0"/>
                <a:cs typeface="Arial" panose="020B0604020202020204" pitchFamily="34" charset="0"/>
              </a:rPr>
              <a:t>‘ADHD’ </a:t>
            </a:r>
            <a:r>
              <a:rPr lang="cy-GB" sz="1200" dirty="0">
                <a:effectLst/>
                <a:latin typeface="Arial" panose="020B0604020202020204" pitchFamily="34" charset="0"/>
                <a:ea typeface="Calibri" panose="020F0502020204030204" pitchFamily="34" charset="0"/>
                <a:cs typeface="Arial" panose="020B0604020202020204" pitchFamily="34" charset="0"/>
              </a:rPr>
              <a:t> Ar gael ar: </a:t>
            </a:r>
            <a:r>
              <a:rPr lang="cy-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https://kidshealth.org/en/teens/adhd.html</a:t>
            </a:r>
            <a:r>
              <a:rPr lang="cy-GB" sz="1200" dirty="0">
                <a:effectLst/>
                <a:latin typeface="Arial" panose="020B0604020202020204" pitchFamily="34" charset="0"/>
                <a:ea typeface="Calibri" panose="020F0502020204030204" pitchFamily="34" charset="0"/>
                <a:cs typeface="Arial" panose="020B0604020202020204" pitchFamily="34" charset="0"/>
              </a:rPr>
              <a:t>  [Darllenwyd: 16eg o Ionawr 2023].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Arial" panose="020B0604020202020204" pitchFamily="34" charset="0"/>
              </a:rPr>
              <a:t>Mayo Clinic. (2019) </a:t>
            </a:r>
            <a:r>
              <a:rPr lang="cy-GB" sz="1200" i="1" dirty="0">
                <a:effectLst/>
                <a:latin typeface="Arial" panose="020B0604020202020204" pitchFamily="34" charset="0"/>
                <a:ea typeface="Calibri" panose="020F0502020204030204" pitchFamily="34" charset="0"/>
                <a:cs typeface="Arial" panose="020B0604020202020204" pitchFamily="34" charset="0"/>
              </a:rPr>
              <a:t>’Attention-deficit/ hyperactivity disoder (ADHD) in children’. </a:t>
            </a:r>
            <a:r>
              <a:rPr lang="cy-GB" sz="1200" dirty="0">
                <a:effectLst/>
                <a:latin typeface="Arial" panose="020B0604020202020204" pitchFamily="34" charset="0"/>
                <a:ea typeface="Calibri" panose="020F0502020204030204" pitchFamily="34" charset="0"/>
                <a:cs typeface="Arial" panose="020B0604020202020204" pitchFamily="34" charset="0"/>
              </a:rPr>
              <a:t>Ar gael ar: </a:t>
            </a:r>
            <a:r>
              <a:rPr lang="cy-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https://www.mayoclinic.org/diseases-conditions/adhd/symptoms-causes/syc-20350889</a:t>
            </a:r>
            <a:r>
              <a:rPr lang="cy-GB" sz="1200" dirty="0">
                <a:effectLst/>
                <a:latin typeface="Arial" panose="020B0604020202020204" pitchFamily="34" charset="0"/>
                <a:ea typeface="Calibri" panose="020F0502020204030204" pitchFamily="34" charset="0"/>
                <a:cs typeface="Arial" panose="020B0604020202020204" pitchFamily="34" charset="0"/>
              </a:rPr>
              <a:t> [Darllenwyd: 16eg o Ionawr 2023].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Arial" panose="020B0604020202020204" pitchFamily="34" charset="0"/>
              </a:rPr>
              <a:t>McClain, M.B. </a:t>
            </a:r>
            <a:r>
              <a:rPr lang="cy-GB" sz="1200" i="1" dirty="0">
                <a:effectLst/>
                <a:latin typeface="Arial" panose="020B0604020202020204" pitchFamily="34" charset="0"/>
                <a:ea typeface="Calibri" panose="020F0502020204030204" pitchFamily="34" charset="0"/>
                <a:cs typeface="Arial" panose="020B0604020202020204" pitchFamily="34" charset="0"/>
              </a:rPr>
              <a:t>et al. </a:t>
            </a:r>
            <a:r>
              <a:rPr lang="cy-GB" sz="1200" dirty="0">
                <a:effectLst/>
                <a:latin typeface="Arial" panose="020B0604020202020204" pitchFamily="34" charset="0"/>
                <a:ea typeface="Calibri" panose="020F0502020204030204" pitchFamily="34" charset="0"/>
                <a:cs typeface="Arial" panose="020B0604020202020204" pitchFamily="34" charset="0"/>
              </a:rPr>
              <a:t>(2017) </a:t>
            </a:r>
            <a:r>
              <a:rPr lang="cy-GB" sz="1200" i="1" dirty="0">
                <a:effectLst/>
                <a:latin typeface="Arial" panose="020B0604020202020204" pitchFamily="34" charset="0"/>
                <a:ea typeface="Calibri" panose="020F0502020204030204" pitchFamily="34" charset="0"/>
                <a:cs typeface="Arial" panose="020B0604020202020204" pitchFamily="34" charset="0"/>
              </a:rPr>
              <a:t>Inattention and hyperactivity/ impulsivity among children with attention deficit/ hyperactivity-disoder intellectual disability’. </a:t>
            </a:r>
            <a:r>
              <a:rPr lang="cy-GB" sz="1200" dirty="0">
                <a:effectLst/>
                <a:latin typeface="Arial" panose="020B0604020202020204" pitchFamily="34" charset="0"/>
                <a:ea typeface="Calibri" panose="020F0502020204030204" pitchFamily="34" charset="0"/>
                <a:cs typeface="Arial" panose="020B0604020202020204" pitchFamily="34" charset="0"/>
              </a:rPr>
              <a:t>Ar gael ar: </a:t>
            </a:r>
            <a:r>
              <a:rPr lang="cy-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https://www.sciencedirect.com/science/article/abs/pii/S0891422217302329</a:t>
            </a:r>
            <a:r>
              <a:rPr lang="cy-GB" sz="1200" dirty="0">
                <a:effectLst/>
                <a:latin typeface="Arial" panose="020B0604020202020204" pitchFamily="34" charset="0"/>
                <a:ea typeface="Calibri" panose="020F0502020204030204" pitchFamily="34" charset="0"/>
                <a:cs typeface="Arial" panose="020B0604020202020204" pitchFamily="34" charset="0"/>
              </a:rPr>
              <a:t> [Darllenwyd: 10fed o Ionawr 2023].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Arial" panose="020B0604020202020204" pitchFamily="34" charset="0"/>
              </a:rPr>
              <a:t>Michelini, G. </a:t>
            </a:r>
            <a:r>
              <a:rPr lang="cy-GB" sz="1200" i="1" dirty="0">
                <a:effectLst/>
                <a:latin typeface="Arial" panose="020B0604020202020204" pitchFamily="34" charset="0"/>
                <a:ea typeface="Calibri" panose="020F0502020204030204" pitchFamily="34" charset="0"/>
                <a:cs typeface="Arial" panose="020B0604020202020204" pitchFamily="34" charset="0"/>
              </a:rPr>
              <a:t>et al</a:t>
            </a:r>
            <a:r>
              <a:rPr lang="cy-GB" sz="1200" dirty="0">
                <a:effectLst/>
                <a:latin typeface="Arial" panose="020B0604020202020204" pitchFamily="34" charset="0"/>
                <a:ea typeface="Calibri" panose="020F0502020204030204" pitchFamily="34" charset="0"/>
                <a:cs typeface="Arial" panose="020B0604020202020204" pitchFamily="34" charset="0"/>
              </a:rPr>
              <a:t>. (2015) </a:t>
            </a:r>
            <a:r>
              <a:rPr lang="cy-GB" sz="1200" i="1" dirty="0">
                <a:effectLst/>
                <a:latin typeface="Arial" panose="020B0604020202020204" pitchFamily="34" charset="0"/>
                <a:ea typeface="Calibri" panose="020F0502020204030204" pitchFamily="34" charset="0"/>
                <a:cs typeface="Arial" panose="020B0604020202020204" pitchFamily="34" charset="0"/>
              </a:rPr>
              <a:t>‘Aetiological overlap between anxiety and attention deficit hypperactivity symptom dimensions adolescence’. </a:t>
            </a:r>
            <a:r>
              <a:rPr lang="cy-GB" sz="1200" dirty="0">
                <a:effectLst/>
                <a:latin typeface="Arial" panose="020B0604020202020204" pitchFamily="34" charset="0"/>
                <a:ea typeface="Calibri" panose="020F0502020204030204" pitchFamily="34" charset="0"/>
                <a:cs typeface="Arial" panose="020B0604020202020204" pitchFamily="34" charset="0"/>
              </a:rPr>
              <a:t>Ar gael ar:</a:t>
            </a:r>
            <a:r>
              <a:rPr lang="cy-GB" sz="1200" i="1" dirty="0">
                <a:effectLst/>
                <a:latin typeface="Arial" panose="020B0604020202020204" pitchFamily="34" charset="0"/>
                <a:ea typeface="Calibri" panose="020F0502020204030204" pitchFamily="34" charset="0"/>
                <a:cs typeface="Arial" panose="020B0604020202020204" pitchFamily="34" charset="0"/>
              </a:rPr>
              <a:t> </a:t>
            </a:r>
            <a:r>
              <a:rPr lang="cy-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https://acamh.onlinelibrary.wiley.com/doi/pdfdirect/10.1111/jcpp.12318</a:t>
            </a:r>
            <a:r>
              <a:rPr lang="cy-GB" sz="1200" dirty="0">
                <a:effectLst/>
                <a:latin typeface="Arial" panose="020B0604020202020204" pitchFamily="34" charset="0"/>
                <a:ea typeface="Calibri" panose="020F0502020204030204" pitchFamily="34" charset="0"/>
                <a:cs typeface="Arial" panose="020B0604020202020204" pitchFamily="34" charset="0"/>
              </a:rPr>
              <a:t> [Darllenwyd: 9fed o Ionawr 2023].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Arial" panose="020B0604020202020204" pitchFamily="34" charset="0"/>
              </a:rPr>
              <a:t>Mikami, A.Y. (2021) </a:t>
            </a:r>
            <a:r>
              <a:rPr lang="cy-GB" sz="1200" i="1" dirty="0">
                <a:effectLst/>
                <a:latin typeface="Arial" panose="020B0604020202020204" pitchFamily="34" charset="0"/>
                <a:ea typeface="Calibri" panose="020F0502020204030204" pitchFamily="34" charset="0"/>
                <a:cs typeface="Arial" panose="020B0604020202020204" pitchFamily="34" charset="0"/>
              </a:rPr>
              <a:t>‘Friendship Problems? How can Parents Can Help’. </a:t>
            </a:r>
            <a:r>
              <a:rPr lang="cy-GB" sz="1200" dirty="0">
                <a:effectLst/>
                <a:latin typeface="Arial" panose="020B0604020202020204" pitchFamily="34" charset="0"/>
                <a:ea typeface="Calibri" panose="020F0502020204030204" pitchFamily="34" charset="0"/>
                <a:cs typeface="Arial" panose="020B0604020202020204" pitchFamily="34" charset="0"/>
              </a:rPr>
              <a:t>Ar gael ar: </a:t>
            </a:r>
            <a:r>
              <a:rPr lang="cy-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1"/>
              </a:rPr>
              <a:t>https://chadd.org/adhd-news/adhd-news-caregivers/friendship-problems-how-parents-can-help/</a:t>
            </a:r>
            <a:r>
              <a:rPr lang="cy-GB" sz="1200" dirty="0">
                <a:effectLst/>
                <a:latin typeface="Arial" panose="020B0604020202020204" pitchFamily="34" charset="0"/>
                <a:ea typeface="Calibri" panose="020F0502020204030204" pitchFamily="34" charset="0"/>
                <a:cs typeface="Arial" panose="020B0604020202020204" pitchFamily="34" charset="0"/>
              </a:rPr>
              <a:t> [Darllenwyd: 10fed o Ionawr 2023].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Arial" panose="020B0604020202020204" pitchFamily="34" charset="0"/>
              </a:rPr>
              <a:t>Miller, C. (2022) </a:t>
            </a:r>
            <a:r>
              <a:rPr lang="cy-GB" sz="1200" i="1" dirty="0">
                <a:effectLst/>
                <a:latin typeface="Arial" panose="020B0604020202020204" pitchFamily="34" charset="0"/>
                <a:ea typeface="Calibri" panose="020F0502020204030204" pitchFamily="34" charset="0"/>
                <a:cs typeface="Arial" panose="020B0604020202020204" pitchFamily="34" charset="0"/>
              </a:rPr>
              <a:t>‘Do ADHD Meds Lead to Addiction?’ </a:t>
            </a:r>
            <a:r>
              <a:rPr lang="cy-GB" sz="1200" dirty="0">
                <a:effectLst/>
                <a:latin typeface="Arial" panose="020B0604020202020204" pitchFamily="34" charset="0"/>
                <a:ea typeface="Calibri" panose="020F0502020204030204" pitchFamily="34" charset="0"/>
                <a:cs typeface="Arial" panose="020B0604020202020204" pitchFamily="34" charset="0"/>
              </a:rPr>
              <a:t>Ar gael ar: </a:t>
            </a:r>
            <a:r>
              <a:rPr lang="cy-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2"/>
              </a:rPr>
              <a:t>https://childmind.org/article/adhd-meds-lead-addiction/</a:t>
            </a:r>
            <a:r>
              <a:rPr lang="cy-GB" sz="1200" dirty="0">
                <a:effectLst/>
                <a:latin typeface="Arial" panose="020B0604020202020204" pitchFamily="34" charset="0"/>
                <a:ea typeface="Calibri" panose="020F0502020204030204" pitchFamily="34" charset="0"/>
                <a:cs typeface="Arial" panose="020B0604020202020204" pitchFamily="34" charset="0"/>
              </a:rPr>
              <a:t> [Darllenwyd ar: 12fed o ionawr 2023].</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Arial" panose="020B0604020202020204" pitchFamily="34" charset="0"/>
              </a:rPr>
              <a:t>Miller, C. (2022) </a:t>
            </a:r>
            <a:r>
              <a:rPr lang="cy-GB" sz="1200" i="1" dirty="0">
                <a:effectLst/>
                <a:latin typeface="Arial" panose="020B0604020202020204" pitchFamily="34" charset="0"/>
                <a:ea typeface="Calibri" panose="020F0502020204030204" pitchFamily="34" charset="0"/>
                <a:cs typeface="Arial" panose="020B0604020202020204" pitchFamily="34" charset="0"/>
              </a:rPr>
              <a:t>‘Whats ADHD (and Whats Not) in the Classroom’. </a:t>
            </a:r>
            <a:r>
              <a:rPr lang="cy-GB" sz="1200" dirty="0">
                <a:effectLst/>
                <a:latin typeface="Arial" panose="020B0604020202020204" pitchFamily="34" charset="0"/>
                <a:ea typeface="Calibri" panose="020F0502020204030204" pitchFamily="34" charset="0"/>
                <a:cs typeface="Arial" panose="020B0604020202020204" pitchFamily="34" charset="0"/>
              </a:rPr>
              <a:t>Ar gael ar: </a:t>
            </a:r>
            <a:r>
              <a:rPr lang="cy-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3"/>
              </a:rPr>
              <a:t>https://childmind.org/article/whats-adhd-and-whats-not-in-the-classroom/</a:t>
            </a:r>
            <a:r>
              <a:rPr lang="cy-GB" sz="1200" dirty="0">
                <a:effectLst/>
                <a:latin typeface="Arial" panose="020B0604020202020204" pitchFamily="34" charset="0"/>
                <a:ea typeface="Calibri" panose="020F0502020204030204" pitchFamily="34" charset="0"/>
                <a:cs typeface="Arial" panose="020B0604020202020204" pitchFamily="34" charset="0"/>
              </a:rPr>
              <a:t> [Darllenwyd: 17eg o Ionawr 2023]. </a:t>
            </a: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Times New Roman" panose="02020603050405020304" pitchFamily="18" charset="0"/>
              </a:rPr>
              <a:t>Mind. (2023) </a:t>
            </a:r>
            <a:r>
              <a:rPr lang="cy-GB" sz="1200" i="1" dirty="0">
                <a:effectLst/>
                <a:latin typeface="Arial" panose="020B0604020202020204" pitchFamily="34" charset="0"/>
                <a:ea typeface="Calibri" panose="020F0502020204030204" pitchFamily="34" charset="0"/>
                <a:cs typeface="Times New Roman" panose="02020603050405020304" pitchFamily="18" charset="0"/>
              </a:rPr>
              <a:t>‘ADHD and Mental Health’. </a:t>
            </a:r>
            <a:r>
              <a:rPr lang="cy-GB" sz="1200" dirty="0">
                <a:effectLst/>
                <a:latin typeface="Arial" panose="020B0604020202020204" pitchFamily="34" charset="0"/>
                <a:ea typeface="Calibri" panose="020F0502020204030204" pitchFamily="34" charset="0"/>
                <a:cs typeface="Times New Roman" panose="02020603050405020304" pitchFamily="18" charset="0"/>
              </a:rPr>
              <a:t>Ar gael ar: </a:t>
            </a:r>
            <a:r>
              <a:rPr lang="cy-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4"/>
              </a:rPr>
              <a:t>https://www.mind.org.uk/information-support/tips-for-everyday-living/adhd-and-mental-health/</a:t>
            </a:r>
            <a:r>
              <a:rPr lang="cy-GB" sz="1200" dirty="0">
                <a:effectLst/>
                <a:latin typeface="Arial" panose="020B0604020202020204" pitchFamily="34" charset="0"/>
                <a:ea typeface="Calibri" panose="020F0502020204030204" pitchFamily="34" charset="0"/>
                <a:cs typeface="Times New Roman" panose="02020603050405020304" pitchFamily="18" charset="0"/>
              </a:rPr>
              <a:t> [Darllenwyd: 10fed o Ionawr 2023].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tabLst>
                <a:tab pos="457200" algn="l"/>
              </a:tabLst>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cy-GB" dirty="0"/>
          </a:p>
        </p:txBody>
      </p:sp>
    </p:spTree>
    <p:extLst>
      <p:ext uri="{BB962C8B-B14F-4D97-AF65-F5344CB8AC3E}">
        <p14:creationId xmlns:p14="http://schemas.microsoft.com/office/powerpoint/2010/main" val="19141032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DF55DB7-336B-1062-B56B-ACCC1572B32C}"/>
              </a:ext>
            </a:extLst>
          </p:cNvPr>
          <p:cNvSpPr txBox="1"/>
          <p:nvPr/>
        </p:nvSpPr>
        <p:spPr>
          <a:xfrm>
            <a:off x="0" y="0"/>
            <a:ext cx="12192000" cy="7017306"/>
          </a:xfrm>
          <a:prstGeom prst="rect">
            <a:avLst/>
          </a:prstGeom>
          <a:noFill/>
        </p:spPr>
        <p:txBody>
          <a:bodyPr wrap="square" rtlCol="0">
            <a:spAutoFit/>
          </a:bodyPr>
          <a:lstStyle/>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Times New Roman" panose="02020603050405020304" pitchFamily="18" charset="0"/>
              </a:rPr>
              <a:t>Moore, D.A. </a:t>
            </a:r>
            <a:r>
              <a:rPr lang="cy-GB" sz="1200" i="1" dirty="0">
                <a:effectLst/>
                <a:latin typeface="Arial" panose="020B0604020202020204" pitchFamily="34" charset="0"/>
                <a:ea typeface="Calibri" panose="020F0502020204030204" pitchFamily="34" charset="0"/>
                <a:cs typeface="Times New Roman" panose="02020603050405020304" pitchFamily="18" charset="0"/>
              </a:rPr>
              <a:t>et al. </a:t>
            </a:r>
            <a:r>
              <a:rPr lang="cy-GB" sz="1200" dirty="0">
                <a:effectLst/>
                <a:latin typeface="Arial" panose="020B0604020202020204" pitchFamily="34" charset="0"/>
                <a:ea typeface="Calibri" panose="020F0502020204030204" pitchFamily="34" charset="0"/>
                <a:cs typeface="Times New Roman" panose="02020603050405020304" pitchFamily="18" charset="0"/>
              </a:rPr>
              <a:t>(2017) </a:t>
            </a:r>
            <a:r>
              <a:rPr lang="cy-GB" sz="1200" i="1" dirty="0">
                <a:effectLst/>
                <a:latin typeface="Arial" panose="020B0604020202020204" pitchFamily="34" charset="0"/>
                <a:ea typeface="Calibri" panose="020F0502020204030204" pitchFamily="34" charset="0"/>
                <a:cs typeface="Times New Roman" panose="02020603050405020304" pitchFamily="18" charset="0"/>
              </a:rPr>
              <a:t>‘Educators’ experiences of managing students with ADHD: a qualitative study’. </a:t>
            </a:r>
            <a:r>
              <a:rPr lang="cy-GB" sz="1200" dirty="0">
                <a:effectLst/>
                <a:latin typeface="Arial" panose="020B0604020202020204" pitchFamily="34" charset="0"/>
                <a:ea typeface="Calibri" panose="020F0502020204030204" pitchFamily="34" charset="0"/>
                <a:cs typeface="Times New Roman" panose="02020603050405020304" pitchFamily="18" charset="0"/>
              </a:rPr>
              <a:t>Ar gael ar: </a:t>
            </a:r>
            <a:r>
              <a:rPr lang="cy-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https://onlinelibrary.wiley.com/doi/abs/10.1111/cch.12448</a:t>
            </a:r>
            <a:r>
              <a:rPr lang="cy-GB" sz="1200" dirty="0">
                <a:effectLst/>
                <a:latin typeface="Arial" panose="020B0604020202020204" pitchFamily="34" charset="0"/>
                <a:ea typeface="Calibri" panose="020F0502020204030204" pitchFamily="34" charset="0"/>
                <a:cs typeface="Times New Roman" panose="02020603050405020304" pitchFamily="18" charset="0"/>
              </a:rPr>
              <a:t> [Darllenwyd ar: 12fed o ionawr 2023].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Times New Roman" panose="02020603050405020304" pitchFamily="18" charset="0"/>
              </a:rPr>
              <a:t>Moser, T a Reikeras, E. (2014) </a:t>
            </a:r>
            <a:r>
              <a:rPr lang="cy-GB" sz="1200" i="1" dirty="0">
                <a:effectLst/>
                <a:latin typeface="Arial" panose="020B0604020202020204" pitchFamily="34" charset="0"/>
                <a:ea typeface="Calibri" panose="020F0502020204030204" pitchFamily="34" charset="0"/>
                <a:cs typeface="Times New Roman" panose="02020603050405020304" pitchFamily="18" charset="0"/>
              </a:rPr>
              <a:t>‘Motor-life-skills of toddlers – a comparative study of Norwegian and British boys and girls applying the Early Years Movement Skills Checklist’. </a:t>
            </a:r>
            <a:r>
              <a:rPr lang="cy-GB" sz="1200" dirty="0">
                <a:effectLst/>
                <a:latin typeface="Arial" panose="020B0604020202020204" pitchFamily="34" charset="0"/>
                <a:ea typeface="Calibri" panose="020F0502020204030204" pitchFamily="34" charset="0"/>
                <a:cs typeface="Times New Roman" panose="02020603050405020304" pitchFamily="18" charset="0"/>
              </a:rPr>
              <a:t>Ar gael ar: </a:t>
            </a:r>
            <a:r>
              <a:rPr lang="cy-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https://www.tandfonline.com/doi/abs/10.1080/1350293X.2014.895560</a:t>
            </a:r>
            <a:r>
              <a:rPr lang="cy-GB" sz="1200" dirty="0">
                <a:effectLst/>
                <a:latin typeface="Arial" panose="020B0604020202020204" pitchFamily="34" charset="0"/>
                <a:ea typeface="Calibri" panose="020F0502020204030204" pitchFamily="34" charset="0"/>
                <a:cs typeface="Times New Roman" panose="02020603050405020304" pitchFamily="18" charset="0"/>
              </a:rPr>
              <a:t> [Darllenwyd: 17eg o Ionawr 2023].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Times New Roman" panose="02020603050405020304" pitchFamily="18" charset="0"/>
              </a:rPr>
              <a:t>National institue for Health and Care Excellence. (2022) </a:t>
            </a:r>
            <a:r>
              <a:rPr lang="cy-GB" sz="1200" i="1" dirty="0">
                <a:effectLst/>
                <a:latin typeface="Arial" panose="020B0604020202020204" pitchFamily="34" charset="0"/>
                <a:ea typeface="Calibri" panose="020F0502020204030204" pitchFamily="34" charset="0"/>
                <a:cs typeface="Times New Roman" panose="02020603050405020304" pitchFamily="18" charset="0"/>
              </a:rPr>
              <a:t>‘How common is it?’ </a:t>
            </a:r>
            <a:r>
              <a:rPr lang="cy-GB" sz="1200" dirty="0">
                <a:effectLst/>
                <a:latin typeface="Arial" panose="020B0604020202020204" pitchFamily="34" charset="0"/>
                <a:ea typeface="Calibri" panose="020F0502020204030204" pitchFamily="34" charset="0"/>
                <a:cs typeface="Times New Roman" panose="02020603050405020304" pitchFamily="18" charset="0"/>
              </a:rPr>
              <a:t>Ar gael ar: </a:t>
            </a:r>
            <a:r>
              <a:rPr lang="cy-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https://cks.nice.org.uk/topics/attention-deficit-hyperactivity-disorder/background-information/prevalence/</a:t>
            </a:r>
            <a:r>
              <a:rPr lang="cy-GB" sz="1200"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Times New Roman" panose="02020603050405020304" pitchFamily="18" charset="0"/>
              </a:rPr>
              <a:t>NHS. (2020) </a:t>
            </a:r>
            <a:r>
              <a:rPr lang="cy-GB" sz="1200" i="1" dirty="0">
                <a:effectLst/>
                <a:latin typeface="Arial" panose="020B0604020202020204" pitchFamily="34" charset="0"/>
                <a:ea typeface="Calibri" panose="020F0502020204030204" pitchFamily="34" charset="0"/>
                <a:cs typeface="Times New Roman" panose="02020603050405020304" pitchFamily="18" charset="0"/>
              </a:rPr>
              <a:t>‘Great Ormond Street Hospital for Children NHS Foundation Trust: Information for Families’. </a:t>
            </a:r>
            <a:r>
              <a:rPr lang="cy-GB" sz="1200" dirty="0">
                <a:effectLst/>
                <a:latin typeface="Arial" panose="020B0604020202020204" pitchFamily="34" charset="0"/>
                <a:ea typeface="Calibri" panose="020F0502020204030204" pitchFamily="34" charset="0"/>
                <a:cs typeface="Times New Roman" panose="02020603050405020304" pitchFamily="18" charset="0"/>
              </a:rPr>
              <a:t>Ar gael ar: </a:t>
            </a:r>
            <a:r>
              <a:rPr lang="cy-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https://media.gosh.nhs.uk/documents/ADHD_F1282_A4_bw_FINAL_Dec16.pdf</a:t>
            </a:r>
            <a:r>
              <a:rPr lang="cy-GB" sz="1200" dirty="0">
                <a:effectLst/>
                <a:latin typeface="Arial" panose="020B0604020202020204" pitchFamily="34" charset="0"/>
                <a:ea typeface="Calibri" panose="020F0502020204030204" pitchFamily="34" charset="0"/>
                <a:cs typeface="Times New Roman" panose="02020603050405020304" pitchFamily="18" charset="0"/>
              </a:rPr>
              <a:t> [Darllenwyd: 8fed o Ionawr 2023].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Times New Roman" panose="02020603050405020304" pitchFamily="18" charset="0"/>
              </a:rPr>
              <a:t>NHS. (2021) </a:t>
            </a:r>
            <a:r>
              <a:rPr lang="cy-GB" sz="1200" i="1" dirty="0">
                <a:effectLst/>
                <a:latin typeface="Arial" panose="020B0604020202020204" pitchFamily="34" charset="0"/>
                <a:ea typeface="Calibri" panose="020F0502020204030204" pitchFamily="34" charset="0"/>
                <a:cs typeface="Times New Roman" panose="02020603050405020304" pitchFamily="18" charset="0"/>
              </a:rPr>
              <a:t>‘Overview: Attention Deficit hyeractivity disoder (ADHD). </a:t>
            </a:r>
            <a:r>
              <a:rPr lang="cy-GB" sz="1200" dirty="0">
                <a:effectLst/>
                <a:latin typeface="Arial" panose="020B0604020202020204" pitchFamily="34" charset="0"/>
                <a:ea typeface="Calibri" panose="020F0502020204030204" pitchFamily="34" charset="0"/>
                <a:cs typeface="Times New Roman" panose="02020603050405020304" pitchFamily="18" charset="0"/>
              </a:rPr>
              <a:t>Ar gael ar: </a:t>
            </a:r>
            <a:r>
              <a:rPr lang="cy-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https://www.nhs.uk/conditions/attention-deficit-hyperactivity-disorder-adhd/</a:t>
            </a:r>
            <a:r>
              <a:rPr lang="cy-GB" sz="1200" u="sng" dirty="0">
                <a:effectLst/>
                <a:latin typeface="Arial" panose="020B0604020202020204" pitchFamily="34" charset="0"/>
                <a:ea typeface="Calibri" panose="020F0502020204030204" pitchFamily="34" charset="0"/>
                <a:cs typeface="Times New Roman" panose="02020603050405020304" pitchFamily="18" charset="0"/>
              </a:rPr>
              <a:t> </a:t>
            </a:r>
            <a:r>
              <a:rPr lang="cy-GB" sz="1200" i="1" dirty="0">
                <a:effectLst/>
                <a:latin typeface="Arial" panose="020B0604020202020204" pitchFamily="34" charset="0"/>
                <a:ea typeface="Calibri" panose="020F0502020204030204" pitchFamily="34" charset="0"/>
                <a:cs typeface="Times New Roman" panose="02020603050405020304" pitchFamily="18" charset="0"/>
              </a:rPr>
              <a:t> </a:t>
            </a:r>
            <a:r>
              <a:rPr lang="cy-GB" sz="1200" dirty="0">
                <a:effectLst/>
                <a:latin typeface="Arial" panose="020B0604020202020204" pitchFamily="34" charset="0"/>
                <a:ea typeface="Calibri" panose="020F0502020204030204" pitchFamily="34" charset="0"/>
                <a:cs typeface="Times New Roman" panose="02020603050405020304" pitchFamily="18" charset="0"/>
              </a:rPr>
              <a:t>[Darllenwyd: 8fed o Ionawr 2023].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Times New Roman" panose="02020603050405020304" pitchFamily="18" charset="0"/>
              </a:rPr>
              <a:t>O’Regan, F. (2018) </a:t>
            </a:r>
            <a:r>
              <a:rPr lang="cy-GB" sz="1200" i="1" dirty="0">
                <a:effectLst/>
                <a:latin typeface="Arial" panose="020B0604020202020204" pitchFamily="34" charset="0"/>
                <a:ea typeface="Calibri" panose="020F0502020204030204" pitchFamily="34" charset="0"/>
                <a:cs typeface="Times New Roman" panose="02020603050405020304" pitchFamily="18" charset="0"/>
              </a:rPr>
              <a:t>‘Teaching and Managing Studnets with ADHD: Systems, strategies, solutions’. </a:t>
            </a:r>
            <a:r>
              <a:rPr lang="cy-GB" sz="1200" dirty="0">
                <a:effectLst/>
                <a:latin typeface="Arial" panose="020B0604020202020204" pitchFamily="34" charset="0"/>
                <a:ea typeface="Calibri" panose="020F0502020204030204" pitchFamily="34" charset="0"/>
                <a:cs typeface="Times New Roman" panose="02020603050405020304" pitchFamily="18" charset="0"/>
              </a:rPr>
              <a:t>Ar gael ar: </a:t>
            </a:r>
            <a:r>
              <a:rPr lang="cy-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https://www.adhdfoundation.org.uk/wp-content/uploads/2022/03/Teaching-and-Managing-Students-with-ADHD.pdf</a:t>
            </a:r>
            <a:r>
              <a:rPr lang="cy-GB" sz="1200" dirty="0">
                <a:effectLst/>
                <a:latin typeface="Arial" panose="020B0604020202020204" pitchFamily="34" charset="0"/>
                <a:ea typeface="Calibri" panose="020F0502020204030204" pitchFamily="34" charset="0"/>
                <a:cs typeface="Times New Roman" panose="02020603050405020304" pitchFamily="18" charset="0"/>
              </a:rPr>
              <a:t> [Darllenwyd: 9fed o Ionawr 2023].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Arial" panose="020B0604020202020204" pitchFamily="34" charset="0"/>
              <a:buChar char="•"/>
              <a:tabLst>
                <a:tab pos="457200" algn="l"/>
              </a:tabLst>
            </a:pPr>
            <a:r>
              <a:rPr lang="cy-GB" sz="1200" i="1" dirty="0">
                <a:effectLst/>
                <a:latin typeface="Arial" panose="020B0604020202020204" pitchFamily="34" charset="0"/>
                <a:ea typeface="Calibri" panose="020F0502020204030204" pitchFamily="34" charset="0"/>
                <a:cs typeface="Times New Roman" panose="02020603050405020304" pitchFamily="18" charset="0"/>
              </a:rPr>
              <a:t>of the Associations Between ADHD Symptoms and Academic and Social Problems in Hispanic Adolescents’. </a:t>
            </a:r>
            <a:r>
              <a:rPr lang="cy-GB" sz="1200" dirty="0">
                <a:effectLst/>
                <a:latin typeface="Arial" panose="020B0604020202020204" pitchFamily="34" charset="0"/>
                <a:ea typeface="Calibri" panose="020F0502020204030204" pitchFamily="34" charset="0"/>
                <a:cs typeface="Times New Roman" panose="02020603050405020304" pitchFamily="18" charset="0"/>
              </a:rPr>
              <a:t>Ar gael ar: </a:t>
            </a:r>
            <a:r>
              <a:rPr lang="cy-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https://scholar.harvard.edu/files/sce/files/becker_et_al._2014_-_joba_-_anx_dep_as_moderators_bw_adhd_sx_and_academic_social_problems_in_hispanic_adolescents.pdf</a:t>
            </a:r>
            <a:r>
              <a:rPr lang="cy-GB" sz="1200" dirty="0">
                <a:effectLst/>
                <a:latin typeface="Arial" panose="020B0604020202020204" pitchFamily="34" charset="0"/>
                <a:ea typeface="Calibri" panose="020F0502020204030204" pitchFamily="34" charset="0"/>
                <a:cs typeface="Times New Roman" panose="02020603050405020304" pitchFamily="18" charset="0"/>
              </a:rPr>
              <a:t> [Darllenwyd: 18eg o Ionawr 2023].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Times New Roman" panose="02020603050405020304" pitchFamily="18" charset="0"/>
              </a:rPr>
              <a:t>Oord, S. </a:t>
            </a:r>
            <a:r>
              <a:rPr lang="cy-GB" sz="1200" i="1" dirty="0">
                <a:effectLst/>
                <a:latin typeface="Arial" panose="020B0604020202020204" pitchFamily="34" charset="0"/>
                <a:ea typeface="Calibri" panose="020F0502020204030204" pitchFamily="34" charset="0"/>
                <a:cs typeface="Times New Roman" panose="02020603050405020304" pitchFamily="18" charset="0"/>
              </a:rPr>
              <a:t>et al. </a:t>
            </a:r>
            <a:r>
              <a:rPr lang="cy-GB" sz="1200" dirty="0">
                <a:effectLst/>
                <a:latin typeface="Arial" panose="020B0604020202020204" pitchFamily="34" charset="0"/>
                <a:ea typeface="Calibri" panose="020F0502020204030204" pitchFamily="34" charset="0"/>
                <a:cs typeface="Times New Roman" panose="02020603050405020304" pitchFamily="18" charset="0"/>
              </a:rPr>
              <a:t>(2012) ‘</a:t>
            </a:r>
            <a:r>
              <a:rPr lang="cy-GB" sz="1200" i="1" dirty="0">
                <a:effectLst/>
                <a:latin typeface="Arial" panose="020B0604020202020204" pitchFamily="34" charset="0"/>
                <a:ea typeface="Calibri" panose="020F0502020204030204" pitchFamily="34" charset="0"/>
                <a:cs typeface="Times New Roman" panose="02020603050405020304" pitchFamily="18" charset="0"/>
              </a:rPr>
              <a:t>The Effectiveness of Mindfulness Training for Children with ADHD and Mindful Parenting for their Parents’. </a:t>
            </a:r>
            <a:r>
              <a:rPr lang="cy-GB" sz="1200" dirty="0">
                <a:effectLst/>
                <a:latin typeface="Arial" panose="020B0604020202020204" pitchFamily="34" charset="0"/>
                <a:ea typeface="Calibri" panose="020F0502020204030204" pitchFamily="34" charset="0"/>
                <a:cs typeface="Times New Roman" panose="02020603050405020304" pitchFamily="18" charset="0"/>
              </a:rPr>
              <a:t>Ar gael ar: </a:t>
            </a:r>
            <a:r>
              <a:rPr lang="cy-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9"/>
              </a:rPr>
              <a:t>https://link.springer.com/article/10.1007/s10826-011-9457-0</a:t>
            </a:r>
            <a:r>
              <a:rPr lang="cy-GB" sz="1200" dirty="0">
                <a:effectLst/>
                <a:latin typeface="Arial" panose="020B0604020202020204" pitchFamily="34" charset="0"/>
                <a:ea typeface="Calibri" panose="020F0502020204030204" pitchFamily="34" charset="0"/>
                <a:cs typeface="Times New Roman" panose="02020603050405020304" pitchFamily="18" charset="0"/>
              </a:rPr>
              <a:t> [Darllenwyd ar: 12fed o ionawr 2023].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Times New Roman" panose="02020603050405020304" pitchFamily="18" charset="0"/>
              </a:rPr>
              <a:t> Pichler, D.C a Koulidobrova, H. (2015) </a:t>
            </a:r>
            <a:r>
              <a:rPr lang="cy-GB" sz="1200" i="1" dirty="0">
                <a:effectLst/>
                <a:latin typeface="Arial" panose="020B0604020202020204" pitchFamily="34" charset="0"/>
                <a:ea typeface="Calibri" panose="020F0502020204030204" pitchFamily="34" charset="0"/>
                <a:cs typeface="Times New Roman" panose="02020603050405020304" pitchFamily="18" charset="0"/>
              </a:rPr>
              <a:t>‘Acquisition of Sign Language as a Second Language’ </a:t>
            </a:r>
            <a:r>
              <a:rPr lang="cy-GB" sz="1200" dirty="0">
                <a:effectLst/>
                <a:latin typeface="Arial" panose="020B0604020202020204" pitchFamily="34" charset="0"/>
                <a:ea typeface="Calibri" panose="020F0502020204030204" pitchFamily="34" charset="0"/>
                <a:cs typeface="Times New Roman" panose="02020603050405020304" pitchFamily="18" charset="0"/>
              </a:rPr>
              <a:t>Ar gael ar: </a:t>
            </a:r>
            <a:r>
              <a:rPr lang="cy-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0"/>
              </a:rPr>
              <a:t>https://webcapp.ccsu.edu/u/Chen%20Pichler_Koulidobrova_OUP_ch14.pdf</a:t>
            </a:r>
            <a:r>
              <a:rPr lang="cy-GB" sz="1200"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Times New Roman" panose="02020603050405020304" pitchFamily="18" charset="0"/>
              </a:rPr>
              <a:t>Rubia, K. </a:t>
            </a:r>
            <a:r>
              <a:rPr lang="cy-GB" sz="1200" i="1" dirty="0">
                <a:effectLst/>
                <a:latin typeface="Arial" panose="020B0604020202020204" pitchFamily="34" charset="0"/>
                <a:ea typeface="Calibri" panose="020F0502020204030204" pitchFamily="34" charset="0"/>
                <a:cs typeface="Times New Roman" panose="02020603050405020304" pitchFamily="18" charset="0"/>
              </a:rPr>
              <a:t>et al. </a:t>
            </a:r>
            <a:r>
              <a:rPr lang="cy-GB" sz="1200" dirty="0">
                <a:effectLst/>
                <a:latin typeface="Arial" panose="020B0604020202020204" pitchFamily="34" charset="0"/>
                <a:ea typeface="Calibri" panose="020F0502020204030204" pitchFamily="34" charset="0"/>
                <a:cs typeface="Times New Roman" panose="02020603050405020304" pitchFamily="18" charset="0"/>
              </a:rPr>
              <a:t>(2014) </a:t>
            </a:r>
            <a:r>
              <a:rPr lang="cy-GB" sz="1200" i="1" dirty="0">
                <a:effectLst/>
                <a:latin typeface="Arial" panose="020B0604020202020204" pitchFamily="34" charset="0"/>
                <a:ea typeface="Calibri" panose="020F0502020204030204" pitchFamily="34" charset="0"/>
                <a:cs typeface="Times New Roman" panose="02020603050405020304" pitchFamily="18" charset="0"/>
              </a:rPr>
              <a:t>‘Imaging the ADHD brain: disoder-specificity medication effects and clinical translation’. </a:t>
            </a:r>
            <a:r>
              <a:rPr lang="cy-GB" sz="1200" dirty="0">
                <a:effectLst/>
                <a:latin typeface="Arial" panose="020B0604020202020204" pitchFamily="34" charset="0"/>
                <a:ea typeface="Calibri" panose="020F0502020204030204" pitchFamily="34" charset="0"/>
                <a:cs typeface="Times New Roman" panose="02020603050405020304" pitchFamily="18" charset="0"/>
              </a:rPr>
              <a:t>Ar gael ar: </a:t>
            </a:r>
            <a:r>
              <a:rPr lang="cy-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1"/>
              </a:rPr>
              <a:t>https://www.tandfonline.com/doi/abs/10.1586/14737175.2014.907526</a:t>
            </a:r>
            <a:r>
              <a:rPr lang="cy-GB" sz="1200" dirty="0">
                <a:effectLst/>
                <a:latin typeface="Arial" panose="020B0604020202020204" pitchFamily="34" charset="0"/>
                <a:ea typeface="Calibri" panose="020F0502020204030204" pitchFamily="34" charset="0"/>
                <a:cs typeface="Times New Roman" panose="02020603050405020304" pitchFamily="18" charset="0"/>
              </a:rPr>
              <a:t> [Darllenwyd: 16eg o Ionawr 2023].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Times New Roman" panose="02020603050405020304" pitchFamily="18" charset="0"/>
              </a:rPr>
              <a:t>Rhestr cyfeirio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Times New Roman" panose="02020603050405020304" pitchFamily="18" charset="0"/>
              </a:rPr>
              <a:t>Segal, J a Smith, M. (2022) </a:t>
            </a:r>
            <a:r>
              <a:rPr lang="cy-GB" sz="1200" i="1" dirty="0">
                <a:effectLst/>
                <a:latin typeface="Arial" panose="020B0604020202020204" pitchFamily="34" charset="0"/>
                <a:ea typeface="Calibri" panose="020F0502020204030204" pitchFamily="34" charset="0"/>
                <a:cs typeface="Times New Roman" panose="02020603050405020304" pitchFamily="18" charset="0"/>
              </a:rPr>
              <a:t>‘Teaching Students with ADHD’. </a:t>
            </a:r>
            <a:r>
              <a:rPr lang="cy-GB" sz="1200" dirty="0">
                <a:effectLst/>
                <a:latin typeface="Arial" panose="020B0604020202020204" pitchFamily="34" charset="0"/>
                <a:ea typeface="Calibri" panose="020F0502020204030204" pitchFamily="34" charset="0"/>
                <a:cs typeface="Times New Roman" panose="02020603050405020304" pitchFamily="18" charset="0"/>
              </a:rPr>
              <a:t>Ar gael ar: </a:t>
            </a:r>
            <a:r>
              <a:rPr lang="cy-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2"/>
              </a:rPr>
              <a:t>https://www.helpguide.org/articles/add-adhd/teaching-students-with-adhd-attention-deficit-disorder.htm</a:t>
            </a:r>
            <a:r>
              <a:rPr lang="cy-GB" sz="1200" dirty="0">
                <a:effectLst/>
                <a:latin typeface="Arial" panose="020B0604020202020204" pitchFamily="34" charset="0"/>
                <a:ea typeface="Calibri" panose="020F0502020204030204" pitchFamily="34" charset="0"/>
                <a:cs typeface="Times New Roman" panose="02020603050405020304" pitchFamily="18" charset="0"/>
              </a:rPr>
              <a:t> [Darllenwyd ar: 12fed o ionawr 2023].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cy-GB" dirty="0"/>
          </a:p>
        </p:txBody>
      </p:sp>
    </p:spTree>
    <p:extLst>
      <p:ext uri="{BB962C8B-B14F-4D97-AF65-F5344CB8AC3E}">
        <p14:creationId xmlns:p14="http://schemas.microsoft.com/office/powerpoint/2010/main" val="7943808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1A31CE-CE40-141C-9E19-83F27FCE8B6C}"/>
              </a:ext>
            </a:extLst>
          </p:cNvPr>
          <p:cNvSpPr txBox="1"/>
          <p:nvPr/>
        </p:nvSpPr>
        <p:spPr>
          <a:xfrm>
            <a:off x="0" y="0"/>
            <a:ext cx="12192000" cy="3693319"/>
          </a:xfrm>
          <a:prstGeom prst="rect">
            <a:avLst/>
          </a:prstGeom>
          <a:noFill/>
        </p:spPr>
        <p:txBody>
          <a:bodyPr wrap="square" rtlCol="0">
            <a:spAutoFit/>
          </a:bodyPr>
          <a:lstStyle/>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Times New Roman" panose="02020603050405020304" pitchFamily="18" charset="0"/>
              </a:rPr>
              <a:t>Segenreich, D. (2022) </a:t>
            </a:r>
            <a:r>
              <a:rPr lang="cy-GB" sz="1200" i="1" dirty="0">
                <a:effectLst/>
                <a:latin typeface="Arial" panose="020B0604020202020204" pitchFamily="34" charset="0"/>
                <a:ea typeface="Calibri" panose="020F0502020204030204" pitchFamily="34" charset="0"/>
                <a:cs typeface="Times New Roman" panose="02020603050405020304" pitchFamily="18" charset="0"/>
              </a:rPr>
              <a:t>‘The Impact of the COVID-19 Pandemic on Diagnosing and Treating Attention Deficit Hyperactivity Disorder: New Challenges on Initializing and Optimizing Pharmacological Treatment’.</a:t>
            </a:r>
            <a:r>
              <a:rPr lang="cy-GB" sz="1200" dirty="0">
                <a:effectLst/>
                <a:latin typeface="Arial" panose="020B0604020202020204" pitchFamily="34" charset="0"/>
                <a:ea typeface="Calibri" panose="020F0502020204030204" pitchFamily="34" charset="0"/>
                <a:cs typeface="Times New Roman" panose="02020603050405020304" pitchFamily="18" charset="0"/>
              </a:rPr>
              <a:t> Ar gael ar: </a:t>
            </a:r>
            <a:r>
              <a:rPr lang="cy-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https://www.ncbi.nlm.nih.gov/pmc/articles/PMC9020224/</a:t>
            </a:r>
            <a:r>
              <a:rPr lang="cy-GB" sz="1200" dirty="0">
                <a:effectLst/>
                <a:latin typeface="Arial" panose="020B0604020202020204" pitchFamily="34" charset="0"/>
                <a:ea typeface="Calibri" panose="020F0502020204030204" pitchFamily="34" charset="0"/>
                <a:cs typeface="Times New Roman" panose="02020603050405020304" pitchFamily="18" charset="0"/>
              </a:rPr>
              <a:t> [Darllenwyd: 17eg o Ionawr 2023].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Times New Roman" panose="02020603050405020304" pitchFamily="18" charset="0"/>
              </a:rPr>
              <a:t>Simmons, J.A a Antshel, K.M. (2020) </a:t>
            </a:r>
            <a:r>
              <a:rPr lang="cy-GB" sz="1200" i="1" dirty="0">
                <a:effectLst/>
                <a:latin typeface="Arial" panose="020B0604020202020204" pitchFamily="34" charset="0"/>
                <a:ea typeface="Calibri" panose="020F0502020204030204" pitchFamily="34" charset="0"/>
                <a:cs typeface="Times New Roman" panose="02020603050405020304" pitchFamily="18" charset="0"/>
              </a:rPr>
              <a:t>‘Bullying and Depression in Youth with ADHD: A Systematic Review’. </a:t>
            </a:r>
            <a:r>
              <a:rPr lang="cy-GB" sz="1200" dirty="0">
                <a:effectLst/>
                <a:latin typeface="Arial" panose="020B0604020202020204" pitchFamily="34" charset="0"/>
                <a:ea typeface="Calibri" panose="020F0502020204030204" pitchFamily="34" charset="0"/>
                <a:cs typeface="Times New Roman" panose="02020603050405020304" pitchFamily="18" charset="0"/>
              </a:rPr>
              <a:t>Ar gael ar: </a:t>
            </a:r>
            <a:r>
              <a:rPr lang="cy-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https://link.springer.com/article/10.1007/s10566-020-09586-x</a:t>
            </a:r>
            <a:r>
              <a:rPr lang="cy-GB" sz="1200" dirty="0">
                <a:effectLst/>
                <a:latin typeface="Arial" panose="020B0604020202020204" pitchFamily="34" charset="0"/>
                <a:ea typeface="Calibri" panose="020F0502020204030204" pitchFamily="34" charset="0"/>
                <a:cs typeface="Times New Roman" panose="02020603050405020304" pitchFamily="18" charset="0"/>
              </a:rPr>
              <a:t>  [Darllenwyd: 18eg o Ionawr 2023].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Times New Roman" panose="02020603050405020304" pitchFamily="18" charset="0"/>
              </a:rPr>
              <a:t>Skogli, E.W. </a:t>
            </a:r>
            <a:r>
              <a:rPr lang="cy-GB" sz="1200" i="1" dirty="0">
                <a:effectLst/>
                <a:latin typeface="Arial" panose="020B0604020202020204" pitchFamily="34" charset="0"/>
                <a:ea typeface="Calibri" panose="020F0502020204030204" pitchFamily="34" charset="0"/>
                <a:cs typeface="Times New Roman" panose="02020603050405020304" pitchFamily="18" charset="0"/>
              </a:rPr>
              <a:t>et al. </a:t>
            </a:r>
            <a:r>
              <a:rPr lang="cy-GB" sz="1200" dirty="0">
                <a:effectLst/>
                <a:latin typeface="Arial" panose="020B0604020202020204" pitchFamily="34" charset="0"/>
                <a:ea typeface="Calibri" panose="020F0502020204030204" pitchFamily="34" charset="0"/>
                <a:cs typeface="Times New Roman" panose="02020603050405020304" pitchFamily="18" charset="0"/>
              </a:rPr>
              <a:t>(2013) </a:t>
            </a:r>
            <a:r>
              <a:rPr lang="cy-GB" sz="1200" i="1" dirty="0">
                <a:effectLst/>
                <a:latin typeface="Arial" panose="020B0604020202020204" pitchFamily="34" charset="0"/>
                <a:ea typeface="Calibri" panose="020F0502020204030204" pitchFamily="34" charset="0"/>
                <a:cs typeface="Times New Roman" panose="02020603050405020304" pitchFamily="18" charset="0"/>
              </a:rPr>
              <a:t>‘ADHD in girls and boys – gender differences in coexisting symptoms and measures of executive function’. </a:t>
            </a:r>
            <a:r>
              <a:rPr lang="cy-GB" sz="1200" dirty="0">
                <a:effectLst/>
                <a:latin typeface="Arial" panose="020B0604020202020204" pitchFamily="34" charset="0"/>
                <a:ea typeface="Calibri" panose="020F0502020204030204" pitchFamily="34" charset="0"/>
                <a:cs typeface="Times New Roman" panose="02020603050405020304" pitchFamily="18" charset="0"/>
              </a:rPr>
              <a:t>Ar gael ar: </a:t>
            </a:r>
            <a:r>
              <a:rPr lang="cy-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https://www.ncbi.nlm.nih.gov/pmc/articles/PMC3827008/</a:t>
            </a:r>
            <a:r>
              <a:rPr lang="cy-GB" sz="1200" dirty="0">
                <a:effectLst/>
                <a:latin typeface="Arial" panose="020B0604020202020204" pitchFamily="34" charset="0"/>
                <a:ea typeface="Calibri" panose="020F0502020204030204" pitchFamily="34" charset="0"/>
                <a:cs typeface="Times New Roman" panose="02020603050405020304" pitchFamily="18" charset="0"/>
              </a:rPr>
              <a:t> [Darllenwyd: 9fed o Ionawr 2023].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Times New Roman" panose="02020603050405020304" pitchFamily="18" charset="0"/>
              </a:rPr>
              <a:t>Taurines, R. </a:t>
            </a:r>
            <a:r>
              <a:rPr lang="cy-GB" sz="1200" i="1" dirty="0">
                <a:effectLst/>
                <a:latin typeface="Arial" panose="020B0604020202020204" pitchFamily="34" charset="0"/>
                <a:ea typeface="Calibri" panose="020F0502020204030204" pitchFamily="34" charset="0"/>
                <a:cs typeface="Times New Roman" panose="02020603050405020304" pitchFamily="18" charset="0"/>
              </a:rPr>
              <a:t>et al. </a:t>
            </a:r>
            <a:r>
              <a:rPr lang="cy-GB" sz="1200" dirty="0">
                <a:effectLst/>
                <a:latin typeface="Arial" panose="020B0604020202020204" pitchFamily="34" charset="0"/>
                <a:ea typeface="Calibri" panose="020F0502020204030204" pitchFamily="34" charset="0"/>
                <a:cs typeface="Times New Roman" panose="02020603050405020304" pitchFamily="18" charset="0"/>
              </a:rPr>
              <a:t>(2012) </a:t>
            </a:r>
            <a:r>
              <a:rPr lang="cy-GB" sz="1200" i="1" dirty="0">
                <a:effectLst/>
                <a:latin typeface="Arial" panose="020B0604020202020204" pitchFamily="34" charset="0"/>
                <a:ea typeface="Calibri" panose="020F0502020204030204" pitchFamily="34" charset="0"/>
                <a:cs typeface="Times New Roman" panose="02020603050405020304" pitchFamily="18" charset="0"/>
              </a:rPr>
              <a:t>‘ADHD and autism: differential diagnosis or overlapping traits? A review’. </a:t>
            </a:r>
            <a:r>
              <a:rPr lang="cy-GB" sz="1200" dirty="0">
                <a:effectLst/>
                <a:latin typeface="Arial" panose="020B0604020202020204" pitchFamily="34" charset="0"/>
                <a:ea typeface="Calibri" panose="020F0502020204030204" pitchFamily="34" charset="0"/>
                <a:cs typeface="Times New Roman" panose="02020603050405020304" pitchFamily="18" charset="0"/>
              </a:rPr>
              <a:t>Ar gael ar: </a:t>
            </a:r>
            <a:r>
              <a:rPr lang="cy-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https://link.springer.com/article/10.1007/s12402-012-0086-2</a:t>
            </a:r>
            <a:r>
              <a:rPr lang="cy-GB" sz="1200" dirty="0">
                <a:effectLst/>
                <a:latin typeface="Arial" panose="020B0604020202020204" pitchFamily="34" charset="0"/>
                <a:ea typeface="Calibri" panose="020F0502020204030204" pitchFamily="34" charset="0"/>
                <a:cs typeface="Times New Roman" panose="02020603050405020304" pitchFamily="18" charset="0"/>
              </a:rPr>
              <a:t> [Darllenwyd: 17eg o Ionawr 2023].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Times New Roman" panose="02020603050405020304" pitchFamily="18" charset="0"/>
              </a:rPr>
              <a:t>Team Teach. (2023) </a:t>
            </a:r>
            <a:r>
              <a:rPr lang="cy-GB" sz="1200" i="1" dirty="0">
                <a:effectLst/>
                <a:latin typeface="Arial" panose="020B0604020202020204" pitchFamily="34" charset="0"/>
                <a:ea typeface="Calibri" panose="020F0502020204030204" pitchFamily="34" charset="0"/>
                <a:cs typeface="Times New Roman" panose="02020603050405020304" pitchFamily="18" charset="0"/>
              </a:rPr>
              <a:t>‘Course Overview’. </a:t>
            </a:r>
            <a:r>
              <a:rPr lang="cy-GB" sz="1200" dirty="0">
                <a:effectLst/>
                <a:latin typeface="Arial" panose="020B0604020202020204" pitchFamily="34" charset="0"/>
                <a:ea typeface="Calibri" panose="020F0502020204030204" pitchFamily="34" charset="0"/>
                <a:cs typeface="Times New Roman" panose="02020603050405020304" pitchFamily="18" charset="0"/>
              </a:rPr>
              <a:t>Ar gael ar: </a:t>
            </a:r>
            <a:r>
              <a:rPr lang="cy-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https://www.teamteach.co.uk/courses/</a:t>
            </a:r>
            <a:r>
              <a:rPr lang="cy-GB" sz="1200" dirty="0">
                <a:effectLst/>
                <a:latin typeface="Arial" panose="020B0604020202020204" pitchFamily="34" charset="0"/>
                <a:ea typeface="Calibri" panose="020F0502020204030204" pitchFamily="34" charset="0"/>
                <a:cs typeface="Times New Roman" panose="02020603050405020304" pitchFamily="18" charset="0"/>
              </a:rPr>
              <a:t> [Darllenwyd ar: 12fed o ionawr 2023].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Times New Roman" panose="02020603050405020304" pitchFamily="18" charset="0"/>
              </a:rPr>
              <a:t>UNICEF. (2019) </a:t>
            </a:r>
            <a:r>
              <a:rPr lang="cy-GB" sz="1200" i="1" dirty="0">
                <a:effectLst/>
                <a:latin typeface="Arial" panose="020B0604020202020204" pitchFamily="34" charset="0"/>
                <a:ea typeface="Calibri" panose="020F0502020204030204" pitchFamily="34" charset="0"/>
                <a:cs typeface="Times New Roman" panose="02020603050405020304" pitchFamily="18" charset="0"/>
              </a:rPr>
              <a:t>‘For every child’. </a:t>
            </a:r>
            <a:r>
              <a:rPr lang="cy-GB" sz="1200" dirty="0">
                <a:effectLst/>
                <a:latin typeface="Arial" panose="020B0604020202020204" pitchFamily="34" charset="0"/>
                <a:ea typeface="Calibri" panose="020F0502020204030204" pitchFamily="34" charset="0"/>
                <a:cs typeface="Times New Roman" panose="02020603050405020304" pitchFamily="18" charset="0"/>
              </a:rPr>
              <a:t>Ar gael ar: </a:t>
            </a:r>
            <a:r>
              <a:rPr lang="cy-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https://www.unicef.org/armenia/en/stories/equal-opportunities-every-child</a:t>
            </a:r>
            <a:r>
              <a:rPr lang="cy-GB" sz="1200" dirty="0">
                <a:effectLst/>
                <a:latin typeface="Arial" panose="020B0604020202020204" pitchFamily="34" charset="0"/>
                <a:ea typeface="Calibri" panose="020F0502020204030204" pitchFamily="34" charset="0"/>
                <a:cs typeface="Times New Roman" panose="02020603050405020304" pitchFamily="18" charset="0"/>
              </a:rPr>
              <a:t> [Darllenwyd: 7fed o Ionawr 2023].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Arial" panose="020B0604020202020204" pitchFamily="34" charset="0"/>
              <a:buChar char="•"/>
              <a:tabLst>
                <a:tab pos="457200" algn="l"/>
              </a:tabLst>
            </a:pPr>
            <a:r>
              <a:rPr lang="cy-GB" sz="1200" dirty="0">
                <a:effectLst/>
                <a:latin typeface="Arial" panose="020B0604020202020204" pitchFamily="34" charset="0"/>
                <a:ea typeface="Calibri" panose="020F0502020204030204" pitchFamily="34" charset="0"/>
                <a:cs typeface="Times New Roman" panose="02020603050405020304" pitchFamily="18" charset="0"/>
              </a:rPr>
              <a:t>Watts, S. (2019) </a:t>
            </a:r>
            <a:r>
              <a:rPr lang="cy-GB" sz="1200" i="1" dirty="0">
                <a:effectLst/>
                <a:latin typeface="Arial" panose="020B0604020202020204" pitchFamily="34" charset="0"/>
                <a:ea typeface="Calibri" panose="020F0502020204030204" pitchFamily="34" charset="0"/>
                <a:cs typeface="Times New Roman" panose="02020603050405020304" pitchFamily="18" charset="0"/>
              </a:rPr>
              <a:t>‘Lego Therapy Builds Confidence in Patients with MS and Autism’. </a:t>
            </a:r>
            <a:r>
              <a:rPr lang="cy-GB" sz="1200" dirty="0">
                <a:effectLst/>
                <a:latin typeface="Arial" panose="020B0604020202020204" pitchFamily="34" charset="0"/>
                <a:ea typeface="Calibri" panose="020F0502020204030204" pitchFamily="34" charset="0"/>
                <a:cs typeface="Times New Roman" panose="02020603050405020304" pitchFamily="18" charset="0"/>
              </a:rPr>
              <a:t>Ar gael ar: </a:t>
            </a:r>
            <a:r>
              <a:rPr lang="cy-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https://www.brainandlife.org/articles/lego-therapy-builds-confidence-in-patients-with-ms-and-autism</a:t>
            </a:r>
            <a:r>
              <a:rPr lang="cy-GB" sz="1200" dirty="0">
                <a:effectLst/>
                <a:latin typeface="Arial" panose="020B0604020202020204" pitchFamily="34" charset="0"/>
                <a:ea typeface="Calibri" panose="020F0502020204030204" pitchFamily="34" charset="0"/>
                <a:cs typeface="Times New Roman" panose="02020603050405020304" pitchFamily="18" charset="0"/>
              </a:rPr>
              <a:t> [Darllenwyd ar: 12fed o ionawr 2023].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cy-GB" dirty="0"/>
          </a:p>
        </p:txBody>
      </p:sp>
    </p:spTree>
    <p:extLst>
      <p:ext uri="{BB962C8B-B14F-4D97-AF65-F5344CB8AC3E}">
        <p14:creationId xmlns:p14="http://schemas.microsoft.com/office/powerpoint/2010/main" val="4119914202"/>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{10DEF4D5-3C6F-454E-8D99-8FCE3579CE17}tf10001070</Template>
  <TotalTime>2011</TotalTime>
  <Words>3428</Words>
  <Application>Microsoft Macintosh PowerPoint</Application>
  <PresentationFormat>Widescreen</PresentationFormat>
  <Paragraphs>95</Paragraphs>
  <Slides>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Arial</vt:lpstr>
      <vt:lpstr>Baloo</vt:lpstr>
      <vt:lpstr>Calibri</vt:lpstr>
      <vt:lpstr>The Hand Bold</vt:lpstr>
      <vt:lpstr>The Serif Hand Black</vt:lpstr>
      <vt:lpstr>SketchyVTI</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Morgans (2004668)</dc:creator>
  <cp:lastModifiedBy>Ffion Morgans (2004668)</cp:lastModifiedBy>
  <cp:revision>7</cp:revision>
  <dcterms:created xsi:type="dcterms:W3CDTF">2023-01-10T18:37:46Z</dcterms:created>
  <dcterms:modified xsi:type="dcterms:W3CDTF">2023-01-19T22:40:03Z</dcterms:modified>
</cp:coreProperties>
</file>