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62" r:id="rId2"/>
    <p:sldId id="258" r:id="rId3"/>
    <p:sldId id="257" r:id="rId4"/>
    <p:sldId id="259" r:id="rId5"/>
    <p:sldId id="274" r:id="rId6"/>
    <p:sldId id="260" r:id="rId7"/>
    <p:sldId id="275" r:id="rId8"/>
    <p:sldId id="263" r:id="rId9"/>
    <p:sldId id="265" r:id="rId10"/>
    <p:sldId id="266" r:id="rId11"/>
    <p:sldId id="267" r:id="rId12"/>
    <p:sldId id="268" r:id="rId13"/>
    <p:sldId id="276" r:id="rId14"/>
    <p:sldId id="256" r:id="rId15"/>
    <p:sldId id="26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291" autoAdjust="0"/>
  </p:normalViewPr>
  <p:slideViewPr>
    <p:cSldViewPr>
      <p:cViewPr varScale="1">
        <p:scale>
          <a:sx n="72" d="100"/>
          <a:sy n="72" d="100"/>
        </p:scale>
        <p:origin x="132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5A1E12-6565-439B-9AF2-DAAB055F5F4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BC359755-9745-424B-A698-BBD119969835}">
      <dgm:prSet custT="1"/>
      <dgm:spPr/>
      <dgm:t>
        <a:bodyPr/>
        <a:lstStyle/>
        <a:p>
          <a:pPr algn="ctr" rtl="0"/>
          <a:r>
            <a:rPr lang="en-GB" sz="2800" dirty="0"/>
            <a:t>Also known as ‘best fit’ or ‘hard approach'. "Human resource strategies have a tight fit to the overall strategies of the business” (Sharma, 2009, p.82);ignoring the human aspect of HR (</a:t>
          </a:r>
          <a:r>
            <a:rPr lang="en-GB" sz="2800" dirty="0" err="1"/>
            <a:t>Byars</a:t>
          </a:r>
          <a:r>
            <a:rPr lang="en-GB" sz="2800" dirty="0"/>
            <a:t> and Rue, 2006)</a:t>
          </a:r>
        </a:p>
      </dgm:t>
    </dgm:pt>
    <dgm:pt modelId="{9252BBFA-771D-48C0-A788-FED358295B69}" type="parTrans" cxnId="{BF2A133A-6CE2-4C90-98A0-6C5DC4761F3C}">
      <dgm:prSet/>
      <dgm:spPr/>
      <dgm:t>
        <a:bodyPr/>
        <a:lstStyle/>
        <a:p>
          <a:endParaRPr lang="en-GB"/>
        </a:p>
      </dgm:t>
    </dgm:pt>
    <dgm:pt modelId="{F92F26B7-A44B-4272-B092-531CC12B7A07}" type="sibTrans" cxnId="{BF2A133A-6CE2-4C90-98A0-6C5DC4761F3C}">
      <dgm:prSet custT="1"/>
      <dgm:spPr/>
      <dgm:t>
        <a:bodyPr/>
        <a:lstStyle/>
        <a:p>
          <a:endParaRPr lang="en-GB" sz="4400"/>
        </a:p>
      </dgm:t>
    </dgm:pt>
    <dgm:pt modelId="{A7A184BF-54EF-4366-95F6-C1132CC6BCBF}">
      <dgm:prSet custT="1"/>
      <dgm:spPr/>
      <dgm:t>
        <a:bodyPr/>
        <a:lstStyle/>
        <a:p>
          <a:pPr rtl="0"/>
          <a:r>
            <a:rPr lang="en-GB" sz="2800" dirty="0"/>
            <a:t>Autocratic leadership style, little empowerment or delegation, tall organisation structures, little communication</a:t>
          </a:r>
        </a:p>
      </dgm:t>
    </dgm:pt>
    <dgm:pt modelId="{86149D3E-59CE-4343-B98C-FA97C6EEC89F}" type="parTrans" cxnId="{BDBA3B03-4014-43B2-82F4-C4058FBD434B}">
      <dgm:prSet/>
      <dgm:spPr/>
      <dgm:t>
        <a:bodyPr/>
        <a:lstStyle/>
        <a:p>
          <a:endParaRPr lang="en-GB"/>
        </a:p>
      </dgm:t>
    </dgm:pt>
    <dgm:pt modelId="{85DF9DCB-9BFF-4CAC-A761-1F21E460C195}" type="sibTrans" cxnId="{BDBA3B03-4014-43B2-82F4-C4058FBD434B}">
      <dgm:prSet/>
      <dgm:spPr/>
      <dgm:t>
        <a:bodyPr/>
        <a:lstStyle/>
        <a:p>
          <a:endParaRPr lang="en-GB"/>
        </a:p>
      </dgm:t>
    </dgm:pt>
    <dgm:pt modelId="{179AEFE6-A114-404D-AE0D-AAFE16D04834}">
      <dgm:prSet custT="1"/>
      <dgm:spPr/>
      <dgm:t>
        <a:bodyPr/>
        <a:lstStyle/>
        <a:p>
          <a:pPr rtl="0"/>
          <a:r>
            <a:rPr lang="en-GB" sz="2800" dirty="0"/>
            <a:t>Reduced production ,lower pay caused by training</a:t>
          </a:r>
        </a:p>
      </dgm:t>
    </dgm:pt>
    <dgm:pt modelId="{E23BEFF8-17C5-4535-A68B-00EE4AD755CF}" type="parTrans" cxnId="{75345E99-749A-4F08-9E43-7D89443ACEF1}">
      <dgm:prSet/>
      <dgm:spPr/>
      <dgm:t>
        <a:bodyPr/>
        <a:lstStyle/>
        <a:p>
          <a:endParaRPr lang="en-GB"/>
        </a:p>
      </dgm:t>
    </dgm:pt>
    <dgm:pt modelId="{786B7E07-13C5-4E8C-926C-89D96344708F}" type="sibTrans" cxnId="{75345E99-749A-4F08-9E43-7D89443ACEF1}">
      <dgm:prSet/>
      <dgm:spPr/>
      <dgm:t>
        <a:bodyPr/>
        <a:lstStyle/>
        <a:p>
          <a:endParaRPr lang="en-GB"/>
        </a:p>
      </dgm:t>
    </dgm:pt>
    <dgm:pt modelId="{D721810A-31BB-4CC8-A443-10BE323A0E27}">
      <dgm:prSet custT="1"/>
      <dgm:spPr/>
      <dgm:t>
        <a:bodyPr/>
        <a:lstStyle/>
        <a:p>
          <a:pPr rtl="0"/>
          <a:r>
            <a:rPr lang="en-GB" sz="2800" dirty="0"/>
            <a:t>Dissatisfied employees, high turnover</a:t>
          </a:r>
        </a:p>
      </dgm:t>
    </dgm:pt>
    <dgm:pt modelId="{74A7FBE7-FDE4-4B87-BE50-D8879FD89D02}" type="parTrans" cxnId="{07CFC04E-F7C3-4574-ABA5-322E99066603}">
      <dgm:prSet/>
      <dgm:spPr/>
      <dgm:t>
        <a:bodyPr/>
        <a:lstStyle/>
        <a:p>
          <a:endParaRPr lang="en-GB"/>
        </a:p>
      </dgm:t>
    </dgm:pt>
    <dgm:pt modelId="{3FA39969-11CF-4881-BFB8-8AB59E043C47}" type="sibTrans" cxnId="{07CFC04E-F7C3-4574-ABA5-322E99066603}">
      <dgm:prSet/>
      <dgm:spPr/>
      <dgm:t>
        <a:bodyPr/>
        <a:lstStyle/>
        <a:p>
          <a:endParaRPr lang="en-GB"/>
        </a:p>
      </dgm:t>
    </dgm:pt>
    <dgm:pt modelId="{EEC5FBF0-3794-4AB9-BF0E-021FFC0E7298}" type="pres">
      <dgm:prSet presAssocID="{E35A1E12-6565-439B-9AF2-DAAB055F5F4E}" presName="outerComposite" presStyleCnt="0">
        <dgm:presLayoutVars>
          <dgm:chMax val="5"/>
          <dgm:dir/>
          <dgm:resizeHandles val="exact"/>
        </dgm:presLayoutVars>
      </dgm:prSet>
      <dgm:spPr/>
    </dgm:pt>
    <dgm:pt modelId="{5C2C4503-3C63-458A-B9AB-82AB311E280B}" type="pres">
      <dgm:prSet presAssocID="{E35A1E12-6565-439B-9AF2-DAAB055F5F4E}" presName="dummyMaxCanvas" presStyleCnt="0">
        <dgm:presLayoutVars/>
      </dgm:prSet>
      <dgm:spPr/>
    </dgm:pt>
    <dgm:pt modelId="{5344A381-D8A4-4A8B-9BD4-273A90E97FBA}" type="pres">
      <dgm:prSet presAssocID="{E35A1E12-6565-439B-9AF2-DAAB055F5F4E}" presName="FourNodes_1" presStyleLbl="node1" presStyleIdx="0" presStyleCnt="4" custScaleX="125000" custScaleY="170454" custLinFactNeighborX="12500" custLinFactNeighborY="23927">
        <dgm:presLayoutVars>
          <dgm:bulletEnabled val="1"/>
        </dgm:presLayoutVars>
      </dgm:prSet>
      <dgm:spPr/>
    </dgm:pt>
    <dgm:pt modelId="{F9D3E536-0FF9-46F5-8C42-8AD19594BECB}" type="pres">
      <dgm:prSet presAssocID="{E35A1E12-6565-439B-9AF2-DAAB055F5F4E}" presName="FourNodes_2" presStyleLbl="node1" presStyleIdx="1" presStyleCnt="4" custScaleX="124789" custLinFactNeighborX="5079" custLinFactNeighborY="59912">
        <dgm:presLayoutVars>
          <dgm:bulletEnabled val="1"/>
        </dgm:presLayoutVars>
      </dgm:prSet>
      <dgm:spPr/>
    </dgm:pt>
    <dgm:pt modelId="{C12423E7-6BEA-4C10-BB68-895B64C6304B}" type="pres">
      <dgm:prSet presAssocID="{E35A1E12-6565-439B-9AF2-DAAB055F5F4E}" presName="FourNodes_3" presStyleLbl="node1" presStyleIdx="2" presStyleCnt="4" custScaleX="125000" custScaleY="74999" custLinFactNeighborX="-8313" custLinFactNeighborY="55492">
        <dgm:presLayoutVars>
          <dgm:bulletEnabled val="1"/>
        </dgm:presLayoutVars>
      </dgm:prSet>
      <dgm:spPr/>
    </dgm:pt>
    <dgm:pt modelId="{876F4227-8024-4665-8649-55C251A3E5FA}" type="pres">
      <dgm:prSet presAssocID="{E35A1E12-6565-439B-9AF2-DAAB055F5F4E}" presName="FourNodes_4" presStyleLbl="node1" presStyleIdx="3" presStyleCnt="4" custScaleX="125000" custScaleY="42172" custLinFactNeighborX="-12500" custLinFactNeighborY="2968">
        <dgm:presLayoutVars>
          <dgm:bulletEnabled val="1"/>
        </dgm:presLayoutVars>
      </dgm:prSet>
      <dgm:spPr/>
    </dgm:pt>
    <dgm:pt modelId="{8D81AF21-AC6C-4AEB-83FE-CF65B36998F0}" type="pres">
      <dgm:prSet presAssocID="{E35A1E12-6565-439B-9AF2-DAAB055F5F4E}" presName="FourConn_1-2" presStyleLbl="fgAccFollowNode1" presStyleIdx="0" presStyleCnt="3" custScaleX="228284" custScaleY="171951" custLinFactX="31120" custLinFactNeighborX="100000" custLinFactNeighborY="36733">
        <dgm:presLayoutVars>
          <dgm:bulletEnabled val="1"/>
        </dgm:presLayoutVars>
      </dgm:prSet>
      <dgm:spPr/>
    </dgm:pt>
    <dgm:pt modelId="{AC51A33A-CE32-4C74-A952-70B2D1934B40}" type="pres">
      <dgm:prSet presAssocID="{E35A1E12-6565-439B-9AF2-DAAB055F5F4E}" presName="FourConn_2-3" presStyleLbl="fgAccFollowNode1" presStyleIdx="1" presStyleCnt="3" custScaleX="210801" custScaleY="158275" custLinFactNeighborX="48465" custLinFactNeighborY="71465">
        <dgm:presLayoutVars>
          <dgm:bulletEnabled val="1"/>
        </dgm:presLayoutVars>
      </dgm:prSet>
      <dgm:spPr/>
    </dgm:pt>
    <dgm:pt modelId="{54C4C35B-0B96-42A4-9C07-4B77E6444585}" type="pres">
      <dgm:prSet presAssocID="{E35A1E12-6565-439B-9AF2-DAAB055F5F4E}" presName="FourConn_3-4" presStyleLbl="fgAccFollowNode1" presStyleIdx="2" presStyleCnt="3" custScaleX="234150" custLinFactNeighborX="-29138" custLinFactNeighborY="45047">
        <dgm:presLayoutVars>
          <dgm:bulletEnabled val="1"/>
        </dgm:presLayoutVars>
      </dgm:prSet>
      <dgm:spPr/>
    </dgm:pt>
    <dgm:pt modelId="{8BD99745-DDB0-46A0-82DE-FF29B42DB592}" type="pres">
      <dgm:prSet presAssocID="{E35A1E12-6565-439B-9AF2-DAAB055F5F4E}" presName="FourNodes_1_text" presStyleLbl="node1" presStyleIdx="3" presStyleCnt="4">
        <dgm:presLayoutVars>
          <dgm:bulletEnabled val="1"/>
        </dgm:presLayoutVars>
      </dgm:prSet>
      <dgm:spPr/>
    </dgm:pt>
    <dgm:pt modelId="{23D3086E-6CCA-47C2-9503-45514804E43D}" type="pres">
      <dgm:prSet presAssocID="{E35A1E12-6565-439B-9AF2-DAAB055F5F4E}" presName="FourNodes_2_text" presStyleLbl="node1" presStyleIdx="3" presStyleCnt="4">
        <dgm:presLayoutVars>
          <dgm:bulletEnabled val="1"/>
        </dgm:presLayoutVars>
      </dgm:prSet>
      <dgm:spPr/>
    </dgm:pt>
    <dgm:pt modelId="{1BA9731B-65F8-404C-B858-6F9E2F94CA2F}" type="pres">
      <dgm:prSet presAssocID="{E35A1E12-6565-439B-9AF2-DAAB055F5F4E}" presName="FourNodes_3_text" presStyleLbl="node1" presStyleIdx="3" presStyleCnt="4">
        <dgm:presLayoutVars>
          <dgm:bulletEnabled val="1"/>
        </dgm:presLayoutVars>
      </dgm:prSet>
      <dgm:spPr/>
    </dgm:pt>
    <dgm:pt modelId="{56D1C793-3DC1-48F3-964B-8A0E9A1431A4}" type="pres">
      <dgm:prSet presAssocID="{E35A1E12-6565-439B-9AF2-DAAB055F5F4E}" presName="FourNodes_4_text" presStyleLbl="node1" presStyleIdx="3" presStyleCnt="4">
        <dgm:presLayoutVars>
          <dgm:bulletEnabled val="1"/>
        </dgm:presLayoutVars>
      </dgm:prSet>
      <dgm:spPr/>
    </dgm:pt>
  </dgm:ptLst>
  <dgm:cxnLst>
    <dgm:cxn modelId="{BDBA3B03-4014-43B2-82F4-C4058FBD434B}" srcId="{E35A1E12-6565-439B-9AF2-DAAB055F5F4E}" destId="{A7A184BF-54EF-4366-95F6-C1132CC6BCBF}" srcOrd="1" destOrd="0" parTransId="{86149D3E-59CE-4343-B98C-FA97C6EEC89F}" sibTransId="{85DF9DCB-9BFF-4CAC-A761-1F21E460C195}"/>
    <dgm:cxn modelId="{27F66305-DC53-44FB-A729-6BA13D4F82FF}" type="presOf" srcId="{179AEFE6-A114-404D-AE0D-AAFE16D04834}" destId="{1BA9731B-65F8-404C-B858-6F9E2F94CA2F}" srcOrd="1" destOrd="0" presId="urn:microsoft.com/office/officeart/2005/8/layout/vProcess5"/>
    <dgm:cxn modelId="{1365C717-CBAB-44EA-ABF9-CB244FD90E11}" type="presOf" srcId="{A7A184BF-54EF-4366-95F6-C1132CC6BCBF}" destId="{F9D3E536-0FF9-46F5-8C42-8AD19594BECB}" srcOrd="0" destOrd="0" presId="urn:microsoft.com/office/officeart/2005/8/layout/vProcess5"/>
    <dgm:cxn modelId="{B6E4BF2A-2607-4A97-AD00-55174EACE7C8}" type="presOf" srcId="{179AEFE6-A114-404D-AE0D-AAFE16D04834}" destId="{C12423E7-6BEA-4C10-BB68-895B64C6304B}" srcOrd="0" destOrd="0" presId="urn:microsoft.com/office/officeart/2005/8/layout/vProcess5"/>
    <dgm:cxn modelId="{BF2A133A-6CE2-4C90-98A0-6C5DC4761F3C}" srcId="{E35A1E12-6565-439B-9AF2-DAAB055F5F4E}" destId="{BC359755-9745-424B-A698-BBD119969835}" srcOrd="0" destOrd="0" parTransId="{9252BBFA-771D-48C0-A788-FED358295B69}" sibTransId="{F92F26B7-A44B-4272-B092-531CC12B7A07}"/>
    <dgm:cxn modelId="{7D5D503A-105B-4486-9FA0-2E5F6A84DF15}" type="presOf" srcId="{E35A1E12-6565-439B-9AF2-DAAB055F5F4E}" destId="{EEC5FBF0-3794-4AB9-BF0E-021FFC0E7298}" srcOrd="0" destOrd="0" presId="urn:microsoft.com/office/officeart/2005/8/layout/vProcess5"/>
    <dgm:cxn modelId="{49EDB143-9948-4E9B-9B04-BAB2C7808F86}" type="presOf" srcId="{BC359755-9745-424B-A698-BBD119969835}" destId="{5344A381-D8A4-4A8B-9BD4-273A90E97FBA}" srcOrd="0" destOrd="0" presId="urn:microsoft.com/office/officeart/2005/8/layout/vProcess5"/>
    <dgm:cxn modelId="{E037E864-CE82-4F9F-8459-0D32BE6C03D0}" type="presOf" srcId="{786B7E07-13C5-4E8C-926C-89D96344708F}" destId="{54C4C35B-0B96-42A4-9C07-4B77E6444585}" srcOrd="0" destOrd="0" presId="urn:microsoft.com/office/officeart/2005/8/layout/vProcess5"/>
    <dgm:cxn modelId="{07CFC04E-F7C3-4574-ABA5-322E99066603}" srcId="{E35A1E12-6565-439B-9AF2-DAAB055F5F4E}" destId="{D721810A-31BB-4CC8-A443-10BE323A0E27}" srcOrd="3" destOrd="0" parTransId="{74A7FBE7-FDE4-4B87-BE50-D8879FD89D02}" sibTransId="{3FA39969-11CF-4881-BFB8-8AB59E043C47}"/>
    <dgm:cxn modelId="{6083C585-B1E0-457D-95CA-23012B551649}" type="presOf" srcId="{85DF9DCB-9BFF-4CAC-A761-1F21E460C195}" destId="{AC51A33A-CE32-4C74-A952-70B2D1934B40}" srcOrd="0" destOrd="0" presId="urn:microsoft.com/office/officeart/2005/8/layout/vProcess5"/>
    <dgm:cxn modelId="{0D8CF295-1918-48CF-B0AE-16D1D8963482}" type="presOf" srcId="{F92F26B7-A44B-4272-B092-531CC12B7A07}" destId="{8D81AF21-AC6C-4AEB-83FE-CF65B36998F0}" srcOrd="0" destOrd="0" presId="urn:microsoft.com/office/officeart/2005/8/layout/vProcess5"/>
    <dgm:cxn modelId="{75345E99-749A-4F08-9E43-7D89443ACEF1}" srcId="{E35A1E12-6565-439B-9AF2-DAAB055F5F4E}" destId="{179AEFE6-A114-404D-AE0D-AAFE16D04834}" srcOrd="2" destOrd="0" parTransId="{E23BEFF8-17C5-4535-A68B-00EE4AD755CF}" sibTransId="{786B7E07-13C5-4E8C-926C-89D96344708F}"/>
    <dgm:cxn modelId="{8C10ADD6-2775-4EB7-9DE8-4C23ED9925AC}" type="presOf" srcId="{D721810A-31BB-4CC8-A443-10BE323A0E27}" destId="{876F4227-8024-4665-8649-55C251A3E5FA}" srcOrd="0" destOrd="0" presId="urn:microsoft.com/office/officeart/2005/8/layout/vProcess5"/>
    <dgm:cxn modelId="{4A19E1D8-6815-4158-AD25-B2CE19F51749}" type="presOf" srcId="{D721810A-31BB-4CC8-A443-10BE323A0E27}" destId="{56D1C793-3DC1-48F3-964B-8A0E9A1431A4}" srcOrd="1" destOrd="0" presId="urn:microsoft.com/office/officeart/2005/8/layout/vProcess5"/>
    <dgm:cxn modelId="{7B57A0FB-1407-4BF7-BD59-9AC33A4F7290}" type="presOf" srcId="{BC359755-9745-424B-A698-BBD119969835}" destId="{8BD99745-DDB0-46A0-82DE-FF29B42DB592}" srcOrd="1" destOrd="0" presId="urn:microsoft.com/office/officeart/2005/8/layout/vProcess5"/>
    <dgm:cxn modelId="{805839FD-5BF4-477C-8407-80FE77DCC72D}" type="presOf" srcId="{A7A184BF-54EF-4366-95F6-C1132CC6BCBF}" destId="{23D3086E-6CCA-47C2-9503-45514804E43D}" srcOrd="1" destOrd="0" presId="urn:microsoft.com/office/officeart/2005/8/layout/vProcess5"/>
    <dgm:cxn modelId="{07D14294-3F73-4F4C-9C2C-9A13AA4BC152}" type="presParOf" srcId="{EEC5FBF0-3794-4AB9-BF0E-021FFC0E7298}" destId="{5C2C4503-3C63-458A-B9AB-82AB311E280B}" srcOrd="0" destOrd="0" presId="urn:microsoft.com/office/officeart/2005/8/layout/vProcess5"/>
    <dgm:cxn modelId="{6E45FCF4-F83F-45CF-8490-B305BD2EE23B}" type="presParOf" srcId="{EEC5FBF0-3794-4AB9-BF0E-021FFC0E7298}" destId="{5344A381-D8A4-4A8B-9BD4-273A90E97FBA}" srcOrd="1" destOrd="0" presId="urn:microsoft.com/office/officeart/2005/8/layout/vProcess5"/>
    <dgm:cxn modelId="{54F27D94-D563-49C6-8431-F2E97B2A2058}" type="presParOf" srcId="{EEC5FBF0-3794-4AB9-BF0E-021FFC0E7298}" destId="{F9D3E536-0FF9-46F5-8C42-8AD19594BECB}" srcOrd="2" destOrd="0" presId="urn:microsoft.com/office/officeart/2005/8/layout/vProcess5"/>
    <dgm:cxn modelId="{203054CD-C0A3-4D88-852A-889000916CFA}" type="presParOf" srcId="{EEC5FBF0-3794-4AB9-BF0E-021FFC0E7298}" destId="{C12423E7-6BEA-4C10-BB68-895B64C6304B}" srcOrd="3" destOrd="0" presId="urn:microsoft.com/office/officeart/2005/8/layout/vProcess5"/>
    <dgm:cxn modelId="{055496C7-53E7-45B9-B8F7-A83F64902120}" type="presParOf" srcId="{EEC5FBF0-3794-4AB9-BF0E-021FFC0E7298}" destId="{876F4227-8024-4665-8649-55C251A3E5FA}" srcOrd="4" destOrd="0" presId="urn:microsoft.com/office/officeart/2005/8/layout/vProcess5"/>
    <dgm:cxn modelId="{8296A627-1D3A-439C-94F8-8C3C98D193A2}" type="presParOf" srcId="{EEC5FBF0-3794-4AB9-BF0E-021FFC0E7298}" destId="{8D81AF21-AC6C-4AEB-83FE-CF65B36998F0}" srcOrd="5" destOrd="0" presId="urn:microsoft.com/office/officeart/2005/8/layout/vProcess5"/>
    <dgm:cxn modelId="{A05A249A-5543-47E4-9E13-4563783A31EF}" type="presParOf" srcId="{EEC5FBF0-3794-4AB9-BF0E-021FFC0E7298}" destId="{AC51A33A-CE32-4C74-A952-70B2D1934B40}" srcOrd="6" destOrd="0" presId="urn:microsoft.com/office/officeart/2005/8/layout/vProcess5"/>
    <dgm:cxn modelId="{1A067F01-8E4B-4DBE-9718-6269BC2EEB1A}" type="presParOf" srcId="{EEC5FBF0-3794-4AB9-BF0E-021FFC0E7298}" destId="{54C4C35B-0B96-42A4-9C07-4B77E6444585}" srcOrd="7" destOrd="0" presId="urn:microsoft.com/office/officeart/2005/8/layout/vProcess5"/>
    <dgm:cxn modelId="{12484600-7D38-4EE9-8CB2-3798AA2ADEA5}" type="presParOf" srcId="{EEC5FBF0-3794-4AB9-BF0E-021FFC0E7298}" destId="{8BD99745-DDB0-46A0-82DE-FF29B42DB592}" srcOrd="8" destOrd="0" presId="urn:microsoft.com/office/officeart/2005/8/layout/vProcess5"/>
    <dgm:cxn modelId="{5CD281CC-DD97-437F-96F9-D8911D1E732B}" type="presParOf" srcId="{EEC5FBF0-3794-4AB9-BF0E-021FFC0E7298}" destId="{23D3086E-6CCA-47C2-9503-45514804E43D}" srcOrd="9" destOrd="0" presId="urn:microsoft.com/office/officeart/2005/8/layout/vProcess5"/>
    <dgm:cxn modelId="{C49E624F-5DA2-473E-8A9C-796D0586A775}" type="presParOf" srcId="{EEC5FBF0-3794-4AB9-BF0E-021FFC0E7298}" destId="{1BA9731B-65F8-404C-B858-6F9E2F94CA2F}" srcOrd="10" destOrd="0" presId="urn:microsoft.com/office/officeart/2005/8/layout/vProcess5"/>
    <dgm:cxn modelId="{52ED5B35-66E1-490D-BA8F-B07A735F0886}" type="presParOf" srcId="{EEC5FBF0-3794-4AB9-BF0E-021FFC0E7298}" destId="{56D1C793-3DC1-48F3-964B-8A0E9A1431A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F7AC7A-8719-4E90-8E2C-C74F40C2D83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D614B7DC-4372-4DC5-9B49-2A0D479FC7DF}">
      <dgm:prSet custT="1"/>
      <dgm:spPr/>
      <dgm:t>
        <a:bodyPr/>
        <a:lstStyle/>
        <a:p>
          <a:r>
            <a:rPr lang="en-GB" sz="2400" b="0" i="0" dirty="0"/>
            <a:t>Known as ‘soft approach’ places HRM on the central philosophy and strategic vision of the business. Perceives employees to be assets rather than costs.</a:t>
          </a:r>
          <a:endParaRPr lang="en-GB" sz="2400" dirty="0"/>
        </a:p>
      </dgm:t>
    </dgm:pt>
    <dgm:pt modelId="{9B26BCBA-6F95-4A48-B74C-F78850D676FA}" type="parTrans" cxnId="{F53BF86A-F6E7-4B1D-B11A-4CF6F52D9D29}">
      <dgm:prSet/>
      <dgm:spPr/>
      <dgm:t>
        <a:bodyPr/>
        <a:lstStyle/>
        <a:p>
          <a:endParaRPr lang="en-GB"/>
        </a:p>
      </dgm:t>
    </dgm:pt>
    <dgm:pt modelId="{3E1ABE69-3E9C-4490-AEB2-9CCEC7140C57}" type="sibTrans" cxnId="{F53BF86A-F6E7-4B1D-B11A-4CF6F52D9D29}">
      <dgm:prSet/>
      <dgm:spPr/>
      <dgm:t>
        <a:bodyPr/>
        <a:lstStyle/>
        <a:p>
          <a:endParaRPr lang="en-GB" dirty="0"/>
        </a:p>
      </dgm:t>
    </dgm:pt>
    <dgm:pt modelId="{7BE0BD15-A6B2-4C84-ACE3-22E47FE70821}">
      <dgm:prSet phldrT="[Text]" custT="1"/>
      <dgm:spPr/>
      <dgm:t>
        <a:bodyPr/>
        <a:lstStyle/>
        <a:p>
          <a:pPr algn="l"/>
          <a:r>
            <a:rPr lang="en-GB" sz="2400" dirty="0"/>
            <a:t>Long-term workforce planning, strong communication, performance related rewards system, focus on training, delegation of authority, flatter organizational structure, democratic leadership style</a:t>
          </a:r>
        </a:p>
      </dgm:t>
    </dgm:pt>
    <dgm:pt modelId="{CBC5AAB0-DDD9-4D6C-B528-C3486C19C774}" type="parTrans" cxnId="{47CF0825-CE17-40F0-B962-F496E636A25B}">
      <dgm:prSet/>
      <dgm:spPr/>
      <dgm:t>
        <a:bodyPr/>
        <a:lstStyle/>
        <a:p>
          <a:endParaRPr lang="en-GB"/>
        </a:p>
      </dgm:t>
    </dgm:pt>
    <dgm:pt modelId="{A27848BD-E050-4CD1-8DF9-BF85B281EB01}" type="sibTrans" cxnId="{47CF0825-CE17-40F0-B962-F496E636A25B}">
      <dgm:prSet/>
      <dgm:spPr/>
      <dgm:t>
        <a:bodyPr/>
        <a:lstStyle/>
        <a:p>
          <a:endParaRPr lang="en-GB" dirty="0"/>
        </a:p>
      </dgm:t>
    </dgm:pt>
    <dgm:pt modelId="{3ADC94E2-BB45-4825-A36E-F5818688FCC9}">
      <dgm:prSet phldrT="[Text]"/>
      <dgm:spPr/>
      <dgm:t>
        <a:bodyPr/>
        <a:lstStyle/>
        <a:p>
          <a:r>
            <a:rPr lang="en-GB" dirty="0"/>
            <a:t>In the long term this would result in motivated employees, lower turnover and overall better performance.</a:t>
          </a:r>
        </a:p>
      </dgm:t>
    </dgm:pt>
    <dgm:pt modelId="{DB4ADE97-2BB7-431A-85BF-CFD5446FF0EE}" type="parTrans" cxnId="{CE92CFC7-B54A-4289-B1AE-A0D6723335D0}">
      <dgm:prSet/>
      <dgm:spPr/>
      <dgm:t>
        <a:bodyPr/>
        <a:lstStyle/>
        <a:p>
          <a:endParaRPr lang="en-GB"/>
        </a:p>
      </dgm:t>
    </dgm:pt>
    <dgm:pt modelId="{89E5EF8A-3296-4E6B-A631-975474B395B6}" type="sibTrans" cxnId="{CE92CFC7-B54A-4289-B1AE-A0D6723335D0}">
      <dgm:prSet/>
      <dgm:spPr/>
      <dgm:t>
        <a:bodyPr/>
        <a:lstStyle/>
        <a:p>
          <a:endParaRPr lang="en-GB"/>
        </a:p>
      </dgm:t>
    </dgm:pt>
    <dgm:pt modelId="{28353970-2419-4076-8330-691612AAC078}" type="pres">
      <dgm:prSet presAssocID="{3FF7AC7A-8719-4E90-8E2C-C74F40C2D83B}" presName="outerComposite" presStyleCnt="0">
        <dgm:presLayoutVars>
          <dgm:chMax val="5"/>
          <dgm:dir/>
          <dgm:resizeHandles val="exact"/>
        </dgm:presLayoutVars>
      </dgm:prSet>
      <dgm:spPr/>
    </dgm:pt>
    <dgm:pt modelId="{D9C95796-9DD5-4F46-B264-982BE9E27C25}" type="pres">
      <dgm:prSet presAssocID="{3FF7AC7A-8719-4E90-8E2C-C74F40C2D83B}" presName="dummyMaxCanvas" presStyleCnt="0">
        <dgm:presLayoutVars/>
      </dgm:prSet>
      <dgm:spPr/>
    </dgm:pt>
    <dgm:pt modelId="{184A31A8-130B-4D14-A3F0-9D0CFB533588}" type="pres">
      <dgm:prSet presAssocID="{3FF7AC7A-8719-4E90-8E2C-C74F40C2D83B}" presName="ThreeNodes_1" presStyleLbl="node1" presStyleIdx="0" presStyleCnt="3" custScaleX="114636" custLinFactNeighborX="8328">
        <dgm:presLayoutVars>
          <dgm:bulletEnabled val="1"/>
        </dgm:presLayoutVars>
      </dgm:prSet>
      <dgm:spPr/>
    </dgm:pt>
    <dgm:pt modelId="{B8D48FEC-16C7-4B5A-9828-E02692782B48}" type="pres">
      <dgm:prSet presAssocID="{3FF7AC7A-8719-4E90-8E2C-C74F40C2D83B}" presName="ThreeNodes_2" presStyleLbl="node1" presStyleIdx="1" presStyleCnt="3" custScaleX="115292" custScaleY="127594" custLinFactNeighborX="-5441">
        <dgm:presLayoutVars>
          <dgm:bulletEnabled val="1"/>
        </dgm:presLayoutVars>
      </dgm:prSet>
      <dgm:spPr/>
    </dgm:pt>
    <dgm:pt modelId="{692E65A8-15ED-48F3-B14A-6F44764B0D8C}" type="pres">
      <dgm:prSet presAssocID="{3FF7AC7A-8719-4E90-8E2C-C74F40C2D83B}" presName="ThreeNodes_3" presStyleLbl="node1" presStyleIdx="2" presStyleCnt="3" custScaleX="115588" custLinFactNeighborX="-21911" custLinFactNeighborY="2119">
        <dgm:presLayoutVars>
          <dgm:bulletEnabled val="1"/>
        </dgm:presLayoutVars>
      </dgm:prSet>
      <dgm:spPr/>
    </dgm:pt>
    <dgm:pt modelId="{0CD146DB-58B8-4BE8-BC0B-6CE36E39ED48}" type="pres">
      <dgm:prSet presAssocID="{3FF7AC7A-8719-4E90-8E2C-C74F40C2D83B}" presName="ThreeConn_1-2" presStyleLbl="fgAccFollowNode1" presStyleIdx="0" presStyleCnt="2" custScaleX="124467" custLinFactNeighborX="10242" custLinFactNeighborY="-15518">
        <dgm:presLayoutVars>
          <dgm:bulletEnabled val="1"/>
        </dgm:presLayoutVars>
      </dgm:prSet>
      <dgm:spPr/>
    </dgm:pt>
    <dgm:pt modelId="{428398C2-5C2C-4CF1-9DF0-00B80583B429}" type="pres">
      <dgm:prSet presAssocID="{3FF7AC7A-8719-4E90-8E2C-C74F40C2D83B}" presName="ThreeConn_2-3" presStyleLbl="fgAccFollowNode1" presStyleIdx="1" presStyleCnt="2" custScaleX="129628" custLinFactNeighborX="-48954" custLinFactNeighborY="1835">
        <dgm:presLayoutVars>
          <dgm:bulletEnabled val="1"/>
        </dgm:presLayoutVars>
      </dgm:prSet>
      <dgm:spPr/>
    </dgm:pt>
    <dgm:pt modelId="{B6B80A18-60A8-4465-B01B-A3AD82CEAA4D}" type="pres">
      <dgm:prSet presAssocID="{3FF7AC7A-8719-4E90-8E2C-C74F40C2D83B}" presName="ThreeNodes_1_text" presStyleLbl="node1" presStyleIdx="2" presStyleCnt="3">
        <dgm:presLayoutVars>
          <dgm:bulletEnabled val="1"/>
        </dgm:presLayoutVars>
      </dgm:prSet>
      <dgm:spPr/>
    </dgm:pt>
    <dgm:pt modelId="{5F43D6AA-4EF2-47F6-8877-8060C477FC55}" type="pres">
      <dgm:prSet presAssocID="{3FF7AC7A-8719-4E90-8E2C-C74F40C2D83B}" presName="ThreeNodes_2_text" presStyleLbl="node1" presStyleIdx="2" presStyleCnt="3">
        <dgm:presLayoutVars>
          <dgm:bulletEnabled val="1"/>
        </dgm:presLayoutVars>
      </dgm:prSet>
      <dgm:spPr/>
    </dgm:pt>
    <dgm:pt modelId="{86335DDB-D8B5-40D0-B760-65BF16CC3BCE}" type="pres">
      <dgm:prSet presAssocID="{3FF7AC7A-8719-4E90-8E2C-C74F40C2D83B}" presName="ThreeNodes_3_text" presStyleLbl="node1" presStyleIdx="2" presStyleCnt="3">
        <dgm:presLayoutVars>
          <dgm:bulletEnabled val="1"/>
        </dgm:presLayoutVars>
      </dgm:prSet>
      <dgm:spPr/>
    </dgm:pt>
  </dgm:ptLst>
  <dgm:cxnLst>
    <dgm:cxn modelId="{47CF0825-CE17-40F0-B962-F496E636A25B}" srcId="{3FF7AC7A-8719-4E90-8E2C-C74F40C2D83B}" destId="{7BE0BD15-A6B2-4C84-ACE3-22E47FE70821}" srcOrd="1" destOrd="0" parTransId="{CBC5AAB0-DDD9-4D6C-B528-C3486C19C774}" sibTransId="{A27848BD-E050-4CD1-8DF9-BF85B281EB01}"/>
    <dgm:cxn modelId="{B8E60329-B19F-4372-B5B8-D5D3C43B7BAA}" type="presOf" srcId="{D614B7DC-4372-4DC5-9B49-2A0D479FC7DF}" destId="{B6B80A18-60A8-4465-B01B-A3AD82CEAA4D}" srcOrd="1" destOrd="0" presId="urn:microsoft.com/office/officeart/2005/8/layout/vProcess5"/>
    <dgm:cxn modelId="{31BB6661-C4C7-45E5-89B3-DA791FC52185}" type="presOf" srcId="{3FF7AC7A-8719-4E90-8E2C-C74F40C2D83B}" destId="{28353970-2419-4076-8330-691612AAC078}" srcOrd="0" destOrd="0" presId="urn:microsoft.com/office/officeart/2005/8/layout/vProcess5"/>
    <dgm:cxn modelId="{DDCB5142-04A6-44B1-B083-73CF0FD5AC4B}" type="presOf" srcId="{7BE0BD15-A6B2-4C84-ACE3-22E47FE70821}" destId="{B8D48FEC-16C7-4B5A-9828-E02692782B48}" srcOrd="0" destOrd="0" presId="urn:microsoft.com/office/officeart/2005/8/layout/vProcess5"/>
    <dgm:cxn modelId="{F53BF86A-F6E7-4B1D-B11A-4CF6F52D9D29}" srcId="{3FF7AC7A-8719-4E90-8E2C-C74F40C2D83B}" destId="{D614B7DC-4372-4DC5-9B49-2A0D479FC7DF}" srcOrd="0" destOrd="0" parTransId="{9B26BCBA-6F95-4A48-B74C-F78850D676FA}" sibTransId="{3E1ABE69-3E9C-4490-AEB2-9CCEC7140C57}"/>
    <dgm:cxn modelId="{83D5F350-39D8-444E-9AE8-CDA51AE68600}" type="presOf" srcId="{3ADC94E2-BB45-4825-A36E-F5818688FCC9}" destId="{86335DDB-D8B5-40D0-B760-65BF16CC3BCE}" srcOrd="1" destOrd="0" presId="urn:microsoft.com/office/officeart/2005/8/layout/vProcess5"/>
    <dgm:cxn modelId="{8662BC9C-F7DD-4EDB-8874-274223D672A9}" type="presOf" srcId="{D614B7DC-4372-4DC5-9B49-2A0D479FC7DF}" destId="{184A31A8-130B-4D14-A3F0-9D0CFB533588}" srcOrd="0" destOrd="0" presId="urn:microsoft.com/office/officeart/2005/8/layout/vProcess5"/>
    <dgm:cxn modelId="{636E23A6-FE5C-4044-9A35-EFE11BE06509}" type="presOf" srcId="{3E1ABE69-3E9C-4490-AEB2-9CCEC7140C57}" destId="{0CD146DB-58B8-4BE8-BC0B-6CE36E39ED48}" srcOrd="0" destOrd="0" presId="urn:microsoft.com/office/officeart/2005/8/layout/vProcess5"/>
    <dgm:cxn modelId="{5D7E6AAB-EEB5-451D-BDD6-B391E839B08B}" type="presOf" srcId="{3ADC94E2-BB45-4825-A36E-F5818688FCC9}" destId="{692E65A8-15ED-48F3-B14A-6F44764B0D8C}" srcOrd="0" destOrd="0" presId="urn:microsoft.com/office/officeart/2005/8/layout/vProcess5"/>
    <dgm:cxn modelId="{CE92CFC7-B54A-4289-B1AE-A0D6723335D0}" srcId="{3FF7AC7A-8719-4E90-8E2C-C74F40C2D83B}" destId="{3ADC94E2-BB45-4825-A36E-F5818688FCC9}" srcOrd="2" destOrd="0" parTransId="{DB4ADE97-2BB7-431A-85BF-CFD5446FF0EE}" sibTransId="{89E5EF8A-3296-4E6B-A631-975474B395B6}"/>
    <dgm:cxn modelId="{6F74A2DF-0631-4921-8F1D-A0FD326732E6}" type="presOf" srcId="{7BE0BD15-A6B2-4C84-ACE3-22E47FE70821}" destId="{5F43D6AA-4EF2-47F6-8877-8060C477FC55}" srcOrd="1" destOrd="0" presId="urn:microsoft.com/office/officeart/2005/8/layout/vProcess5"/>
    <dgm:cxn modelId="{D960E5E3-8439-4C80-81DC-C4F9B678BB4C}" type="presOf" srcId="{A27848BD-E050-4CD1-8DF9-BF85B281EB01}" destId="{428398C2-5C2C-4CF1-9DF0-00B80583B429}" srcOrd="0" destOrd="0" presId="urn:microsoft.com/office/officeart/2005/8/layout/vProcess5"/>
    <dgm:cxn modelId="{C2826CBC-36A3-423A-8931-F60531D44E5B}" type="presParOf" srcId="{28353970-2419-4076-8330-691612AAC078}" destId="{D9C95796-9DD5-4F46-B264-982BE9E27C25}" srcOrd="0" destOrd="0" presId="urn:microsoft.com/office/officeart/2005/8/layout/vProcess5"/>
    <dgm:cxn modelId="{230778B8-356C-402D-8431-3815E375D620}" type="presParOf" srcId="{28353970-2419-4076-8330-691612AAC078}" destId="{184A31A8-130B-4D14-A3F0-9D0CFB533588}" srcOrd="1" destOrd="0" presId="urn:microsoft.com/office/officeart/2005/8/layout/vProcess5"/>
    <dgm:cxn modelId="{7450A989-5A9E-45BB-BE22-48C62987B0AE}" type="presParOf" srcId="{28353970-2419-4076-8330-691612AAC078}" destId="{B8D48FEC-16C7-4B5A-9828-E02692782B48}" srcOrd="2" destOrd="0" presId="urn:microsoft.com/office/officeart/2005/8/layout/vProcess5"/>
    <dgm:cxn modelId="{B7CAB4AB-29F0-4806-8E85-20CD782448DE}" type="presParOf" srcId="{28353970-2419-4076-8330-691612AAC078}" destId="{692E65A8-15ED-48F3-B14A-6F44764B0D8C}" srcOrd="3" destOrd="0" presId="urn:microsoft.com/office/officeart/2005/8/layout/vProcess5"/>
    <dgm:cxn modelId="{07AD543E-6D16-476B-8C69-20994A3837FC}" type="presParOf" srcId="{28353970-2419-4076-8330-691612AAC078}" destId="{0CD146DB-58B8-4BE8-BC0B-6CE36E39ED48}" srcOrd="4" destOrd="0" presId="urn:microsoft.com/office/officeart/2005/8/layout/vProcess5"/>
    <dgm:cxn modelId="{DF481CB2-0B31-4EDA-BCF2-22CB86F0DA1B}" type="presParOf" srcId="{28353970-2419-4076-8330-691612AAC078}" destId="{428398C2-5C2C-4CF1-9DF0-00B80583B429}" srcOrd="5" destOrd="0" presId="urn:microsoft.com/office/officeart/2005/8/layout/vProcess5"/>
    <dgm:cxn modelId="{325E9C5E-B243-4610-AE42-F4A0E4C3B9D0}" type="presParOf" srcId="{28353970-2419-4076-8330-691612AAC078}" destId="{B6B80A18-60A8-4465-B01B-A3AD82CEAA4D}" srcOrd="6" destOrd="0" presId="urn:microsoft.com/office/officeart/2005/8/layout/vProcess5"/>
    <dgm:cxn modelId="{C055BEF3-9DE2-4D29-A034-0B8B6D9508AA}" type="presParOf" srcId="{28353970-2419-4076-8330-691612AAC078}" destId="{5F43D6AA-4EF2-47F6-8877-8060C477FC55}" srcOrd="7" destOrd="0" presId="urn:microsoft.com/office/officeart/2005/8/layout/vProcess5"/>
    <dgm:cxn modelId="{7CF626D7-F457-4810-93C8-69C7F6B6C318}" type="presParOf" srcId="{28353970-2419-4076-8330-691612AAC078}" destId="{86335DDB-D8B5-40D0-B760-65BF16CC3BC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44A381-D8A4-4A8B-9BD4-273A90E97FBA}">
      <dsp:nvSpPr>
        <dsp:cNvPr id="0" name=""/>
        <dsp:cNvSpPr/>
      </dsp:nvSpPr>
      <dsp:spPr>
        <a:xfrm>
          <a:off x="0" y="72012"/>
          <a:ext cx="8496944" cy="19442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t>Also known as ‘best fit’ or ‘hard approach'. "Human resource strategies have a tight fit to the overall strategies of the business” (Sharma, 2009, p.82);ignoring the human aspect of HR (</a:t>
          </a:r>
          <a:r>
            <a:rPr lang="en-GB" sz="2800" kern="1200" dirty="0" err="1"/>
            <a:t>Byars</a:t>
          </a:r>
          <a:r>
            <a:rPr lang="en-GB" sz="2800" kern="1200" dirty="0"/>
            <a:t> and Rue, 2006)</a:t>
          </a:r>
        </a:p>
      </dsp:txBody>
      <dsp:txXfrm>
        <a:off x="56944" y="128956"/>
        <a:ext cx="6807593" cy="1830321"/>
      </dsp:txXfrm>
    </dsp:sp>
    <dsp:sp modelId="{F9D3E536-0FF9-46F5-8C42-8AD19594BECB}">
      <dsp:nvSpPr>
        <dsp:cNvPr id="0" name=""/>
        <dsp:cNvSpPr/>
      </dsp:nvSpPr>
      <dsp:spPr>
        <a:xfrm>
          <a:off x="14342" y="2232250"/>
          <a:ext cx="8482601" cy="11406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Autocratic leadership style, little empowerment or delegation, tall organisation structures, little communication</a:t>
          </a:r>
        </a:p>
      </dsp:txBody>
      <dsp:txXfrm>
        <a:off x="47749" y="2265657"/>
        <a:ext cx="6780190" cy="1073792"/>
      </dsp:txXfrm>
    </dsp:sp>
    <dsp:sp modelId="{C12423E7-6BEA-4C10-BB68-895B64C6304B}">
      <dsp:nvSpPr>
        <dsp:cNvPr id="0" name=""/>
        <dsp:cNvSpPr/>
      </dsp:nvSpPr>
      <dsp:spPr>
        <a:xfrm>
          <a:off x="0" y="3672406"/>
          <a:ext cx="8496944" cy="8554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Reduced production ,lower pay caused by training</a:t>
          </a:r>
        </a:p>
      </dsp:txBody>
      <dsp:txXfrm>
        <a:off x="25055" y="3697461"/>
        <a:ext cx="6819093" cy="805333"/>
      </dsp:txXfrm>
    </dsp:sp>
    <dsp:sp modelId="{876F4227-8024-4665-8649-55C251A3E5FA}">
      <dsp:nvSpPr>
        <dsp:cNvPr id="0" name=""/>
        <dsp:cNvSpPr/>
      </dsp:nvSpPr>
      <dsp:spPr>
        <a:xfrm>
          <a:off x="0" y="4608517"/>
          <a:ext cx="8496944" cy="4810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Dissatisfied employees, high turnover</a:t>
          </a:r>
        </a:p>
      </dsp:txBody>
      <dsp:txXfrm>
        <a:off x="14088" y="4622605"/>
        <a:ext cx="6830406" cy="452840"/>
      </dsp:txXfrm>
    </dsp:sp>
    <dsp:sp modelId="{8D81AF21-AC6C-4AEB-83FE-CF65B36998F0}">
      <dsp:nvSpPr>
        <dsp:cNvPr id="0" name=""/>
        <dsp:cNvSpPr/>
      </dsp:nvSpPr>
      <dsp:spPr>
        <a:xfrm>
          <a:off x="6552731" y="1080117"/>
          <a:ext cx="1692484" cy="127483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a:p>
      </dsp:txBody>
      <dsp:txXfrm>
        <a:off x="6933540" y="1080117"/>
        <a:ext cx="930866" cy="959313"/>
      </dsp:txXfrm>
    </dsp:sp>
    <dsp:sp modelId="{AC51A33A-CE32-4C74-A952-70B2D1934B40}">
      <dsp:nvSpPr>
        <dsp:cNvPr id="0" name=""/>
        <dsp:cNvSpPr/>
      </dsp:nvSpPr>
      <dsp:spPr>
        <a:xfrm>
          <a:off x="6574036" y="2736304"/>
          <a:ext cx="1562866" cy="11734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6925681" y="2736304"/>
        <a:ext cx="859576" cy="883014"/>
      </dsp:txXfrm>
    </dsp:sp>
    <dsp:sp modelId="{54C4C35B-0B96-42A4-9C07-4B77E6444585}">
      <dsp:nvSpPr>
        <dsp:cNvPr id="0" name=""/>
        <dsp:cNvSpPr/>
      </dsp:nvSpPr>
      <dsp:spPr>
        <a:xfrm>
          <a:off x="6472936" y="4104456"/>
          <a:ext cx="1735974" cy="74139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6863530" y="4104456"/>
        <a:ext cx="954786" cy="5578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A31A8-130B-4D14-A3F0-9D0CFB533588}">
      <dsp:nvSpPr>
        <dsp:cNvPr id="0" name=""/>
        <dsp:cNvSpPr/>
      </dsp:nvSpPr>
      <dsp:spPr>
        <a:xfrm>
          <a:off x="54002" y="0"/>
          <a:ext cx="8018971" cy="13577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Known as ‘soft approach’ places HRM on the central philosophy and strategic vision of the business. Perceives employees to be assets rather than costs.</a:t>
          </a:r>
          <a:endParaRPr lang="en-GB" sz="2400" kern="1200" dirty="0"/>
        </a:p>
      </dsp:txBody>
      <dsp:txXfrm>
        <a:off x="93770" y="39768"/>
        <a:ext cx="6351012" cy="1278252"/>
      </dsp:txXfrm>
    </dsp:sp>
    <dsp:sp modelId="{B8D48FEC-16C7-4B5A-9828-E02692782B48}">
      <dsp:nvSpPr>
        <dsp:cNvPr id="0" name=""/>
        <dsp:cNvSpPr/>
      </dsp:nvSpPr>
      <dsp:spPr>
        <a:xfrm>
          <a:off x="0" y="1396752"/>
          <a:ext cx="8064859" cy="17324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Long-term workforce planning, strong communication, performance related rewards system, focus on training, delegation of authority, flatter organizational structure, democratic leadership style</a:t>
          </a:r>
        </a:p>
      </dsp:txBody>
      <dsp:txXfrm>
        <a:off x="50742" y="1447494"/>
        <a:ext cx="6234246" cy="1630973"/>
      </dsp:txXfrm>
    </dsp:sp>
    <dsp:sp modelId="{692E65A8-15ED-48F3-B14A-6F44764B0D8C}">
      <dsp:nvSpPr>
        <dsp:cNvPr id="0" name=""/>
        <dsp:cNvSpPr/>
      </dsp:nvSpPr>
      <dsp:spPr>
        <a:xfrm>
          <a:off x="0" y="3168174"/>
          <a:ext cx="8085565" cy="13577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In the long term this would result in motivated employees, lower turnover and overall better performance.</a:t>
          </a:r>
        </a:p>
      </dsp:txBody>
      <dsp:txXfrm>
        <a:off x="39768" y="3207942"/>
        <a:ext cx="6272460" cy="1278252"/>
      </dsp:txXfrm>
    </dsp:sp>
    <dsp:sp modelId="{0CD146DB-58B8-4BE8-BC0B-6CE36E39ED48}">
      <dsp:nvSpPr>
        <dsp:cNvPr id="0" name=""/>
        <dsp:cNvSpPr/>
      </dsp:nvSpPr>
      <dsp:spPr>
        <a:xfrm>
          <a:off x="6078372" y="892700"/>
          <a:ext cx="1098499" cy="88256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6325534" y="892700"/>
        <a:ext cx="604175" cy="664128"/>
      </dsp:txXfrm>
    </dsp:sp>
    <dsp:sp modelId="{428398C2-5C2C-4CF1-9DF0-00B80583B429}">
      <dsp:nvSpPr>
        <dsp:cNvPr id="0" name=""/>
        <dsp:cNvSpPr/>
      </dsp:nvSpPr>
      <dsp:spPr>
        <a:xfrm>
          <a:off x="6150376" y="2620886"/>
          <a:ext cx="1144048" cy="88256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6407787" y="2620886"/>
        <a:ext cx="629226" cy="66412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1BA96D9-7D79-4E7F-BE4E-BBC914C83D6B}" type="datetimeFigureOut">
              <a:rPr lang="en-US" smtClean="0"/>
              <a:t>12/19/2019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D15A71-A100-41E4-87BB-EDC603AEBE7C}"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mn-lt"/>
                <a:ea typeface="+mn-ea"/>
                <a:cs typeface="+mn-cs"/>
              </a:rPr>
              <a:t>For HR to succeed in achieving competitive advantage for the Hanoi Hat company, it must take on a proactive role within the </a:t>
            </a:r>
            <a:r>
              <a:rPr lang="en-US" sz="1200" b="0" i="0" kern="1200" dirty="0" err="1">
                <a:solidFill>
                  <a:schemeClr val="tx1"/>
                </a:solidFill>
                <a:latin typeface="+mn-lt"/>
                <a:ea typeface="+mn-ea"/>
                <a:cs typeface="+mn-cs"/>
              </a:rPr>
              <a:t>organisation</a:t>
            </a:r>
            <a:r>
              <a:rPr lang="en-US" sz="1200" b="0" i="0" kern="1200" dirty="0">
                <a:solidFill>
                  <a:schemeClr val="tx1"/>
                </a:solidFill>
                <a:latin typeface="+mn-lt"/>
                <a:ea typeface="+mn-ea"/>
                <a:cs typeface="+mn-cs"/>
              </a:rPr>
              <a:t>. Strategic HR creates value by providing opportunities for organic learning, development of intellectual capital and enhances core competencies. This value is crucial to Tesco’s future success (</a:t>
            </a:r>
            <a:r>
              <a:rPr lang="en-US" sz="1200" b="0" i="0" kern="1200" dirty="0" err="1">
                <a:solidFill>
                  <a:schemeClr val="tx1"/>
                </a:solidFill>
                <a:latin typeface="+mn-lt"/>
                <a:ea typeface="+mn-ea"/>
                <a:cs typeface="+mn-cs"/>
              </a:rPr>
              <a:t>Treen</a:t>
            </a:r>
            <a:r>
              <a:rPr lang="en-US" sz="1200" b="0" i="0" kern="1200" dirty="0">
                <a:solidFill>
                  <a:schemeClr val="tx1"/>
                </a:solidFill>
                <a:latin typeface="+mn-lt"/>
                <a:ea typeface="+mn-ea"/>
                <a:cs typeface="+mn-cs"/>
              </a:rPr>
              <a:t>, 2000). Employers are increasing extorting the best possible performance from employees. Best practice will increase the skills of the current workforce, and with recruiting it will reinforce the culture of a highly skilled work force (Mullins, 2005).</a:t>
            </a:r>
          </a:p>
          <a:p>
            <a:br>
              <a:rPr lang="en-US" dirty="0"/>
            </a:br>
            <a:endParaRPr lang="en-US" dirty="0"/>
          </a:p>
        </p:txBody>
      </p:sp>
      <p:sp>
        <p:nvSpPr>
          <p:cNvPr id="4" name="Slide Number Placeholder 3"/>
          <p:cNvSpPr>
            <a:spLocks noGrp="1"/>
          </p:cNvSpPr>
          <p:nvPr>
            <p:ph type="sldNum" sz="quarter" idx="10"/>
          </p:nvPr>
        </p:nvSpPr>
        <p:spPr/>
        <p:txBody>
          <a:bodyPr/>
          <a:lstStyle/>
          <a:p>
            <a:fld id="{26D15A71-A100-41E4-87BB-EDC603AEBE7C}"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mn-lt"/>
                <a:ea typeface="+mn-ea"/>
                <a:cs typeface="+mn-cs"/>
              </a:rPr>
              <a:t>This historical overview has offered an insight into some of the contemporary business and HR issues that face Korea as it enters the twenty-first century. The economy continues to be dominated by the </a:t>
            </a:r>
            <a:r>
              <a:rPr lang="en-US" sz="1200" b="0" i="1" kern="1200" dirty="0" err="1">
                <a:solidFill>
                  <a:schemeClr val="tx1"/>
                </a:solidFill>
                <a:latin typeface="+mn-lt"/>
                <a:ea typeface="+mn-ea"/>
                <a:cs typeface="+mn-cs"/>
              </a:rPr>
              <a:t>chaebols</a:t>
            </a:r>
            <a:r>
              <a:rPr lang="en-US" sz="1200" b="0" i="0" kern="1200" dirty="0">
                <a:solidFill>
                  <a:schemeClr val="tx1"/>
                </a:solidFill>
                <a:latin typeface="+mn-lt"/>
                <a:ea typeface="+mn-ea"/>
                <a:cs typeface="+mn-cs"/>
              </a:rPr>
              <a:t>. They operate in heavy engineering, car production, electronics, construction, transport, insurance and finance. There is an argument that the economic environment has not supported the development of small, entrepreneurial businesses, but an explanation for this can be found in the historical overview above. The South Korean president Kim </a:t>
            </a:r>
            <a:r>
              <a:rPr lang="en-US" sz="1200" b="0" i="0" kern="1200" dirty="0" err="1">
                <a:solidFill>
                  <a:schemeClr val="tx1"/>
                </a:solidFill>
                <a:latin typeface="+mn-lt"/>
                <a:ea typeface="+mn-ea"/>
                <a:cs typeface="+mn-cs"/>
              </a:rPr>
              <a:t>Dae-jung</a:t>
            </a:r>
            <a:r>
              <a:rPr lang="en-US" sz="1200" b="0" i="0" kern="1200" dirty="0">
                <a:solidFill>
                  <a:schemeClr val="tx1"/>
                </a:solidFill>
                <a:latin typeface="+mn-lt"/>
                <a:ea typeface="+mn-ea"/>
                <a:cs typeface="+mn-cs"/>
              </a:rPr>
              <a:t> (appointed in 1998) began a </a:t>
            </a:r>
            <a:r>
              <a:rPr lang="en-US" sz="1200" b="0" i="0" kern="1200" dirty="0" err="1">
                <a:solidFill>
                  <a:schemeClr val="tx1"/>
                </a:solidFill>
                <a:latin typeface="+mn-lt"/>
                <a:ea typeface="+mn-ea"/>
                <a:cs typeface="+mn-cs"/>
              </a:rPr>
              <a:t>programme</a:t>
            </a:r>
            <a:r>
              <a:rPr lang="en-US" sz="1200" b="0" i="0" kern="1200" dirty="0">
                <a:solidFill>
                  <a:schemeClr val="tx1"/>
                </a:solidFill>
                <a:latin typeface="+mn-lt"/>
                <a:ea typeface="+mn-ea"/>
                <a:cs typeface="+mn-cs"/>
              </a:rPr>
              <a:t> of reform that was spurred by the Asian crisis of 1997–98.</a:t>
            </a:r>
          </a:p>
          <a:p>
            <a:br>
              <a:rPr lang="en-US" dirty="0"/>
            </a:br>
            <a:endParaRPr lang="en-US" dirty="0"/>
          </a:p>
        </p:txBody>
      </p:sp>
      <p:sp>
        <p:nvSpPr>
          <p:cNvPr id="4" name="Slide Number Placeholder 3"/>
          <p:cNvSpPr>
            <a:spLocks noGrp="1"/>
          </p:cNvSpPr>
          <p:nvPr>
            <p:ph type="sldNum" sz="quarter" idx="10"/>
          </p:nvPr>
        </p:nvSpPr>
        <p:spPr/>
        <p:txBody>
          <a:bodyPr/>
          <a:lstStyle/>
          <a:p>
            <a:fld id="{26D15A71-A100-41E4-87BB-EDC603AEBE7C}" type="slidenum">
              <a:rPr lang="en-US" smtClean="0"/>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9AC8-19F2-4443-B4F8-24AF5AA88D81}"/>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IN"/>
          </a:p>
        </p:txBody>
      </p:sp>
      <p:sp>
        <p:nvSpPr>
          <p:cNvPr id="3" name="Subtitle 2">
            <a:extLst>
              <a:ext uri="{FF2B5EF4-FFF2-40B4-BE49-F238E27FC236}">
                <a16:creationId xmlns:a16="http://schemas.microsoft.com/office/drawing/2014/main" id="{C0697B57-9425-4C67-9C64-75D09BD0770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6AAEB9E-CFE1-488E-978B-1A1519DF13BC}"/>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5" name="Footer Placeholder 4">
            <a:extLst>
              <a:ext uri="{FF2B5EF4-FFF2-40B4-BE49-F238E27FC236}">
                <a16:creationId xmlns:a16="http://schemas.microsoft.com/office/drawing/2014/main" id="{7DDC7F14-0EEA-424B-9141-9E6CE4C5A5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CF3160-51BE-439E-B450-DD16978CED51}"/>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1593677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2E435-E9F8-4DE6-8BD2-912122727FA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14E2A62-B780-43A8-AFCA-68C7897A09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B04CF31-5305-4E62-816A-0E75360DFA75}"/>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5" name="Footer Placeholder 4">
            <a:extLst>
              <a:ext uri="{FF2B5EF4-FFF2-40B4-BE49-F238E27FC236}">
                <a16:creationId xmlns:a16="http://schemas.microsoft.com/office/drawing/2014/main" id="{81068E26-7374-453C-992B-9F87472C3F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FAC5DC-18C3-4518-82AD-056BFC9D40DD}"/>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3165588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EF63C-E71E-407B-A907-F4BA64F8E5D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840E955-8B99-4B7F-9FEA-3F12733D560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855A54-D841-4894-BE14-F0242540A6AC}"/>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5" name="Footer Placeholder 4">
            <a:extLst>
              <a:ext uri="{FF2B5EF4-FFF2-40B4-BE49-F238E27FC236}">
                <a16:creationId xmlns:a16="http://schemas.microsoft.com/office/drawing/2014/main" id="{13CE1F45-13AF-40D2-8FB6-9784B9FA1A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40E5D2-A9BA-4CA9-86B7-5251A4FBC4E7}"/>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2050560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11D4-63AC-4357-B97A-5E85047B524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2E90DA0-3061-4BFB-9D07-44F31A92009D}"/>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3ED21EB-7A6B-4D90-BDB9-5A85E9EF02B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65BCCAB-7F16-471A-978E-E08CCD00924F}"/>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6" name="Footer Placeholder 5">
            <a:extLst>
              <a:ext uri="{FF2B5EF4-FFF2-40B4-BE49-F238E27FC236}">
                <a16:creationId xmlns:a16="http://schemas.microsoft.com/office/drawing/2014/main" id="{BA723B9B-9C78-429A-B6A1-8D1141ED71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07408E-A7B1-4989-B97B-21C8271522CA}"/>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3688411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09D77-9CE2-45DB-ACA3-91C07FD0C08F}"/>
              </a:ext>
            </a:extLst>
          </p:cNvPr>
          <p:cNvSpPr>
            <a:spLocks noGrp="1"/>
          </p:cNvSpPr>
          <p:nvPr>
            <p:ph type="title"/>
          </p:nvPr>
        </p:nvSpPr>
        <p:spPr>
          <a:xfrm>
            <a:off x="629841" y="365126"/>
            <a:ext cx="78867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DF0CD8F-A871-4128-8490-09C5FEFB140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C508639-DF87-401D-83EF-1D6E3DD15A7C}"/>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A728B16-D0A2-43C3-88A4-89363CE31726}"/>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E8C1F531-7D42-4394-A712-705F4F836B72}"/>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24FF62C-3153-4900-AE10-318BB7BECD59}"/>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8" name="Footer Placeholder 7">
            <a:extLst>
              <a:ext uri="{FF2B5EF4-FFF2-40B4-BE49-F238E27FC236}">
                <a16:creationId xmlns:a16="http://schemas.microsoft.com/office/drawing/2014/main" id="{BF062E31-8B41-4E9D-9835-5EE248B222F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B1E921-91B1-4093-A290-58A97038DCC7}"/>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3664531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58083-0F1F-4BFD-B98A-8182C1678F4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78C2937-F8DA-4868-B330-54D1C5F356F6}"/>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4" name="Footer Placeholder 3">
            <a:extLst>
              <a:ext uri="{FF2B5EF4-FFF2-40B4-BE49-F238E27FC236}">
                <a16:creationId xmlns:a16="http://schemas.microsoft.com/office/drawing/2014/main" id="{869AD88B-8FDE-4EDB-8BC4-5E94D6C7BAF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1D71EF-26C1-4664-B568-867413CA496C}"/>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627353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3A94CD-367B-4081-8B19-AA5BB17F5A0D}"/>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3" name="Footer Placeholder 2">
            <a:extLst>
              <a:ext uri="{FF2B5EF4-FFF2-40B4-BE49-F238E27FC236}">
                <a16:creationId xmlns:a16="http://schemas.microsoft.com/office/drawing/2014/main" id="{1C6D9128-9C52-4A64-997B-BB0C82F140A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445ADE3-3325-4012-AD43-A72217BB8339}"/>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1347206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5A290-D1B2-4862-A8E5-F4042F0B116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FF3EBE7-1145-4658-ADAD-49C6D6E8358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F137D4A-ED1A-4A3E-A917-8CFB6F8FE5A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038D84A-41C6-4057-B9DA-0FAD28BD74FC}"/>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6" name="Footer Placeholder 5">
            <a:extLst>
              <a:ext uri="{FF2B5EF4-FFF2-40B4-BE49-F238E27FC236}">
                <a16:creationId xmlns:a16="http://schemas.microsoft.com/office/drawing/2014/main" id="{219E25BA-A3ED-4284-B94C-4E970DBA4C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8012BF-F9DB-4ECD-B19A-649C348C9804}"/>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3799888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1D254-6C3C-4FA8-B645-7ECCA047F8C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11FB9E0-3F52-4A17-88BF-26D18720AC1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IN"/>
          </a:p>
        </p:txBody>
      </p:sp>
      <p:sp>
        <p:nvSpPr>
          <p:cNvPr id="4" name="Text Placeholder 3">
            <a:extLst>
              <a:ext uri="{FF2B5EF4-FFF2-40B4-BE49-F238E27FC236}">
                <a16:creationId xmlns:a16="http://schemas.microsoft.com/office/drawing/2014/main" id="{F2000DBE-7336-4ACD-9324-CE0CF438D16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E4D8957-34DD-4A07-80C5-4E1F1A5B00A8}"/>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6" name="Footer Placeholder 5">
            <a:extLst>
              <a:ext uri="{FF2B5EF4-FFF2-40B4-BE49-F238E27FC236}">
                <a16:creationId xmlns:a16="http://schemas.microsoft.com/office/drawing/2014/main" id="{3784D787-2080-4C1B-A8AA-CAF97A0304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3C8253-8D73-418D-9012-AF48B723B8B3}"/>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2194136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D4EE6-F839-4368-8904-ACFA37B06478}"/>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6AEA4CA-DB1A-43E1-99C4-BE05441DB5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B6025BD-2D13-4C11-BE58-1756C1324988}"/>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5" name="Footer Placeholder 4">
            <a:extLst>
              <a:ext uri="{FF2B5EF4-FFF2-40B4-BE49-F238E27FC236}">
                <a16:creationId xmlns:a16="http://schemas.microsoft.com/office/drawing/2014/main" id="{75D81ABB-F1B4-481B-8DE8-36B30F2DE9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1BD334-90F7-4C7C-8333-E6C999DC0B20}"/>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3116766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DA8584-1670-44C6-B9E7-073233B52AF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E9537F3-CD76-4BAC-9DC0-73F930529F24}"/>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83C7E6D-C697-48E6-B453-863FACB5F4F3}"/>
              </a:ext>
            </a:extLst>
          </p:cNvPr>
          <p:cNvSpPr>
            <a:spLocks noGrp="1"/>
          </p:cNvSpPr>
          <p:nvPr>
            <p:ph type="dt" sz="half" idx="10"/>
          </p:nvPr>
        </p:nvSpPr>
        <p:spPr/>
        <p:txBody>
          <a:bodyPr/>
          <a:lstStyle/>
          <a:p>
            <a:fld id="{204F7E3A-E5F2-49FA-BFC9-D9590172ADF4}" type="datetimeFigureOut">
              <a:rPr lang="en-US" smtClean="0"/>
              <a:t>12/19/2019</a:t>
            </a:fld>
            <a:endParaRPr lang="en-US"/>
          </a:p>
        </p:txBody>
      </p:sp>
      <p:sp>
        <p:nvSpPr>
          <p:cNvPr id="5" name="Footer Placeholder 4">
            <a:extLst>
              <a:ext uri="{FF2B5EF4-FFF2-40B4-BE49-F238E27FC236}">
                <a16:creationId xmlns:a16="http://schemas.microsoft.com/office/drawing/2014/main" id="{2B3151DB-5699-4DDE-A15C-A9EDAAF7A0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C7E2B4-607E-464A-9D9C-29AC2007AA47}"/>
              </a:ext>
            </a:extLst>
          </p:cNvPr>
          <p:cNvSpPr>
            <a:spLocks noGrp="1"/>
          </p:cNvSpPr>
          <p:nvPr>
            <p:ph type="sldNum" sz="quarter" idx="12"/>
          </p:nvPr>
        </p:nvSpPr>
        <p:spPr/>
        <p:txBody>
          <a:bodyPr/>
          <a:lstStyle/>
          <a:p>
            <a:fld id="{B111E662-7767-4DC1-8B84-F0CB88B18809}" type="slidenum">
              <a:rPr lang="en-US" smtClean="0"/>
              <a:t>‹#›</a:t>
            </a:fld>
            <a:endParaRPr lang="en-US"/>
          </a:p>
        </p:txBody>
      </p:sp>
    </p:spTree>
    <p:extLst>
      <p:ext uri="{BB962C8B-B14F-4D97-AF65-F5344CB8AC3E}">
        <p14:creationId xmlns:p14="http://schemas.microsoft.com/office/powerpoint/2010/main" val="3243041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2E85BA-4C06-4A44-8ED9-BB9298D041C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9177D06-6DFF-4D8F-BA4B-A9911FF111E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9F25BB7-C4A6-4ED9-9D02-6436100498F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204F7E3A-E5F2-49FA-BFC9-D9590172ADF4}" type="datetimeFigureOut">
              <a:rPr lang="en-US" smtClean="0"/>
              <a:t>12/19/2019</a:t>
            </a:fld>
            <a:endParaRPr lang="en-US"/>
          </a:p>
        </p:txBody>
      </p:sp>
      <p:sp>
        <p:nvSpPr>
          <p:cNvPr id="5" name="Footer Placeholder 4">
            <a:extLst>
              <a:ext uri="{FF2B5EF4-FFF2-40B4-BE49-F238E27FC236}">
                <a16:creationId xmlns:a16="http://schemas.microsoft.com/office/drawing/2014/main" id="{1962BA6E-9F42-41DC-88D4-8316EF368B8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9910FA1-6946-4B55-A39C-CD7130C6561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1E662-7767-4DC1-8B84-F0CB88B18809}" type="slidenum">
              <a:rPr lang="en-US" smtClean="0"/>
              <a:t>‹#›</a:t>
            </a:fld>
            <a:endParaRPr lang="en-US"/>
          </a:p>
        </p:txBody>
      </p:sp>
    </p:spTree>
    <p:extLst>
      <p:ext uri="{BB962C8B-B14F-4D97-AF65-F5344CB8AC3E}">
        <p14:creationId xmlns:p14="http://schemas.microsoft.com/office/powerpoint/2010/main" val="12251998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ipd.co.uk/knowledge/strategy/hr/strategic-hrm-factsheet" TargetMode="External"/><Relationship Id="rId2" Type="http://schemas.openxmlformats.org/officeDocument/2006/relationships/hyperlink" Target="https://www-sciencedirect-com.ezproxy.uwtsd.ac.uk/science/article/pii/S1090951601000645" TargetMode="External"/><Relationship Id="rId1" Type="http://schemas.openxmlformats.org/officeDocument/2006/relationships/slideLayout" Target="../slideLayouts/slideLayout2.xml"/><Relationship Id="rId6" Type="http://schemas.openxmlformats.org/officeDocument/2006/relationships/hyperlink" Target="https://www.hofstede-insights.com/product/compare-countries/" TargetMode="External"/><Relationship Id="rId5" Type="http://schemas.openxmlformats.org/officeDocument/2006/relationships/hyperlink" Target="https://books.google.com.au/books/about/Human_Resource_Management.html?id=_8cdQAAACAAJ" TargetMode="External"/><Relationship Id="rId4" Type="http://schemas.openxmlformats.org/officeDocument/2006/relationships/hyperlink" Target="https://research-methodology.net/south-korea-key-economic-drivers-and-hrm-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917AC-829E-4DA3-9D02-2E1D69573651}"/>
              </a:ext>
            </a:extLst>
          </p:cNvPr>
          <p:cNvSpPr>
            <a:spLocks noGrp="1"/>
          </p:cNvSpPr>
          <p:nvPr>
            <p:ph type="title"/>
          </p:nvPr>
        </p:nvSpPr>
        <p:spPr/>
        <p:txBody>
          <a:bodyPr/>
          <a:lstStyle/>
          <a:p>
            <a:r>
              <a:rPr lang="en-US" dirty="0"/>
              <a:t>                 </a:t>
            </a:r>
            <a:endParaRPr lang="en-IN" dirty="0"/>
          </a:p>
        </p:txBody>
      </p:sp>
      <p:sp>
        <p:nvSpPr>
          <p:cNvPr id="6" name="Content Placeholder 5">
            <a:extLst>
              <a:ext uri="{FF2B5EF4-FFF2-40B4-BE49-F238E27FC236}">
                <a16:creationId xmlns:a16="http://schemas.microsoft.com/office/drawing/2014/main" id="{CE68A212-BAE3-4783-8DB1-217932934AF2}"/>
              </a:ext>
            </a:extLst>
          </p:cNvPr>
          <p:cNvSpPr>
            <a:spLocks noGrp="1"/>
          </p:cNvSpPr>
          <p:nvPr>
            <p:ph idx="1"/>
          </p:nvPr>
        </p:nvSpPr>
        <p:spPr/>
        <p:txBody>
          <a:bodyPr/>
          <a:lstStyle/>
          <a:p>
            <a:pPr marL="0" indent="0">
              <a:buNone/>
            </a:pPr>
            <a:r>
              <a:rPr lang="en-US" dirty="0"/>
              <a:t>Last but not least</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1907490 Paulina </a:t>
            </a:r>
            <a:r>
              <a:rPr lang="en-US" dirty="0" err="1"/>
              <a:t>Damuc</a:t>
            </a:r>
            <a:endParaRPr lang="en-US" dirty="0"/>
          </a:p>
          <a:p>
            <a:pPr marL="0" indent="0">
              <a:buNone/>
            </a:pPr>
            <a:r>
              <a:rPr lang="en-US" dirty="0"/>
              <a:t>1906141 Sagar Chaandwani</a:t>
            </a:r>
          </a:p>
          <a:p>
            <a:pPr marL="0" indent="0">
              <a:buNone/>
            </a:pPr>
            <a:r>
              <a:rPr lang="en-US" dirty="0"/>
              <a:t>1906530 Jakob Prewitt</a:t>
            </a:r>
          </a:p>
          <a:p>
            <a:endParaRPr lang="en-IN" dirty="0"/>
          </a:p>
        </p:txBody>
      </p:sp>
      <p:pic>
        <p:nvPicPr>
          <p:cNvPr id="8" name="Picture 7">
            <a:extLst>
              <a:ext uri="{FF2B5EF4-FFF2-40B4-BE49-F238E27FC236}">
                <a16:creationId xmlns:a16="http://schemas.microsoft.com/office/drawing/2014/main" id="{EA4F924E-2B44-4CA6-9AAF-1E19C195D07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67400" y="609600"/>
            <a:ext cx="2438400" cy="1909763"/>
          </a:xfrm>
          <a:prstGeom prst="rect">
            <a:avLst/>
          </a:prstGeom>
        </p:spPr>
      </p:pic>
    </p:spTree>
    <p:extLst>
      <p:ext uri="{BB962C8B-B14F-4D97-AF65-F5344CB8AC3E}">
        <p14:creationId xmlns:p14="http://schemas.microsoft.com/office/powerpoint/2010/main" val="1741425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p:txBody>
          <a:bodyPr>
            <a:normAutofit/>
          </a:bodyPr>
          <a:lstStyle/>
          <a:p>
            <a:pPr algn="just"/>
            <a:r>
              <a:rPr lang="en-US" dirty="0"/>
              <a:t>In the era of globalization, the Hanoi Hat Company can help to achieve the competitive benefit and the people involved in the organization must be competitive. </a:t>
            </a:r>
          </a:p>
          <a:p>
            <a:pPr algn="just"/>
            <a:endParaRPr lang="en-US" dirty="0"/>
          </a:p>
          <a:p>
            <a:pPr algn="just"/>
            <a:r>
              <a:rPr lang="en-US" dirty="0"/>
              <a:t>The company focused on forming hats and caps. Clutters were paid on a piece rate  basis and it was contracted by international sportswear to form short runs of special models but the training reduced the rate of production and there were less earnings of individual which led to dissatisfaction and increased turnover of employee.</a:t>
            </a:r>
          </a:p>
          <a:p>
            <a:pPr algn="just"/>
            <a:endParaRPr lang="en-US" dirty="0"/>
          </a:p>
          <a:p>
            <a:pPr algn="just"/>
            <a:r>
              <a:rPr lang="en-US" dirty="0"/>
              <a:t>There was a challenge while appointing the HR manager in the Hanoi Hat Company.  (</a:t>
            </a:r>
            <a:r>
              <a:rPr lang="en-US" dirty="0" err="1"/>
              <a:t>Analoui</a:t>
            </a:r>
            <a:r>
              <a:rPr lang="en-US" dirty="0"/>
              <a:t> 2017)</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EA23C2E-7857-4C96-9BDA-1CD9B3AD7E1D}"/>
              </a:ext>
            </a:extLst>
          </p:cNvPr>
          <p:cNvSpPr>
            <a:spLocks noGrp="1"/>
          </p:cNvSpPr>
          <p:nvPr>
            <p:ph type="title"/>
          </p:nvPr>
        </p:nvSpPr>
        <p:spPr/>
        <p:txBody>
          <a:bodyPr/>
          <a:lstStyle/>
          <a:p>
            <a:r>
              <a:rPr lang="en-GB" altLang="en-US"/>
              <a:t>HRM and SHRM</a:t>
            </a:r>
          </a:p>
        </p:txBody>
      </p:sp>
      <p:sp>
        <p:nvSpPr>
          <p:cNvPr id="3075" name="Content Placeholder 2">
            <a:extLst>
              <a:ext uri="{FF2B5EF4-FFF2-40B4-BE49-F238E27FC236}">
                <a16:creationId xmlns:a16="http://schemas.microsoft.com/office/drawing/2014/main" id="{02950F65-2B7F-45BB-9278-F84E0AA33D7B}"/>
              </a:ext>
            </a:extLst>
          </p:cNvPr>
          <p:cNvSpPr>
            <a:spLocks noGrp="1"/>
          </p:cNvSpPr>
          <p:nvPr>
            <p:ph idx="1"/>
          </p:nvPr>
        </p:nvSpPr>
        <p:spPr/>
        <p:txBody>
          <a:bodyPr/>
          <a:lstStyle/>
          <a:p>
            <a:r>
              <a:rPr lang="en-GB" altLang="en-US"/>
              <a:t>HRM-”The design, implementation and maintenance of strategies to manage people for optimum business performance”(CIPD)</a:t>
            </a:r>
          </a:p>
          <a:p>
            <a:r>
              <a:rPr lang="en-GB" altLang="en-US"/>
              <a:t>SHRM-” The pattern of planned human resource deployments and activities intended to enable the organisation to achieve its goals (Wright and McMahan)” –supports long term business goals (CIPD)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19B12CD-8241-4E88-BA3F-DF297BBB4F64}"/>
              </a:ext>
            </a:extLst>
          </p:cNvPr>
          <p:cNvSpPr>
            <a:spLocks noGrp="1"/>
          </p:cNvSpPr>
          <p:nvPr>
            <p:ph type="title"/>
          </p:nvPr>
        </p:nvSpPr>
        <p:spPr/>
        <p:txBody>
          <a:bodyPr rtlCol="0">
            <a:normAutofit/>
          </a:bodyPr>
          <a:lstStyle/>
          <a:p>
            <a:pPr fontAlgn="auto">
              <a:spcAft>
                <a:spcPts val="0"/>
              </a:spcAft>
              <a:defRPr/>
            </a:pPr>
            <a:r>
              <a:rPr lang="en-GB" dirty="0"/>
              <a:t>Globalisation and contemporary HRM</a:t>
            </a:r>
          </a:p>
        </p:txBody>
      </p:sp>
      <p:sp>
        <p:nvSpPr>
          <p:cNvPr id="4" name="Content Placeholder 3">
            <a:extLst>
              <a:ext uri="{FF2B5EF4-FFF2-40B4-BE49-F238E27FC236}">
                <a16:creationId xmlns:a16="http://schemas.microsoft.com/office/drawing/2014/main" id="{055FB7FF-60FF-4DF8-9ED8-5F292675C96B}"/>
              </a:ext>
            </a:extLst>
          </p:cNvPr>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dirty="0"/>
              <a:t>Globalisation can have significant implications on HRM practices and management:</a:t>
            </a:r>
          </a:p>
          <a:p>
            <a:pPr fontAlgn="auto">
              <a:spcAft>
                <a:spcPts val="0"/>
              </a:spcAft>
              <a:defRPr/>
            </a:pPr>
            <a:r>
              <a:rPr lang="en-GB" dirty="0"/>
              <a:t>It creates pressure for universal ‘best’ transferable practices around the world </a:t>
            </a:r>
          </a:p>
          <a:p>
            <a:pPr fontAlgn="auto">
              <a:spcAft>
                <a:spcPts val="0"/>
              </a:spcAft>
              <a:defRPr/>
            </a:pPr>
            <a:r>
              <a:rPr lang="en-GB" dirty="0"/>
              <a:t>Many argue that national based HRM system are more resilient because of different cultural and socio-economic backgrounds</a:t>
            </a:r>
          </a:p>
          <a:p>
            <a:pPr marL="0" indent="0" algn="r" fontAlgn="auto">
              <a:spcAft>
                <a:spcPts val="0"/>
              </a:spcAft>
              <a:buFont typeface="Arial" panose="020B0604020202020204" pitchFamily="34" charset="0"/>
              <a:buNone/>
              <a:defRPr/>
            </a:pPr>
            <a:r>
              <a:rPr lang="en-GB" dirty="0"/>
              <a:t>(</a:t>
            </a:r>
            <a:r>
              <a:rPr lang="en-GB" dirty="0" err="1"/>
              <a:t>Bae</a:t>
            </a:r>
            <a:r>
              <a:rPr lang="en-GB" dirty="0"/>
              <a:t> and Rowley, 2001)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2">
            <a:extLst>
              <a:ext uri="{FF2B5EF4-FFF2-40B4-BE49-F238E27FC236}">
                <a16:creationId xmlns:a16="http://schemas.microsoft.com/office/drawing/2014/main" id="{BFD3F0C6-5D38-4840-B48E-1BB03DA15A2E}"/>
              </a:ext>
            </a:extLst>
          </p:cNvPr>
          <p:cNvSpPr>
            <a:spLocks noGrp="1"/>
          </p:cNvSpPr>
          <p:nvPr>
            <p:ph type="title"/>
          </p:nvPr>
        </p:nvSpPr>
        <p:spPr/>
        <p:txBody>
          <a:bodyPr/>
          <a:lstStyle/>
          <a:p>
            <a:r>
              <a:rPr lang="en-GB" altLang="en-US"/>
              <a:t> ‘Matching model’</a:t>
            </a:r>
          </a:p>
        </p:txBody>
      </p:sp>
      <p:graphicFrame>
        <p:nvGraphicFramePr>
          <p:cNvPr id="18" name="Diagram 17">
            <a:extLst>
              <a:ext uri="{FF2B5EF4-FFF2-40B4-BE49-F238E27FC236}">
                <a16:creationId xmlns:a16="http://schemas.microsoft.com/office/drawing/2014/main" id="{325CBADE-B303-4258-BE52-BC518BACAF13}"/>
              </a:ext>
            </a:extLst>
          </p:cNvPr>
          <p:cNvGraphicFramePr/>
          <p:nvPr/>
        </p:nvGraphicFramePr>
        <p:xfrm>
          <a:off x="323528" y="1268760"/>
          <a:ext cx="8496944" cy="51845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F7B32A52-BAA9-4691-AACD-E4D8D1C104A2}"/>
              </a:ext>
            </a:extLst>
          </p:cNvPr>
          <p:cNvSpPr>
            <a:spLocks noGrp="1"/>
          </p:cNvSpPr>
          <p:nvPr>
            <p:ph type="title"/>
          </p:nvPr>
        </p:nvSpPr>
        <p:spPr/>
        <p:txBody>
          <a:bodyPr/>
          <a:lstStyle/>
          <a:p>
            <a:r>
              <a:rPr lang="en-GB" altLang="en-US"/>
              <a:t>‘The Harvard Model’</a:t>
            </a:r>
          </a:p>
        </p:txBody>
      </p:sp>
      <p:graphicFrame>
        <p:nvGraphicFramePr>
          <p:cNvPr id="4" name="Content Placeholder 3">
            <a:extLst>
              <a:ext uri="{FF2B5EF4-FFF2-40B4-BE49-F238E27FC236}">
                <a16:creationId xmlns:a16="http://schemas.microsoft.com/office/drawing/2014/main" id="{2869779E-CADB-4B7D-B766-B055000B340E}"/>
              </a:ext>
            </a:extLst>
          </p:cNvPr>
          <p:cNvGraphicFramePr>
            <a:graphicFrameLocks noGrp="1"/>
          </p:cNvGraphicFramePr>
          <p:nvPr>
            <p:ph idx="1"/>
          </p:nvPr>
        </p:nvGraphicFramePr>
        <p:xfrm>
          <a:off x="395536" y="1556792"/>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2">
            <a:extLst>
              <a:ext uri="{FF2B5EF4-FFF2-40B4-BE49-F238E27FC236}">
                <a16:creationId xmlns:a16="http://schemas.microsoft.com/office/drawing/2014/main" id="{C643807F-BB51-4D11-8239-606534EF7597}"/>
              </a:ext>
            </a:extLst>
          </p:cNvPr>
          <p:cNvSpPr>
            <a:spLocks noGrp="1"/>
          </p:cNvSpPr>
          <p:nvPr>
            <p:ph type="title"/>
          </p:nvPr>
        </p:nvSpPr>
        <p:spPr/>
        <p:txBody>
          <a:bodyPr/>
          <a:lstStyle/>
          <a:p>
            <a:r>
              <a:rPr lang="en-GB" altLang="en-US"/>
              <a:t>National and Cultural issues</a:t>
            </a:r>
          </a:p>
        </p:txBody>
      </p:sp>
      <p:sp>
        <p:nvSpPr>
          <p:cNvPr id="4" name="Content Placeholder 3">
            <a:extLst>
              <a:ext uri="{FF2B5EF4-FFF2-40B4-BE49-F238E27FC236}">
                <a16:creationId xmlns:a16="http://schemas.microsoft.com/office/drawing/2014/main" id="{854D0366-E7CF-4ECD-A37B-6B134E06C081}"/>
              </a:ext>
            </a:extLst>
          </p:cNvPr>
          <p:cNvSpPr>
            <a:spLocks noGrp="1"/>
          </p:cNvSpPr>
          <p:nvPr>
            <p:ph sz="half" idx="1"/>
          </p:nvPr>
        </p:nvSpPr>
        <p:spPr/>
        <p:txBody>
          <a:bodyPr rtlCol="0">
            <a:normAutofit/>
          </a:bodyPr>
          <a:lstStyle/>
          <a:p>
            <a:pPr fontAlgn="auto">
              <a:spcAft>
                <a:spcPts val="0"/>
              </a:spcAft>
              <a:defRPr/>
            </a:pPr>
            <a:r>
              <a:rPr lang="en-GB" dirty="0"/>
              <a:t>Harvard model’ is mostly adopted in Europe mainly because it is in line with European external environment and culture. </a:t>
            </a:r>
          </a:p>
          <a:p>
            <a:pPr fontAlgn="auto">
              <a:spcAft>
                <a:spcPts val="0"/>
              </a:spcAft>
              <a:defRPr/>
            </a:pPr>
            <a:r>
              <a:rPr lang="en-GB" dirty="0"/>
              <a:t>In order to  implement it in South Korean company the following factors need to be considered. (</a:t>
            </a:r>
            <a:r>
              <a:rPr lang="en-GB" dirty="0" err="1"/>
              <a:t>Dudovskiy</a:t>
            </a:r>
            <a:r>
              <a:rPr lang="en-GB" dirty="0"/>
              <a:t>, 2012)</a:t>
            </a:r>
          </a:p>
          <a:p>
            <a:pPr fontAlgn="auto">
              <a:spcAft>
                <a:spcPts val="0"/>
              </a:spcAft>
              <a:defRPr/>
            </a:pPr>
            <a:endParaRPr lang="en-GB" dirty="0"/>
          </a:p>
        </p:txBody>
      </p:sp>
      <p:sp>
        <p:nvSpPr>
          <p:cNvPr id="6" name="Content Placeholder 5">
            <a:extLst>
              <a:ext uri="{FF2B5EF4-FFF2-40B4-BE49-F238E27FC236}">
                <a16:creationId xmlns:a16="http://schemas.microsoft.com/office/drawing/2014/main" id="{0D4CE391-A3F1-4D8E-9D2D-F64B64BE17AA}"/>
              </a:ext>
            </a:extLst>
          </p:cNvPr>
          <p:cNvSpPr>
            <a:spLocks noGrp="1"/>
          </p:cNvSpPr>
          <p:nvPr>
            <p:ph sz="half" idx="2"/>
          </p:nvPr>
        </p:nvSpPr>
        <p:spPr>
          <a:solidFill>
            <a:schemeClr val="accent1">
              <a:lumMod val="20000"/>
              <a:lumOff val="80000"/>
            </a:schemeClr>
          </a:solidFill>
        </p:spPr>
        <p:txBody>
          <a:bodyPr rtlCol="0">
            <a:normAutofit/>
          </a:bodyPr>
          <a:lstStyle/>
          <a:p>
            <a:pPr fontAlgn="auto">
              <a:spcAft>
                <a:spcPts val="0"/>
              </a:spcAft>
              <a:defRPr/>
            </a:pPr>
            <a:r>
              <a:rPr lang="en-GB" dirty="0"/>
              <a:t>Autocratic </a:t>
            </a:r>
            <a:r>
              <a:rPr lang="en-GB" dirty="0" err="1"/>
              <a:t>vs</a:t>
            </a:r>
            <a:r>
              <a:rPr lang="en-GB" dirty="0"/>
              <a:t> democratic leadership style </a:t>
            </a:r>
          </a:p>
          <a:p>
            <a:pPr fontAlgn="auto">
              <a:spcAft>
                <a:spcPts val="0"/>
              </a:spcAft>
              <a:defRPr/>
            </a:pPr>
            <a:r>
              <a:rPr lang="en-GB" dirty="0"/>
              <a:t>Senior management interference in HRM </a:t>
            </a:r>
            <a:r>
              <a:rPr lang="en-GB" dirty="0" err="1"/>
              <a:t>vs</a:t>
            </a:r>
            <a:r>
              <a:rPr lang="en-GB" dirty="0"/>
              <a:t> HRM as separate business division</a:t>
            </a:r>
          </a:p>
          <a:p>
            <a:pPr fontAlgn="auto">
              <a:spcAft>
                <a:spcPts val="0"/>
              </a:spcAft>
              <a:defRPr/>
            </a:pPr>
            <a:r>
              <a:rPr lang="en-GB" dirty="0"/>
              <a:t>Tall management </a:t>
            </a:r>
            <a:r>
              <a:rPr lang="en-GB" dirty="0" err="1"/>
              <a:t>vs</a:t>
            </a:r>
            <a:r>
              <a:rPr lang="en-GB" dirty="0"/>
              <a:t> flat corporate structure</a:t>
            </a:r>
          </a:p>
          <a:p>
            <a:pPr fontAlgn="auto">
              <a:spcAft>
                <a:spcPts val="0"/>
              </a:spcAft>
              <a:defRPr/>
            </a:pPr>
            <a:r>
              <a:rPr lang="en-GB" dirty="0"/>
              <a:t>Life-long employment </a:t>
            </a:r>
            <a:r>
              <a:rPr lang="en-GB" dirty="0" err="1"/>
              <a:t>vs</a:t>
            </a:r>
            <a:r>
              <a:rPr lang="en-GB" dirty="0"/>
              <a:t> dynamic changes in workplace</a:t>
            </a:r>
          </a:p>
          <a:p>
            <a:pPr fontAlgn="auto">
              <a:spcAft>
                <a:spcPts val="0"/>
              </a:spcAft>
              <a:defRPr/>
            </a:pPr>
            <a:endParaRPr lang="en-GB" dirty="0"/>
          </a:p>
          <a:p>
            <a:pPr fontAlgn="auto">
              <a:spcAft>
                <a:spcPts val="0"/>
              </a:spcAft>
              <a:defRPr/>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A598DBF-60EB-4918-ABFD-770EFFBCAB4C}"/>
              </a:ext>
            </a:extLst>
          </p:cNvPr>
          <p:cNvSpPr>
            <a:spLocks noGrp="1"/>
          </p:cNvSpPr>
          <p:nvPr>
            <p:ph type="title"/>
          </p:nvPr>
        </p:nvSpPr>
        <p:spPr/>
        <p:txBody>
          <a:bodyPr/>
          <a:lstStyle/>
          <a:p>
            <a:r>
              <a:rPr lang="en-GB" altLang="en-US"/>
              <a:t>Hofstede’s Cultural Dimensions</a:t>
            </a:r>
          </a:p>
        </p:txBody>
      </p:sp>
      <p:pic>
        <p:nvPicPr>
          <p:cNvPr id="8195" name="Content Placeholder 3">
            <a:extLst>
              <a:ext uri="{FF2B5EF4-FFF2-40B4-BE49-F238E27FC236}">
                <a16:creationId xmlns:a16="http://schemas.microsoft.com/office/drawing/2014/main" id="{95202BBE-E7B4-464B-B1C8-3659C8377BB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55650" y="2492375"/>
            <a:ext cx="7777163" cy="3313113"/>
          </a:xfrm>
        </p:spPr>
      </p:pic>
      <p:pic>
        <p:nvPicPr>
          <p:cNvPr id="8196" name="Picture 5">
            <a:extLst>
              <a:ext uri="{FF2B5EF4-FFF2-40B4-BE49-F238E27FC236}">
                <a16:creationId xmlns:a16="http://schemas.microsoft.com/office/drawing/2014/main" id="{9C7B5081-E3F2-4F2B-BB44-CF3B39002F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5088" t="28709" r="57054" b="66609"/>
          <a:stretch>
            <a:fillRect/>
          </a:stretch>
        </p:blipFill>
        <p:spPr bwMode="auto">
          <a:xfrm>
            <a:off x="3059113" y="1844675"/>
            <a:ext cx="1368425"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6">
            <a:extLst>
              <a:ext uri="{FF2B5EF4-FFF2-40B4-BE49-F238E27FC236}">
                <a16:creationId xmlns:a16="http://schemas.microsoft.com/office/drawing/2014/main" id="{7890F346-8342-47EF-9A90-E9AFB42EFF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4518" t="28709" r="46053" b="66609"/>
          <a:stretch>
            <a:fillRect/>
          </a:stretch>
        </p:blipFill>
        <p:spPr bwMode="auto">
          <a:xfrm>
            <a:off x="4643438" y="1844675"/>
            <a:ext cx="1728787"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85379-A45F-4749-AAA2-FF89719DD211}"/>
              </a:ext>
            </a:extLst>
          </p:cNvPr>
          <p:cNvSpPr>
            <a:spLocks noGrp="1"/>
          </p:cNvSpPr>
          <p:nvPr>
            <p:ph type="title"/>
          </p:nvPr>
        </p:nvSpPr>
        <p:spPr/>
        <p:txBody>
          <a:bodyPr/>
          <a:lstStyle/>
          <a:p>
            <a:r>
              <a:rPr lang="en-IN" dirty="0"/>
              <a:t>Key Cultural Factors</a:t>
            </a:r>
          </a:p>
        </p:txBody>
      </p:sp>
      <p:sp>
        <p:nvSpPr>
          <p:cNvPr id="3" name="Content Placeholder 2">
            <a:extLst>
              <a:ext uri="{FF2B5EF4-FFF2-40B4-BE49-F238E27FC236}">
                <a16:creationId xmlns:a16="http://schemas.microsoft.com/office/drawing/2014/main" id="{06495CAF-7F5D-498A-9D0E-2B45F6C0FE7E}"/>
              </a:ext>
            </a:extLst>
          </p:cNvPr>
          <p:cNvSpPr>
            <a:spLocks noGrp="1"/>
          </p:cNvSpPr>
          <p:nvPr>
            <p:ph idx="1"/>
          </p:nvPr>
        </p:nvSpPr>
        <p:spPr/>
        <p:txBody>
          <a:bodyPr/>
          <a:lstStyle/>
          <a:p>
            <a:pPr>
              <a:defRPr>
                <a:solidFill>
                  <a:srgbClr val="222222"/>
                </a:solidFill>
              </a:defRPr>
            </a:pPr>
            <a:r>
              <a:rPr lang="en-US" dirty="0"/>
              <a:t>Long-term Orientation (100) — Uncertainty Avoidance (85), the highest ranking traits for South Korea.</a:t>
            </a:r>
          </a:p>
          <a:p>
            <a:pPr>
              <a:defRPr>
                <a:solidFill>
                  <a:srgbClr val="222222"/>
                </a:solidFill>
              </a:defRPr>
            </a:pPr>
            <a:endParaRPr lang="en-US" dirty="0"/>
          </a:p>
          <a:p>
            <a:pPr>
              <a:defRPr>
                <a:solidFill>
                  <a:srgbClr val="222222"/>
                </a:solidFill>
              </a:defRPr>
            </a:pPr>
            <a:r>
              <a:rPr lang="en-US" dirty="0"/>
              <a:t>Individualism (18) represents the largest cultural difference between South Korea and UK.</a:t>
            </a:r>
          </a:p>
          <a:p>
            <a:endParaRPr lang="en-IN" dirty="0"/>
          </a:p>
        </p:txBody>
      </p:sp>
    </p:spTree>
    <p:extLst>
      <p:ext uri="{BB962C8B-B14F-4D97-AF65-F5344CB8AC3E}">
        <p14:creationId xmlns:p14="http://schemas.microsoft.com/office/powerpoint/2010/main" val="1047433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4C721-CA18-41E2-81E8-C0805520BF97}"/>
              </a:ext>
            </a:extLst>
          </p:cNvPr>
          <p:cNvSpPr>
            <a:spLocks noGrp="1"/>
          </p:cNvSpPr>
          <p:nvPr>
            <p:ph type="title"/>
          </p:nvPr>
        </p:nvSpPr>
        <p:spPr/>
        <p:txBody>
          <a:bodyPr/>
          <a:lstStyle/>
          <a:p>
            <a:r>
              <a:rPr lang="en-US" dirty="0"/>
              <a:t>Soft HRM Approach: Promoting from Within</a:t>
            </a:r>
            <a:endParaRPr lang="en-IN" dirty="0"/>
          </a:p>
        </p:txBody>
      </p:sp>
      <p:sp>
        <p:nvSpPr>
          <p:cNvPr id="3" name="Content Placeholder 2">
            <a:extLst>
              <a:ext uri="{FF2B5EF4-FFF2-40B4-BE49-F238E27FC236}">
                <a16:creationId xmlns:a16="http://schemas.microsoft.com/office/drawing/2014/main" id="{0C713564-3768-4F2B-AD79-588D6003F18A}"/>
              </a:ext>
            </a:extLst>
          </p:cNvPr>
          <p:cNvSpPr>
            <a:spLocks noGrp="1"/>
          </p:cNvSpPr>
          <p:nvPr>
            <p:ph idx="1"/>
          </p:nvPr>
        </p:nvSpPr>
        <p:spPr/>
        <p:txBody>
          <a:bodyPr/>
          <a:lstStyle/>
          <a:p>
            <a:pPr>
              <a:defRPr>
                <a:solidFill>
                  <a:srgbClr val="222222"/>
                </a:solidFill>
              </a:defRPr>
            </a:pPr>
            <a:r>
              <a:rPr lang="en-US" dirty="0"/>
              <a:t>The interest of the group over the individual is highly valued.</a:t>
            </a:r>
          </a:p>
          <a:p>
            <a:pPr>
              <a:defRPr>
                <a:solidFill>
                  <a:srgbClr val="222222"/>
                </a:solidFill>
              </a:defRPr>
            </a:pPr>
            <a:r>
              <a:rPr lang="en-US" dirty="0"/>
              <a:t>Hiring/Training an HR manger from within would be in support of the collective and future-proofing of current workers</a:t>
            </a:r>
          </a:p>
          <a:p>
            <a:pPr>
              <a:defRPr>
                <a:solidFill>
                  <a:srgbClr val="222222"/>
                </a:solidFill>
              </a:defRPr>
            </a:pPr>
            <a:r>
              <a:rPr lang="en-US" dirty="0"/>
              <a:t>Respect for managers would be maintained, and avenues for promotion would open encouraging workers to stay</a:t>
            </a:r>
            <a:endParaRPr lang="en-IN" dirty="0"/>
          </a:p>
        </p:txBody>
      </p:sp>
    </p:spTree>
    <p:extLst>
      <p:ext uri="{BB962C8B-B14F-4D97-AF65-F5344CB8AC3E}">
        <p14:creationId xmlns:p14="http://schemas.microsoft.com/office/powerpoint/2010/main" val="752823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B9F36-F54D-42D8-876C-19BD11FF139E}"/>
              </a:ext>
            </a:extLst>
          </p:cNvPr>
          <p:cNvSpPr>
            <a:spLocks noGrp="1"/>
          </p:cNvSpPr>
          <p:nvPr>
            <p:ph type="title"/>
          </p:nvPr>
        </p:nvSpPr>
        <p:spPr/>
        <p:txBody>
          <a:bodyPr/>
          <a:lstStyle/>
          <a:p>
            <a:r>
              <a:rPr lang="en-US" dirty="0"/>
              <a:t>Soft HRM Approach: Long-term investment</a:t>
            </a:r>
            <a:endParaRPr lang="en-IN" dirty="0"/>
          </a:p>
        </p:txBody>
      </p:sp>
      <p:sp>
        <p:nvSpPr>
          <p:cNvPr id="3" name="Content Placeholder 2">
            <a:extLst>
              <a:ext uri="{FF2B5EF4-FFF2-40B4-BE49-F238E27FC236}">
                <a16:creationId xmlns:a16="http://schemas.microsoft.com/office/drawing/2014/main" id="{919EA371-0131-4185-8841-6298E9367548}"/>
              </a:ext>
            </a:extLst>
          </p:cNvPr>
          <p:cNvSpPr>
            <a:spLocks noGrp="1"/>
          </p:cNvSpPr>
          <p:nvPr>
            <p:ph idx="1"/>
          </p:nvPr>
        </p:nvSpPr>
        <p:spPr/>
        <p:txBody>
          <a:bodyPr/>
          <a:lstStyle/>
          <a:p>
            <a:pPr>
              <a:defRPr>
                <a:solidFill>
                  <a:srgbClr val="222222"/>
                </a:solidFill>
              </a:defRPr>
            </a:pPr>
            <a:r>
              <a:rPr lang="en-US" dirty="0"/>
              <a:t>Workers look for growth and training rather than opportunities elsewhere.</a:t>
            </a:r>
          </a:p>
          <a:p>
            <a:pPr>
              <a:defRPr>
                <a:solidFill>
                  <a:srgbClr val="222222"/>
                </a:solidFill>
              </a:defRPr>
            </a:pPr>
            <a:r>
              <a:rPr lang="en-US" dirty="0"/>
              <a:t>Any Western Approach would need to be “grandfathered-in” over time, if accepted at all.</a:t>
            </a:r>
          </a:p>
          <a:p>
            <a:pPr>
              <a:defRPr>
                <a:solidFill>
                  <a:srgbClr val="222222"/>
                </a:solidFill>
              </a:defRPr>
            </a:pPr>
            <a:r>
              <a:rPr lang="en-US" dirty="0"/>
              <a:t>Slow and sustainable results are highly valued.</a:t>
            </a:r>
          </a:p>
          <a:p>
            <a:endParaRPr lang="en-IN" dirty="0"/>
          </a:p>
        </p:txBody>
      </p:sp>
    </p:spTree>
    <p:extLst>
      <p:ext uri="{BB962C8B-B14F-4D97-AF65-F5344CB8AC3E}">
        <p14:creationId xmlns:p14="http://schemas.microsoft.com/office/powerpoint/2010/main" val="3746216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A27AF-B377-4A72-A41A-0B158B3A47A1}"/>
              </a:ext>
            </a:extLst>
          </p:cNvPr>
          <p:cNvSpPr>
            <a:spLocks noGrp="1"/>
          </p:cNvSpPr>
          <p:nvPr>
            <p:ph type="title"/>
          </p:nvPr>
        </p:nvSpPr>
        <p:spPr/>
        <p:txBody>
          <a:bodyPr/>
          <a:lstStyle/>
          <a:p>
            <a:r>
              <a:rPr lang="en-US" dirty="0"/>
              <a:t>Soft HRM Approach: Focus on the people</a:t>
            </a:r>
            <a:endParaRPr lang="en-IN" dirty="0"/>
          </a:p>
        </p:txBody>
      </p:sp>
      <p:sp>
        <p:nvSpPr>
          <p:cNvPr id="3" name="Content Placeholder 2">
            <a:extLst>
              <a:ext uri="{FF2B5EF4-FFF2-40B4-BE49-F238E27FC236}">
                <a16:creationId xmlns:a16="http://schemas.microsoft.com/office/drawing/2014/main" id="{548D4DBF-56F4-46EC-9759-9B2F462D2CBD}"/>
              </a:ext>
            </a:extLst>
          </p:cNvPr>
          <p:cNvSpPr>
            <a:spLocks noGrp="1"/>
          </p:cNvSpPr>
          <p:nvPr>
            <p:ph idx="1"/>
          </p:nvPr>
        </p:nvSpPr>
        <p:spPr/>
        <p:txBody>
          <a:bodyPr/>
          <a:lstStyle/>
          <a:p>
            <a:pPr>
              <a:defRPr>
                <a:solidFill>
                  <a:srgbClr val="222222"/>
                </a:solidFill>
              </a:defRPr>
            </a:pPr>
            <a:r>
              <a:rPr lang="en-US" dirty="0"/>
              <a:t>Incentives that reward long-term employment.</a:t>
            </a:r>
          </a:p>
          <a:p>
            <a:pPr>
              <a:defRPr>
                <a:solidFill>
                  <a:srgbClr val="222222"/>
                </a:solidFill>
              </a:defRPr>
            </a:pPr>
            <a:r>
              <a:rPr lang="en-US" dirty="0"/>
              <a:t>Training opportunities</a:t>
            </a:r>
          </a:p>
          <a:p>
            <a:pPr>
              <a:defRPr>
                <a:solidFill>
                  <a:srgbClr val="222222"/>
                </a:solidFill>
              </a:defRPr>
            </a:pPr>
            <a:endParaRPr lang="en-US" dirty="0"/>
          </a:p>
          <a:p>
            <a:pPr>
              <a:defRPr>
                <a:solidFill>
                  <a:srgbClr val="222222"/>
                </a:solidFill>
              </a:defRPr>
            </a:pPr>
            <a:r>
              <a:rPr lang="en-US" dirty="0"/>
              <a:t>Introduce a Health-Care program.</a:t>
            </a:r>
          </a:p>
          <a:p>
            <a:pPr>
              <a:defRPr>
                <a:solidFill>
                  <a:srgbClr val="222222"/>
                </a:solidFill>
              </a:defRPr>
            </a:pPr>
            <a:r>
              <a:rPr lang="en-US" dirty="0"/>
              <a:t>South Korea’s Medical Insurance Act leaves it to companies to determine polices.</a:t>
            </a:r>
          </a:p>
          <a:p>
            <a:endParaRPr lang="en-IN" dirty="0"/>
          </a:p>
        </p:txBody>
      </p:sp>
    </p:spTree>
    <p:extLst>
      <p:ext uri="{BB962C8B-B14F-4D97-AF65-F5344CB8AC3E}">
        <p14:creationId xmlns:p14="http://schemas.microsoft.com/office/powerpoint/2010/main" val="269676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Contemporary HRM approach</a:t>
            </a:r>
          </a:p>
        </p:txBody>
      </p:sp>
      <p:sp>
        <p:nvSpPr>
          <p:cNvPr id="3" name="Content Placeholder 2"/>
          <p:cNvSpPr>
            <a:spLocks noGrp="1"/>
          </p:cNvSpPr>
          <p:nvPr>
            <p:ph idx="1"/>
          </p:nvPr>
        </p:nvSpPr>
        <p:spPr/>
        <p:txBody>
          <a:bodyPr>
            <a:normAutofit/>
          </a:bodyPr>
          <a:lstStyle/>
          <a:p>
            <a:pPr algn="just"/>
            <a:endParaRPr lang="en-US" dirty="0"/>
          </a:p>
          <a:p>
            <a:pPr algn="just"/>
            <a:r>
              <a:rPr lang="en-US" dirty="0"/>
              <a:t>Contemporary HRM approaches understands the reasons for similarities and cross- national differences in HR practice in the nations in which they operates.</a:t>
            </a:r>
          </a:p>
          <a:p>
            <a:pPr algn="just"/>
            <a:endParaRPr lang="en-US" dirty="0"/>
          </a:p>
          <a:p>
            <a:pPr algn="just"/>
            <a:r>
              <a:rPr lang="en-US" dirty="0"/>
              <a:t>It is vital to know the institutional distinctiveness of National Business Systems (NBS) as it is the major approach for cross-national differences in employment policy and practice. (Singh 2014)</a:t>
            </a:r>
          </a:p>
          <a:p>
            <a:pPr algn="just">
              <a:buNone/>
            </a:pPr>
            <a:br>
              <a:rPr lang="en-US" dirty="0"/>
            </a:b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63678-A2B2-4A09-A815-3A65E9A72267}"/>
              </a:ext>
            </a:extLst>
          </p:cNvPr>
          <p:cNvSpPr>
            <a:spLocks noGrp="1"/>
          </p:cNvSpPr>
          <p:nvPr>
            <p:ph type="title"/>
          </p:nvPr>
        </p:nvSpPr>
        <p:spPr/>
        <p:txBody>
          <a:bodyPr/>
          <a:lstStyle/>
          <a:p>
            <a:r>
              <a:rPr lang="en-US" dirty="0"/>
              <a:t>The Hanoi Hat Company – Reward Strategy</a:t>
            </a:r>
            <a:endParaRPr lang="en-IN" dirty="0"/>
          </a:p>
        </p:txBody>
      </p:sp>
      <p:pic>
        <p:nvPicPr>
          <p:cNvPr id="33794" name="Picture 2" descr="Image result for reward strategy"/>
          <p:cNvPicPr>
            <a:picLocks noChangeAspect="1" noChangeArrowheads="1"/>
          </p:cNvPicPr>
          <p:nvPr/>
        </p:nvPicPr>
        <p:blipFill>
          <a:blip r:embed="rId2"/>
          <a:srcRect/>
          <a:stretch>
            <a:fillRect/>
          </a:stretch>
        </p:blipFill>
        <p:spPr bwMode="auto">
          <a:xfrm>
            <a:off x="990600" y="1690689"/>
            <a:ext cx="6405383" cy="4157473"/>
          </a:xfrm>
          <a:prstGeom prst="rect">
            <a:avLst/>
          </a:prstGeom>
          <a:noFill/>
        </p:spPr>
      </p:pic>
    </p:spTree>
    <p:extLst>
      <p:ext uri="{BB962C8B-B14F-4D97-AF65-F5344CB8AC3E}">
        <p14:creationId xmlns:p14="http://schemas.microsoft.com/office/powerpoint/2010/main" val="355363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628650" y="1447800"/>
            <a:ext cx="7886700" cy="5045073"/>
          </a:xfrm>
        </p:spPr>
        <p:txBody>
          <a:bodyPr>
            <a:normAutofit fontScale="85000" lnSpcReduction="20000"/>
          </a:bodyPr>
          <a:lstStyle/>
          <a:p>
            <a:pPr algn="just"/>
            <a:r>
              <a:rPr lang="en-US" dirty="0" err="1"/>
              <a:t>Analoui</a:t>
            </a:r>
            <a:r>
              <a:rPr lang="en-US" dirty="0"/>
              <a:t>, F. (2017). Strategic Human Resource Management. Thomson, Australia. </a:t>
            </a:r>
          </a:p>
          <a:p>
            <a:pPr algn="just"/>
            <a:r>
              <a:rPr lang="en-US" dirty="0"/>
              <a:t>Armstrong, M and Baron, A. (2010), Handbook of Strategic HRM, </a:t>
            </a:r>
            <a:r>
              <a:rPr lang="en-US" dirty="0" err="1"/>
              <a:t>Jaico</a:t>
            </a:r>
            <a:r>
              <a:rPr lang="en-US" dirty="0"/>
              <a:t> Publishing House, Mumbai, India</a:t>
            </a:r>
          </a:p>
          <a:p>
            <a:r>
              <a:rPr lang="en-GB" dirty="0"/>
              <a:t>Bae, J. and Rowley, C. (2001). The impact of globalization on HRM: the case of South Korea. </a:t>
            </a:r>
            <a:r>
              <a:rPr lang="en-GB" i="1" dirty="0"/>
              <a:t>Journal of World Business</a:t>
            </a:r>
            <a:r>
              <a:rPr lang="en-GB" dirty="0"/>
              <a:t>, [online] 36(4), pp.402–428. Available at: </a:t>
            </a:r>
            <a:r>
              <a:rPr lang="en-GB" dirty="0">
                <a:hlinkClick r:id="rId2"/>
              </a:rPr>
              <a:t>https://www-sciencedirect-com.ezproxy.uwtsd.ac.uk/science/article/pii/S1090951601000645</a:t>
            </a:r>
            <a:r>
              <a:rPr lang="en-GB" dirty="0"/>
              <a:t> [Accessed 30 Jun. 2019].</a:t>
            </a:r>
            <a:endParaRPr lang="en-IN" dirty="0"/>
          </a:p>
          <a:p>
            <a:r>
              <a:rPr lang="en-GB" dirty="0"/>
              <a:t>CIPD (2019). </a:t>
            </a:r>
            <a:r>
              <a:rPr lang="en-GB" i="1" dirty="0"/>
              <a:t>Strategic Human Resource Management | Factsheets | CIPD</a:t>
            </a:r>
            <a:r>
              <a:rPr lang="en-GB" dirty="0"/>
              <a:t>. [online] CIPD. Available at: </a:t>
            </a:r>
            <a:r>
              <a:rPr lang="en-GB" dirty="0">
                <a:hlinkClick r:id="rId3"/>
              </a:rPr>
              <a:t>https://www.cipd.co.uk/knowledge/strategy/hr/strategic-hrm-factsheet</a:t>
            </a:r>
            <a:r>
              <a:rPr lang="en-GB" dirty="0"/>
              <a:t>.</a:t>
            </a:r>
            <a:endParaRPr lang="en-IN" dirty="0"/>
          </a:p>
          <a:p>
            <a:r>
              <a:rPr lang="en-GB" dirty="0" err="1"/>
              <a:t>Dudovskiy</a:t>
            </a:r>
            <a:r>
              <a:rPr lang="en-GB" dirty="0"/>
              <a:t>, J. (2012). </a:t>
            </a:r>
            <a:r>
              <a:rPr lang="en-GB" i="1" dirty="0"/>
              <a:t>South Korea: Key Economic Drivers and HRM System</a:t>
            </a:r>
            <a:r>
              <a:rPr lang="en-GB" dirty="0"/>
              <a:t>. [online] Research-Methodology. Available at: </a:t>
            </a:r>
            <a:r>
              <a:rPr lang="en-GB" dirty="0">
                <a:hlinkClick r:id="rId4"/>
              </a:rPr>
              <a:t>https://research-methodology.net/south-korea-key-economic-drivers-and-hrm-system/</a:t>
            </a:r>
            <a:r>
              <a:rPr lang="en-GB" dirty="0"/>
              <a:t> [Accessed 18 Dec. 2019].</a:t>
            </a:r>
            <a:endParaRPr lang="en-IN" dirty="0"/>
          </a:p>
          <a:p>
            <a:r>
              <a:rPr lang="en-GB" dirty="0"/>
              <a:t>Fujimoto, Y. (2010). </a:t>
            </a:r>
            <a:r>
              <a:rPr lang="en-GB" i="1" dirty="0"/>
              <a:t>Human Resource Management</a:t>
            </a:r>
            <a:r>
              <a:rPr lang="en-GB" dirty="0"/>
              <a:t>. [online] Google Books. Available at: </a:t>
            </a:r>
            <a:r>
              <a:rPr lang="en-GB" dirty="0">
                <a:hlinkClick r:id="rId5"/>
              </a:rPr>
              <a:t>https://books.google.com.au/books/about/Human_Resource_Management.html?id=_8cdQAAACAAJ</a:t>
            </a:r>
            <a:r>
              <a:rPr lang="en-GB" dirty="0"/>
              <a:t> [Accessed 19 Dec. 2019].</a:t>
            </a:r>
            <a:endParaRPr lang="en-IN" dirty="0"/>
          </a:p>
          <a:p>
            <a:r>
              <a:rPr lang="en-GB" dirty="0"/>
              <a:t>Hofstede Insights (2018). </a:t>
            </a:r>
            <a:r>
              <a:rPr lang="en-GB" i="1" dirty="0"/>
              <a:t>Compare countries - Hofstede Insights</a:t>
            </a:r>
            <a:r>
              <a:rPr lang="en-GB" dirty="0"/>
              <a:t>. [online] Hofstede Insights. Available at: </a:t>
            </a:r>
            <a:r>
              <a:rPr lang="en-GB" dirty="0">
                <a:hlinkClick r:id="rId6"/>
              </a:rPr>
              <a:t>https://www.hofstede-insights.com/product/compare-countries/</a:t>
            </a:r>
            <a:r>
              <a:rPr lang="en-GB" dirty="0"/>
              <a:t>.</a:t>
            </a:r>
            <a:endParaRPr lang="en-IN" dirty="0"/>
          </a:p>
          <a:p>
            <a:pPr algn="just"/>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277</TotalTime>
  <Words>1193</Words>
  <Application>Microsoft Office PowerPoint</Application>
  <PresentationFormat>On-screen Show (4:3)</PresentationFormat>
  <Paragraphs>82</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                 </vt:lpstr>
      <vt:lpstr>Introduction </vt:lpstr>
      <vt:lpstr>HRM and SHRM</vt:lpstr>
      <vt:lpstr>Globalisation and contemporary HRM</vt:lpstr>
      <vt:lpstr> ‘Matching model’</vt:lpstr>
      <vt:lpstr>‘The Harvard Model’</vt:lpstr>
      <vt:lpstr>National and Cultural issues</vt:lpstr>
      <vt:lpstr>Hofstede’s Cultural Dimensions</vt:lpstr>
      <vt:lpstr>Key Cultural Factors</vt:lpstr>
      <vt:lpstr>Soft HRM Approach: Promoting from Within</vt:lpstr>
      <vt:lpstr>Soft HRM Approach: Long-term investment</vt:lpstr>
      <vt:lpstr>Soft HRM Approach: Focus on the people</vt:lpstr>
      <vt:lpstr>Contemporary HRM approach</vt:lpstr>
      <vt:lpstr>The Hanoi Hat Company – Reward Strategy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SONY</dc:creator>
  <cp:lastModifiedBy>sagar chaandwani</cp:lastModifiedBy>
  <cp:revision>40</cp:revision>
  <dcterms:created xsi:type="dcterms:W3CDTF">2019-12-15T15:18:34Z</dcterms:created>
  <dcterms:modified xsi:type="dcterms:W3CDTF">2019-12-19T14:38:30Z</dcterms:modified>
</cp:coreProperties>
</file>