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0" r:id="rId1"/>
  </p:sldMasterIdLst>
  <p:notesMasterIdLst>
    <p:notesMasterId r:id="rId5"/>
  </p:notesMasterIdLst>
  <p:sldIdLst>
    <p:sldId id="256" r:id="rId2"/>
    <p:sldId id="257" r:id="rId3"/>
    <p:sldId id="258" r:id="rId4"/>
  </p:sldIdLst>
  <p:sldSz cx="6858000" cy="9906000" type="A4"/>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27395" autoAdjust="0"/>
  </p:normalViewPr>
  <p:slideViewPr>
    <p:cSldViewPr snapToGrid="0">
      <p:cViewPr>
        <p:scale>
          <a:sx n="100" d="100"/>
          <a:sy n="100" d="100"/>
        </p:scale>
        <p:origin x="1260" y="-33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FC36F3-2123-4B25-B562-E1BC03E66EAA}" type="datetimeFigureOut">
              <a:rPr lang="en-US" smtClean="0"/>
              <a:t>10/29/25</a:t>
            </a:fld>
            <a:endParaRPr lang="en-US"/>
          </a:p>
        </p:txBody>
      </p:sp>
      <p:sp>
        <p:nvSpPr>
          <p:cNvPr id="4" name="Slide Image Placeholder 3"/>
          <p:cNvSpPr>
            <a:spLocks noGrp="1" noRot="1" noChangeAspect="1"/>
          </p:cNvSpPr>
          <p:nvPr>
            <p:ph type="sldImg" idx="2"/>
          </p:nvPr>
        </p:nvSpPr>
        <p:spPr>
          <a:xfrm>
            <a:off x="2360613" y="1143000"/>
            <a:ext cx="2136775"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93DFEDA-D3D3-4A54-A406-9A13466994F5}" type="slidenum">
              <a:rPr lang="en-US" smtClean="0"/>
              <a:t>‹#›</a:t>
            </a:fld>
            <a:endParaRPr lang="en-US"/>
          </a:p>
        </p:txBody>
      </p:sp>
    </p:spTree>
    <p:extLst>
      <p:ext uri="{BB962C8B-B14F-4D97-AF65-F5344CB8AC3E}">
        <p14:creationId xmlns:p14="http://schemas.microsoft.com/office/powerpoint/2010/main" val="37766221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What Are They?</a:t>
            </a:r>
          </a:p>
          <a:p>
            <a:r>
              <a:rPr lang="en-US" sz="1200" b="1" i="1" kern="1200" dirty="0">
                <a:solidFill>
                  <a:schemeClr val="tx1"/>
                </a:solidFill>
                <a:effectLst/>
                <a:latin typeface="+mn-lt"/>
                <a:ea typeface="+mn-ea"/>
                <a:cs typeface="+mn-cs"/>
              </a:rPr>
              <a:t>Speaker Notes</a:t>
            </a:r>
          </a:p>
          <a:p>
            <a:r>
              <a:rPr lang="en-US" sz="1200" kern="1200" dirty="0">
                <a:solidFill>
                  <a:schemeClr val="tx1"/>
                </a:solidFill>
                <a:effectLst/>
                <a:latin typeface="+mn-lt"/>
                <a:ea typeface="+mn-ea"/>
                <a:cs typeface="+mn-cs"/>
              </a:rPr>
              <a:t>These disorders stem from and remain tied to a traumatic event or a specific stressor. For the diagnosis to be made, an identifiable stressor needs to be present; however, a stressor alone is not sufficient for a diagnosis. Many individuals experience stressors without the development of disorders, and yet, these conditions would not arise without the key stressors. Symptoms unfold differently, however, when it comes to the pattern, severity, duration, and resultant dysfunction.</a:t>
            </a: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ICD-11 Group: Which Disorders Are Included in This Group?</a:t>
            </a:r>
          </a:p>
          <a:p>
            <a:r>
              <a:rPr lang="en-US" sz="1200" b="1" i="1" kern="1200" dirty="0">
                <a:solidFill>
                  <a:schemeClr val="tx1"/>
                </a:solidFill>
                <a:effectLst/>
                <a:latin typeface="+mn-lt"/>
                <a:ea typeface="+mn-ea"/>
                <a:cs typeface="+mn-cs"/>
              </a:rPr>
              <a:t>Speaker Notes</a:t>
            </a:r>
          </a:p>
          <a:p>
            <a:r>
              <a:rPr lang="en-US" sz="1200" kern="1200" dirty="0">
                <a:solidFill>
                  <a:schemeClr val="tx1"/>
                </a:solidFill>
                <a:effectLst/>
                <a:latin typeface="+mn-lt"/>
                <a:ea typeface="+mn-ea"/>
                <a:cs typeface="+mn-cs"/>
              </a:rPr>
              <a:t>The following are included in ICD-11: “Disorders Specifically Associated with Stress” Disorders including PTSD (6B40), Complex PTSD (6B41), Prolonged Grief Disorder (6B42), adjustment disorder (6B43), Reactive Attachment Disorder (6B44), Disinhibited Social Engagement Disorder (6B45), and Other Specified Stress Disorders (6B4Y). ICD-11 notably categorically excludes “burnout” and “acute stress reaction” from this group, which helps in defining a more precise taxonomy of stress-related disorders.</a:t>
            </a: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Diagnostic Features &amp; Differences</a:t>
            </a:r>
          </a:p>
          <a:p>
            <a:r>
              <a:rPr lang="en-US" sz="1200" b="1" i="1" kern="1200" dirty="0">
                <a:solidFill>
                  <a:schemeClr val="tx1"/>
                </a:solidFill>
                <a:effectLst/>
                <a:latin typeface="+mn-lt"/>
                <a:ea typeface="+mn-ea"/>
                <a:cs typeface="+mn-cs"/>
              </a:rPr>
              <a:t>Speaker Notes</a:t>
            </a:r>
          </a:p>
          <a:p>
            <a:r>
              <a:rPr lang="en-US" sz="1200" kern="1200" dirty="0">
                <a:solidFill>
                  <a:schemeClr val="tx1"/>
                </a:solidFill>
                <a:effectLst/>
                <a:latin typeface="+mn-lt"/>
                <a:ea typeface="+mn-ea"/>
                <a:cs typeface="+mn-cs"/>
              </a:rPr>
              <a:t>These disorders are </a:t>
            </a:r>
            <a:r>
              <a:rPr lang="en-US" sz="1200" kern="1200" dirty="0" err="1">
                <a:solidFill>
                  <a:schemeClr val="tx1"/>
                </a:solidFill>
                <a:effectLst/>
                <a:latin typeface="+mn-lt"/>
                <a:ea typeface="+mn-ea"/>
                <a:cs typeface="+mn-cs"/>
              </a:rPr>
              <a:t>characterised</a:t>
            </a:r>
            <a:r>
              <a:rPr lang="en-US" sz="1200" kern="1200" dirty="0">
                <a:solidFill>
                  <a:schemeClr val="tx1"/>
                </a:solidFill>
                <a:effectLst/>
                <a:latin typeface="+mn-lt"/>
                <a:ea typeface="+mn-ea"/>
                <a:cs typeface="+mn-cs"/>
              </a:rPr>
              <a:t> by distinct constellations of symptoms. PTSD is </a:t>
            </a:r>
            <a:r>
              <a:rPr lang="en-US" sz="1200" kern="1200" dirty="0" err="1">
                <a:solidFill>
                  <a:schemeClr val="tx1"/>
                </a:solidFill>
                <a:effectLst/>
                <a:latin typeface="+mn-lt"/>
                <a:ea typeface="+mn-ea"/>
                <a:cs typeface="+mn-cs"/>
              </a:rPr>
              <a:t>characterised</a:t>
            </a:r>
            <a:r>
              <a:rPr lang="en-US" sz="1200" kern="1200" dirty="0">
                <a:solidFill>
                  <a:schemeClr val="tx1"/>
                </a:solidFill>
                <a:effectLst/>
                <a:latin typeface="+mn-lt"/>
                <a:ea typeface="+mn-ea"/>
                <a:cs typeface="+mn-cs"/>
              </a:rPr>
              <a:t> by re-experiencing, avoidance, and hypervigilance, while CPTSD includes the additional disturbances of self-</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(emotion dysregulation, negative self-concept, and relational impairment). Prolonged Grief encompasses unwavering yearning for the lost loved one. Adjustment Disorder pertains to more transient, less severe, and stressor-related disorders and is usually of a shorter duration.</a:t>
            </a: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Cultural &amp; Contextual Considerations</a:t>
            </a:r>
          </a:p>
          <a:p>
            <a:r>
              <a:rPr lang="en-US" sz="1200" b="1" i="1" kern="1200" dirty="0">
                <a:solidFill>
                  <a:schemeClr val="tx1"/>
                </a:solidFill>
                <a:effectLst/>
                <a:latin typeface="+mn-lt"/>
                <a:ea typeface="+mn-ea"/>
                <a:cs typeface="+mn-cs"/>
              </a:rPr>
              <a:t>Speaker Notes</a:t>
            </a:r>
          </a:p>
          <a:p>
            <a:r>
              <a:rPr lang="en-US" sz="1200" kern="1200" dirty="0">
                <a:solidFill>
                  <a:schemeClr val="tx1"/>
                </a:solidFill>
                <a:effectLst/>
                <a:latin typeface="+mn-lt"/>
                <a:ea typeface="+mn-ea"/>
                <a:cs typeface="+mn-cs"/>
              </a:rPr>
              <a:t>How distress is shown and interpreted varies significantly. Certain communities may use somatic and spiritual definitions or talk about possession rather than psychological jargon. In migrant and collectivist cultures, the distress might strongly relate to family social honor, other relational roles, and communal obligations. Grieving is culturally relative; the duration which one culture may see as ‘prolonged’, another might view as normative. In the case of migrants and refugees, the multi-layered stressors and cultural complications problem the clinician’s ability to avoid cultural bias and misdiagnosis.</a:t>
            </a: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Historical &amp; Contemporary Perspectives</a:t>
            </a:r>
          </a:p>
          <a:p>
            <a:r>
              <a:rPr lang="en-US" sz="1200" b="1" i="1" kern="1200" dirty="0">
                <a:solidFill>
                  <a:schemeClr val="tx1"/>
                </a:solidFill>
                <a:effectLst/>
                <a:latin typeface="+mn-lt"/>
                <a:ea typeface="+mn-ea"/>
                <a:cs typeface="+mn-cs"/>
              </a:rPr>
              <a:t>Speaker Notes</a:t>
            </a:r>
          </a:p>
          <a:p>
            <a:r>
              <a:rPr lang="en-US" sz="1200" kern="1200" dirty="0">
                <a:solidFill>
                  <a:schemeClr val="tx1"/>
                </a:solidFill>
                <a:effectLst/>
                <a:latin typeface="+mn-lt"/>
                <a:ea typeface="+mn-ea"/>
                <a:cs typeface="+mn-cs"/>
              </a:rPr>
              <a:t>Unlike before in ICD-10, when stress-related disorders were included as part of other mood and anxiety disorders, the more recent ICD-11 has clearly defined and separated these disorders. Separation is meant to reflect more subtle distinctions as well as to increase clinical practical benefits. New to ICD-11, CPTSD and Prolonged Grief Disorder stem from more recent innovations in trauma and grief research that have moved these constructs away from simply being viewed as PTSD or depression. The changes indicate lingering cycles of critique and debate surrounding the </a:t>
            </a:r>
            <a:r>
              <a:rPr lang="en-US" sz="1200" kern="1200" dirty="0" err="1">
                <a:solidFill>
                  <a:schemeClr val="tx1"/>
                </a:solidFill>
                <a:effectLst/>
                <a:latin typeface="+mn-lt"/>
                <a:ea typeface="+mn-ea"/>
                <a:cs typeface="+mn-cs"/>
              </a:rPr>
              <a:t>pathologising</a:t>
            </a:r>
            <a:r>
              <a:rPr lang="en-US" sz="1200" kern="1200" dirty="0">
                <a:solidFill>
                  <a:schemeClr val="tx1"/>
                </a:solidFill>
                <a:effectLst/>
                <a:latin typeface="+mn-lt"/>
                <a:ea typeface="+mn-ea"/>
                <a:cs typeface="+mn-cs"/>
              </a:rPr>
              <a:t> of normative reactions and determining boundaries.</a:t>
            </a: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Impact, Prevalence &amp; Course</a:t>
            </a:r>
          </a:p>
          <a:p>
            <a:r>
              <a:rPr lang="en-US" sz="1200" b="1" i="1" kern="1200" dirty="0">
                <a:solidFill>
                  <a:schemeClr val="tx1"/>
                </a:solidFill>
                <a:effectLst/>
                <a:latin typeface="+mn-lt"/>
                <a:ea typeface="+mn-ea"/>
                <a:cs typeface="+mn-cs"/>
              </a:rPr>
              <a:t>Speaker Notes</a:t>
            </a:r>
          </a:p>
          <a:p>
            <a:r>
              <a:rPr lang="en-US" sz="1200" kern="1200" dirty="0">
                <a:solidFill>
                  <a:schemeClr val="tx1"/>
                </a:solidFill>
                <a:effectLst/>
                <a:latin typeface="+mn-lt"/>
                <a:ea typeface="+mn-ea"/>
                <a:cs typeface="+mn-cs"/>
              </a:rPr>
              <a:t>One of the most well-known characteristics of the psychopathological stress response is resilience. Still, a significant portion of the exposed population will develop a disorder. For instance, the prevalence of PTSD in the general population is 2% and up to 16% in populations exposed to conflict. In the absence of chronic stressors, adjustment disorders can be expected to be remitted within 2-3 months. Depression, anxiety, and substance use disorders frequently overlap. Recent network and factor analyses provide evidence of distinct symptom clustering within disorders and, therefore, the need for separate diagnoses to be made.</a:t>
            </a: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Treatment &amp; Management</a:t>
            </a:r>
          </a:p>
          <a:p>
            <a:r>
              <a:rPr lang="en-US" sz="1200" b="1" i="1" kern="1200" dirty="0">
                <a:solidFill>
                  <a:schemeClr val="tx1"/>
                </a:solidFill>
                <a:effectLst/>
                <a:latin typeface="+mn-lt"/>
                <a:ea typeface="+mn-ea"/>
                <a:cs typeface="+mn-cs"/>
              </a:rPr>
              <a:t>Speaker Notes</a:t>
            </a:r>
          </a:p>
          <a:p>
            <a:r>
              <a:rPr lang="en-US" sz="1200" kern="1200" dirty="0">
                <a:solidFill>
                  <a:schemeClr val="tx1"/>
                </a:solidFill>
                <a:effectLst/>
                <a:latin typeface="+mn-lt"/>
                <a:ea typeface="+mn-ea"/>
                <a:cs typeface="+mn-cs"/>
              </a:rPr>
              <a:t>Psychological treatment is the most effective and essential for trauma-focused CBT, EMDR, prolonged exposure therapy, and grief therapy. For CPTSD, adding modules that address emotional regulation, self-concept, and interpersonal relationships is necessary. </a:t>
            </a:r>
            <a:r>
              <a:rPr lang="en-US" sz="1200" kern="1200" dirty="0" err="1">
                <a:solidFill>
                  <a:schemeClr val="tx1"/>
                </a:solidFill>
                <a:effectLst/>
                <a:latin typeface="+mn-lt"/>
                <a:ea typeface="+mn-ea"/>
                <a:cs typeface="+mn-cs"/>
              </a:rPr>
              <a:t>Minimising</a:t>
            </a:r>
            <a:r>
              <a:rPr lang="en-US" sz="1200" kern="1200" dirty="0">
                <a:solidFill>
                  <a:schemeClr val="tx1"/>
                </a:solidFill>
                <a:effectLst/>
                <a:latin typeface="+mn-lt"/>
                <a:ea typeface="+mn-ea"/>
                <a:cs typeface="+mn-cs"/>
              </a:rPr>
              <a:t> the use of psychotropics is ideal; however, they may be necessary to manage concurrent depression or anxiety. Incorporating psychosocial approaches that include early community support and integration of social networks is a way to </a:t>
            </a:r>
            <a:r>
              <a:rPr lang="en-US" sz="1200" kern="1200" dirty="0" err="1">
                <a:solidFill>
                  <a:schemeClr val="tx1"/>
                </a:solidFill>
                <a:effectLst/>
                <a:latin typeface="+mn-lt"/>
                <a:ea typeface="+mn-ea"/>
                <a:cs typeface="+mn-cs"/>
              </a:rPr>
              <a:t>minimise</a:t>
            </a:r>
            <a:r>
              <a:rPr lang="en-US" sz="1200" kern="1200" dirty="0">
                <a:solidFill>
                  <a:schemeClr val="tx1"/>
                </a:solidFill>
                <a:effectLst/>
                <a:latin typeface="+mn-lt"/>
                <a:ea typeface="+mn-ea"/>
                <a:cs typeface="+mn-cs"/>
              </a:rPr>
              <a:t> the likelihood of a full disorder.</a:t>
            </a: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Challenges &amp; Future Directions</a:t>
            </a:r>
          </a:p>
          <a:p>
            <a:r>
              <a:rPr lang="en-US" sz="1200" b="1" i="1" kern="1200" dirty="0">
                <a:solidFill>
                  <a:schemeClr val="tx1"/>
                </a:solidFill>
                <a:effectLst/>
                <a:latin typeface="+mn-lt"/>
                <a:ea typeface="+mn-ea"/>
                <a:cs typeface="+mn-cs"/>
              </a:rPr>
              <a:t>Speaker Notes</a:t>
            </a:r>
          </a:p>
          <a:p>
            <a:r>
              <a:rPr lang="en-US" sz="1200" kern="1200" dirty="0">
                <a:solidFill>
                  <a:schemeClr val="tx1"/>
                </a:solidFill>
                <a:effectLst/>
                <a:latin typeface="+mn-lt"/>
                <a:ea typeface="+mn-ea"/>
                <a:cs typeface="+mn-cs"/>
              </a:rPr>
              <a:t>One challenge is identifying 'normal' versus 'pathological' stress responses, particularly in grief and adjustment contexts. Cross-cultural validity is another challenge, as criteria may be culturally imprecise. Finally, low-resource settings present implementation challenges. The evidence based around scaling up quality, evidence-based treatments relies on training non-specialist providers and integrating them into policy and public health frameworks. Future priorities should include longitudinal cohort studies, RCTs for CPTSD and prolonged grief, and cross-cultural validation of diagnostic </a:t>
            </a:r>
            <a:r>
              <a:rPr lang="en-US" sz="1200" kern="1200">
                <a:solidFill>
                  <a:schemeClr val="tx1"/>
                </a:solidFill>
                <a:effectLst/>
                <a:latin typeface="+mn-lt"/>
                <a:ea typeface="+mn-ea"/>
                <a:cs typeface="+mn-cs"/>
              </a:rPr>
              <a:t>criteria.</a:t>
            </a: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Key Take-Home Messages</a:t>
            </a:r>
          </a:p>
          <a:p>
            <a:r>
              <a:rPr lang="en-US" sz="1200" b="1" i="1" kern="1200" dirty="0">
                <a:solidFill>
                  <a:schemeClr val="tx1"/>
                </a:solidFill>
                <a:effectLst/>
                <a:latin typeface="+mn-lt"/>
                <a:ea typeface="+mn-ea"/>
                <a:cs typeface="+mn-cs"/>
              </a:rPr>
              <a:t>Speaker Notes</a:t>
            </a:r>
          </a:p>
          <a:p>
            <a:r>
              <a:rPr lang="en-US" sz="1200" kern="1200" dirty="0">
                <a:solidFill>
                  <a:schemeClr val="tx1"/>
                </a:solidFill>
                <a:effectLst/>
                <a:latin typeface="+mn-lt"/>
                <a:ea typeface="+mn-ea"/>
                <a:cs typeface="+mn-cs"/>
              </a:rPr>
              <a:t>Disorders that purely focus on stress provide a more accurate lens on psychopathology associated with identifiable stressors. The ICD-11 further refines this with the addition of CPTSD and Prolonged Grief as distinct categories. Diagnosis is based on pattern, duration, severity, and impairment of symptoms within a particular cultural framework. Psychological therapies remain core, although they need to be culturally adapted. The implementation of clinical diagnostics is limited, particularly in cross-cultural contexts—these provide excellent opportunities for research, policy, and clinical practice.</a:t>
            </a:r>
          </a:p>
          <a:p>
            <a:endParaRPr lang="en-US" dirty="0"/>
          </a:p>
        </p:txBody>
      </p:sp>
      <p:sp>
        <p:nvSpPr>
          <p:cNvPr id="4" name="Slide Number Placeholder 3"/>
          <p:cNvSpPr>
            <a:spLocks noGrp="1"/>
          </p:cNvSpPr>
          <p:nvPr>
            <p:ph type="sldNum" sz="quarter" idx="5"/>
          </p:nvPr>
        </p:nvSpPr>
        <p:spPr/>
        <p:txBody>
          <a:bodyPr/>
          <a:lstStyle/>
          <a:p>
            <a:fld id="{593DFEDA-D3D3-4A54-A406-9A13466994F5}" type="slidenum">
              <a:rPr lang="en-US" smtClean="0"/>
              <a:t>2</a:t>
            </a:fld>
            <a:endParaRPr lang="en-US"/>
          </a:p>
        </p:txBody>
      </p:sp>
    </p:spTree>
    <p:extLst>
      <p:ext uri="{BB962C8B-B14F-4D97-AF65-F5344CB8AC3E}">
        <p14:creationId xmlns:p14="http://schemas.microsoft.com/office/powerpoint/2010/main" val="19636497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456813" y="3632202"/>
            <a:ext cx="4950338" cy="3268461"/>
          </a:xfrm>
        </p:spPr>
        <p:txBody>
          <a:bodyPr anchor="b">
            <a:normAutofit/>
          </a:bodyPr>
          <a:lstStyle>
            <a:lvl1pPr>
              <a:defRPr sz="4050"/>
            </a:lvl1pPr>
          </a:lstStyle>
          <a:p>
            <a:r>
              <a:rPr lang="en-US"/>
              <a:t>Click to edit Master title style</a:t>
            </a:r>
            <a:endParaRPr lang="en-US" dirty="0"/>
          </a:p>
        </p:txBody>
      </p:sp>
      <p:sp>
        <p:nvSpPr>
          <p:cNvPr id="3" name="Subtitle 2"/>
          <p:cNvSpPr>
            <a:spLocks noGrp="1"/>
          </p:cNvSpPr>
          <p:nvPr>
            <p:ph type="subTitle" idx="1"/>
          </p:nvPr>
        </p:nvSpPr>
        <p:spPr>
          <a:xfrm>
            <a:off x="1456813" y="6900661"/>
            <a:ext cx="4950338" cy="1626853"/>
          </a:xfrm>
        </p:spPr>
        <p:txBody>
          <a:bodyPr anchor="t"/>
          <a:lstStyle>
            <a:lvl1pPr marL="0" indent="0" algn="l">
              <a:buNone/>
              <a:defRPr>
                <a:solidFill>
                  <a:schemeClr val="tx1">
                    <a:lumMod val="65000"/>
                    <a:lumOff val="3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7B7DF73-6B31-4229-BE4D-9F7FEB282C7A}" type="datetimeFigureOut">
              <a:rPr lang="en-US" smtClean="0"/>
              <a:t>10/29/25</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8"/>
          <p:cNvSpPr/>
          <p:nvPr/>
        </p:nvSpPr>
        <p:spPr bwMode="auto">
          <a:xfrm>
            <a:off x="-23789" y="6241674"/>
            <a:ext cx="1046605" cy="1129239"/>
          </a:xfrm>
          <a:custGeom>
            <a:avLst/>
            <a:gdLst/>
            <a:ahLst/>
            <a:cxnLst/>
            <a:rect l="l" t="t" r="r" b="b"/>
            <a:pathLst>
              <a:path w="8042" h="10000">
                <a:moveTo>
                  <a:pt x="5799" y="10000"/>
                </a:moveTo>
                <a:cubicBezTo>
                  <a:pt x="5880" y="10000"/>
                  <a:pt x="5934" y="9940"/>
                  <a:pt x="5961" y="9880"/>
                </a:cubicBezTo>
                <a:cubicBezTo>
                  <a:pt x="5961" y="9820"/>
                  <a:pt x="5988" y="9820"/>
                  <a:pt x="5988" y="9820"/>
                </a:cubicBezTo>
                <a:lnTo>
                  <a:pt x="8042" y="5260"/>
                </a:lnTo>
                <a:cubicBezTo>
                  <a:pt x="8096" y="5140"/>
                  <a:pt x="8096" y="4901"/>
                  <a:pt x="8042" y="4721"/>
                </a:cubicBezTo>
                <a:lnTo>
                  <a:pt x="5988" y="221"/>
                </a:lnTo>
                <a:cubicBezTo>
                  <a:pt x="5988" y="160"/>
                  <a:pt x="5961" y="160"/>
                  <a:pt x="5961" y="160"/>
                </a:cubicBezTo>
                <a:cubicBezTo>
                  <a:pt x="5934" y="101"/>
                  <a:pt x="5880" y="41"/>
                  <a:pt x="5799" y="41"/>
                </a:cubicBezTo>
                <a:lnTo>
                  <a:pt x="18" y="0"/>
                </a:lnTo>
                <a:cubicBezTo>
                  <a:pt x="12" y="3330"/>
                  <a:pt x="6" y="6661"/>
                  <a:pt x="0" y="9991"/>
                </a:cubicBezTo>
                <a:lnTo>
                  <a:pt x="5799" y="10000"/>
                </a:lnTo>
                <a:close/>
              </a:path>
            </a:pathLst>
          </a:custGeom>
          <a:solidFill>
            <a:schemeClr val="accent1"/>
          </a:solidFill>
          <a:ln>
            <a:noFill/>
          </a:ln>
        </p:spPr>
      </p:sp>
      <p:sp>
        <p:nvSpPr>
          <p:cNvPr id="6" name="Slide Number Placeholder 5"/>
          <p:cNvSpPr>
            <a:spLocks noGrp="1"/>
          </p:cNvSpPr>
          <p:nvPr>
            <p:ph type="sldNum" sz="quarter" idx="12"/>
          </p:nvPr>
        </p:nvSpPr>
        <p:spPr>
          <a:xfrm>
            <a:off x="317500" y="6542671"/>
            <a:ext cx="438734" cy="527403"/>
          </a:xfrm>
        </p:spPr>
        <p:txBody>
          <a:bodyPr/>
          <a:lstStyle/>
          <a:p>
            <a:fld id="{EDEDE76F-EC2F-4F47-9919-A60E4720C819}" type="slidenum">
              <a:rPr lang="en-US" smtClean="0"/>
              <a:t>‹#›</a:t>
            </a:fld>
            <a:endParaRPr lang="en-US"/>
          </a:p>
        </p:txBody>
      </p:sp>
    </p:spTree>
    <p:extLst>
      <p:ext uri="{BB962C8B-B14F-4D97-AF65-F5344CB8AC3E}">
        <p14:creationId xmlns:p14="http://schemas.microsoft.com/office/powerpoint/2010/main" val="2865449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458901" y="901492"/>
            <a:ext cx="4941899" cy="1850174"/>
          </a:xfrm>
        </p:spPr>
        <p:txBody>
          <a:bodyPr/>
          <a:lstStyle/>
          <a:p>
            <a:r>
              <a:rPr lang="en-US"/>
              <a:t>Click to edit Master title style</a:t>
            </a:r>
            <a:endParaRPr lang="en-US" dirty="0"/>
          </a:p>
        </p:txBody>
      </p:sp>
      <p:sp>
        <p:nvSpPr>
          <p:cNvPr id="3" name="Content Placeholder 2"/>
          <p:cNvSpPr>
            <a:spLocks noGrp="1"/>
          </p:cNvSpPr>
          <p:nvPr>
            <p:ph idx="1"/>
          </p:nvPr>
        </p:nvSpPr>
        <p:spPr>
          <a:xfrm>
            <a:off x="1456812" y="3081867"/>
            <a:ext cx="4943989" cy="545656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B7DF73-6B31-4229-BE4D-9F7FEB282C7A}" type="datetimeFigureOut">
              <a:rPr lang="en-US" smtClean="0"/>
              <a:t>10/29/25</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44" y="1027281"/>
            <a:ext cx="1018767" cy="73378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DEDE76F-EC2F-4F47-9919-A60E4720C819}" type="slidenum">
              <a:rPr lang="en-US" smtClean="0"/>
              <a:t>‹#›</a:t>
            </a:fld>
            <a:endParaRPr lang="en-US"/>
          </a:p>
        </p:txBody>
      </p:sp>
    </p:spTree>
    <p:extLst>
      <p:ext uri="{BB962C8B-B14F-4D97-AF65-F5344CB8AC3E}">
        <p14:creationId xmlns:p14="http://schemas.microsoft.com/office/powerpoint/2010/main" val="26341992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6812" y="2996590"/>
            <a:ext cx="4943989" cy="2121600"/>
          </a:xfrm>
        </p:spPr>
        <p:txBody>
          <a:bodyPr anchor="b"/>
          <a:lstStyle>
            <a:lvl1pPr algn="l">
              <a:defRPr sz="3000" b="0" cap="none"/>
            </a:lvl1pPr>
          </a:lstStyle>
          <a:p>
            <a:r>
              <a:rPr lang="en-US"/>
              <a:t>Click to edit Master title style</a:t>
            </a:r>
            <a:endParaRPr lang="en-US" dirty="0"/>
          </a:p>
        </p:txBody>
      </p:sp>
      <p:sp>
        <p:nvSpPr>
          <p:cNvPr id="3" name="Text Placeholder 2"/>
          <p:cNvSpPr>
            <a:spLocks noGrp="1"/>
          </p:cNvSpPr>
          <p:nvPr>
            <p:ph type="body" idx="1"/>
          </p:nvPr>
        </p:nvSpPr>
        <p:spPr>
          <a:xfrm>
            <a:off x="1456812" y="5173133"/>
            <a:ext cx="4943989" cy="1242800"/>
          </a:xfrm>
        </p:spPr>
        <p:txBody>
          <a:bodyPr anchor="t"/>
          <a:lstStyle>
            <a:lvl1pPr marL="0" indent="0" algn="l">
              <a:buNone/>
              <a:defRPr sz="1500">
                <a:solidFill>
                  <a:schemeClr val="tx1">
                    <a:lumMod val="65000"/>
                    <a:lumOff val="3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7B7DF73-6B31-4229-BE4D-9F7FEB282C7A}" type="datetimeFigureOut">
              <a:rPr lang="en-US" smtClean="0"/>
              <a:t>10/29/25</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4" y="4573873"/>
            <a:ext cx="1018767" cy="73378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383421" y="4685981"/>
            <a:ext cx="438734" cy="527403"/>
          </a:xfrm>
        </p:spPr>
        <p:txBody>
          <a:bodyPr/>
          <a:lstStyle/>
          <a:p>
            <a:fld id="{EDEDE76F-EC2F-4F47-9919-A60E4720C819}" type="slidenum">
              <a:rPr lang="en-US" smtClean="0"/>
              <a:t>‹#›</a:t>
            </a:fld>
            <a:endParaRPr lang="en-US"/>
          </a:p>
        </p:txBody>
      </p:sp>
    </p:spTree>
    <p:extLst>
      <p:ext uri="{BB962C8B-B14F-4D97-AF65-F5344CB8AC3E}">
        <p14:creationId xmlns:p14="http://schemas.microsoft.com/office/powerpoint/2010/main" val="808715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456813" y="3086354"/>
            <a:ext cx="2398148" cy="544179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002981" y="3086354"/>
            <a:ext cx="2397820" cy="544179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7B7DF73-6B31-4229-BE4D-9F7FEB282C7A}" type="datetimeFigureOut">
              <a:rPr lang="en-US" smtClean="0"/>
              <a:t>10/29/25</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4" y="1027281"/>
            <a:ext cx="1018767" cy="73378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0" name="Slide Number Placeholder 5"/>
          <p:cNvSpPr>
            <a:spLocks noGrp="1"/>
          </p:cNvSpPr>
          <p:nvPr>
            <p:ph type="sldNum" sz="quarter" idx="12"/>
          </p:nvPr>
        </p:nvSpPr>
        <p:spPr>
          <a:xfrm>
            <a:off x="383421" y="1137909"/>
            <a:ext cx="438734" cy="527403"/>
          </a:xfrm>
        </p:spPr>
        <p:txBody>
          <a:bodyPr/>
          <a:lstStyle/>
          <a:p>
            <a:fld id="{EDEDE76F-EC2F-4F47-9919-A60E4720C819}" type="slidenum">
              <a:rPr lang="en-US" smtClean="0"/>
              <a:t>‹#›</a:t>
            </a:fld>
            <a:endParaRPr lang="en-US"/>
          </a:p>
        </p:txBody>
      </p:sp>
    </p:spTree>
    <p:extLst>
      <p:ext uri="{BB962C8B-B14F-4D97-AF65-F5344CB8AC3E}">
        <p14:creationId xmlns:p14="http://schemas.microsoft.com/office/powerpoint/2010/main" val="5741151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699014" y="3216238"/>
            <a:ext cx="2155947" cy="832378"/>
          </a:xfrm>
        </p:spPr>
        <p:txBody>
          <a:bodyPr anchor="b">
            <a:noAutofit/>
          </a:bodyPr>
          <a:lstStyle>
            <a:lvl1pPr marL="0" indent="0">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1456811" y="4048617"/>
            <a:ext cx="2398149" cy="4486015"/>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42116" y="3211575"/>
            <a:ext cx="2154929" cy="832378"/>
          </a:xfrm>
        </p:spPr>
        <p:txBody>
          <a:bodyPr anchor="b">
            <a:noAutofit/>
          </a:bodyPr>
          <a:lstStyle>
            <a:lvl1pPr marL="0" indent="0">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000286" y="4043954"/>
            <a:ext cx="2396760" cy="4486015"/>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7B7DF73-6B31-4229-BE4D-9F7FEB282C7A}" type="datetimeFigureOut">
              <a:rPr lang="en-US" smtClean="0"/>
              <a:t>10/29/25</a:t>
            </a:fld>
            <a:endParaRPr lang="en-US"/>
          </a:p>
        </p:txBody>
      </p:sp>
      <p:sp>
        <p:nvSpPr>
          <p:cNvPr id="8" name="Footer Placeholder 7"/>
          <p:cNvSpPr>
            <a:spLocks noGrp="1"/>
          </p:cNvSpPr>
          <p:nvPr>
            <p:ph type="ftr" sz="quarter" idx="11"/>
          </p:nvPr>
        </p:nvSpPr>
        <p:spPr/>
        <p:txBody>
          <a:bodyPr/>
          <a:lstStyle/>
          <a:p>
            <a:endParaRPr lang="en-US"/>
          </a:p>
        </p:txBody>
      </p:sp>
      <p:sp>
        <p:nvSpPr>
          <p:cNvPr id="11" name="Freeform 11"/>
          <p:cNvSpPr/>
          <p:nvPr/>
        </p:nvSpPr>
        <p:spPr bwMode="auto">
          <a:xfrm flipV="1">
            <a:off x="44" y="1027281"/>
            <a:ext cx="1018767" cy="73378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2" name="Slide Number Placeholder 5"/>
          <p:cNvSpPr>
            <a:spLocks noGrp="1"/>
          </p:cNvSpPr>
          <p:nvPr>
            <p:ph type="sldNum" sz="quarter" idx="12"/>
          </p:nvPr>
        </p:nvSpPr>
        <p:spPr>
          <a:xfrm>
            <a:off x="383421" y="1137909"/>
            <a:ext cx="438734" cy="527403"/>
          </a:xfrm>
        </p:spPr>
        <p:txBody>
          <a:bodyPr/>
          <a:lstStyle/>
          <a:p>
            <a:fld id="{EDEDE76F-EC2F-4F47-9919-A60E4720C819}" type="slidenum">
              <a:rPr lang="en-US" smtClean="0"/>
              <a:t>‹#›</a:t>
            </a:fld>
            <a:endParaRPr lang="en-US"/>
          </a:p>
        </p:txBody>
      </p:sp>
    </p:spTree>
    <p:extLst>
      <p:ext uri="{BB962C8B-B14F-4D97-AF65-F5344CB8AC3E}">
        <p14:creationId xmlns:p14="http://schemas.microsoft.com/office/powerpoint/2010/main" val="4195108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58900" y="901492"/>
            <a:ext cx="4941900" cy="1850174"/>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7B7DF73-6B31-4229-BE4D-9F7FEB282C7A}" type="datetimeFigureOut">
              <a:rPr lang="en-US" smtClean="0"/>
              <a:t>10/29/25</a:t>
            </a:fld>
            <a:endParaRPr lang="en-US"/>
          </a:p>
        </p:txBody>
      </p:sp>
      <p:sp>
        <p:nvSpPr>
          <p:cNvPr id="4" name="Footer Placeholder 3"/>
          <p:cNvSpPr>
            <a:spLocks noGrp="1"/>
          </p:cNvSpPr>
          <p:nvPr>
            <p:ph type="ftr" sz="quarter" idx="11"/>
          </p:nvPr>
        </p:nvSpPr>
        <p:spPr/>
        <p:txBody>
          <a:bodyPr/>
          <a:lstStyle/>
          <a:p>
            <a:endParaRPr lang="en-US"/>
          </a:p>
        </p:txBody>
      </p:sp>
      <p:sp>
        <p:nvSpPr>
          <p:cNvPr id="8" name="Freeform 11"/>
          <p:cNvSpPr/>
          <p:nvPr/>
        </p:nvSpPr>
        <p:spPr bwMode="auto">
          <a:xfrm flipV="1">
            <a:off x="44" y="1027281"/>
            <a:ext cx="1018767" cy="73378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DEDE76F-EC2F-4F47-9919-A60E4720C819}" type="slidenum">
              <a:rPr lang="en-US" smtClean="0"/>
              <a:t>‹#›</a:t>
            </a:fld>
            <a:endParaRPr lang="en-US"/>
          </a:p>
        </p:txBody>
      </p:sp>
    </p:spTree>
    <p:extLst>
      <p:ext uri="{BB962C8B-B14F-4D97-AF65-F5344CB8AC3E}">
        <p14:creationId xmlns:p14="http://schemas.microsoft.com/office/powerpoint/2010/main" val="16711512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7B7DF73-6B31-4229-BE4D-9F7FEB282C7A}" type="datetimeFigureOut">
              <a:rPr lang="en-US" smtClean="0"/>
              <a:t>10/29/25</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4" y="1027281"/>
            <a:ext cx="1018767" cy="73378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DEDE76F-EC2F-4F47-9919-A60E4720C819}" type="slidenum">
              <a:rPr lang="en-US" smtClean="0"/>
              <a:t>‹#›</a:t>
            </a:fld>
            <a:endParaRPr lang="en-US"/>
          </a:p>
        </p:txBody>
      </p:sp>
    </p:spTree>
    <p:extLst>
      <p:ext uri="{BB962C8B-B14F-4D97-AF65-F5344CB8AC3E}">
        <p14:creationId xmlns:p14="http://schemas.microsoft.com/office/powerpoint/2010/main" val="39569236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56811" y="644350"/>
            <a:ext cx="1972188" cy="1410228"/>
          </a:xfrm>
        </p:spPr>
        <p:txBody>
          <a:bodyPr anchor="b"/>
          <a:lstStyle>
            <a:lvl1pPr algn="l">
              <a:defRPr sz="1500" b="0"/>
            </a:lvl1pPr>
          </a:lstStyle>
          <a:p>
            <a:r>
              <a:rPr lang="en-US"/>
              <a:t>Click to edit Master title style</a:t>
            </a:r>
            <a:endParaRPr lang="en-US" dirty="0"/>
          </a:p>
        </p:txBody>
      </p:sp>
      <p:sp>
        <p:nvSpPr>
          <p:cNvPr id="3" name="Content Placeholder 2"/>
          <p:cNvSpPr>
            <a:spLocks noGrp="1"/>
          </p:cNvSpPr>
          <p:nvPr>
            <p:ph idx="1"/>
          </p:nvPr>
        </p:nvSpPr>
        <p:spPr>
          <a:xfrm>
            <a:off x="3557620" y="644352"/>
            <a:ext cx="2843180" cy="782161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56811" y="2309108"/>
            <a:ext cx="1972188" cy="6156852"/>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07B7DF73-6B31-4229-BE4D-9F7FEB282C7A}" type="datetimeFigureOut">
              <a:rPr lang="en-US" smtClean="0"/>
              <a:t>10/29/25</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4" y="1027281"/>
            <a:ext cx="1018767" cy="73378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DEDE76F-EC2F-4F47-9919-A60E4720C819}" type="slidenum">
              <a:rPr lang="en-US" smtClean="0"/>
              <a:t>‹#›</a:t>
            </a:fld>
            <a:endParaRPr lang="en-US"/>
          </a:p>
        </p:txBody>
      </p:sp>
    </p:spTree>
    <p:extLst>
      <p:ext uri="{BB962C8B-B14F-4D97-AF65-F5344CB8AC3E}">
        <p14:creationId xmlns:p14="http://schemas.microsoft.com/office/powerpoint/2010/main" val="16083546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56812" y="6934200"/>
            <a:ext cx="4943989" cy="818622"/>
          </a:xfrm>
        </p:spPr>
        <p:txBody>
          <a:bodyPr anchor="b">
            <a:normAutofit/>
          </a:bodyPr>
          <a:lstStyle>
            <a:lvl1pPr algn="l">
              <a:defRPr sz="18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456812" y="917172"/>
            <a:ext cx="4943989" cy="5568290"/>
          </a:xfrm>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4" name="Text Placeholder 3"/>
          <p:cNvSpPr>
            <a:spLocks noGrp="1"/>
          </p:cNvSpPr>
          <p:nvPr>
            <p:ph type="body" sz="half" idx="2"/>
          </p:nvPr>
        </p:nvSpPr>
        <p:spPr>
          <a:xfrm>
            <a:off x="1456812" y="7752821"/>
            <a:ext cx="4943989" cy="713140"/>
          </a:xfrm>
        </p:spPr>
        <p:txBody>
          <a:bodyPr>
            <a:normAutofit/>
          </a:bodyPr>
          <a:lstStyle>
            <a:lvl1pPr marL="0" indent="0">
              <a:buNone/>
              <a:defRPr sz="90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07B7DF73-6B31-4229-BE4D-9F7FEB282C7A}" type="datetimeFigureOut">
              <a:rPr lang="en-US" smtClean="0"/>
              <a:t>10/29/25</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4" y="7093176"/>
            <a:ext cx="1018767" cy="73378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383421" y="7197794"/>
            <a:ext cx="438734" cy="527403"/>
          </a:xfrm>
        </p:spPr>
        <p:txBody>
          <a:bodyPr/>
          <a:lstStyle/>
          <a:p>
            <a:fld id="{EDEDE76F-EC2F-4F47-9919-A60E4720C819}" type="slidenum">
              <a:rPr lang="en-US" smtClean="0"/>
              <a:t>‹#›</a:t>
            </a:fld>
            <a:endParaRPr lang="en-US"/>
          </a:p>
        </p:txBody>
      </p:sp>
    </p:spTree>
    <p:extLst>
      <p:ext uri="{BB962C8B-B14F-4D97-AF65-F5344CB8AC3E}">
        <p14:creationId xmlns:p14="http://schemas.microsoft.com/office/powerpoint/2010/main" val="2039186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56812" y="880533"/>
            <a:ext cx="4943989" cy="4502391"/>
          </a:xfrm>
        </p:spPr>
        <p:txBody>
          <a:bodyPr anchor="ctr">
            <a:normAutofit/>
          </a:bodyPr>
          <a:lstStyle>
            <a:lvl1pPr algn="l">
              <a:defRPr sz="3600" b="0" cap="none"/>
            </a:lvl1pPr>
          </a:lstStyle>
          <a:p>
            <a:r>
              <a:rPr lang="en-US"/>
              <a:t>Click to edit Master title style</a:t>
            </a:r>
            <a:endParaRPr lang="en-US" dirty="0"/>
          </a:p>
        </p:txBody>
      </p:sp>
      <p:sp>
        <p:nvSpPr>
          <p:cNvPr id="3" name="Text Placeholder 2"/>
          <p:cNvSpPr>
            <a:spLocks noGrp="1"/>
          </p:cNvSpPr>
          <p:nvPr>
            <p:ph type="body" idx="1"/>
          </p:nvPr>
        </p:nvSpPr>
        <p:spPr>
          <a:xfrm>
            <a:off x="1456812" y="6289178"/>
            <a:ext cx="4943989" cy="2247359"/>
          </a:xfrm>
        </p:spPr>
        <p:txBody>
          <a:bodyPr anchor="ctr">
            <a:normAutofit/>
          </a:bodyPr>
          <a:lstStyle>
            <a:lvl1pPr marL="0" indent="0" algn="l">
              <a:buNone/>
              <a:defRPr sz="1350">
                <a:solidFill>
                  <a:schemeClr val="tx1">
                    <a:lumMod val="65000"/>
                    <a:lumOff val="3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7B7DF73-6B31-4229-BE4D-9F7FEB282C7A}" type="datetimeFigureOut">
              <a:rPr lang="en-US" smtClean="0"/>
              <a:t>10/29/25</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44" y="4573873"/>
            <a:ext cx="1018767" cy="73378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383421" y="4685981"/>
            <a:ext cx="438734" cy="527403"/>
          </a:xfrm>
        </p:spPr>
        <p:txBody>
          <a:bodyPr/>
          <a:lstStyle/>
          <a:p>
            <a:fld id="{EDEDE76F-EC2F-4F47-9919-A60E4720C819}" type="slidenum">
              <a:rPr lang="en-US" smtClean="0"/>
              <a:t>‹#›</a:t>
            </a:fld>
            <a:endParaRPr lang="en-US"/>
          </a:p>
        </p:txBody>
      </p:sp>
    </p:spTree>
    <p:extLst>
      <p:ext uri="{BB962C8B-B14F-4D97-AF65-F5344CB8AC3E}">
        <p14:creationId xmlns:p14="http://schemas.microsoft.com/office/powerpoint/2010/main" val="26362632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41093" y="880534"/>
            <a:ext cx="4582190" cy="4182533"/>
          </a:xfrm>
        </p:spPr>
        <p:txBody>
          <a:bodyPr anchor="ctr">
            <a:normAutofit/>
          </a:bodyPr>
          <a:lstStyle>
            <a:lvl1pPr algn="l">
              <a:defRPr sz="36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1811979" y="5063067"/>
            <a:ext cx="4240416" cy="550333"/>
          </a:xfrm>
        </p:spPr>
        <p:txBody>
          <a:bodyPr anchor="ctr">
            <a:noAutofit/>
          </a:bodyPr>
          <a:lstStyle>
            <a:lvl1pPr marL="0" indent="0">
              <a:buFontTx/>
              <a:buNone/>
              <a:defRPr sz="1200">
                <a:solidFill>
                  <a:schemeClr val="tx1">
                    <a:lumMod val="50000"/>
                    <a:lumOff val="50000"/>
                  </a:schemeClr>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3" name="Text Placeholder 2"/>
          <p:cNvSpPr>
            <a:spLocks noGrp="1"/>
          </p:cNvSpPr>
          <p:nvPr>
            <p:ph type="body" idx="1"/>
          </p:nvPr>
        </p:nvSpPr>
        <p:spPr>
          <a:xfrm>
            <a:off x="1456812" y="6289178"/>
            <a:ext cx="4943989" cy="2247359"/>
          </a:xfrm>
        </p:spPr>
        <p:txBody>
          <a:bodyPr anchor="ctr">
            <a:normAutofit/>
          </a:bodyPr>
          <a:lstStyle>
            <a:lvl1pPr marL="0" indent="0" algn="l">
              <a:buNone/>
              <a:defRPr sz="1350">
                <a:solidFill>
                  <a:schemeClr val="tx1">
                    <a:lumMod val="65000"/>
                    <a:lumOff val="3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7B7DF73-6B31-4229-BE4D-9F7FEB282C7A}" type="datetimeFigureOut">
              <a:rPr lang="en-US" smtClean="0"/>
              <a:t>10/29/25</a:t>
            </a:fld>
            <a:endParaRPr lang="en-US"/>
          </a:p>
        </p:txBody>
      </p:sp>
      <p:sp>
        <p:nvSpPr>
          <p:cNvPr id="5" name="Footer Placeholder 4"/>
          <p:cNvSpPr>
            <a:spLocks noGrp="1"/>
          </p:cNvSpPr>
          <p:nvPr>
            <p:ph type="ftr" sz="quarter" idx="11"/>
          </p:nvPr>
        </p:nvSpPr>
        <p:spPr/>
        <p:txBody>
          <a:bodyPr/>
          <a:lstStyle/>
          <a:p>
            <a:endParaRPr lang="en-US"/>
          </a:p>
        </p:txBody>
      </p:sp>
      <p:sp>
        <p:nvSpPr>
          <p:cNvPr id="19" name="Freeform 11"/>
          <p:cNvSpPr/>
          <p:nvPr/>
        </p:nvSpPr>
        <p:spPr bwMode="auto">
          <a:xfrm flipV="1">
            <a:off x="44" y="4573873"/>
            <a:ext cx="1018767" cy="73378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383421" y="4685981"/>
            <a:ext cx="438734" cy="527403"/>
          </a:xfrm>
        </p:spPr>
        <p:txBody>
          <a:bodyPr/>
          <a:lstStyle/>
          <a:p>
            <a:fld id="{EDEDE76F-EC2F-4F47-9919-A60E4720C819}" type="slidenum">
              <a:rPr lang="en-US" smtClean="0"/>
              <a:t>‹#›</a:t>
            </a:fld>
            <a:endParaRPr lang="en-US"/>
          </a:p>
        </p:txBody>
      </p:sp>
      <p:sp>
        <p:nvSpPr>
          <p:cNvPr id="14" name="TextBox 13"/>
          <p:cNvSpPr txBox="1"/>
          <p:nvPr/>
        </p:nvSpPr>
        <p:spPr>
          <a:xfrm>
            <a:off x="1356238" y="936007"/>
            <a:ext cx="342989" cy="844676"/>
          </a:xfrm>
          <a:prstGeom prst="rect">
            <a:avLst/>
          </a:prstGeom>
        </p:spPr>
        <p:txBody>
          <a:bodyPr vert="horz" lIns="68580" tIns="34290" rIns="68580" bIns="34290" rtlCol="0" anchor="ctr">
            <a:noAutofit/>
          </a:bodyPr>
          <a:lstStyle/>
          <a:p>
            <a:pPr lvl="0"/>
            <a:r>
              <a:rPr lang="en-US" sz="6000" baseline="0" dirty="0">
                <a:ln w="3175" cmpd="sng">
                  <a:noFill/>
                </a:ln>
                <a:solidFill>
                  <a:schemeClr val="accent1"/>
                </a:solidFill>
                <a:effectLst/>
                <a:latin typeface="Arial"/>
              </a:rPr>
              <a:t>“</a:t>
            </a:r>
          </a:p>
        </p:txBody>
      </p:sp>
      <p:sp>
        <p:nvSpPr>
          <p:cNvPr id="15" name="TextBox 14"/>
          <p:cNvSpPr txBox="1"/>
          <p:nvPr/>
        </p:nvSpPr>
        <p:spPr>
          <a:xfrm>
            <a:off x="6127150" y="4196553"/>
            <a:ext cx="342989" cy="844676"/>
          </a:xfrm>
          <a:prstGeom prst="rect">
            <a:avLst/>
          </a:prstGeom>
        </p:spPr>
        <p:txBody>
          <a:bodyPr vert="horz" lIns="68580" tIns="34290" rIns="68580" bIns="34290" rtlCol="0" anchor="ctr">
            <a:noAutofit/>
          </a:bodyPr>
          <a:lstStyle/>
          <a:p>
            <a:pPr lvl="0"/>
            <a:r>
              <a:rPr lang="en-US" sz="6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8561166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56812" y="3522136"/>
            <a:ext cx="4943989" cy="3935887"/>
          </a:xfrm>
        </p:spPr>
        <p:txBody>
          <a:bodyPr anchor="b">
            <a:normAutofit/>
          </a:bodyPr>
          <a:lstStyle>
            <a:lvl1pPr algn="l">
              <a:defRPr sz="3600" b="0"/>
            </a:lvl1pPr>
          </a:lstStyle>
          <a:p>
            <a:r>
              <a:rPr lang="en-US"/>
              <a:t>Click to edit Master title style</a:t>
            </a:r>
            <a:endParaRPr lang="en-US" dirty="0"/>
          </a:p>
        </p:txBody>
      </p:sp>
      <p:sp>
        <p:nvSpPr>
          <p:cNvPr id="4" name="Text Placeholder 3"/>
          <p:cNvSpPr>
            <a:spLocks noGrp="1"/>
          </p:cNvSpPr>
          <p:nvPr>
            <p:ph type="body" sz="half" idx="2"/>
          </p:nvPr>
        </p:nvSpPr>
        <p:spPr>
          <a:xfrm>
            <a:off x="1456812" y="7484534"/>
            <a:ext cx="4943989" cy="1053898"/>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07B7DF73-6B31-4229-BE4D-9F7FEB282C7A}" type="datetimeFigureOut">
              <a:rPr lang="en-US" smtClean="0"/>
              <a:t>10/29/25</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4" y="7093176"/>
            <a:ext cx="1018767" cy="73378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383421" y="7197794"/>
            <a:ext cx="438734" cy="527403"/>
          </a:xfrm>
        </p:spPr>
        <p:txBody>
          <a:bodyPr/>
          <a:lstStyle/>
          <a:p>
            <a:fld id="{EDEDE76F-EC2F-4F47-9919-A60E4720C819}" type="slidenum">
              <a:rPr lang="en-US" smtClean="0"/>
              <a:t>‹#›</a:t>
            </a:fld>
            <a:endParaRPr lang="en-US"/>
          </a:p>
        </p:txBody>
      </p:sp>
    </p:spTree>
    <p:extLst>
      <p:ext uri="{BB962C8B-B14F-4D97-AF65-F5344CB8AC3E}">
        <p14:creationId xmlns:p14="http://schemas.microsoft.com/office/powerpoint/2010/main" val="7875558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3" name="Title 1"/>
          <p:cNvSpPr>
            <a:spLocks noGrp="1"/>
          </p:cNvSpPr>
          <p:nvPr>
            <p:ph type="title"/>
          </p:nvPr>
        </p:nvSpPr>
        <p:spPr>
          <a:xfrm>
            <a:off x="1641093" y="880534"/>
            <a:ext cx="4582190" cy="4182533"/>
          </a:xfrm>
        </p:spPr>
        <p:txBody>
          <a:bodyPr anchor="ctr">
            <a:normAutofit/>
          </a:bodyPr>
          <a:lstStyle>
            <a:lvl1pPr algn="l">
              <a:defRPr sz="36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1456811" y="6273800"/>
            <a:ext cx="5016219" cy="1210733"/>
          </a:xfrm>
        </p:spPr>
        <p:txBody>
          <a:bodyPr anchor="b">
            <a:noAutofit/>
          </a:bodyPr>
          <a:lstStyle>
            <a:lvl1pPr marL="0" indent="0">
              <a:buFontTx/>
              <a:buNone/>
              <a:defRPr sz="1800">
                <a:solidFill>
                  <a:schemeClr val="accent1"/>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1456811" y="7484534"/>
            <a:ext cx="5016219" cy="1053898"/>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07B7DF73-6B31-4229-BE4D-9F7FEB282C7A}" type="datetimeFigureOut">
              <a:rPr lang="en-US" smtClean="0"/>
              <a:t>10/29/25</a:t>
            </a:fld>
            <a:endParaRPr lang="en-US"/>
          </a:p>
        </p:txBody>
      </p:sp>
      <p:sp>
        <p:nvSpPr>
          <p:cNvPr id="6" name="Footer Placeholder 5"/>
          <p:cNvSpPr>
            <a:spLocks noGrp="1"/>
          </p:cNvSpPr>
          <p:nvPr>
            <p:ph type="ftr" sz="quarter" idx="11"/>
          </p:nvPr>
        </p:nvSpPr>
        <p:spPr/>
        <p:txBody>
          <a:bodyPr/>
          <a:lstStyle/>
          <a:p>
            <a:endParaRPr lang="en-US"/>
          </a:p>
        </p:txBody>
      </p:sp>
      <p:sp>
        <p:nvSpPr>
          <p:cNvPr id="20" name="Freeform 11"/>
          <p:cNvSpPr/>
          <p:nvPr/>
        </p:nvSpPr>
        <p:spPr bwMode="auto">
          <a:xfrm flipV="1">
            <a:off x="44" y="7093176"/>
            <a:ext cx="1018767" cy="73378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383421" y="7197794"/>
            <a:ext cx="438734" cy="527403"/>
          </a:xfrm>
        </p:spPr>
        <p:txBody>
          <a:bodyPr/>
          <a:lstStyle/>
          <a:p>
            <a:fld id="{EDEDE76F-EC2F-4F47-9919-A60E4720C819}" type="slidenum">
              <a:rPr lang="en-US" smtClean="0"/>
              <a:t>‹#›</a:t>
            </a:fld>
            <a:endParaRPr lang="en-US"/>
          </a:p>
        </p:txBody>
      </p:sp>
      <p:sp>
        <p:nvSpPr>
          <p:cNvPr id="11" name="TextBox 10"/>
          <p:cNvSpPr txBox="1"/>
          <p:nvPr/>
        </p:nvSpPr>
        <p:spPr>
          <a:xfrm>
            <a:off x="1356238" y="936007"/>
            <a:ext cx="342989" cy="844676"/>
          </a:xfrm>
          <a:prstGeom prst="rect">
            <a:avLst/>
          </a:prstGeom>
        </p:spPr>
        <p:txBody>
          <a:bodyPr vert="horz" lIns="68580" tIns="34290" rIns="68580" bIns="34290" rtlCol="0" anchor="ctr">
            <a:noAutofit/>
          </a:bodyPr>
          <a:lstStyle/>
          <a:p>
            <a:pPr lvl="0"/>
            <a:r>
              <a:rPr lang="en-US" sz="6000" baseline="0" dirty="0">
                <a:ln w="3175" cmpd="sng">
                  <a:noFill/>
                </a:ln>
                <a:solidFill>
                  <a:schemeClr val="accent1"/>
                </a:solidFill>
                <a:effectLst/>
                <a:latin typeface="Arial"/>
              </a:rPr>
              <a:t>“</a:t>
            </a:r>
          </a:p>
        </p:txBody>
      </p:sp>
      <p:sp>
        <p:nvSpPr>
          <p:cNvPr id="12" name="TextBox 11"/>
          <p:cNvSpPr txBox="1"/>
          <p:nvPr/>
        </p:nvSpPr>
        <p:spPr>
          <a:xfrm>
            <a:off x="6127150" y="4196553"/>
            <a:ext cx="342989" cy="844676"/>
          </a:xfrm>
          <a:prstGeom prst="rect">
            <a:avLst/>
          </a:prstGeom>
        </p:spPr>
        <p:txBody>
          <a:bodyPr vert="horz" lIns="68580" tIns="34290" rIns="68580" bIns="34290" rtlCol="0" anchor="ctr">
            <a:noAutofit/>
          </a:bodyPr>
          <a:lstStyle/>
          <a:p>
            <a:pPr lvl="0"/>
            <a:r>
              <a:rPr lang="en-US" sz="6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4520146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56812" y="906255"/>
            <a:ext cx="4943988" cy="4160029"/>
          </a:xfrm>
        </p:spPr>
        <p:txBody>
          <a:bodyPr anchor="ctr">
            <a:normAutofit/>
          </a:bodyPr>
          <a:lstStyle>
            <a:lvl1pPr algn="l">
              <a:defRPr sz="3600" b="0"/>
            </a:lvl1pPr>
          </a:lstStyle>
          <a:p>
            <a:r>
              <a:rPr lang="en-US"/>
              <a:t>Click to edit Master title style</a:t>
            </a:r>
            <a:endParaRPr lang="en-US" dirty="0"/>
          </a:p>
        </p:txBody>
      </p:sp>
      <p:sp>
        <p:nvSpPr>
          <p:cNvPr id="21" name="Text Placeholder 9"/>
          <p:cNvSpPr>
            <a:spLocks noGrp="1"/>
          </p:cNvSpPr>
          <p:nvPr>
            <p:ph type="body" sz="quarter" idx="13"/>
          </p:nvPr>
        </p:nvSpPr>
        <p:spPr>
          <a:xfrm>
            <a:off x="1456812" y="6273800"/>
            <a:ext cx="4943989" cy="1210733"/>
          </a:xfrm>
        </p:spPr>
        <p:txBody>
          <a:bodyPr anchor="b">
            <a:noAutofit/>
          </a:bodyPr>
          <a:lstStyle>
            <a:lvl1pPr marL="0" indent="0">
              <a:buFontTx/>
              <a:buNone/>
              <a:defRPr sz="1800">
                <a:solidFill>
                  <a:schemeClr val="accent1"/>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1456812" y="7484534"/>
            <a:ext cx="4943989" cy="1053898"/>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07B7DF73-6B31-4229-BE4D-9F7FEB282C7A}" type="datetimeFigureOut">
              <a:rPr lang="en-US" smtClean="0"/>
              <a:t>10/29/25</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4" y="7093176"/>
            <a:ext cx="1018767" cy="73378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383421" y="7197794"/>
            <a:ext cx="438734" cy="527403"/>
          </a:xfrm>
        </p:spPr>
        <p:txBody>
          <a:bodyPr/>
          <a:lstStyle/>
          <a:p>
            <a:fld id="{EDEDE76F-EC2F-4F47-9919-A60E4720C819}" type="slidenum">
              <a:rPr lang="en-US" smtClean="0"/>
              <a:t>‹#›</a:t>
            </a:fld>
            <a:endParaRPr lang="en-US"/>
          </a:p>
        </p:txBody>
      </p:sp>
    </p:spTree>
    <p:extLst>
      <p:ext uri="{BB962C8B-B14F-4D97-AF65-F5344CB8AC3E}">
        <p14:creationId xmlns:p14="http://schemas.microsoft.com/office/powerpoint/2010/main" val="2445221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B7DF73-6B31-4229-BE4D-9F7FEB282C7A}" type="datetimeFigureOut">
              <a:rPr lang="en-US" smtClean="0"/>
              <a:t>10/29/25</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44" y="1027281"/>
            <a:ext cx="1018767" cy="73378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DEDE76F-EC2F-4F47-9919-A60E4720C819}" type="slidenum">
              <a:rPr lang="en-US" smtClean="0"/>
              <a:t>‹#›</a:t>
            </a:fld>
            <a:endParaRPr lang="en-US"/>
          </a:p>
        </p:txBody>
      </p:sp>
    </p:spTree>
    <p:extLst>
      <p:ext uri="{BB962C8B-B14F-4D97-AF65-F5344CB8AC3E}">
        <p14:creationId xmlns:p14="http://schemas.microsoft.com/office/powerpoint/2010/main" val="26496775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158901" y="906254"/>
            <a:ext cx="1242099" cy="7632180"/>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1456812" y="906254"/>
            <a:ext cx="3537261" cy="76321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B7DF73-6B31-4229-BE4D-9F7FEB282C7A}" type="datetimeFigureOut">
              <a:rPr lang="en-US" smtClean="0"/>
              <a:t>10/29/25</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44" y="1027281"/>
            <a:ext cx="1018767" cy="73378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DEDE76F-EC2F-4F47-9919-A60E4720C819}" type="slidenum">
              <a:rPr lang="en-US" smtClean="0"/>
              <a:t>‹#›</a:t>
            </a:fld>
            <a:endParaRPr lang="en-US"/>
          </a:p>
        </p:txBody>
      </p:sp>
    </p:spTree>
    <p:extLst>
      <p:ext uri="{BB962C8B-B14F-4D97-AF65-F5344CB8AC3E}">
        <p14:creationId xmlns:p14="http://schemas.microsoft.com/office/powerpoint/2010/main" val="28779949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36" name="Group 35"/>
          <p:cNvGrpSpPr/>
          <p:nvPr/>
        </p:nvGrpSpPr>
        <p:grpSpPr>
          <a:xfrm>
            <a:off x="1" y="330200"/>
            <a:ext cx="1485900" cy="9589129"/>
            <a:chOff x="2487613" y="285750"/>
            <a:chExt cx="2428875" cy="5654676"/>
          </a:xfrm>
        </p:grpSpPr>
        <p:sp>
          <p:nvSpPr>
            <p:cNvPr id="37"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8"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9"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0"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41"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42"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43"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44"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45"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46"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47"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48"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49" name="Group 48"/>
          <p:cNvGrpSpPr/>
          <p:nvPr/>
        </p:nvGrpSpPr>
        <p:grpSpPr>
          <a:xfrm>
            <a:off x="15316" y="411"/>
            <a:ext cx="1464204" cy="9898732"/>
            <a:chOff x="6627813" y="195717"/>
            <a:chExt cx="1952625" cy="5678034"/>
          </a:xfrm>
        </p:grpSpPr>
        <p:sp>
          <p:nvSpPr>
            <p:cNvPr id="50" name="Freeform 27"/>
            <p:cNvSpPr/>
            <p:nvPr/>
          </p:nvSpPr>
          <p:spPr bwMode="auto">
            <a:xfrm>
              <a:off x="6627813" y="195717"/>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51"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52"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53"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54"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55"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56"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57"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58"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59"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60"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1"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2" name="Rectangle 61"/>
          <p:cNvSpPr/>
          <p:nvPr/>
        </p:nvSpPr>
        <p:spPr>
          <a:xfrm>
            <a:off x="0" y="0"/>
            <a:ext cx="137160" cy="9906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1458900" y="901492"/>
            <a:ext cx="4941900" cy="1850174"/>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6812" y="3081867"/>
            <a:ext cx="4943989" cy="5613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829300" y="8861796"/>
            <a:ext cx="574785" cy="534691"/>
          </a:xfrm>
          <a:prstGeom prst="rect">
            <a:avLst/>
          </a:prstGeom>
        </p:spPr>
        <p:txBody>
          <a:bodyPr vert="horz" lIns="91440" tIns="45720" rIns="91440" bIns="45720" rtlCol="0" anchor="ctr"/>
          <a:lstStyle>
            <a:lvl1pPr algn="r">
              <a:defRPr sz="675">
                <a:solidFill>
                  <a:schemeClr val="tx1">
                    <a:tint val="75000"/>
                  </a:schemeClr>
                </a:solidFill>
              </a:defRPr>
            </a:lvl1pPr>
          </a:lstStyle>
          <a:p>
            <a:fld id="{07B7DF73-6B31-4229-BE4D-9F7FEB282C7A}" type="datetimeFigureOut">
              <a:rPr lang="en-US" smtClean="0"/>
              <a:t>10/29/25</a:t>
            </a:fld>
            <a:endParaRPr lang="en-US"/>
          </a:p>
        </p:txBody>
      </p:sp>
      <p:sp>
        <p:nvSpPr>
          <p:cNvPr id="5" name="Footer Placeholder 4"/>
          <p:cNvSpPr>
            <a:spLocks noGrp="1"/>
          </p:cNvSpPr>
          <p:nvPr>
            <p:ph type="ftr" sz="quarter" idx="3"/>
          </p:nvPr>
        </p:nvSpPr>
        <p:spPr>
          <a:xfrm>
            <a:off x="1456811" y="8862836"/>
            <a:ext cx="4287366" cy="527403"/>
          </a:xfrm>
          <a:prstGeom prst="rect">
            <a:avLst/>
          </a:prstGeom>
        </p:spPr>
        <p:txBody>
          <a:bodyPr vert="horz" lIns="91440" tIns="45720" rIns="91440" bIns="45720" rtlCol="0" anchor="ctr"/>
          <a:lstStyle>
            <a:lvl1pPr algn="l">
              <a:defRPr sz="675">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383421" y="1137909"/>
            <a:ext cx="438734" cy="527403"/>
          </a:xfrm>
          <a:prstGeom prst="rect">
            <a:avLst/>
          </a:prstGeom>
        </p:spPr>
        <p:txBody>
          <a:bodyPr vert="horz" lIns="91440" tIns="45720" rIns="91440" bIns="45720" rtlCol="0" anchor="ctr"/>
          <a:lstStyle>
            <a:lvl1pPr algn="r">
              <a:defRPr sz="1500">
                <a:solidFill>
                  <a:srgbClr val="FEFFFF"/>
                </a:solidFill>
              </a:defRPr>
            </a:lvl1pPr>
          </a:lstStyle>
          <a:p>
            <a:fld id="{EDEDE76F-EC2F-4F47-9919-A60E4720C819}" type="slidenum">
              <a:rPr lang="en-US" smtClean="0"/>
              <a:t>‹#›</a:t>
            </a:fld>
            <a:endParaRPr lang="en-US"/>
          </a:p>
        </p:txBody>
      </p:sp>
    </p:spTree>
    <p:extLst>
      <p:ext uri="{BB962C8B-B14F-4D97-AF65-F5344CB8AC3E}">
        <p14:creationId xmlns:p14="http://schemas.microsoft.com/office/powerpoint/2010/main" val="4291838576"/>
      </p:ext>
    </p:extLst>
  </p:cSld>
  <p:clrMap bg1="lt1" tx1="dk1" bg2="lt2" tx2="dk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35" r:id="rId5"/>
    <p:sldLayoutId id="2147483736" r:id="rId6"/>
    <p:sldLayoutId id="2147483737" r:id="rId7"/>
    <p:sldLayoutId id="2147483738" r:id="rId8"/>
    <p:sldLayoutId id="2147483739" r:id="rId9"/>
    <p:sldLayoutId id="2147483740" r:id="rId10"/>
    <p:sldLayoutId id="2147483741" r:id="rId11"/>
    <p:sldLayoutId id="2147483742" r:id="rId12"/>
    <p:sldLayoutId id="2147483743" r:id="rId13"/>
    <p:sldLayoutId id="2147483744" r:id="rId14"/>
    <p:sldLayoutId id="2147483745" r:id="rId15"/>
    <p:sldLayoutId id="2147483746" r:id="rId16"/>
  </p:sldLayoutIdLst>
  <p:txStyles>
    <p:titleStyle>
      <a:lvl1pPr algn="l" defTabSz="342900" rtl="0" eaLnBrk="1" latinLnBrk="0" hangingPunct="1">
        <a:spcBef>
          <a:spcPct val="0"/>
        </a:spcBef>
        <a:buNone/>
        <a:defRPr sz="27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57175" indent="-257175" algn="l" defTabSz="342900" rtl="0" eaLnBrk="1" latinLnBrk="0" hangingPunct="1">
        <a:spcBef>
          <a:spcPts val="750"/>
        </a:spcBef>
        <a:spcAft>
          <a:spcPts val="0"/>
        </a:spcAft>
        <a:buClr>
          <a:schemeClr val="accent1"/>
        </a:buClr>
        <a:buFont typeface="Wingdings 3" charset="2"/>
        <a:buChar char=""/>
        <a:defRPr sz="1350" kern="1200">
          <a:solidFill>
            <a:schemeClr val="tx1">
              <a:lumMod val="75000"/>
              <a:lumOff val="25000"/>
            </a:schemeClr>
          </a:solidFill>
          <a:latin typeface="+mn-lt"/>
          <a:ea typeface="+mn-ea"/>
          <a:cs typeface="+mn-cs"/>
        </a:defRPr>
      </a:lvl1pPr>
      <a:lvl2pPr marL="557213" indent="-214313" algn="l" defTabSz="342900" rtl="0" eaLnBrk="1" latinLnBrk="0" hangingPunct="1">
        <a:spcBef>
          <a:spcPts val="75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2pPr>
      <a:lvl3pPr marL="857250" indent="-171450" algn="l" defTabSz="342900" rtl="0" eaLnBrk="1" latinLnBrk="0" hangingPunct="1">
        <a:spcBef>
          <a:spcPts val="750"/>
        </a:spcBef>
        <a:spcAft>
          <a:spcPts val="0"/>
        </a:spcAft>
        <a:buClr>
          <a:schemeClr val="accent1"/>
        </a:buClr>
        <a:buFont typeface="Wingdings 3" charset="2"/>
        <a:buChar char=""/>
        <a:defRPr sz="1050" kern="1200">
          <a:solidFill>
            <a:schemeClr val="tx1">
              <a:lumMod val="75000"/>
              <a:lumOff val="25000"/>
            </a:schemeClr>
          </a:solidFill>
          <a:latin typeface="+mn-lt"/>
          <a:ea typeface="+mn-ea"/>
          <a:cs typeface="+mn-cs"/>
        </a:defRPr>
      </a:lvl3pPr>
      <a:lvl4pPr marL="1200150" indent="-171450" algn="l" defTabSz="342900" rtl="0" eaLnBrk="1" latinLnBrk="0" hangingPunct="1">
        <a:spcBef>
          <a:spcPts val="750"/>
        </a:spcBef>
        <a:spcAft>
          <a:spcPts val="0"/>
        </a:spcAft>
        <a:buClr>
          <a:schemeClr val="accent1"/>
        </a:buClr>
        <a:buFont typeface="Wingdings 3" charset="2"/>
        <a:buChar char=""/>
        <a:defRPr sz="900" kern="1200">
          <a:solidFill>
            <a:schemeClr val="tx1">
              <a:lumMod val="75000"/>
              <a:lumOff val="25000"/>
            </a:schemeClr>
          </a:solidFill>
          <a:latin typeface="+mn-lt"/>
          <a:ea typeface="+mn-ea"/>
          <a:cs typeface="+mn-cs"/>
        </a:defRPr>
      </a:lvl4pPr>
      <a:lvl5pPr marL="1543050" indent="-171450" algn="l" defTabSz="342900" rtl="0" eaLnBrk="1" latinLnBrk="0" hangingPunct="1">
        <a:spcBef>
          <a:spcPts val="750"/>
        </a:spcBef>
        <a:spcAft>
          <a:spcPts val="0"/>
        </a:spcAft>
        <a:buClr>
          <a:schemeClr val="accent1"/>
        </a:buClr>
        <a:buFont typeface="Wingdings 3" charset="2"/>
        <a:buChar char=""/>
        <a:defRPr sz="900" kern="1200">
          <a:solidFill>
            <a:schemeClr val="tx1">
              <a:lumMod val="75000"/>
              <a:lumOff val="25000"/>
            </a:schemeClr>
          </a:solidFill>
          <a:latin typeface="+mn-lt"/>
          <a:ea typeface="+mn-ea"/>
          <a:cs typeface="+mn-cs"/>
        </a:defRPr>
      </a:lvl5pPr>
      <a:lvl6pPr marL="1885950" indent="-171450" algn="l" defTabSz="342900" rtl="0" eaLnBrk="1" latinLnBrk="0" hangingPunct="1">
        <a:spcBef>
          <a:spcPts val="750"/>
        </a:spcBef>
        <a:spcAft>
          <a:spcPts val="0"/>
        </a:spcAft>
        <a:buClr>
          <a:schemeClr val="accent1"/>
        </a:buClr>
        <a:buFont typeface="Wingdings 3" charset="2"/>
        <a:buChar char=""/>
        <a:defRPr sz="900" kern="1200">
          <a:solidFill>
            <a:schemeClr val="tx1">
              <a:lumMod val="75000"/>
              <a:lumOff val="25000"/>
            </a:schemeClr>
          </a:solidFill>
          <a:latin typeface="+mn-lt"/>
          <a:ea typeface="+mn-ea"/>
          <a:cs typeface="+mn-cs"/>
        </a:defRPr>
      </a:lvl6pPr>
      <a:lvl7pPr marL="2228850" indent="-171450" algn="l" defTabSz="342900" rtl="0" eaLnBrk="1" latinLnBrk="0" hangingPunct="1">
        <a:spcBef>
          <a:spcPts val="750"/>
        </a:spcBef>
        <a:spcAft>
          <a:spcPts val="0"/>
        </a:spcAft>
        <a:buClr>
          <a:schemeClr val="accent1"/>
        </a:buClr>
        <a:buFont typeface="Wingdings 3" charset="2"/>
        <a:buChar char=""/>
        <a:defRPr sz="900" kern="1200">
          <a:solidFill>
            <a:schemeClr val="tx1">
              <a:lumMod val="75000"/>
              <a:lumOff val="25000"/>
            </a:schemeClr>
          </a:solidFill>
          <a:latin typeface="+mn-lt"/>
          <a:ea typeface="+mn-ea"/>
          <a:cs typeface="+mn-cs"/>
        </a:defRPr>
      </a:lvl7pPr>
      <a:lvl8pPr marL="2571750" indent="-171450" algn="l" defTabSz="342900" rtl="0" eaLnBrk="1" latinLnBrk="0" hangingPunct="1">
        <a:spcBef>
          <a:spcPts val="750"/>
        </a:spcBef>
        <a:spcAft>
          <a:spcPts val="0"/>
        </a:spcAft>
        <a:buClr>
          <a:schemeClr val="accent1"/>
        </a:buClr>
        <a:buFont typeface="Wingdings 3" charset="2"/>
        <a:buChar char=""/>
        <a:defRPr sz="900" kern="1200">
          <a:solidFill>
            <a:schemeClr val="tx1">
              <a:lumMod val="75000"/>
              <a:lumOff val="25000"/>
            </a:schemeClr>
          </a:solidFill>
          <a:latin typeface="+mn-lt"/>
          <a:ea typeface="+mn-ea"/>
          <a:cs typeface="+mn-cs"/>
        </a:defRPr>
      </a:lvl8pPr>
      <a:lvl9pPr marL="2914650" indent="-171450" algn="l" defTabSz="342900" rtl="0" eaLnBrk="1" latinLnBrk="0" hangingPunct="1">
        <a:spcBef>
          <a:spcPts val="750"/>
        </a:spcBef>
        <a:spcAft>
          <a:spcPts val="0"/>
        </a:spcAft>
        <a:buClr>
          <a:schemeClr val="accent1"/>
        </a:buClr>
        <a:buFont typeface="Wingdings 3" charset="2"/>
        <a:buChar char=""/>
        <a:defRPr sz="900" kern="1200">
          <a:solidFill>
            <a:schemeClr val="tx1">
              <a:lumMod val="75000"/>
              <a:lumOff val="25000"/>
            </a:schemeClr>
          </a:solidFill>
          <a:latin typeface="+mn-lt"/>
          <a:ea typeface="+mn-ea"/>
          <a:cs typeface="+mn-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 Id="rId9" Type="http://schemas.openxmlformats.org/officeDocument/2006/relationships/image" Target="../media/image8.png"/></Relationships>
</file>

<file path=ppt/slides/_rels/slide3.xml.rels><?xml version="1.0" encoding="UTF-8" standalone="yes"?>
<Relationships xmlns="http://schemas.openxmlformats.org/package/2006/relationships"><Relationship Id="rId8" Type="http://schemas.openxmlformats.org/officeDocument/2006/relationships/hyperlink" Target="https://pmc.ncbi.nlm.nih.gov/articles/PMC11960567" TargetMode="External"/><Relationship Id="rId3" Type="http://schemas.openxmlformats.org/officeDocument/2006/relationships/hyperlink" Target="https://link.springer.com/article/10.1007/s00127-023-02469-1" TargetMode="External"/><Relationship Id="rId7" Type="http://schemas.openxmlformats.org/officeDocument/2006/relationships/hyperlink" Target="https://www.sciencedirect.com/science/article/pii/S1876201825002539" TargetMode="External"/><Relationship Id="rId12" Type="http://schemas.openxmlformats.org/officeDocument/2006/relationships/image" Target="../media/image9.png"/><Relationship Id="rId2" Type="http://schemas.openxmlformats.org/officeDocument/2006/relationships/hyperlink" Target="https://www.tandfonline.com/doi/abs/10.1080/20008066.2025.2526885" TargetMode="External"/><Relationship Id="rId1" Type="http://schemas.openxmlformats.org/officeDocument/2006/relationships/slideLayout" Target="../slideLayouts/slideLayout1.xml"/><Relationship Id="rId6" Type="http://schemas.openxmlformats.org/officeDocument/2006/relationships/hyperlink" Target="https://link.springer.com/article/10.1186/s12888-024-05830-z" TargetMode="External"/><Relationship Id="rId11" Type="http://schemas.openxmlformats.org/officeDocument/2006/relationships/hyperlink" Target="https://onlinelibrary.wiley.com/doi/abs/10.1002/ijop.12951" TargetMode="External"/><Relationship Id="rId5" Type="http://schemas.openxmlformats.org/officeDocument/2006/relationships/hyperlink" Target="https://onlinelibrary.wiley.com/doi/abs/10.1111/acps.13467" TargetMode="External"/><Relationship Id="rId10" Type="http://schemas.openxmlformats.org/officeDocument/2006/relationships/hyperlink" Target="https://www.tandfonline.com/doi/abs/10.1080/10615806.2020.1803006" TargetMode="External"/><Relationship Id="rId4" Type="http://schemas.openxmlformats.org/officeDocument/2006/relationships/hyperlink" Target="https://www.sciencedirect.com/science/article/pii/S0165178125002343" TargetMode="External"/><Relationship Id="rId9" Type="http://schemas.openxmlformats.org/officeDocument/2006/relationships/hyperlink" Target="https://onlinelibrary.wiley.com/doi/abs/10.1002/jts.22972"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pattFill prst="pct20">
          <a:fgClr>
            <a:schemeClr val="accent1"/>
          </a:fgClr>
          <a:bgClr>
            <a:schemeClr val="bg1"/>
          </a:bgClr>
        </a:pattFill>
        <a:effectLst/>
      </p:bgPr>
    </p:bg>
    <p:spTree>
      <p:nvGrpSpPr>
        <p:cNvPr id="1" name=""/>
        <p:cNvGrpSpPr/>
        <p:nvPr/>
      </p:nvGrpSpPr>
      <p:grpSpPr>
        <a:xfrm>
          <a:off x="0" y="0"/>
          <a:ext cx="0" cy="0"/>
          <a:chOff x="0" y="0"/>
          <a:chExt cx="0" cy="0"/>
        </a:xfrm>
      </p:grpSpPr>
      <p:pic>
        <p:nvPicPr>
          <p:cNvPr id="21" name="Picture 20">
            <a:extLst>
              <a:ext uri="{FF2B5EF4-FFF2-40B4-BE49-F238E27FC236}">
                <a16:creationId xmlns:a16="http://schemas.microsoft.com/office/drawing/2014/main" id="{314492FC-EAB2-A8D3-3B30-AEFC2ECA6B59}"/>
              </a:ext>
            </a:extLst>
          </p:cNvPr>
          <p:cNvPicPr>
            <a:picLocks noChangeAspect="1"/>
          </p:cNvPicPr>
          <p:nvPr/>
        </p:nvPicPr>
        <p:blipFill>
          <a:blip r:embed="rId2"/>
          <a:stretch>
            <a:fillRect/>
          </a:stretch>
        </p:blipFill>
        <p:spPr>
          <a:xfrm rot="5400000">
            <a:off x="-1524002" y="1524001"/>
            <a:ext cx="9906002" cy="6857999"/>
          </a:xfrm>
          <a:prstGeom prst="rect">
            <a:avLst/>
          </a:prstGeom>
        </p:spPr>
      </p:pic>
      <p:sp>
        <p:nvSpPr>
          <p:cNvPr id="2" name="Title 1">
            <a:extLst>
              <a:ext uri="{FF2B5EF4-FFF2-40B4-BE49-F238E27FC236}">
                <a16:creationId xmlns:a16="http://schemas.microsoft.com/office/drawing/2014/main" id="{35A580BD-C8B0-8A71-3D96-EB6E0AA393CD}"/>
              </a:ext>
            </a:extLst>
          </p:cNvPr>
          <p:cNvSpPr>
            <a:spLocks noGrp="1"/>
          </p:cNvSpPr>
          <p:nvPr>
            <p:ph type="ctrTitle"/>
          </p:nvPr>
        </p:nvSpPr>
        <p:spPr>
          <a:xfrm>
            <a:off x="498600" y="560635"/>
            <a:ext cx="5860798" cy="2211600"/>
          </a:xfrm>
          <a:solidFill>
            <a:schemeClr val="tx2"/>
          </a:solidFill>
          <a:ln>
            <a:solidFill>
              <a:schemeClr val="tx1"/>
            </a:solidFill>
          </a:ln>
          <a:effectLst>
            <a:outerShdw blurRad="63500" sx="102000" sy="102000" algn="ctr" rotWithShape="0">
              <a:prstClr val="black">
                <a:alpha val="40000"/>
              </a:prstClr>
            </a:outerShdw>
          </a:effectLst>
        </p:spPr>
        <p:txBody>
          <a:bodyPr>
            <a:normAutofit/>
          </a:bodyPr>
          <a:lstStyle/>
          <a:p>
            <a:pPr algn="ctr"/>
            <a:r>
              <a:rPr lang="en-US" sz="4400" b="1" dirty="0">
                <a:solidFill>
                  <a:schemeClr val="bg1"/>
                </a:solidFill>
              </a:rPr>
              <a:t>Mental Disorders Associated with Stress (ICD-11)</a:t>
            </a:r>
            <a:endParaRPr lang="en-US" sz="4400" dirty="0">
              <a:solidFill>
                <a:schemeClr val="bg1"/>
              </a:solidFill>
            </a:endParaRPr>
          </a:p>
        </p:txBody>
      </p:sp>
      <p:sp>
        <p:nvSpPr>
          <p:cNvPr id="3" name="Subtitle 2">
            <a:extLst>
              <a:ext uri="{FF2B5EF4-FFF2-40B4-BE49-F238E27FC236}">
                <a16:creationId xmlns:a16="http://schemas.microsoft.com/office/drawing/2014/main" id="{BB6628C6-91FA-7AF9-0A24-64A7C9AD27CB}"/>
              </a:ext>
            </a:extLst>
          </p:cNvPr>
          <p:cNvSpPr>
            <a:spLocks noGrp="1"/>
          </p:cNvSpPr>
          <p:nvPr>
            <p:ph type="subTitle" idx="1"/>
          </p:nvPr>
        </p:nvSpPr>
        <p:spPr>
          <a:xfrm>
            <a:off x="933993" y="3013710"/>
            <a:ext cx="4990012" cy="1939290"/>
          </a:xfrm>
          <a:solidFill>
            <a:schemeClr val="tx2">
              <a:lumMod val="40000"/>
              <a:lumOff val="60000"/>
            </a:schemeClr>
          </a:solidFill>
        </p:spPr>
        <p:txBody>
          <a:bodyPr>
            <a:normAutofit fontScale="85000" lnSpcReduction="20000"/>
          </a:bodyPr>
          <a:lstStyle/>
          <a:p>
            <a:pPr algn="ctr"/>
            <a:endParaRPr lang="en-US" sz="1400" dirty="0">
              <a:solidFill>
                <a:schemeClr val="tx1"/>
              </a:solidFill>
            </a:endParaRPr>
          </a:p>
          <a:p>
            <a:pPr algn="ctr"/>
            <a:r>
              <a:rPr lang="en-GB" sz="1900" b="1" dirty="0">
                <a:solidFill>
                  <a:schemeClr val="tx1"/>
                </a:solidFill>
              </a:rPr>
              <a:t>NABILA HAIDER </a:t>
            </a:r>
          </a:p>
          <a:p>
            <a:pPr algn="ctr"/>
            <a:r>
              <a:rPr lang="en-GB" sz="1900" b="1" dirty="0">
                <a:solidFill>
                  <a:schemeClr val="tx1"/>
                </a:solidFill>
              </a:rPr>
              <a:t>STUDENT ID: 2236700</a:t>
            </a:r>
            <a:endParaRPr lang="en-US" sz="1900" b="1" dirty="0">
              <a:solidFill>
                <a:schemeClr val="tx1"/>
              </a:solidFill>
            </a:endParaRPr>
          </a:p>
          <a:p>
            <a:pPr algn="ctr"/>
            <a:r>
              <a:rPr lang="en-US" sz="1900" b="1" dirty="0">
                <a:solidFill>
                  <a:schemeClr val="tx1"/>
                </a:solidFill>
              </a:rPr>
              <a:t>Module Title &amp; Code</a:t>
            </a:r>
            <a:br>
              <a:rPr lang="en-US" sz="1900" dirty="0">
                <a:solidFill>
                  <a:schemeClr val="tx1"/>
                </a:solidFill>
              </a:rPr>
            </a:br>
            <a:r>
              <a:rPr lang="en-US" sz="1900" dirty="0">
                <a:solidFill>
                  <a:schemeClr val="tx1"/>
                </a:solidFill>
              </a:rPr>
              <a:t>Psychological Classifications and Provisions (BMHP6029)</a:t>
            </a:r>
          </a:p>
          <a:p>
            <a:pPr algn="ctr"/>
            <a:r>
              <a:rPr lang="en-US" sz="1900" b="1" dirty="0">
                <a:solidFill>
                  <a:schemeClr val="tx1"/>
                </a:solidFill>
              </a:rPr>
              <a:t>Lecturer</a:t>
            </a:r>
            <a:r>
              <a:rPr lang="en-GB" sz="1900" b="1" dirty="0">
                <a:solidFill>
                  <a:schemeClr val="tx1"/>
                </a:solidFill>
              </a:rPr>
              <a:t>: </a:t>
            </a:r>
            <a:r>
              <a:rPr lang="en-GB" sz="1900" b="1" dirty="0" err="1">
                <a:solidFill>
                  <a:schemeClr val="tx1"/>
                </a:solidFill>
              </a:rPr>
              <a:t>Tomy</a:t>
            </a:r>
            <a:r>
              <a:rPr lang="en-GB" sz="1900" b="1" dirty="0">
                <a:solidFill>
                  <a:schemeClr val="tx1"/>
                </a:solidFill>
              </a:rPr>
              <a:t> </a:t>
            </a:r>
            <a:r>
              <a:rPr lang="en-GB" sz="1900" b="1" dirty="0" err="1">
                <a:solidFill>
                  <a:schemeClr val="tx1"/>
                </a:solidFill>
              </a:rPr>
              <a:t>Adattu</a:t>
            </a:r>
            <a:r>
              <a:rPr lang="en-GB" sz="1900" b="1" dirty="0">
                <a:solidFill>
                  <a:schemeClr val="tx1"/>
                </a:solidFill>
              </a:rPr>
              <a:t> </a:t>
            </a:r>
            <a:r>
              <a:rPr lang="en-GB" sz="1900" b="1" dirty="0" err="1">
                <a:solidFill>
                  <a:schemeClr val="tx1"/>
                </a:solidFill>
              </a:rPr>
              <a:t>Chacko</a:t>
            </a:r>
            <a:r>
              <a:rPr lang="en-GB" sz="1900" b="1" dirty="0">
                <a:solidFill>
                  <a:schemeClr val="tx1"/>
                </a:solidFill>
              </a:rPr>
              <a:t> </a:t>
            </a:r>
            <a:endParaRPr lang="en-US" sz="1900" dirty="0">
              <a:solidFill>
                <a:schemeClr val="tx1"/>
              </a:solidFill>
            </a:endParaRPr>
          </a:p>
          <a:p>
            <a:pPr algn="ctr"/>
            <a:endParaRPr lang="en-US" sz="1900" b="1" dirty="0">
              <a:solidFill>
                <a:schemeClr val="tx1"/>
              </a:solidFill>
            </a:endParaRPr>
          </a:p>
        </p:txBody>
      </p:sp>
    </p:spTree>
    <p:extLst>
      <p:ext uri="{BB962C8B-B14F-4D97-AF65-F5344CB8AC3E}">
        <p14:creationId xmlns:p14="http://schemas.microsoft.com/office/powerpoint/2010/main" val="33799116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bg>
      <p:bgPr>
        <a:pattFill prst="pct25">
          <a:fgClr>
            <a:schemeClr val="accent1"/>
          </a:fgClr>
          <a:bgClr>
            <a:schemeClr val="bg1"/>
          </a:bgClr>
        </a:pattFill>
        <a:effectLst/>
      </p:bgPr>
    </p:bg>
    <p:spTree>
      <p:nvGrpSpPr>
        <p:cNvPr id="1" name="">
          <a:extLst>
            <a:ext uri="{FF2B5EF4-FFF2-40B4-BE49-F238E27FC236}">
              <a16:creationId xmlns:a16="http://schemas.microsoft.com/office/drawing/2014/main" id="{EB2D33C0-6A9B-8AEC-5F3E-67809E69AF53}"/>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11765119-AF51-CAA3-2EDB-521977C1B6DD}"/>
              </a:ext>
            </a:extLst>
          </p:cNvPr>
          <p:cNvPicPr>
            <a:picLocks noChangeAspect="1"/>
          </p:cNvPicPr>
          <p:nvPr/>
        </p:nvPicPr>
        <p:blipFill>
          <a:blip r:embed="rId3"/>
          <a:stretch>
            <a:fillRect/>
          </a:stretch>
        </p:blipFill>
        <p:spPr>
          <a:xfrm>
            <a:off x="0" y="9414164"/>
            <a:ext cx="6858000" cy="491836"/>
          </a:xfrm>
          <a:prstGeom prst="rect">
            <a:avLst/>
          </a:prstGeom>
        </p:spPr>
      </p:pic>
      <p:sp>
        <p:nvSpPr>
          <p:cNvPr id="7" name="TextBox 6">
            <a:extLst>
              <a:ext uri="{FF2B5EF4-FFF2-40B4-BE49-F238E27FC236}">
                <a16:creationId xmlns:a16="http://schemas.microsoft.com/office/drawing/2014/main" id="{ADFF3DE5-20D8-CC45-6EE8-10A8C38B7D1C}"/>
              </a:ext>
            </a:extLst>
          </p:cNvPr>
          <p:cNvSpPr txBox="1"/>
          <p:nvPr/>
        </p:nvSpPr>
        <p:spPr>
          <a:xfrm>
            <a:off x="103375" y="614966"/>
            <a:ext cx="2167857" cy="1508105"/>
          </a:xfrm>
          <a:prstGeom prst="rect">
            <a:avLst/>
          </a:prstGeom>
          <a:solidFill>
            <a:schemeClr val="bg2"/>
          </a:solidFill>
          <a:effectLst>
            <a:outerShdw blurRad="63500" sx="102000" sy="102000" algn="ctr" rotWithShape="0">
              <a:prstClr val="black">
                <a:alpha val="40000"/>
              </a:prstClr>
            </a:outerShdw>
          </a:effectLst>
        </p:spPr>
        <p:txBody>
          <a:bodyPr wrap="square">
            <a:spAutoFit/>
          </a:bodyPr>
          <a:lstStyle/>
          <a:p>
            <a:pPr algn="ctr">
              <a:buNone/>
            </a:pPr>
            <a:r>
              <a:rPr lang="en-US" sz="800" b="1" dirty="0"/>
              <a:t>What Are They?</a:t>
            </a:r>
          </a:p>
          <a:p>
            <a:pPr marL="171450" indent="-171450">
              <a:buFont typeface="Wingdings" panose="05000000000000000000" pitchFamily="2" charset="2"/>
              <a:buChar char="ü"/>
            </a:pPr>
            <a:r>
              <a:rPr lang="en-US" sz="600" dirty="0"/>
              <a:t>These disorders are directly linked to exposure to a specific stressor (one or more events or adverse experiences).</a:t>
            </a:r>
          </a:p>
          <a:p>
            <a:pPr marL="171450" indent="-171450">
              <a:buFont typeface="Wingdings" panose="05000000000000000000" pitchFamily="2" charset="2"/>
              <a:buChar char="ü"/>
            </a:pPr>
            <a:r>
              <a:rPr lang="en-US" sz="600" dirty="0"/>
              <a:t>An identifiable stressor is necessary (though not sufficient) for diagnosis (</a:t>
            </a:r>
            <a:r>
              <a:rPr lang="en-US" sz="600" dirty="0" err="1"/>
              <a:t>Lenferink</a:t>
            </a:r>
            <a:r>
              <a:rPr lang="en-US" sz="600" dirty="0"/>
              <a:t> et al., 2023).</a:t>
            </a:r>
          </a:p>
          <a:p>
            <a:pPr marL="171450" indent="-171450">
              <a:buFont typeface="Wingdings" panose="05000000000000000000" pitchFamily="2" charset="2"/>
              <a:buChar char="ü"/>
            </a:pPr>
            <a:r>
              <a:rPr lang="en-US" sz="600" dirty="0"/>
              <a:t>Not all people exposed to stressors develop these disorders, but the disorders would not occur without the stressor.</a:t>
            </a:r>
          </a:p>
          <a:p>
            <a:pPr marL="171450" indent="-171450">
              <a:buFont typeface="Wingdings" panose="05000000000000000000" pitchFamily="2" charset="2"/>
              <a:buChar char="ü"/>
            </a:pPr>
            <a:r>
              <a:rPr lang="en-US" sz="600" dirty="0"/>
              <a:t>The distinguishing factors are the pattern, duration, and severity of symptoms, and the degree of functional impairment caused (Shevlin et al., 2023).</a:t>
            </a:r>
          </a:p>
          <a:p>
            <a:pPr marL="171450" indent="-171450">
              <a:buFont typeface="Wingdings" panose="05000000000000000000" pitchFamily="2" charset="2"/>
              <a:buChar char="ü"/>
            </a:pPr>
            <a:r>
              <a:rPr lang="en-US" sz="600" dirty="0"/>
              <a:t>Some stressors are “ordinary life events” (e.g. bereavement, divorce), whereas others are traumatic (e.g. war, assault). </a:t>
            </a:r>
          </a:p>
        </p:txBody>
      </p:sp>
      <p:sp>
        <p:nvSpPr>
          <p:cNvPr id="10" name="TextBox 9">
            <a:extLst>
              <a:ext uri="{FF2B5EF4-FFF2-40B4-BE49-F238E27FC236}">
                <a16:creationId xmlns:a16="http://schemas.microsoft.com/office/drawing/2014/main" id="{FC501AFF-AA3C-D5FA-44BD-1CE8F3270BAE}"/>
              </a:ext>
            </a:extLst>
          </p:cNvPr>
          <p:cNvSpPr txBox="1"/>
          <p:nvPr/>
        </p:nvSpPr>
        <p:spPr>
          <a:xfrm>
            <a:off x="4556554" y="597355"/>
            <a:ext cx="2161762" cy="1446550"/>
          </a:xfrm>
          <a:prstGeom prst="rect">
            <a:avLst/>
          </a:prstGeom>
          <a:solidFill>
            <a:schemeClr val="bg2"/>
          </a:solidFill>
          <a:effectLst>
            <a:outerShdw blurRad="63500" sx="102000" sy="102000" algn="ctr" rotWithShape="0">
              <a:prstClr val="black">
                <a:alpha val="40000"/>
              </a:prstClr>
            </a:outerShdw>
          </a:effectLst>
        </p:spPr>
        <p:txBody>
          <a:bodyPr wrap="square">
            <a:spAutoFit/>
          </a:bodyPr>
          <a:lstStyle/>
          <a:p>
            <a:pPr algn="ctr">
              <a:buNone/>
            </a:pPr>
            <a:r>
              <a:rPr lang="en-US" sz="800" b="1" dirty="0"/>
              <a:t>ICD-11 Group: Which Disorders Are Included?</a:t>
            </a:r>
          </a:p>
          <a:p>
            <a:pPr marL="171450" indent="-171450">
              <a:buFont typeface="Wingdings" panose="05000000000000000000" pitchFamily="2" charset="2"/>
              <a:buChar char="ü"/>
            </a:pPr>
            <a:r>
              <a:rPr lang="en-US" sz="600" dirty="0"/>
              <a:t>6B40 — Post-Traumatic Stress Disorder (PTSD)</a:t>
            </a:r>
          </a:p>
          <a:p>
            <a:pPr marL="171450" indent="-171450">
              <a:buFont typeface="Wingdings" panose="05000000000000000000" pitchFamily="2" charset="2"/>
              <a:buChar char="ü"/>
            </a:pPr>
            <a:r>
              <a:rPr lang="en-US" sz="600" dirty="0"/>
              <a:t>6B41 — Complex Post-Traumatic Stress Disorder (CPTSD)</a:t>
            </a:r>
          </a:p>
          <a:p>
            <a:pPr marL="171450" indent="-171450">
              <a:buFont typeface="Wingdings" panose="05000000000000000000" pitchFamily="2" charset="2"/>
              <a:buChar char="ü"/>
            </a:pPr>
            <a:r>
              <a:rPr lang="en-US" sz="600" dirty="0"/>
              <a:t>6B42 — Prolonged Grief Disorder</a:t>
            </a:r>
          </a:p>
          <a:p>
            <a:pPr marL="171450" indent="-171450">
              <a:buFont typeface="Wingdings" panose="05000000000000000000" pitchFamily="2" charset="2"/>
              <a:buChar char="ü"/>
            </a:pPr>
            <a:r>
              <a:rPr lang="en-US" sz="600" dirty="0"/>
              <a:t>6B43 — Adjustment Disorder</a:t>
            </a:r>
          </a:p>
          <a:p>
            <a:pPr marL="171450" indent="-171450">
              <a:buFont typeface="Wingdings" panose="05000000000000000000" pitchFamily="2" charset="2"/>
              <a:buChar char="ü"/>
            </a:pPr>
            <a:r>
              <a:rPr lang="en-US" sz="600" dirty="0"/>
              <a:t>6B44 — Reactive Attachment Disorder (in children)</a:t>
            </a:r>
          </a:p>
          <a:p>
            <a:pPr marL="171450" indent="-171450">
              <a:buFont typeface="Wingdings" panose="05000000000000000000" pitchFamily="2" charset="2"/>
              <a:buChar char="ü"/>
            </a:pPr>
            <a:r>
              <a:rPr lang="en-US" sz="600" dirty="0"/>
              <a:t>6B45 — Disinhibited Social Engagement Disorder (in children)</a:t>
            </a:r>
          </a:p>
          <a:p>
            <a:pPr marL="171450" indent="-171450">
              <a:buFont typeface="Wingdings" panose="05000000000000000000" pitchFamily="2" charset="2"/>
              <a:buChar char="ü"/>
            </a:pPr>
            <a:r>
              <a:rPr lang="en-US" sz="600" dirty="0"/>
              <a:t>6B4Y — Other Specified Disorders Specifically Associated with Stress</a:t>
            </a:r>
          </a:p>
          <a:p>
            <a:pPr marL="171450" indent="-171450">
              <a:buFont typeface="Wingdings" panose="05000000000000000000" pitchFamily="2" charset="2"/>
              <a:buChar char="ü"/>
            </a:pPr>
            <a:r>
              <a:rPr lang="en-US" sz="600" dirty="0"/>
              <a:t>(Acute Stress Reaction and Burnout are explicitly excluded)</a:t>
            </a:r>
          </a:p>
        </p:txBody>
      </p:sp>
      <p:graphicFrame>
        <p:nvGraphicFramePr>
          <p:cNvPr id="13" name="Table 12">
            <a:extLst>
              <a:ext uri="{FF2B5EF4-FFF2-40B4-BE49-F238E27FC236}">
                <a16:creationId xmlns:a16="http://schemas.microsoft.com/office/drawing/2014/main" id="{37430824-8D88-4AA5-19A8-1E1456E7BB60}"/>
              </a:ext>
            </a:extLst>
          </p:cNvPr>
          <p:cNvGraphicFramePr>
            <a:graphicFrameLocks noGrp="1"/>
          </p:cNvGraphicFramePr>
          <p:nvPr>
            <p:extLst>
              <p:ext uri="{D42A27DB-BD31-4B8C-83A1-F6EECF244321}">
                <p14:modId xmlns:p14="http://schemas.microsoft.com/office/powerpoint/2010/main" val="2612809224"/>
              </p:ext>
            </p:extLst>
          </p:nvPr>
        </p:nvGraphicFramePr>
        <p:xfrm>
          <a:off x="100899" y="2529163"/>
          <a:ext cx="3221167" cy="2106879"/>
        </p:xfrm>
        <a:graphic>
          <a:graphicData uri="http://schemas.openxmlformats.org/drawingml/2006/table">
            <a:tbl>
              <a:tblPr firstRow="1" firstCol="1" bandRow="1">
                <a:tableStyleId>{22838BEF-8BB2-4498-84A7-C5851F593DF1}</a:tableStyleId>
              </a:tblPr>
              <a:tblGrid>
                <a:gridCol w="744246">
                  <a:extLst>
                    <a:ext uri="{9D8B030D-6E8A-4147-A177-3AD203B41FA5}">
                      <a16:colId xmlns:a16="http://schemas.microsoft.com/office/drawing/2014/main" val="1490467360"/>
                    </a:ext>
                  </a:extLst>
                </a:gridCol>
                <a:gridCol w="903465">
                  <a:extLst>
                    <a:ext uri="{9D8B030D-6E8A-4147-A177-3AD203B41FA5}">
                      <a16:colId xmlns:a16="http://schemas.microsoft.com/office/drawing/2014/main" val="3116645875"/>
                    </a:ext>
                  </a:extLst>
                </a:gridCol>
                <a:gridCol w="754951">
                  <a:extLst>
                    <a:ext uri="{9D8B030D-6E8A-4147-A177-3AD203B41FA5}">
                      <a16:colId xmlns:a16="http://schemas.microsoft.com/office/drawing/2014/main" val="401892021"/>
                    </a:ext>
                  </a:extLst>
                </a:gridCol>
                <a:gridCol w="818505">
                  <a:extLst>
                    <a:ext uri="{9D8B030D-6E8A-4147-A177-3AD203B41FA5}">
                      <a16:colId xmlns:a16="http://schemas.microsoft.com/office/drawing/2014/main" val="423309275"/>
                    </a:ext>
                  </a:extLst>
                </a:gridCol>
              </a:tblGrid>
              <a:tr h="257731">
                <a:tc>
                  <a:txBody>
                    <a:bodyPr/>
                    <a:lstStyle/>
                    <a:p>
                      <a:pPr marL="0" marR="0" algn="ctr">
                        <a:lnSpc>
                          <a:spcPct val="107000"/>
                        </a:lnSpc>
                        <a:spcAft>
                          <a:spcPts val="800"/>
                        </a:spcAft>
                        <a:buNone/>
                      </a:pPr>
                      <a:r>
                        <a:rPr lang="en-US" sz="700" kern="100" dirty="0">
                          <a:effectLst/>
                        </a:rPr>
                        <a:t>Disorder</a:t>
                      </a:r>
                      <a:endParaRPr lang="en-US" sz="700" kern="100" dirty="0">
                        <a:effectLst/>
                        <a:latin typeface="Aptos" panose="020B0004020202020204" pitchFamily="34" charset="0"/>
                        <a:ea typeface="Aptos" panose="020B0004020202020204" pitchFamily="34" charset="0"/>
                        <a:cs typeface="Times New Roman" panose="02020603050405020304" pitchFamily="18" charset="0"/>
                      </a:endParaRPr>
                    </a:p>
                  </a:txBody>
                  <a:tcPr marL="57101" marR="57101" marT="0" marB="0"/>
                </a:tc>
                <a:tc>
                  <a:txBody>
                    <a:bodyPr/>
                    <a:lstStyle/>
                    <a:p>
                      <a:pPr marL="0" marR="0" algn="ctr">
                        <a:lnSpc>
                          <a:spcPct val="107000"/>
                        </a:lnSpc>
                        <a:spcAft>
                          <a:spcPts val="800"/>
                        </a:spcAft>
                        <a:buNone/>
                      </a:pPr>
                      <a:r>
                        <a:rPr lang="en-US" sz="700" kern="100" dirty="0">
                          <a:effectLst/>
                        </a:rPr>
                        <a:t>Key Features / Symptoms</a:t>
                      </a:r>
                      <a:endParaRPr lang="en-US" sz="700" kern="100" dirty="0">
                        <a:effectLst/>
                        <a:latin typeface="Aptos" panose="020B0004020202020204" pitchFamily="34" charset="0"/>
                        <a:ea typeface="Aptos" panose="020B0004020202020204" pitchFamily="34" charset="0"/>
                        <a:cs typeface="Times New Roman" panose="02020603050405020304" pitchFamily="18" charset="0"/>
                      </a:endParaRPr>
                    </a:p>
                  </a:txBody>
                  <a:tcPr marL="57101" marR="57101" marT="0" marB="0"/>
                </a:tc>
                <a:tc>
                  <a:txBody>
                    <a:bodyPr/>
                    <a:lstStyle/>
                    <a:p>
                      <a:pPr marL="0" marR="0" algn="ctr">
                        <a:lnSpc>
                          <a:spcPct val="107000"/>
                        </a:lnSpc>
                        <a:spcAft>
                          <a:spcPts val="800"/>
                        </a:spcAft>
                        <a:buNone/>
                      </a:pPr>
                      <a:r>
                        <a:rPr lang="en-US" sz="700" kern="100" dirty="0">
                          <a:effectLst/>
                        </a:rPr>
                        <a:t>Onset &amp; Duration</a:t>
                      </a:r>
                      <a:endParaRPr lang="en-US" sz="700" kern="100" dirty="0">
                        <a:effectLst/>
                        <a:latin typeface="Aptos" panose="020B0004020202020204" pitchFamily="34" charset="0"/>
                        <a:ea typeface="Aptos" panose="020B0004020202020204" pitchFamily="34" charset="0"/>
                        <a:cs typeface="Times New Roman" panose="02020603050405020304" pitchFamily="18" charset="0"/>
                      </a:endParaRPr>
                    </a:p>
                  </a:txBody>
                  <a:tcPr marL="57101" marR="57101" marT="0" marB="0"/>
                </a:tc>
                <a:tc>
                  <a:txBody>
                    <a:bodyPr/>
                    <a:lstStyle/>
                    <a:p>
                      <a:pPr marL="0" marR="0" algn="ctr">
                        <a:lnSpc>
                          <a:spcPct val="107000"/>
                        </a:lnSpc>
                        <a:spcAft>
                          <a:spcPts val="800"/>
                        </a:spcAft>
                        <a:buNone/>
                      </a:pPr>
                      <a:r>
                        <a:rPr lang="en-US" sz="700" kern="100" dirty="0">
                          <a:effectLst/>
                        </a:rPr>
                        <a:t>Distinguishing Features</a:t>
                      </a:r>
                      <a:endParaRPr lang="en-US" sz="700" kern="100" dirty="0">
                        <a:effectLst/>
                        <a:latin typeface="Aptos" panose="020B0004020202020204" pitchFamily="34" charset="0"/>
                        <a:ea typeface="Aptos" panose="020B0004020202020204" pitchFamily="34" charset="0"/>
                        <a:cs typeface="Times New Roman" panose="02020603050405020304" pitchFamily="18" charset="0"/>
                      </a:endParaRPr>
                    </a:p>
                  </a:txBody>
                  <a:tcPr marL="57101" marR="57101" marT="0" marB="0"/>
                </a:tc>
                <a:extLst>
                  <a:ext uri="{0D108BD9-81ED-4DB2-BD59-A6C34878D82A}">
                    <a16:rowId xmlns:a16="http://schemas.microsoft.com/office/drawing/2014/main" val="513157786"/>
                  </a:ext>
                </a:extLst>
              </a:tr>
              <a:tr h="374276">
                <a:tc>
                  <a:txBody>
                    <a:bodyPr/>
                    <a:lstStyle/>
                    <a:p>
                      <a:pPr marL="0" marR="0">
                        <a:lnSpc>
                          <a:spcPct val="107000"/>
                        </a:lnSpc>
                        <a:spcAft>
                          <a:spcPts val="800"/>
                        </a:spcAft>
                        <a:buNone/>
                      </a:pPr>
                      <a:r>
                        <a:rPr lang="en-US" sz="500" b="0" i="1" kern="100" dirty="0">
                          <a:effectLst/>
                        </a:rPr>
                        <a:t>PTSD</a:t>
                      </a:r>
                      <a:endParaRPr lang="en-US" sz="500" b="0" i="1" kern="100" dirty="0">
                        <a:effectLst/>
                        <a:latin typeface="Aptos" panose="020B0004020202020204" pitchFamily="34" charset="0"/>
                        <a:ea typeface="Aptos" panose="020B0004020202020204" pitchFamily="34" charset="0"/>
                        <a:cs typeface="Times New Roman" panose="02020603050405020304" pitchFamily="18" charset="0"/>
                      </a:endParaRPr>
                    </a:p>
                  </a:txBody>
                  <a:tcPr marL="57101" marR="57101" marT="0" marB="0"/>
                </a:tc>
                <a:tc>
                  <a:txBody>
                    <a:bodyPr/>
                    <a:lstStyle/>
                    <a:p>
                      <a:pPr marL="0" marR="0">
                        <a:lnSpc>
                          <a:spcPct val="107000"/>
                        </a:lnSpc>
                        <a:spcAft>
                          <a:spcPts val="800"/>
                        </a:spcAft>
                        <a:buNone/>
                      </a:pPr>
                      <a:r>
                        <a:rPr lang="en-US" sz="500" kern="100" dirty="0">
                          <a:effectLst/>
                        </a:rPr>
                        <a:t>Re-experiencing (flashbacks, intrusive memories), avoidance, sense of current threat (hypervigilance)</a:t>
                      </a:r>
                      <a:endParaRPr lang="en-US" sz="500" kern="100" dirty="0">
                        <a:effectLst/>
                        <a:latin typeface="Aptos" panose="020B0004020202020204" pitchFamily="34" charset="0"/>
                        <a:ea typeface="Aptos" panose="020B0004020202020204" pitchFamily="34" charset="0"/>
                        <a:cs typeface="Times New Roman" panose="02020603050405020304" pitchFamily="18" charset="0"/>
                      </a:endParaRPr>
                    </a:p>
                  </a:txBody>
                  <a:tcPr marL="57101" marR="57101" marT="0" marB="0"/>
                </a:tc>
                <a:tc>
                  <a:txBody>
                    <a:bodyPr/>
                    <a:lstStyle/>
                    <a:p>
                      <a:pPr marL="0" marR="0">
                        <a:lnSpc>
                          <a:spcPct val="107000"/>
                        </a:lnSpc>
                        <a:spcAft>
                          <a:spcPts val="800"/>
                        </a:spcAft>
                        <a:buNone/>
                      </a:pPr>
                      <a:r>
                        <a:rPr lang="en-US" sz="500" kern="100" dirty="0">
                          <a:effectLst/>
                        </a:rPr>
                        <a:t>Usually after a traumatic event; can start immediately or delayed</a:t>
                      </a:r>
                      <a:endParaRPr lang="en-US" sz="500" kern="100" dirty="0">
                        <a:effectLst/>
                        <a:latin typeface="Aptos" panose="020B0004020202020204" pitchFamily="34" charset="0"/>
                        <a:ea typeface="Aptos" panose="020B0004020202020204" pitchFamily="34" charset="0"/>
                        <a:cs typeface="Times New Roman" panose="02020603050405020304" pitchFamily="18" charset="0"/>
                      </a:endParaRPr>
                    </a:p>
                  </a:txBody>
                  <a:tcPr marL="57101" marR="57101" marT="0" marB="0"/>
                </a:tc>
                <a:tc>
                  <a:txBody>
                    <a:bodyPr/>
                    <a:lstStyle/>
                    <a:p>
                      <a:pPr marL="0" marR="0">
                        <a:lnSpc>
                          <a:spcPct val="107000"/>
                        </a:lnSpc>
                        <a:spcAft>
                          <a:spcPts val="800"/>
                        </a:spcAft>
                        <a:buNone/>
                      </a:pPr>
                      <a:r>
                        <a:rPr lang="en-US" sz="500" kern="100" dirty="0">
                          <a:effectLst/>
                        </a:rPr>
                        <a:t>Focused on core trauma symptoms (narrower definition in ICD-11) </a:t>
                      </a:r>
                      <a:endParaRPr lang="en-US" sz="500" kern="100" dirty="0">
                        <a:effectLst/>
                        <a:latin typeface="Aptos" panose="020B0004020202020204" pitchFamily="34" charset="0"/>
                        <a:ea typeface="Aptos" panose="020B0004020202020204" pitchFamily="34" charset="0"/>
                        <a:cs typeface="Times New Roman" panose="02020603050405020304" pitchFamily="18" charset="0"/>
                      </a:endParaRPr>
                    </a:p>
                  </a:txBody>
                  <a:tcPr marL="57101" marR="57101" marT="0" marB="0"/>
                </a:tc>
                <a:extLst>
                  <a:ext uri="{0D108BD9-81ED-4DB2-BD59-A6C34878D82A}">
                    <a16:rowId xmlns:a16="http://schemas.microsoft.com/office/drawing/2014/main" val="3184181340"/>
                  </a:ext>
                </a:extLst>
              </a:tr>
              <a:tr h="310918">
                <a:tc>
                  <a:txBody>
                    <a:bodyPr/>
                    <a:lstStyle/>
                    <a:p>
                      <a:pPr marL="0" marR="0">
                        <a:lnSpc>
                          <a:spcPct val="107000"/>
                        </a:lnSpc>
                        <a:spcAft>
                          <a:spcPts val="800"/>
                        </a:spcAft>
                        <a:buNone/>
                      </a:pPr>
                      <a:r>
                        <a:rPr lang="en-US" sz="500" b="0" i="1" kern="100">
                          <a:effectLst/>
                        </a:rPr>
                        <a:t>CPTSD</a:t>
                      </a:r>
                      <a:endParaRPr lang="en-US" sz="500" b="0" i="1" kern="100">
                        <a:effectLst/>
                        <a:latin typeface="Aptos" panose="020B0004020202020204" pitchFamily="34" charset="0"/>
                        <a:ea typeface="Aptos" panose="020B0004020202020204" pitchFamily="34" charset="0"/>
                        <a:cs typeface="Times New Roman" panose="02020603050405020304" pitchFamily="18" charset="0"/>
                      </a:endParaRPr>
                    </a:p>
                  </a:txBody>
                  <a:tcPr marL="57101" marR="57101" marT="0" marB="0"/>
                </a:tc>
                <a:tc>
                  <a:txBody>
                    <a:bodyPr/>
                    <a:lstStyle/>
                    <a:p>
                      <a:pPr marL="0" marR="0">
                        <a:lnSpc>
                          <a:spcPct val="107000"/>
                        </a:lnSpc>
                        <a:spcAft>
                          <a:spcPts val="800"/>
                        </a:spcAft>
                        <a:buNone/>
                      </a:pPr>
                      <a:r>
                        <a:rPr lang="en-US" sz="500" kern="100">
                          <a:effectLst/>
                        </a:rPr>
                        <a:t>All PTSD core features plus: affect dysregulation, negative self-concept, interpersonal difficulties</a:t>
                      </a:r>
                      <a:endParaRPr lang="en-US" sz="500" kern="100">
                        <a:effectLst/>
                        <a:latin typeface="Aptos" panose="020B0004020202020204" pitchFamily="34" charset="0"/>
                        <a:ea typeface="Aptos" panose="020B0004020202020204" pitchFamily="34" charset="0"/>
                        <a:cs typeface="Times New Roman" panose="02020603050405020304" pitchFamily="18" charset="0"/>
                      </a:endParaRPr>
                    </a:p>
                  </a:txBody>
                  <a:tcPr marL="57101" marR="57101" marT="0" marB="0"/>
                </a:tc>
                <a:tc>
                  <a:txBody>
                    <a:bodyPr/>
                    <a:lstStyle/>
                    <a:p>
                      <a:pPr marL="0" marR="0">
                        <a:lnSpc>
                          <a:spcPct val="107000"/>
                        </a:lnSpc>
                        <a:spcAft>
                          <a:spcPts val="800"/>
                        </a:spcAft>
                        <a:buNone/>
                      </a:pPr>
                      <a:r>
                        <a:rPr lang="en-US" sz="500" kern="100" dirty="0">
                          <a:effectLst/>
                        </a:rPr>
                        <a:t>Typically after chronic or repeated trauma (e.g. prolonged abuse, captivity)</a:t>
                      </a:r>
                      <a:endParaRPr lang="en-US" sz="500" kern="100" dirty="0">
                        <a:effectLst/>
                        <a:latin typeface="Aptos" panose="020B0004020202020204" pitchFamily="34" charset="0"/>
                        <a:ea typeface="Aptos" panose="020B0004020202020204" pitchFamily="34" charset="0"/>
                        <a:cs typeface="Times New Roman" panose="02020603050405020304" pitchFamily="18" charset="0"/>
                      </a:endParaRPr>
                    </a:p>
                  </a:txBody>
                  <a:tcPr marL="57101" marR="57101" marT="0" marB="0"/>
                </a:tc>
                <a:tc>
                  <a:txBody>
                    <a:bodyPr/>
                    <a:lstStyle/>
                    <a:p>
                      <a:pPr marL="0" marR="0">
                        <a:lnSpc>
                          <a:spcPct val="107000"/>
                        </a:lnSpc>
                        <a:spcAft>
                          <a:spcPts val="800"/>
                        </a:spcAft>
                        <a:buNone/>
                      </a:pPr>
                      <a:r>
                        <a:rPr lang="en-US" sz="500" kern="100">
                          <a:effectLst/>
                        </a:rPr>
                        <a:t>Captures the broader impact on emotion regulation and identity </a:t>
                      </a:r>
                      <a:endParaRPr lang="en-US" sz="500" kern="100">
                        <a:effectLst/>
                        <a:latin typeface="Aptos" panose="020B0004020202020204" pitchFamily="34" charset="0"/>
                        <a:ea typeface="Aptos" panose="020B0004020202020204" pitchFamily="34" charset="0"/>
                        <a:cs typeface="Times New Roman" panose="02020603050405020304" pitchFamily="18" charset="0"/>
                      </a:endParaRPr>
                    </a:p>
                  </a:txBody>
                  <a:tcPr marL="57101" marR="57101" marT="0" marB="0"/>
                </a:tc>
                <a:extLst>
                  <a:ext uri="{0D108BD9-81ED-4DB2-BD59-A6C34878D82A}">
                    <a16:rowId xmlns:a16="http://schemas.microsoft.com/office/drawing/2014/main" val="3969488281"/>
                  </a:ext>
                </a:extLst>
              </a:tr>
              <a:tr h="389489">
                <a:tc>
                  <a:txBody>
                    <a:bodyPr/>
                    <a:lstStyle/>
                    <a:p>
                      <a:pPr marL="0" marR="0">
                        <a:lnSpc>
                          <a:spcPct val="107000"/>
                        </a:lnSpc>
                        <a:spcAft>
                          <a:spcPts val="800"/>
                        </a:spcAft>
                        <a:buNone/>
                      </a:pPr>
                      <a:r>
                        <a:rPr lang="en-US" sz="500" b="0" i="1" kern="100" dirty="0">
                          <a:effectLst/>
                        </a:rPr>
                        <a:t>Prolonged Grief Disorder</a:t>
                      </a:r>
                      <a:endParaRPr lang="en-US" sz="500" b="0" i="1" kern="100" dirty="0">
                        <a:effectLst/>
                        <a:latin typeface="Aptos" panose="020B0004020202020204" pitchFamily="34" charset="0"/>
                        <a:ea typeface="Aptos" panose="020B0004020202020204" pitchFamily="34" charset="0"/>
                        <a:cs typeface="Times New Roman" panose="02020603050405020304" pitchFamily="18" charset="0"/>
                      </a:endParaRPr>
                    </a:p>
                  </a:txBody>
                  <a:tcPr marL="57101" marR="57101" marT="0" marB="0"/>
                </a:tc>
                <a:tc>
                  <a:txBody>
                    <a:bodyPr/>
                    <a:lstStyle/>
                    <a:p>
                      <a:pPr marL="0" marR="0">
                        <a:lnSpc>
                          <a:spcPct val="107000"/>
                        </a:lnSpc>
                        <a:spcAft>
                          <a:spcPts val="800"/>
                        </a:spcAft>
                        <a:buNone/>
                      </a:pPr>
                      <a:r>
                        <a:rPr lang="en-US" sz="500" kern="100" dirty="0">
                          <a:effectLst/>
                        </a:rPr>
                        <a:t>Persistent intense yearning or longing for the deceased, preoccupation, emotional pain, difficulty moving on</a:t>
                      </a:r>
                      <a:endParaRPr lang="en-US" sz="500" kern="100" dirty="0">
                        <a:effectLst/>
                        <a:latin typeface="Aptos" panose="020B0004020202020204" pitchFamily="34" charset="0"/>
                        <a:ea typeface="Aptos" panose="020B0004020202020204" pitchFamily="34" charset="0"/>
                        <a:cs typeface="Times New Roman" panose="02020603050405020304" pitchFamily="18" charset="0"/>
                      </a:endParaRPr>
                    </a:p>
                  </a:txBody>
                  <a:tcPr marL="57101" marR="57101" marT="0" marB="0"/>
                </a:tc>
                <a:tc>
                  <a:txBody>
                    <a:bodyPr/>
                    <a:lstStyle/>
                    <a:p>
                      <a:pPr marL="0" marR="0">
                        <a:lnSpc>
                          <a:spcPct val="107000"/>
                        </a:lnSpc>
                        <a:spcAft>
                          <a:spcPts val="800"/>
                        </a:spcAft>
                        <a:buNone/>
                      </a:pPr>
                      <a:r>
                        <a:rPr lang="en-US" sz="500" kern="100">
                          <a:effectLst/>
                        </a:rPr>
                        <a:t>Symptoms persist beyond the culturally normative grief period (often ≥6 months)</a:t>
                      </a:r>
                      <a:endParaRPr lang="en-US" sz="500" kern="100">
                        <a:effectLst/>
                        <a:latin typeface="Aptos" panose="020B0004020202020204" pitchFamily="34" charset="0"/>
                        <a:ea typeface="Aptos" panose="020B0004020202020204" pitchFamily="34" charset="0"/>
                        <a:cs typeface="Times New Roman" panose="02020603050405020304" pitchFamily="18" charset="0"/>
                      </a:endParaRPr>
                    </a:p>
                  </a:txBody>
                  <a:tcPr marL="57101" marR="57101" marT="0" marB="0"/>
                </a:tc>
                <a:tc>
                  <a:txBody>
                    <a:bodyPr/>
                    <a:lstStyle/>
                    <a:p>
                      <a:pPr marL="0" marR="0">
                        <a:lnSpc>
                          <a:spcPct val="107000"/>
                        </a:lnSpc>
                        <a:spcAft>
                          <a:spcPts val="800"/>
                        </a:spcAft>
                        <a:buNone/>
                      </a:pPr>
                      <a:r>
                        <a:rPr lang="en-US" sz="500" kern="100">
                          <a:effectLst/>
                        </a:rPr>
                        <a:t>Distinguished from depression or normal grieving by severity, duration, and functional impairment </a:t>
                      </a:r>
                      <a:endParaRPr lang="en-US" sz="500" kern="100">
                        <a:effectLst/>
                        <a:latin typeface="Aptos" panose="020B0004020202020204" pitchFamily="34" charset="0"/>
                        <a:ea typeface="Aptos" panose="020B0004020202020204" pitchFamily="34" charset="0"/>
                        <a:cs typeface="Times New Roman" panose="02020603050405020304" pitchFamily="18" charset="0"/>
                      </a:endParaRPr>
                    </a:p>
                  </a:txBody>
                  <a:tcPr marL="57101" marR="57101" marT="0" marB="0"/>
                </a:tc>
                <a:extLst>
                  <a:ext uri="{0D108BD9-81ED-4DB2-BD59-A6C34878D82A}">
                    <a16:rowId xmlns:a16="http://schemas.microsoft.com/office/drawing/2014/main" val="4190935078"/>
                  </a:ext>
                </a:extLst>
              </a:tr>
              <a:tr h="389489">
                <a:tc>
                  <a:txBody>
                    <a:bodyPr/>
                    <a:lstStyle/>
                    <a:p>
                      <a:pPr marL="0" marR="0">
                        <a:lnSpc>
                          <a:spcPct val="107000"/>
                        </a:lnSpc>
                        <a:spcAft>
                          <a:spcPts val="800"/>
                        </a:spcAft>
                        <a:buNone/>
                      </a:pPr>
                      <a:r>
                        <a:rPr lang="en-US" sz="500" b="0" i="1" kern="100">
                          <a:effectLst/>
                        </a:rPr>
                        <a:t>Adjustment Disorder</a:t>
                      </a:r>
                      <a:endParaRPr lang="en-US" sz="500" b="0" i="1" kern="100">
                        <a:effectLst/>
                        <a:latin typeface="Aptos" panose="020B0004020202020204" pitchFamily="34" charset="0"/>
                        <a:ea typeface="Aptos" panose="020B0004020202020204" pitchFamily="34" charset="0"/>
                        <a:cs typeface="Times New Roman" panose="02020603050405020304" pitchFamily="18" charset="0"/>
                      </a:endParaRPr>
                    </a:p>
                  </a:txBody>
                  <a:tcPr marL="57101" marR="57101" marT="0" marB="0"/>
                </a:tc>
                <a:tc>
                  <a:txBody>
                    <a:bodyPr/>
                    <a:lstStyle/>
                    <a:p>
                      <a:pPr marL="0" marR="0">
                        <a:lnSpc>
                          <a:spcPct val="107000"/>
                        </a:lnSpc>
                        <a:spcAft>
                          <a:spcPts val="800"/>
                        </a:spcAft>
                        <a:buNone/>
                      </a:pPr>
                      <a:r>
                        <a:rPr lang="en-US" sz="500" kern="100">
                          <a:effectLst/>
                        </a:rPr>
                        <a:t>Preoccupation with stressor (rumination), failure to adapt, distress or impairment</a:t>
                      </a:r>
                      <a:endParaRPr lang="en-US" sz="500" kern="100">
                        <a:effectLst/>
                        <a:latin typeface="Aptos" panose="020B0004020202020204" pitchFamily="34" charset="0"/>
                        <a:ea typeface="Aptos" panose="020B0004020202020204" pitchFamily="34" charset="0"/>
                        <a:cs typeface="Times New Roman" panose="02020603050405020304" pitchFamily="18" charset="0"/>
                      </a:endParaRPr>
                    </a:p>
                  </a:txBody>
                  <a:tcPr marL="57101" marR="57101" marT="0" marB="0"/>
                </a:tc>
                <a:tc>
                  <a:txBody>
                    <a:bodyPr/>
                    <a:lstStyle/>
                    <a:p>
                      <a:pPr marL="0" marR="0">
                        <a:lnSpc>
                          <a:spcPct val="107000"/>
                        </a:lnSpc>
                        <a:spcAft>
                          <a:spcPts val="800"/>
                        </a:spcAft>
                        <a:buNone/>
                      </a:pPr>
                      <a:r>
                        <a:rPr lang="en-US" sz="500" kern="100">
                          <a:effectLst/>
                        </a:rPr>
                        <a:t>Onset within ~1 month of stressor; symptoms typically resolve within ~6 months (unless stressor persists)</a:t>
                      </a:r>
                      <a:endParaRPr lang="en-US" sz="500" kern="100">
                        <a:effectLst/>
                        <a:latin typeface="Aptos" panose="020B0004020202020204" pitchFamily="34" charset="0"/>
                        <a:ea typeface="Aptos" panose="020B0004020202020204" pitchFamily="34" charset="0"/>
                        <a:cs typeface="Times New Roman" panose="02020603050405020304" pitchFamily="18" charset="0"/>
                      </a:endParaRPr>
                    </a:p>
                  </a:txBody>
                  <a:tcPr marL="57101" marR="57101" marT="0" marB="0"/>
                </a:tc>
                <a:tc>
                  <a:txBody>
                    <a:bodyPr/>
                    <a:lstStyle/>
                    <a:p>
                      <a:pPr marL="0" marR="0">
                        <a:lnSpc>
                          <a:spcPct val="107000"/>
                        </a:lnSpc>
                        <a:spcAft>
                          <a:spcPts val="800"/>
                        </a:spcAft>
                        <a:buNone/>
                      </a:pPr>
                      <a:r>
                        <a:rPr lang="en-US" sz="500" kern="100" dirty="0">
                          <a:effectLst/>
                        </a:rPr>
                        <a:t>Less severe than PTSD/CPTSD; stressor may be a “normal life event” rather than trauma </a:t>
                      </a:r>
                      <a:endParaRPr lang="en-US" sz="500" kern="100" dirty="0">
                        <a:effectLst/>
                        <a:latin typeface="Aptos" panose="020B0004020202020204" pitchFamily="34" charset="0"/>
                        <a:ea typeface="Aptos" panose="020B0004020202020204" pitchFamily="34" charset="0"/>
                        <a:cs typeface="Times New Roman" panose="02020603050405020304" pitchFamily="18" charset="0"/>
                      </a:endParaRPr>
                    </a:p>
                  </a:txBody>
                  <a:tcPr marL="57101" marR="57101" marT="0" marB="0"/>
                </a:tc>
                <a:extLst>
                  <a:ext uri="{0D108BD9-81ED-4DB2-BD59-A6C34878D82A}">
                    <a16:rowId xmlns:a16="http://schemas.microsoft.com/office/drawing/2014/main" val="1268842791"/>
                  </a:ext>
                </a:extLst>
              </a:tr>
              <a:tr h="343872">
                <a:tc>
                  <a:txBody>
                    <a:bodyPr/>
                    <a:lstStyle/>
                    <a:p>
                      <a:pPr marL="0" marR="0">
                        <a:lnSpc>
                          <a:spcPct val="107000"/>
                        </a:lnSpc>
                        <a:spcAft>
                          <a:spcPts val="800"/>
                        </a:spcAft>
                        <a:buNone/>
                      </a:pPr>
                      <a:r>
                        <a:rPr lang="en-US" sz="500" b="0" i="1" kern="100" dirty="0">
                          <a:effectLst/>
                        </a:rPr>
                        <a:t>Reactive Attachment Disorder / Disinhibited Social Engagement Disorder</a:t>
                      </a:r>
                      <a:endParaRPr lang="en-US" sz="500" b="0" i="1" kern="100" dirty="0">
                        <a:effectLst/>
                        <a:latin typeface="Aptos" panose="020B0004020202020204" pitchFamily="34" charset="0"/>
                        <a:ea typeface="Aptos" panose="020B0004020202020204" pitchFamily="34" charset="0"/>
                        <a:cs typeface="Times New Roman" panose="02020603050405020304" pitchFamily="18" charset="0"/>
                      </a:endParaRPr>
                    </a:p>
                  </a:txBody>
                  <a:tcPr marL="57101" marR="57101" marT="0" marB="0"/>
                </a:tc>
                <a:tc>
                  <a:txBody>
                    <a:bodyPr/>
                    <a:lstStyle/>
                    <a:p>
                      <a:pPr marL="0" marR="0">
                        <a:lnSpc>
                          <a:spcPct val="107000"/>
                        </a:lnSpc>
                        <a:spcAft>
                          <a:spcPts val="800"/>
                        </a:spcAft>
                        <a:buNone/>
                      </a:pPr>
                      <a:r>
                        <a:rPr lang="en-US" sz="500" kern="100" dirty="0">
                          <a:effectLst/>
                        </a:rPr>
                        <a:t>Severe disturbances in social and emotional functioning in children with early maltreatment or neglect</a:t>
                      </a:r>
                      <a:endParaRPr lang="en-US" sz="500" kern="100" dirty="0">
                        <a:effectLst/>
                        <a:latin typeface="Aptos" panose="020B0004020202020204" pitchFamily="34" charset="0"/>
                        <a:ea typeface="Aptos" panose="020B0004020202020204" pitchFamily="34" charset="0"/>
                        <a:cs typeface="Times New Roman" panose="02020603050405020304" pitchFamily="18" charset="0"/>
                      </a:endParaRPr>
                    </a:p>
                  </a:txBody>
                  <a:tcPr marL="57101" marR="57101" marT="0" marB="0"/>
                </a:tc>
                <a:tc>
                  <a:txBody>
                    <a:bodyPr/>
                    <a:lstStyle/>
                    <a:p>
                      <a:pPr marL="0" marR="0">
                        <a:lnSpc>
                          <a:spcPct val="107000"/>
                        </a:lnSpc>
                        <a:spcAft>
                          <a:spcPts val="800"/>
                        </a:spcAft>
                        <a:buNone/>
                      </a:pPr>
                      <a:r>
                        <a:rPr lang="en-US" sz="500" kern="100" dirty="0">
                          <a:effectLst/>
                        </a:rPr>
                        <a:t>Begins in early childhood</a:t>
                      </a:r>
                      <a:endParaRPr lang="en-US" sz="500" kern="100" dirty="0">
                        <a:effectLst/>
                        <a:latin typeface="Aptos" panose="020B0004020202020204" pitchFamily="34" charset="0"/>
                        <a:ea typeface="Aptos" panose="020B0004020202020204" pitchFamily="34" charset="0"/>
                        <a:cs typeface="Times New Roman" panose="02020603050405020304" pitchFamily="18" charset="0"/>
                      </a:endParaRPr>
                    </a:p>
                  </a:txBody>
                  <a:tcPr marL="57101" marR="57101" marT="0" marB="0"/>
                </a:tc>
                <a:tc>
                  <a:txBody>
                    <a:bodyPr/>
                    <a:lstStyle/>
                    <a:p>
                      <a:pPr marL="0" marR="0">
                        <a:lnSpc>
                          <a:spcPct val="107000"/>
                        </a:lnSpc>
                        <a:spcAft>
                          <a:spcPts val="800"/>
                        </a:spcAft>
                        <a:buNone/>
                      </a:pPr>
                      <a:r>
                        <a:rPr lang="en-US" sz="500" kern="100" dirty="0">
                          <a:effectLst/>
                        </a:rPr>
                        <a:t>These are pediatric disorders tied to the caregiving environment </a:t>
                      </a:r>
                      <a:endParaRPr lang="en-US" sz="500" kern="100" dirty="0">
                        <a:effectLst/>
                        <a:latin typeface="Aptos" panose="020B0004020202020204" pitchFamily="34" charset="0"/>
                        <a:ea typeface="Aptos" panose="020B0004020202020204" pitchFamily="34" charset="0"/>
                        <a:cs typeface="Times New Roman" panose="02020603050405020304" pitchFamily="18" charset="0"/>
                      </a:endParaRPr>
                    </a:p>
                  </a:txBody>
                  <a:tcPr marL="57101" marR="57101" marT="0" marB="0"/>
                </a:tc>
                <a:extLst>
                  <a:ext uri="{0D108BD9-81ED-4DB2-BD59-A6C34878D82A}">
                    <a16:rowId xmlns:a16="http://schemas.microsoft.com/office/drawing/2014/main" val="2110172983"/>
                  </a:ext>
                </a:extLst>
              </a:tr>
            </a:tbl>
          </a:graphicData>
        </a:graphic>
      </p:graphicFrame>
      <p:sp>
        <p:nvSpPr>
          <p:cNvPr id="17" name="TextBox 16">
            <a:extLst>
              <a:ext uri="{FF2B5EF4-FFF2-40B4-BE49-F238E27FC236}">
                <a16:creationId xmlns:a16="http://schemas.microsoft.com/office/drawing/2014/main" id="{92523675-C945-568A-93E5-0E92FD446349}"/>
              </a:ext>
            </a:extLst>
          </p:cNvPr>
          <p:cNvSpPr txBox="1"/>
          <p:nvPr/>
        </p:nvSpPr>
        <p:spPr>
          <a:xfrm>
            <a:off x="3421951" y="3456497"/>
            <a:ext cx="3296365" cy="1046440"/>
          </a:xfrm>
          <a:prstGeom prst="rect">
            <a:avLst/>
          </a:prstGeom>
          <a:solidFill>
            <a:schemeClr val="bg2"/>
          </a:solidFill>
          <a:effectLst>
            <a:outerShdw blurRad="63500" sx="102000" sy="102000" algn="ctr" rotWithShape="0">
              <a:prstClr val="black">
                <a:alpha val="40000"/>
              </a:prstClr>
            </a:outerShdw>
          </a:effectLst>
        </p:spPr>
        <p:txBody>
          <a:bodyPr wrap="square">
            <a:spAutoFit/>
          </a:bodyPr>
          <a:lstStyle/>
          <a:p>
            <a:pPr algn="ctr">
              <a:buNone/>
            </a:pPr>
            <a:r>
              <a:rPr lang="en-US" sz="800" b="1" dirty="0"/>
              <a:t>Cultural &amp; Contextual Considerations</a:t>
            </a:r>
          </a:p>
          <a:p>
            <a:pPr marL="171450" indent="-171450">
              <a:buFont typeface="Wingdings" panose="05000000000000000000" pitchFamily="2" charset="2"/>
              <a:buChar char="ü"/>
            </a:pPr>
            <a:r>
              <a:rPr lang="en-US" sz="600" dirty="0"/>
              <a:t>Symptoms may be shaped by cultural idioms of distress (possession states, spiritual attributions, somatic expressions). </a:t>
            </a:r>
          </a:p>
          <a:p>
            <a:pPr marL="171450" indent="-171450">
              <a:buFont typeface="Wingdings" panose="05000000000000000000" pitchFamily="2" charset="2"/>
              <a:buChar char="ü"/>
            </a:pPr>
            <a:r>
              <a:rPr lang="en-US" sz="600" dirty="0"/>
              <a:t>In collectivistic cultures, distress may </a:t>
            </a:r>
            <a:r>
              <a:rPr lang="en-US" sz="600" dirty="0" err="1"/>
              <a:t>centre</a:t>
            </a:r>
            <a:r>
              <a:rPr lang="en-US" sz="600" dirty="0"/>
              <a:t> on social or family implications (e.g. shame, failure of fulfilling roles) (Prolonged Grief Disorder, Physical Health, and Somatic Problems, 2023). </a:t>
            </a:r>
          </a:p>
          <a:p>
            <a:pPr marL="171450" indent="-171450">
              <a:buFont typeface="Wingdings" panose="05000000000000000000" pitchFamily="2" charset="2"/>
              <a:buChar char="ü"/>
            </a:pPr>
            <a:r>
              <a:rPr lang="en-US" sz="600" dirty="0"/>
              <a:t>Migrant, refugee, or displaced populations may face higher vulnerability due to cumulative stress, acculturation challenges, discrimination, and loss of social supports. </a:t>
            </a:r>
          </a:p>
          <a:p>
            <a:pPr marL="171450" indent="-171450">
              <a:buFont typeface="Wingdings" panose="05000000000000000000" pitchFamily="2" charset="2"/>
              <a:buChar char="ü"/>
            </a:pPr>
            <a:r>
              <a:rPr lang="en-US" sz="600" dirty="0"/>
              <a:t>The norms of grief vary culturally; what’s “prolonged” in one culture may be normative in another.</a:t>
            </a:r>
          </a:p>
        </p:txBody>
      </p:sp>
      <p:sp>
        <p:nvSpPr>
          <p:cNvPr id="19" name="TextBox 18">
            <a:extLst>
              <a:ext uri="{FF2B5EF4-FFF2-40B4-BE49-F238E27FC236}">
                <a16:creationId xmlns:a16="http://schemas.microsoft.com/office/drawing/2014/main" id="{10C084B4-AFAE-CC85-B32E-2601356047ED}"/>
              </a:ext>
            </a:extLst>
          </p:cNvPr>
          <p:cNvSpPr txBox="1"/>
          <p:nvPr/>
        </p:nvSpPr>
        <p:spPr>
          <a:xfrm>
            <a:off x="122717" y="4763748"/>
            <a:ext cx="2409198" cy="1415772"/>
          </a:xfrm>
          <a:prstGeom prst="rect">
            <a:avLst/>
          </a:prstGeom>
          <a:solidFill>
            <a:schemeClr val="bg2"/>
          </a:solidFill>
          <a:effectLst>
            <a:outerShdw blurRad="63500" sx="102000" sy="102000" algn="ctr" rotWithShape="0">
              <a:prstClr val="black">
                <a:alpha val="40000"/>
              </a:prstClr>
            </a:outerShdw>
          </a:effectLst>
        </p:spPr>
        <p:txBody>
          <a:bodyPr wrap="square">
            <a:spAutoFit/>
          </a:bodyPr>
          <a:lstStyle/>
          <a:p>
            <a:pPr algn="ctr">
              <a:buNone/>
            </a:pPr>
            <a:r>
              <a:rPr lang="en-US" sz="800" b="1" dirty="0"/>
              <a:t>Historical &amp; Contemporary Perspectives</a:t>
            </a:r>
          </a:p>
          <a:p>
            <a:pPr marL="171450" indent="-171450">
              <a:buFont typeface="Wingdings" panose="05000000000000000000" pitchFamily="2" charset="2"/>
              <a:buChar char="ü"/>
            </a:pPr>
            <a:r>
              <a:rPr lang="en-US" sz="600" dirty="0"/>
              <a:t>In ICD-10, stress-related disorders (e.g. PTSD, adjustment disorders) were grouped under anxiety / stress-reaction categories. ICD-11 moved these into a distinct grouping to better reflect their </a:t>
            </a:r>
            <a:r>
              <a:rPr lang="en-US" sz="600" dirty="0" err="1"/>
              <a:t>aetiology</a:t>
            </a:r>
            <a:r>
              <a:rPr lang="en-US" sz="600" dirty="0"/>
              <a:t> and symptom structure (CPTSD: A Systematic Review and Meta-Analysis, 2024)). </a:t>
            </a:r>
          </a:p>
          <a:p>
            <a:pPr marL="171450" indent="-171450">
              <a:buFont typeface="Wingdings" panose="05000000000000000000" pitchFamily="2" charset="2"/>
              <a:buChar char="ü"/>
            </a:pPr>
            <a:r>
              <a:rPr lang="en-US" sz="600" dirty="0"/>
              <a:t>The ICD-11 revision aimed to improve clinical utility and global applicability—fewer but more specific diagnostic features. </a:t>
            </a:r>
          </a:p>
          <a:p>
            <a:pPr marL="171450" indent="-171450">
              <a:buFont typeface="Wingdings" panose="05000000000000000000" pitchFamily="2" charset="2"/>
              <a:buChar char="ü"/>
            </a:pPr>
            <a:r>
              <a:rPr lang="en-US" sz="600" dirty="0"/>
              <a:t>The addition of CPTSD and Prolonged Grief Disorder is new in ICD-11, reflecting advances in research distinguishing these from “classic PTSD” or depression/grief (The Impact and Prevalence of ICD-11 Prolonged Grief Disorder, 2023). </a:t>
            </a:r>
          </a:p>
          <a:p>
            <a:pPr marL="171450" indent="-171450">
              <a:buFont typeface="Wingdings" panose="05000000000000000000" pitchFamily="2" charset="2"/>
              <a:buChar char="ü"/>
            </a:pPr>
            <a:r>
              <a:rPr lang="en-US" sz="600" dirty="0"/>
              <a:t>Some debate remains around over-</a:t>
            </a:r>
            <a:r>
              <a:rPr lang="en-US" sz="600" dirty="0" err="1"/>
              <a:t>pathologising</a:t>
            </a:r>
            <a:r>
              <a:rPr lang="en-US" sz="600" dirty="0"/>
              <a:t>, boundary definitions, and the cultural applicability of these diagnoses. </a:t>
            </a:r>
          </a:p>
        </p:txBody>
      </p:sp>
      <p:sp>
        <p:nvSpPr>
          <p:cNvPr id="21" name="TextBox 20">
            <a:extLst>
              <a:ext uri="{FF2B5EF4-FFF2-40B4-BE49-F238E27FC236}">
                <a16:creationId xmlns:a16="http://schemas.microsoft.com/office/drawing/2014/main" id="{896602D7-8A37-EF05-40E2-A06819323902}"/>
              </a:ext>
            </a:extLst>
          </p:cNvPr>
          <p:cNvSpPr txBox="1"/>
          <p:nvPr/>
        </p:nvSpPr>
        <p:spPr>
          <a:xfrm>
            <a:off x="4829175" y="5520346"/>
            <a:ext cx="1905257" cy="1692771"/>
          </a:xfrm>
          <a:prstGeom prst="rect">
            <a:avLst/>
          </a:prstGeom>
          <a:solidFill>
            <a:schemeClr val="bg2"/>
          </a:solidFill>
          <a:effectLst>
            <a:outerShdw blurRad="63500" sx="102000" sy="102000" algn="ctr" rotWithShape="0">
              <a:prstClr val="black">
                <a:alpha val="40000"/>
              </a:prstClr>
            </a:outerShdw>
          </a:effectLst>
        </p:spPr>
        <p:txBody>
          <a:bodyPr wrap="square">
            <a:spAutoFit/>
          </a:bodyPr>
          <a:lstStyle/>
          <a:p>
            <a:pPr algn="ctr">
              <a:buNone/>
            </a:pPr>
            <a:r>
              <a:rPr lang="en-US" sz="800" b="1" dirty="0"/>
              <a:t>Impact, Prevalence &amp; Course</a:t>
            </a:r>
          </a:p>
          <a:p>
            <a:pPr marL="171450" indent="-171450">
              <a:buFont typeface="Wingdings" panose="05000000000000000000" pitchFamily="2" charset="2"/>
              <a:buChar char="ü"/>
            </a:pPr>
            <a:r>
              <a:rPr lang="en-US" sz="600" dirty="0"/>
              <a:t>Many people exposed to trauma or stressors never develop these disorders—resilience is common (Trauma Exposure and Co-occurring, 2022). </a:t>
            </a:r>
          </a:p>
          <a:p>
            <a:pPr marL="171450" indent="-171450">
              <a:buFont typeface="Wingdings" panose="05000000000000000000" pitchFamily="2" charset="2"/>
              <a:buChar char="ü"/>
            </a:pPr>
            <a:r>
              <a:rPr lang="en-US" sz="600" dirty="0"/>
              <a:t>Adjustment disorder often remits over months: e.g. in one study, prevalence dropped from ~22% (3 months post job loss) to ~3% at 12 months. </a:t>
            </a:r>
          </a:p>
          <a:p>
            <a:pPr marL="171450" indent="-171450">
              <a:buFont typeface="Wingdings" panose="05000000000000000000" pitchFamily="2" charset="2"/>
              <a:buChar char="ü"/>
            </a:pPr>
            <a:r>
              <a:rPr lang="en-US" sz="600" dirty="0"/>
              <a:t>Comorbidity is frequent (e.g. with depression, anxiety disorders, substance use).</a:t>
            </a:r>
          </a:p>
          <a:p>
            <a:pPr marL="171450" indent="-171450">
              <a:buFont typeface="Wingdings" panose="05000000000000000000" pitchFamily="2" charset="2"/>
              <a:buChar char="ü"/>
            </a:pPr>
            <a:r>
              <a:rPr lang="en-US" sz="600" dirty="0"/>
              <a:t>CPTSD vs PTSD: A recent factor-analytic study supports them as related but distinct constructs. </a:t>
            </a:r>
          </a:p>
          <a:p>
            <a:pPr marL="171450" indent="-171450">
              <a:buFont typeface="Wingdings" panose="05000000000000000000" pitchFamily="2" charset="2"/>
              <a:buChar char="ü"/>
            </a:pPr>
            <a:r>
              <a:rPr lang="en-US" sz="600" dirty="0"/>
              <a:t>In network studies, symptoms cluster more strongly within disorders than across, underscoring separation.</a:t>
            </a:r>
          </a:p>
        </p:txBody>
      </p:sp>
      <p:sp>
        <p:nvSpPr>
          <p:cNvPr id="23" name="TextBox 22">
            <a:extLst>
              <a:ext uri="{FF2B5EF4-FFF2-40B4-BE49-F238E27FC236}">
                <a16:creationId xmlns:a16="http://schemas.microsoft.com/office/drawing/2014/main" id="{FF0CCCC8-BEA8-74B5-92D9-97C465834D06}"/>
              </a:ext>
            </a:extLst>
          </p:cNvPr>
          <p:cNvSpPr txBox="1"/>
          <p:nvPr/>
        </p:nvSpPr>
        <p:spPr>
          <a:xfrm>
            <a:off x="2681564" y="6589646"/>
            <a:ext cx="2056371" cy="1600438"/>
          </a:xfrm>
          <a:prstGeom prst="rect">
            <a:avLst/>
          </a:prstGeom>
          <a:solidFill>
            <a:schemeClr val="bg2"/>
          </a:solidFill>
          <a:effectLst>
            <a:outerShdw blurRad="63500" sx="102000" sy="102000" algn="ctr" rotWithShape="0">
              <a:prstClr val="black">
                <a:alpha val="40000"/>
              </a:prstClr>
            </a:outerShdw>
          </a:effectLst>
        </p:spPr>
        <p:txBody>
          <a:bodyPr wrap="square">
            <a:spAutoFit/>
          </a:bodyPr>
          <a:lstStyle/>
          <a:p>
            <a:pPr algn="ctr">
              <a:buNone/>
            </a:pPr>
            <a:r>
              <a:rPr lang="en-US" sz="800" b="1" dirty="0"/>
              <a:t>Treatment &amp; Management</a:t>
            </a:r>
          </a:p>
          <a:p>
            <a:pPr marL="171450" indent="-171450">
              <a:buFont typeface="Wingdings" panose="05000000000000000000" pitchFamily="2" charset="2"/>
              <a:buChar char="ü"/>
            </a:pPr>
            <a:r>
              <a:rPr lang="en-US" sz="600" dirty="0"/>
              <a:t>Psychological therapies are the mainstay: trauma-focused CBT, EMDR, narrative exposure therapy, and grief-focused therapies. </a:t>
            </a:r>
          </a:p>
          <a:p>
            <a:pPr marL="171450" indent="-171450">
              <a:buFont typeface="Wingdings" panose="05000000000000000000" pitchFamily="2" charset="2"/>
              <a:buChar char="ü"/>
            </a:pPr>
            <a:r>
              <a:rPr lang="en-US" sz="600" dirty="0"/>
              <a:t>For CPTSD, interventions may include modules targeting emotion regulation, interpersonal relationships, and self-concept (PTSD and Complex PTSD in the General Populations, 2023-2024). </a:t>
            </a:r>
          </a:p>
          <a:p>
            <a:pPr marL="171450" indent="-171450">
              <a:buFont typeface="Wingdings" panose="05000000000000000000" pitchFamily="2" charset="2"/>
              <a:buChar char="ü"/>
            </a:pPr>
            <a:r>
              <a:rPr lang="en-US" sz="600" dirty="0"/>
              <a:t>Pharmacotherapy is not first-line for these disorders; medications may be adjunctive for comorbid symptoms (e.g. depression, anxiety).</a:t>
            </a:r>
          </a:p>
          <a:p>
            <a:pPr marL="171450" indent="-171450">
              <a:buFont typeface="Wingdings" panose="05000000000000000000" pitchFamily="2" charset="2"/>
              <a:buChar char="ü"/>
            </a:pPr>
            <a:r>
              <a:rPr lang="en-US" sz="600" dirty="0"/>
              <a:t>Culturally sensitive care is crucial—incorporate local beliefs, idioms of distress, and community support systems.</a:t>
            </a:r>
          </a:p>
          <a:p>
            <a:pPr marL="171450" indent="-171450">
              <a:buFont typeface="Wingdings" panose="05000000000000000000" pitchFamily="2" charset="2"/>
              <a:buChar char="ü"/>
            </a:pPr>
            <a:r>
              <a:rPr lang="en-US" sz="600" dirty="0"/>
              <a:t>Early intervention and social support can mitigate progression from stress to disorder.</a:t>
            </a:r>
          </a:p>
        </p:txBody>
      </p:sp>
      <p:sp>
        <p:nvSpPr>
          <p:cNvPr id="25" name="TextBox 24">
            <a:extLst>
              <a:ext uri="{FF2B5EF4-FFF2-40B4-BE49-F238E27FC236}">
                <a16:creationId xmlns:a16="http://schemas.microsoft.com/office/drawing/2014/main" id="{029BDF35-8FFD-C1FB-3BF0-D2A570F135DF}"/>
              </a:ext>
            </a:extLst>
          </p:cNvPr>
          <p:cNvSpPr txBox="1"/>
          <p:nvPr/>
        </p:nvSpPr>
        <p:spPr>
          <a:xfrm>
            <a:off x="4820108" y="7282589"/>
            <a:ext cx="1905257" cy="2062103"/>
          </a:xfrm>
          <a:prstGeom prst="rect">
            <a:avLst/>
          </a:prstGeom>
          <a:solidFill>
            <a:schemeClr val="bg2"/>
          </a:solidFill>
          <a:effectLst>
            <a:outerShdw blurRad="63500" sx="102000" sy="102000" algn="ctr" rotWithShape="0">
              <a:prstClr val="black">
                <a:alpha val="40000"/>
              </a:prstClr>
            </a:outerShdw>
          </a:effectLst>
        </p:spPr>
        <p:txBody>
          <a:bodyPr wrap="square">
            <a:spAutoFit/>
          </a:bodyPr>
          <a:lstStyle/>
          <a:p>
            <a:pPr algn="ctr">
              <a:buNone/>
            </a:pPr>
            <a:r>
              <a:rPr lang="en-US" sz="800" b="1" dirty="0"/>
              <a:t>Challenges &amp; Future Directions</a:t>
            </a:r>
          </a:p>
          <a:p>
            <a:pPr marL="171450" indent="-171450">
              <a:buFont typeface="Wingdings" panose="05000000000000000000" pitchFamily="2" charset="2"/>
              <a:buChar char="ü"/>
            </a:pPr>
            <a:r>
              <a:rPr lang="en-US" sz="600" dirty="0"/>
              <a:t>Diagnostic boundaries: Distinguishing “normal” stress responses vs disorder remains challenging (especially in grief, adjustment) (Retrospective Adverse Childhood Experiences, 2024). </a:t>
            </a:r>
          </a:p>
          <a:p>
            <a:pPr marL="171450" indent="-171450">
              <a:buFont typeface="Wingdings" panose="05000000000000000000" pitchFamily="2" charset="2"/>
              <a:buChar char="ü"/>
            </a:pPr>
            <a:r>
              <a:rPr lang="en-US" sz="600" dirty="0"/>
              <a:t>Cultural validity: More research is needed on how these disorders manifest across diverse cultures and whether the criteria need adaptation.</a:t>
            </a:r>
          </a:p>
          <a:p>
            <a:pPr marL="171450" indent="-171450">
              <a:buFont typeface="Wingdings" panose="05000000000000000000" pitchFamily="2" charset="2"/>
              <a:buChar char="ü"/>
            </a:pPr>
            <a:r>
              <a:rPr lang="en-US" sz="600" dirty="0"/>
              <a:t>Service gaps: Low- and middle-income settings often have under-resourced mental health systems; implementing these diagnostic models is challenging. </a:t>
            </a:r>
          </a:p>
          <a:p>
            <a:pPr marL="171450" indent="-171450">
              <a:buFont typeface="Wingdings" panose="05000000000000000000" pitchFamily="2" charset="2"/>
              <a:buChar char="ü"/>
            </a:pPr>
            <a:r>
              <a:rPr lang="en-US" sz="600" dirty="0"/>
              <a:t>Integration into health policy: Need for training non-specialist providers, scaling evidence-based treatments, and aligning with public health strategies.</a:t>
            </a:r>
          </a:p>
          <a:p>
            <a:pPr marL="171450" indent="-171450">
              <a:buFont typeface="Wingdings" panose="05000000000000000000" pitchFamily="2" charset="2"/>
              <a:buChar char="ü"/>
            </a:pPr>
            <a:r>
              <a:rPr lang="en-US" sz="600" dirty="0"/>
              <a:t>Research needs: Longitudinal studies, larger trials of interventions for CPTSD and prolonged grief, and cross-cultural validation work.</a:t>
            </a:r>
          </a:p>
        </p:txBody>
      </p:sp>
      <p:sp>
        <p:nvSpPr>
          <p:cNvPr id="27" name="TextBox 26">
            <a:extLst>
              <a:ext uri="{FF2B5EF4-FFF2-40B4-BE49-F238E27FC236}">
                <a16:creationId xmlns:a16="http://schemas.microsoft.com/office/drawing/2014/main" id="{6D2D444C-E72B-5BB5-814B-7F795F82C368}"/>
              </a:ext>
            </a:extLst>
          </p:cNvPr>
          <p:cNvSpPr txBox="1"/>
          <p:nvPr/>
        </p:nvSpPr>
        <p:spPr>
          <a:xfrm>
            <a:off x="109748" y="8273812"/>
            <a:ext cx="3659890" cy="1046440"/>
          </a:xfrm>
          <a:prstGeom prst="rect">
            <a:avLst/>
          </a:prstGeom>
          <a:solidFill>
            <a:schemeClr val="bg2"/>
          </a:solidFill>
          <a:effectLst>
            <a:outerShdw blurRad="63500" sx="102000" sy="102000" algn="ctr" rotWithShape="0">
              <a:prstClr val="black">
                <a:alpha val="40000"/>
              </a:prstClr>
            </a:outerShdw>
          </a:effectLst>
        </p:spPr>
        <p:txBody>
          <a:bodyPr wrap="square">
            <a:spAutoFit/>
          </a:bodyPr>
          <a:lstStyle/>
          <a:p>
            <a:pPr algn="ctr">
              <a:buNone/>
            </a:pPr>
            <a:r>
              <a:rPr lang="en-US" sz="800" b="1" dirty="0"/>
              <a:t>Key Take-Home Messages</a:t>
            </a:r>
          </a:p>
          <a:p>
            <a:pPr marL="171450" indent="-171450">
              <a:buFont typeface="Wingdings" panose="05000000000000000000" pitchFamily="2" charset="2"/>
              <a:buChar char="ü"/>
            </a:pPr>
            <a:r>
              <a:rPr lang="en-US" sz="600" dirty="0"/>
              <a:t>Disorders specifically associated with stress capture a more precise set of diagnoses that arise because of identifiable stressors.</a:t>
            </a:r>
          </a:p>
          <a:p>
            <a:pPr marL="171450" indent="-171450">
              <a:buFont typeface="Wingdings" panose="05000000000000000000" pitchFamily="2" charset="2"/>
              <a:buChar char="ü"/>
            </a:pPr>
            <a:r>
              <a:rPr lang="en-US" sz="600" dirty="0"/>
              <a:t>ICD-11 sharpens definitions and introduces CPTSD and prolonged grief disorder to reflect the latest research (ICD-11 PTSD, CPTSD, and Adjustment Disorder, 2021).</a:t>
            </a:r>
          </a:p>
          <a:p>
            <a:pPr marL="171450" indent="-171450">
              <a:buFont typeface="Wingdings" panose="05000000000000000000" pitchFamily="2" charset="2"/>
              <a:buChar char="ü"/>
            </a:pPr>
            <a:r>
              <a:rPr lang="en-US" sz="600" dirty="0"/>
              <a:t>Accurate diagnosis requires attention to symptom pattern, duration, impairment, and cultural context.</a:t>
            </a:r>
          </a:p>
          <a:p>
            <a:pPr marL="171450" indent="-171450">
              <a:buFont typeface="Wingdings" panose="05000000000000000000" pitchFamily="2" charset="2"/>
              <a:buChar char="ü"/>
            </a:pPr>
            <a:r>
              <a:rPr lang="en-US" sz="600" dirty="0"/>
              <a:t>The primary interventions are psychological and must be adapted to individual and cultural needs.</a:t>
            </a:r>
          </a:p>
          <a:p>
            <a:pPr marL="171450" indent="-171450">
              <a:buFont typeface="Wingdings" panose="05000000000000000000" pitchFamily="2" charset="2"/>
              <a:buChar char="ü"/>
            </a:pPr>
            <a:r>
              <a:rPr lang="en-US" sz="600" dirty="0"/>
              <a:t>There remain important challenges in diagnosis, implementation, and cross-cultural validity—and these are fertile ground for research and policy development.</a:t>
            </a:r>
          </a:p>
        </p:txBody>
      </p:sp>
      <p:sp>
        <p:nvSpPr>
          <p:cNvPr id="29" name="TextBox 28">
            <a:extLst>
              <a:ext uri="{FF2B5EF4-FFF2-40B4-BE49-F238E27FC236}">
                <a16:creationId xmlns:a16="http://schemas.microsoft.com/office/drawing/2014/main" id="{6BC4995A-55D6-3F0F-B84F-D4BCD0818AEA}"/>
              </a:ext>
            </a:extLst>
          </p:cNvPr>
          <p:cNvSpPr txBox="1"/>
          <p:nvPr/>
        </p:nvSpPr>
        <p:spPr>
          <a:xfrm>
            <a:off x="735242" y="140521"/>
            <a:ext cx="5387516" cy="276999"/>
          </a:xfrm>
          <a:prstGeom prst="rect">
            <a:avLst/>
          </a:prstGeom>
          <a:solidFill>
            <a:schemeClr val="accent3"/>
          </a:solidFill>
        </p:spPr>
        <p:txBody>
          <a:bodyPr wrap="square">
            <a:spAutoFit/>
          </a:bodyPr>
          <a:lstStyle/>
          <a:p>
            <a:pPr>
              <a:buNone/>
            </a:pPr>
            <a:r>
              <a:rPr lang="en-US" sz="1200" b="1" dirty="0">
                <a:solidFill>
                  <a:schemeClr val="bg1"/>
                </a:solidFill>
              </a:rPr>
              <a:t>From Stress to Disorder: Understanding ICD-11 Stress-Related Disorders</a:t>
            </a:r>
          </a:p>
        </p:txBody>
      </p:sp>
      <p:pic>
        <p:nvPicPr>
          <p:cNvPr id="30" name="Picture 29">
            <a:extLst>
              <a:ext uri="{FF2B5EF4-FFF2-40B4-BE49-F238E27FC236}">
                <a16:creationId xmlns:a16="http://schemas.microsoft.com/office/drawing/2014/main" id="{4FBEBD9E-2F17-1371-14F7-C263B659AFC7}"/>
              </a:ext>
            </a:extLst>
          </p:cNvPr>
          <p:cNvPicPr>
            <a:picLocks noChangeAspect="1"/>
          </p:cNvPicPr>
          <p:nvPr/>
        </p:nvPicPr>
        <p:blipFill>
          <a:blip r:embed="rId4"/>
          <a:stretch>
            <a:fillRect/>
          </a:stretch>
        </p:blipFill>
        <p:spPr>
          <a:xfrm>
            <a:off x="2341070" y="398366"/>
            <a:ext cx="2161762" cy="1718073"/>
          </a:xfrm>
          <a:prstGeom prst="rect">
            <a:avLst/>
          </a:prstGeom>
          <a:ln>
            <a:noFill/>
          </a:ln>
          <a:effectLst>
            <a:softEdge rad="112500"/>
          </a:effectLst>
        </p:spPr>
      </p:pic>
      <p:pic>
        <p:nvPicPr>
          <p:cNvPr id="32" name="Picture 31">
            <a:extLst>
              <a:ext uri="{FF2B5EF4-FFF2-40B4-BE49-F238E27FC236}">
                <a16:creationId xmlns:a16="http://schemas.microsoft.com/office/drawing/2014/main" id="{5A2B782F-5D7C-040E-26D8-C3D87D7FB4A6}"/>
              </a:ext>
            </a:extLst>
          </p:cNvPr>
          <p:cNvPicPr>
            <a:picLocks noChangeAspect="1"/>
          </p:cNvPicPr>
          <p:nvPr/>
        </p:nvPicPr>
        <p:blipFill>
          <a:blip r:embed="rId5"/>
          <a:stretch>
            <a:fillRect/>
          </a:stretch>
        </p:blipFill>
        <p:spPr>
          <a:xfrm>
            <a:off x="3798282" y="8201597"/>
            <a:ext cx="993182" cy="1152062"/>
          </a:xfrm>
          <a:prstGeom prst="rect">
            <a:avLst/>
          </a:prstGeom>
          <a:ln>
            <a:noFill/>
          </a:ln>
          <a:effectLst>
            <a:softEdge rad="112500"/>
          </a:effectLst>
        </p:spPr>
      </p:pic>
      <p:pic>
        <p:nvPicPr>
          <p:cNvPr id="34" name="Picture 33">
            <a:extLst>
              <a:ext uri="{FF2B5EF4-FFF2-40B4-BE49-F238E27FC236}">
                <a16:creationId xmlns:a16="http://schemas.microsoft.com/office/drawing/2014/main" id="{E9933730-122C-B6A0-CB1F-263B429F5002}"/>
              </a:ext>
            </a:extLst>
          </p:cNvPr>
          <p:cNvPicPr>
            <a:picLocks noChangeAspect="1"/>
          </p:cNvPicPr>
          <p:nvPr/>
        </p:nvPicPr>
        <p:blipFill>
          <a:blip r:embed="rId6"/>
          <a:stretch>
            <a:fillRect/>
          </a:stretch>
        </p:blipFill>
        <p:spPr>
          <a:xfrm>
            <a:off x="37968" y="6179520"/>
            <a:ext cx="2614952" cy="2106879"/>
          </a:xfrm>
          <a:prstGeom prst="rect">
            <a:avLst/>
          </a:prstGeom>
          <a:ln>
            <a:noFill/>
          </a:ln>
          <a:effectLst>
            <a:softEdge rad="112500"/>
          </a:effectLst>
        </p:spPr>
      </p:pic>
      <p:pic>
        <p:nvPicPr>
          <p:cNvPr id="36" name="Picture 35">
            <a:extLst>
              <a:ext uri="{FF2B5EF4-FFF2-40B4-BE49-F238E27FC236}">
                <a16:creationId xmlns:a16="http://schemas.microsoft.com/office/drawing/2014/main" id="{378BF5E5-3858-60BE-376B-87AF187D2941}"/>
              </a:ext>
            </a:extLst>
          </p:cNvPr>
          <p:cNvPicPr>
            <a:picLocks noChangeAspect="1"/>
          </p:cNvPicPr>
          <p:nvPr/>
        </p:nvPicPr>
        <p:blipFill>
          <a:blip r:embed="rId7"/>
          <a:stretch>
            <a:fillRect/>
          </a:stretch>
        </p:blipFill>
        <p:spPr>
          <a:xfrm>
            <a:off x="2601970" y="4589937"/>
            <a:ext cx="2168711" cy="1931896"/>
          </a:xfrm>
          <a:prstGeom prst="rect">
            <a:avLst/>
          </a:prstGeom>
          <a:ln>
            <a:noFill/>
          </a:ln>
          <a:effectLst>
            <a:softEdge rad="112500"/>
          </a:effectLst>
        </p:spPr>
      </p:pic>
      <p:sp>
        <p:nvSpPr>
          <p:cNvPr id="40" name="TextBox 39">
            <a:extLst>
              <a:ext uri="{FF2B5EF4-FFF2-40B4-BE49-F238E27FC236}">
                <a16:creationId xmlns:a16="http://schemas.microsoft.com/office/drawing/2014/main" id="{DF0BAD66-9F1E-35B8-5E17-F7B284773F06}"/>
              </a:ext>
            </a:extLst>
          </p:cNvPr>
          <p:cNvSpPr txBox="1"/>
          <p:nvPr/>
        </p:nvSpPr>
        <p:spPr>
          <a:xfrm>
            <a:off x="392033" y="2229991"/>
            <a:ext cx="2638897" cy="215444"/>
          </a:xfrm>
          <a:prstGeom prst="rect">
            <a:avLst/>
          </a:prstGeom>
          <a:solidFill>
            <a:schemeClr val="tx2">
              <a:lumMod val="20000"/>
              <a:lumOff val="80000"/>
            </a:schemeClr>
          </a:solidFill>
          <a:ln>
            <a:solidFill>
              <a:schemeClr val="tx1"/>
            </a:solidFill>
          </a:ln>
        </p:spPr>
        <p:txBody>
          <a:bodyPr wrap="square">
            <a:spAutoFit/>
          </a:bodyPr>
          <a:lstStyle/>
          <a:p>
            <a:pPr algn="ctr"/>
            <a:r>
              <a:rPr lang="en-US" sz="800" b="1" dirty="0"/>
              <a:t>Diagnostic Features &amp; Differences</a:t>
            </a:r>
          </a:p>
        </p:txBody>
      </p:sp>
      <p:pic>
        <p:nvPicPr>
          <p:cNvPr id="42" name="Picture 41">
            <a:extLst>
              <a:ext uri="{FF2B5EF4-FFF2-40B4-BE49-F238E27FC236}">
                <a16:creationId xmlns:a16="http://schemas.microsoft.com/office/drawing/2014/main" id="{410A7B06-C788-7EFD-B139-AF31BBDF315F}"/>
              </a:ext>
            </a:extLst>
          </p:cNvPr>
          <p:cNvPicPr>
            <a:picLocks noChangeAspect="1"/>
          </p:cNvPicPr>
          <p:nvPr/>
        </p:nvPicPr>
        <p:blipFill>
          <a:blip r:embed="rId8"/>
          <a:stretch>
            <a:fillRect/>
          </a:stretch>
        </p:blipFill>
        <p:spPr>
          <a:xfrm>
            <a:off x="3380560" y="2020002"/>
            <a:ext cx="3431862" cy="1454737"/>
          </a:xfrm>
          <a:prstGeom prst="rect">
            <a:avLst/>
          </a:prstGeom>
          <a:ln>
            <a:noFill/>
          </a:ln>
          <a:effectLst>
            <a:softEdge rad="112500"/>
          </a:effectLst>
        </p:spPr>
      </p:pic>
      <p:pic>
        <p:nvPicPr>
          <p:cNvPr id="46" name="Picture 45">
            <a:extLst>
              <a:ext uri="{FF2B5EF4-FFF2-40B4-BE49-F238E27FC236}">
                <a16:creationId xmlns:a16="http://schemas.microsoft.com/office/drawing/2014/main" id="{07BCF6E3-AE63-9FAE-5E92-FC8584CACAAE}"/>
              </a:ext>
            </a:extLst>
          </p:cNvPr>
          <p:cNvPicPr>
            <a:picLocks noChangeAspect="1"/>
          </p:cNvPicPr>
          <p:nvPr/>
        </p:nvPicPr>
        <p:blipFill>
          <a:blip r:embed="rId9"/>
          <a:stretch>
            <a:fillRect/>
          </a:stretch>
        </p:blipFill>
        <p:spPr>
          <a:xfrm>
            <a:off x="4572670" y="4470170"/>
            <a:ext cx="2175582" cy="978333"/>
          </a:xfrm>
          <a:prstGeom prst="rect">
            <a:avLst/>
          </a:prstGeom>
          <a:ln>
            <a:noFill/>
          </a:ln>
          <a:effectLst>
            <a:softEdge rad="112500"/>
          </a:effectLst>
        </p:spPr>
      </p:pic>
    </p:spTree>
    <p:extLst>
      <p:ext uri="{BB962C8B-B14F-4D97-AF65-F5344CB8AC3E}">
        <p14:creationId xmlns:p14="http://schemas.microsoft.com/office/powerpoint/2010/main" val="34277613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bg>
      <p:bgPr>
        <a:pattFill prst="pct25">
          <a:fgClr>
            <a:schemeClr val="accent1"/>
          </a:fgClr>
          <a:bgClr>
            <a:schemeClr val="bg1"/>
          </a:bgClr>
        </a:pattFill>
        <a:effectLst/>
      </p:bgPr>
    </p:bg>
    <p:spTree>
      <p:nvGrpSpPr>
        <p:cNvPr id="1" name="">
          <a:extLst>
            <a:ext uri="{FF2B5EF4-FFF2-40B4-BE49-F238E27FC236}">
              <a16:creationId xmlns:a16="http://schemas.microsoft.com/office/drawing/2014/main" id="{566628B4-D80F-030C-A560-C7FF1F9078CD}"/>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025CB874-9DD8-F45E-F99B-29CDEF1709F5}"/>
              </a:ext>
            </a:extLst>
          </p:cNvPr>
          <p:cNvSpPr>
            <a:spLocks noChangeArrowheads="1"/>
          </p:cNvSpPr>
          <p:nvPr/>
        </p:nvSpPr>
        <p:spPr bwMode="auto">
          <a:xfrm>
            <a:off x="777239" y="140776"/>
            <a:ext cx="5897879" cy="6717223"/>
          </a:xfrm>
          <a:prstGeom prst="rect">
            <a:avLst/>
          </a:prstGeom>
          <a:solidFill>
            <a:schemeClr val="accent5">
              <a:lumMod val="40000"/>
              <a:lumOff val="60000"/>
            </a:schemeClr>
          </a:solidFill>
          <a:ln>
            <a:noFill/>
          </a:ln>
          <a:effectLst/>
        </p:spPr>
        <p:txBody>
          <a:bodyPr vert="horz" wrap="square" lIns="91440" tIns="45720" rIns="91440" bIns="45720" numCol="1" anchor="ctr" anchorCtr="0" compatLnSpc="1">
            <a:prstTxWarp prst="textNoShape">
              <a:avLst/>
            </a:prstTxWarp>
            <a:spAutoFit/>
          </a:bodyPr>
          <a:lstStyle/>
          <a:p>
            <a:pPr marL="171450" lvl="0" indent="-171450" defTabSz="914400" eaLnBrk="0" fontAlgn="base" hangingPunct="0">
              <a:spcBef>
                <a:spcPct val="0"/>
              </a:spcBef>
              <a:spcAft>
                <a:spcPct val="0"/>
              </a:spcAft>
              <a:buFont typeface="Wingdings" panose="05000000000000000000" pitchFamily="2" charset="2"/>
              <a:buChar char="ü"/>
            </a:pPr>
            <a:r>
              <a:rPr kumimoji="0" lang="en-US" altLang="en-US" sz="1050" b="0" i="0" u="none" strike="noStrike" cap="none" normalizeH="0" baseline="0" dirty="0" err="1">
                <a:ln>
                  <a:noFill/>
                </a:ln>
                <a:effectLst/>
              </a:rPr>
              <a:t>Lenferink</a:t>
            </a:r>
            <a:r>
              <a:rPr kumimoji="0" lang="en-US" altLang="en-US" sz="1050" b="0" i="0" u="none" strike="noStrike" cap="none" normalizeH="0" baseline="0" dirty="0">
                <a:ln>
                  <a:noFill/>
                </a:ln>
                <a:effectLst/>
              </a:rPr>
              <a:t>, L. I. M., Eisma, M. C., Smid, G. E., Bohlmeijer, E. T., </a:t>
            </a:r>
            <a:r>
              <a:rPr kumimoji="0" lang="en-US" altLang="en-US" sz="1050" b="0" i="0" u="none" strike="noStrike" cap="none" normalizeH="0" baseline="0" dirty="0" err="1">
                <a:ln>
                  <a:noFill/>
                </a:ln>
                <a:effectLst/>
              </a:rPr>
              <a:t>Boelen</a:t>
            </a:r>
            <a:r>
              <a:rPr kumimoji="0" lang="en-US" altLang="en-US" sz="1050" b="0" i="0" u="none" strike="noStrike" cap="none" normalizeH="0" baseline="0" dirty="0">
                <a:ln>
                  <a:noFill/>
                </a:ln>
                <a:effectLst/>
              </a:rPr>
              <a:t>, P. A. (2023). </a:t>
            </a:r>
            <a:r>
              <a:rPr kumimoji="0" lang="en-US" altLang="en-US" sz="1050" b="0" i="1" u="none" strike="noStrike" cap="none" normalizeH="0" baseline="0" dirty="0">
                <a:ln>
                  <a:noFill/>
                </a:ln>
                <a:effectLst/>
              </a:rPr>
              <a:t>Prolonged Grief Disorder in ICD-11 and DSM-5-TR: Challenges and Controversies</a:t>
            </a:r>
            <a:r>
              <a:rPr kumimoji="0" lang="en-US" altLang="en-US" sz="1050" b="0" i="0" u="none" strike="noStrike" cap="none" normalizeH="0" baseline="0" dirty="0">
                <a:ln>
                  <a:noFill/>
                </a:ln>
                <a:effectLst/>
              </a:rPr>
              <a:t>. </a:t>
            </a:r>
            <a:r>
              <a:rPr kumimoji="0" lang="en-US" altLang="en-US" sz="1050" b="0" i="1" u="none" strike="noStrike" cap="none" normalizeH="0" baseline="0" dirty="0">
                <a:ln>
                  <a:noFill/>
                </a:ln>
                <a:effectLst/>
              </a:rPr>
              <a:t>Australian &amp; New Zealand Journal of Psychiatry</a:t>
            </a:r>
            <a:r>
              <a:rPr kumimoji="0" lang="en-US" altLang="en-US" sz="1050" b="0" i="0" u="none" strike="noStrike" cap="none" normalizeH="0" baseline="0" dirty="0">
                <a:ln>
                  <a:noFill/>
                </a:ln>
                <a:effectLst/>
              </a:rPr>
              <a:t>, 57(7), 944-951.  </a:t>
            </a:r>
            <a:r>
              <a:rPr lang="en-US" altLang="en-US" sz="1050" dirty="0"/>
              <a:t>Available at: </a:t>
            </a:r>
            <a:r>
              <a:rPr lang="en-US" altLang="en-US" sz="1050" dirty="0">
                <a:hlinkClick r:id="rId2"/>
              </a:rPr>
              <a:t>https://www.tandfonline.com/doi/abs/10.1080/20008066.2025.2526885</a:t>
            </a:r>
            <a:r>
              <a:rPr lang="en-US" altLang="en-US" sz="1050" dirty="0"/>
              <a:t>  [Accessed 14 Oct. 2025].</a:t>
            </a:r>
            <a:endParaRPr kumimoji="0" lang="en-US" altLang="en-US" sz="1050" b="0" i="0" u="none" strike="noStrike" cap="none" normalizeH="0" baseline="0" dirty="0">
              <a:ln>
                <a:noFill/>
              </a:ln>
              <a:effectLst/>
            </a:endParaRPr>
          </a:p>
          <a:p>
            <a:pPr marL="171450" lvl="0" indent="-171450" defTabSz="914400" eaLnBrk="0" fontAlgn="base" hangingPunct="0">
              <a:spcBef>
                <a:spcPct val="0"/>
              </a:spcBef>
              <a:spcAft>
                <a:spcPct val="0"/>
              </a:spcAft>
              <a:buFont typeface="Wingdings" panose="05000000000000000000" pitchFamily="2" charset="2"/>
              <a:buChar char="ü"/>
            </a:pPr>
            <a:r>
              <a:rPr kumimoji="0" lang="en-US" altLang="en-US" sz="1050" b="0" i="0" u="none" strike="noStrike" cap="none" normalizeH="0" baseline="0" dirty="0">
                <a:ln>
                  <a:noFill/>
                </a:ln>
                <a:effectLst/>
              </a:rPr>
              <a:t>Shevlin, M., Redican, E., Hyland, P., Murphy, J., </a:t>
            </a:r>
            <a:r>
              <a:rPr kumimoji="0" lang="en-US" altLang="en-US" sz="1050" b="0" i="0" u="none" strike="noStrike" cap="none" normalizeH="0" baseline="0" dirty="0" err="1">
                <a:ln>
                  <a:noFill/>
                </a:ln>
                <a:effectLst/>
              </a:rPr>
              <a:t>Karatzias</a:t>
            </a:r>
            <a:r>
              <a:rPr kumimoji="0" lang="en-US" altLang="en-US" sz="1050" b="0" i="0" u="none" strike="noStrike" cap="none" normalizeH="0" baseline="0" dirty="0">
                <a:ln>
                  <a:noFill/>
                </a:ln>
                <a:effectLst/>
              </a:rPr>
              <a:t>, T., McBride, O., Bennett, K., Butter, S., Hartman, T. K., </a:t>
            </a:r>
            <a:r>
              <a:rPr kumimoji="0" lang="en-US" altLang="en-US" sz="1050" b="0" i="0" u="none" strike="noStrike" cap="none" normalizeH="0" baseline="0" dirty="0" err="1">
                <a:ln>
                  <a:noFill/>
                </a:ln>
                <a:effectLst/>
              </a:rPr>
              <a:t>Vallières</a:t>
            </a:r>
            <a:r>
              <a:rPr kumimoji="0" lang="en-US" altLang="en-US" sz="1050" b="0" i="0" u="none" strike="noStrike" cap="none" normalizeH="0" baseline="0" dirty="0">
                <a:ln>
                  <a:noFill/>
                </a:ln>
                <a:effectLst/>
              </a:rPr>
              <a:t>, F., Bentall, R. P. (2023). </a:t>
            </a:r>
            <a:r>
              <a:rPr kumimoji="0" lang="en-US" altLang="en-US" sz="1050" b="0" i="1" u="none" strike="noStrike" cap="none" normalizeH="0" baseline="0" dirty="0">
                <a:ln>
                  <a:noFill/>
                </a:ln>
                <a:effectLst/>
              </a:rPr>
              <a:t>Symptoms and Levels of ICD-11 Prolonged Grief Disorder in a Representative Community Sample of UK Adults</a:t>
            </a:r>
            <a:r>
              <a:rPr kumimoji="0" lang="en-US" altLang="en-US" sz="1050" b="0" i="0" u="none" strike="noStrike" cap="none" normalizeH="0" baseline="0" dirty="0">
                <a:ln>
                  <a:noFill/>
                </a:ln>
                <a:effectLst/>
              </a:rPr>
              <a:t>. </a:t>
            </a:r>
            <a:r>
              <a:rPr kumimoji="0" lang="en-US" altLang="en-US" sz="1050" b="0" i="1" u="none" strike="noStrike" cap="none" normalizeH="0" baseline="0" dirty="0">
                <a:ln>
                  <a:noFill/>
                </a:ln>
                <a:effectLst/>
              </a:rPr>
              <a:t>Social Psychiatry and Psychiatric Epidemiology</a:t>
            </a:r>
            <a:r>
              <a:rPr kumimoji="0" lang="en-US" altLang="en-US" sz="1050" b="0" i="0" u="none" strike="noStrike" cap="none" normalizeH="0" baseline="0" dirty="0">
                <a:ln>
                  <a:noFill/>
                </a:ln>
                <a:effectLst/>
              </a:rPr>
              <a:t>, 58(10), 1535-1547. </a:t>
            </a:r>
            <a:r>
              <a:rPr lang="en-US" altLang="en-US" sz="1050" dirty="0"/>
              <a:t>Available at: </a:t>
            </a:r>
            <a:r>
              <a:rPr lang="en-US" altLang="en-US" sz="1050" dirty="0">
                <a:hlinkClick r:id="rId3"/>
              </a:rPr>
              <a:t>https://link.springer.com/article/10.1007/s00127-023-02469-1</a:t>
            </a:r>
            <a:r>
              <a:rPr lang="en-US" altLang="en-US" sz="1050" dirty="0"/>
              <a:t>  [Accessed 14 Oct. 2025].</a:t>
            </a:r>
            <a:endParaRPr kumimoji="0" lang="en-US" altLang="en-US" sz="1050" b="0" i="0" u="none" strike="noStrike" cap="none" normalizeH="0" baseline="0" dirty="0">
              <a:ln>
                <a:noFill/>
              </a:ln>
              <a:effectLst/>
            </a:endParaRPr>
          </a:p>
          <a:p>
            <a:pPr marL="171450" lvl="0" indent="-171450" defTabSz="914400" eaLnBrk="0" fontAlgn="base" hangingPunct="0">
              <a:spcBef>
                <a:spcPct val="0"/>
              </a:spcBef>
              <a:spcAft>
                <a:spcPct val="0"/>
              </a:spcAft>
              <a:buFont typeface="Wingdings" panose="05000000000000000000" pitchFamily="2" charset="2"/>
              <a:buChar char="ü"/>
            </a:pPr>
            <a:r>
              <a:rPr kumimoji="0" lang="en-US" altLang="en-US" sz="1050" b="0" i="1" u="none" strike="noStrike" cap="none" normalizeH="0" baseline="0" dirty="0">
                <a:ln>
                  <a:noFill/>
                </a:ln>
                <a:effectLst/>
              </a:rPr>
              <a:t>Prevalence of Complex Post-Traumatic Stress Disorder (CPTSD): A Systematic Review and Meta-Analysis</a:t>
            </a:r>
            <a:r>
              <a:rPr kumimoji="0" lang="en-US" altLang="en-US" sz="1050" b="0" i="0" u="none" strike="noStrike" cap="none" normalizeH="0" baseline="0" dirty="0">
                <a:ln>
                  <a:noFill/>
                </a:ln>
                <a:effectLst/>
              </a:rPr>
              <a:t>. (2024). </a:t>
            </a:r>
            <a:r>
              <a:rPr lang="en-US" altLang="en-US" sz="1050" dirty="0"/>
              <a:t>Available at: </a:t>
            </a:r>
            <a:r>
              <a:rPr lang="en-US" altLang="en-US" sz="1050" dirty="0">
                <a:hlinkClick r:id="rId4"/>
              </a:rPr>
              <a:t>https://www.sciencedirect.com/science/article/pii/S0165178125002343</a:t>
            </a:r>
            <a:r>
              <a:rPr lang="en-US" altLang="en-US" sz="1050" dirty="0"/>
              <a:t>  [Accessed 14 Oct. 2025].</a:t>
            </a:r>
            <a:endParaRPr kumimoji="0" lang="en-US" altLang="en-US" sz="1050" b="0" i="0" u="none" strike="noStrike" cap="none" normalizeH="0" baseline="0" dirty="0">
              <a:ln>
                <a:noFill/>
              </a:ln>
              <a:effectLst/>
            </a:endParaRPr>
          </a:p>
          <a:p>
            <a:pPr marL="171450" lvl="0" indent="-171450" defTabSz="914400" eaLnBrk="0" fontAlgn="base" hangingPunct="0">
              <a:spcBef>
                <a:spcPct val="0"/>
              </a:spcBef>
              <a:spcAft>
                <a:spcPct val="0"/>
              </a:spcAft>
              <a:buFont typeface="Wingdings" panose="05000000000000000000" pitchFamily="2" charset="2"/>
              <a:buChar char="ü"/>
            </a:pPr>
            <a:r>
              <a:rPr kumimoji="0" lang="en-US" altLang="en-US" sz="1050" b="0" i="1" u="none" strike="noStrike" cap="none" normalizeH="0" baseline="0" dirty="0">
                <a:ln>
                  <a:noFill/>
                </a:ln>
                <a:effectLst/>
              </a:rPr>
              <a:t>Trauma Exposure and Co-occurring ICD-11 PTSD and CPTSD in Adults with Lived Experience of Psychiatric Disorder</a:t>
            </a:r>
            <a:r>
              <a:rPr kumimoji="0" lang="en-US" altLang="en-US" sz="1050" b="0" i="0" u="none" strike="noStrike" cap="none" normalizeH="0" baseline="0" dirty="0">
                <a:ln>
                  <a:noFill/>
                </a:ln>
                <a:effectLst/>
              </a:rPr>
              <a:t>. (2022). A study of ~1,305 adults assessing which PTSD vs CPTSD, comorbidity, and associated factors. </a:t>
            </a:r>
            <a:r>
              <a:rPr lang="en-US" altLang="en-US" sz="1050" dirty="0"/>
              <a:t>Available at: </a:t>
            </a:r>
            <a:r>
              <a:rPr lang="en-US" altLang="en-US" sz="1050" dirty="0">
                <a:hlinkClick r:id="rId5"/>
              </a:rPr>
              <a:t>https://onlinelibrary.wiley.com/doi/abs/10.1111/acps.13467</a:t>
            </a:r>
            <a:r>
              <a:rPr lang="en-US" altLang="en-US" sz="1050" dirty="0"/>
              <a:t>  [Accessed 14 Oct. 2025].</a:t>
            </a:r>
            <a:endParaRPr kumimoji="0" lang="en-US" altLang="en-US" sz="1050" b="0" i="0" u="none" strike="noStrike" cap="none" normalizeH="0" baseline="0" dirty="0">
              <a:ln>
                <a:noFill/>
              </a:ln>
              <a:effectLst/>
            </a:endParaRPr>
          </a:p>
          <a:p>
            <a:pPr marL="171450" lvl="0" indent="-171450" defTabSz="914400" eaLnBrk="0" fontAlgn="base" hangingPunct="0">
              <a:spcBef>
                <a:spcPct val="0"/>
              </a:spcBef>
              <a:spcAft>
                <a:spcPct val="0"/>
              </a:spcAft>
              <a:buFont typeface="Wingdings" panose="05000000000000000000" pitchFamily="2" charset="2"/>
              <a:buChar char="ü"/>
            </a:pPr>
            <a:r>
              <a:rPr kumimoji="0" lang="en-US" altLang="en-US" sz="1050" b="0" i="1" u="none" strike="noStrike" cap="none" normalizeH="0" baseline="0" dirty="0">
                <a:ln>
                  <a:noFill/>
                </a:ln>
                <a:effectLst/>
              </a:rPr>
              <a:t>Retrospective Adverse Childhood Experiences Predict Complex PTSD Symptoms in a Large Sample of Chinese Young Adults Longitudinally: The Moderating Role of Self-Compassion</a:t>
            </a:r>
            <a:r>
              <a:rPr kumimoji="0" lang="en-US" altLang="en-US" sz="1050" b="0" i="0" u="none" strike="noStrike" cap="none" normalizeH="0" baseline="0" dirty="0">
                <a:ln>
                  <a:noFill/>
                </a:ln>
                <a:effectLst/>
              </a:rPr>
              <a:t>. (2024). </a:t>
            </a:r>
            <a:r>
              <a:rPr lang="en-US" altLang="en-US" sz="1050" dirty="0"/>
              <a:t>Available at: </a:t>
            </a:r>
            <a:r>
              <a:rPr lang="en-US" altLang="en-US" sz="1050" dirty="0">
                <a:hlinkClick r:id="rId6"/>
              </a:rPr>
              <a:t>https://link.springer.com/article/10.1186/s12888-024-05830-z</a:t>
            </a:r>
            <a:r>
              <a:rPr lang="en-US" altLang="en-US" sz="1050" dirty="0"/>
              <a:t>  [Accessed 14 Oct. 2025]. </a:t>
            </a:r>
            <a:endParaRPr kumimoji="0" lang="en-US" altLang="en-US" sz="1050" b="0" i="0" u="none" strike="noStrike" cap="none" normalizeH="0" baseline="0" dirty="0">
              <a:ln>
                <a:noFill/>
              </a:ln>
              <a:effectLst/>
            </a:endParaRPr>
          </a:p>
          <a:p>
            <a:pPr marL="171450" lvl="0" indent="-171450" defTabSz="914400" eaLnBrk="0" fontAlgn="base" hangingPunct="0">
              <a:spcBef>
                <a:spcPct val="0"/>
              </a:spcBef>
              <a:spcAft>
                <a:spcPct val="0"/>
              </a:spcAft>
              <a:buFont typeface="Wingdings" panose="05000000000000000000" pitchFamily="2" charset="2"/>
              <a:buChar char="ü"/>
            </a:pPr>
            <a:r>
              <a:rPr kumimoji="0" lang="en-US" altLang="en-US" sz="1050" b="0" i="1" u="none" strike="noStrike" cap="none" normalizeH="0" baseline="0" dirty="0">
                <a:ln>
                  <a:noFill/>
                </a:ln>
                <a:effectLst/>
              </a:rPr>
              <a:t>Prevalence of ICD-11 Post-Traumatic Stress Disorder (PTSD) and Complex PTSD in the General Populations: A Systematic Review and Meta-Analysis</a:t>
            </a:r>
            <a:r>
              <a:rPr kumimoji="0" lang="en-US" altLang="en-US" sz="1050" b="0" i="0" u="none" strike="noStrike" cap="none" normalizeH="0" baseline="0" dirty="0">
                <a:ln>
                  <a:noFill/>
                </a:ln>
                <a:effectLst/>
              </a:rPr>
              <a:t>. (2023-2024). Examines representative samples globally to compare PTSD and CPTSD prevalence in general populations. </a:t>
            </a:r>
            <a:r>
              <a:rPr lang="en-US" altLang="en-US" sz="1050" dirty="0"/>
              <a:t>Available at: </a:t>
            </a:r>
            <a:r>
              <a:rPr lang="en-US" altLang="en-US" sz="1050" dirty="0">
                <a:hlinkClick r:id="rId7"/>
              </a:rPr>
              <a:t>https://www.sciencedirect.com/science/article/pii/S1876201825002539</a:t>
            </a:r>
            <a:r>
              <a:rPr lang="en-US" altLang="en-US" sz="1050" dirty="0"/>
              <a:t>  [Accessed 14 Oct. 2025].</a:t>
            </a:r>
            <a:endParaRPr kumimoji="0" lang="en-US" altLang="en-US" sz="1050" b="0" i="0" u="none" strike="noStrike" cap="none" normalizeH="0" baseline="0" dirty="0">
              <a:ln>
                <a:noFill/>
              </a:ln>
              <a:effectLst/>
            </a:endParaRPr>
          </a:p>
          <a:p>
            <a:pPr marL="171450" lvl="0" indent="-171450" defTabSz="914400" eaLnBrk="0" fontAlgn="base" hangingPunct="0">
              <a:spcBef>
                <a:spcPct val="0"/>
              </a:spcBef>
              <a:spcAft>
                <a:spcPct val="0"/>
              </a:spcAft>
              <a:buFont typeface="Wingdings" panose="05000000000000000000" pitchFamily="2" charset="2"/>
              <a:buChar char="ü"/>
            </a:pPr>
            <a:r>
              <a:rPr kumimoji="0" lang="en-US" altLang="en-US" sz="1050" b="0" i="1" u="none" strike="noStrike" cap="none" normalizeH="0" baseline="0" dirty="0">
                <a:ln>
                  <a:noFill/>
                </a:ln>
                <a:effectLst/>
              </a:rPr>
              <a:t>ICD-11 Prolonged Grief Disorder, Physical Health, and Somatic Problems: A Systematic Review</a:t>
            </a:r>
            <a:r>
              <a:rPr kumimoji="0" lang="en-US" altLang="en-US" sz="1050" b="0" i="0" u="none" strike="noStrike" cap="none" normalizeH="0" baseline="0" dirty="0">
                <a:ln>
                  <a:noFill/>
                </a:ln>
                <a:effectLst/>
              </a:rPr>
              <a:t>. (2023). Reviews how PGD (ICD-11) is associated with physical health issues, somatic symptoms, insomnia, etc. </a:t>
            </a:r>
            <a:r>
              <a:rPr lang="en-US" altLang="en-US" sz="1050" dirty="0"/>
              <a:t>Available at: </a:t>
            </a:r>
            <a:r>
              <a:rPr lang="en-US" altLang="en-US" sz="1050" dirty="0">
                <a:hlinkClick r:id="rId8"/>
              </a:rPr>
              <a:t>https://pmc.ncbi.nlm.nih.gov/articles/PMC11960567</a:t>
            </a:r>
            <a:r>
              <a:rPr lang="en-US" altLang="en-US" sz="1050" dirty="0"/>
              <a:t>  [Accessed 14 Oct. 2025].</a:t>
            </a:r>
            <a:endParaRPr kumimoji="0" lang="en-US" altLang="en-US" sz="1050" b="0" i="0" u="none" strike="noStrike" cap="none" normalizeH="0" baseline="0" dirty="0">
              <a:ln>
                <a:noFill/>
              </a:ln>
              <a:effectLst/>
            </a:endParaRPr>
          </a:p>
          <a:p>
            <a:pPr marL="171450" lvl="0" indent="-171450" defTabSz="914400" eaLnBrk="0" fontAlgn="base" hangingPunct="0">
              <a:spcBef>
                <a:spcPct val="0"/>
              </a:spcBef>
              <a:spcAft>
                <a:spcPct val="0"/>
              </a:spcAft>
              <a:buFont typeface="Wingdings" panose="05000000000000000000" pitchFamily="2" charset="2"/>
              <a:buChar char="ü"/>
            </a:pPr>
            <a:r>
              <a:rPr kumimoji="0" lang="en-US" altLang="en-US" sz="1050" b="0" i="1" u="none" strike="noStrike" cap="none" normalizeH="0" baseline="0" dirty="0">
                <a:ln>
                  <a:noFill/>
                </a:ln>
                <a:effectLst/>
              </a:rPr>
              <a:t>Testing the Latent Structure of ICD-11 Prolonged Grief Disorder Symptoms in the U.K. Adult Population: An Exploratory Structural Equation Modelling Approach</a:t>
            </a:r>
            <a:r>
              <a:rPr kumimoji="0" lang="en-US" altLang="en-US" sz="1050" b="0" i="0" u="none" strike="noStrike" cap="none" normalizeH="0" baseline="0" dirty="0">
                <a:ln>
                  <a:noFill/>
                </a:ln>
                <a:effectLst/>
              </a:rPr>
              <a:t>. (2023). </a:t>
            </a:r>
            <a:r>
              <a:rPr lang="en-US" altLang="en-US" sz="1050" dirty="0"/>
              <a:t>Available at: </a:t>
            </a:r>
            <a:r>
              <a:rPr lang="en-US" altLang="en-US" sz="1050" dirty="0">
                <a:hlinkClick r:id="rId9"/>
              </a:rPr>
              <a:t>https://onlinelibrary.wiley.com/doi/abs/10.1002/jts.22972</a:t>
            </a:r>
            <a:r>
              <a:rPr lang="en-US" altLang="en-US" sz="1050" dirty="0"/>
              <a:t> [Accessed 14 Oct. 2025].</a:t>
            </a:r>
            <a:endParaRPr kumimoji="0" lang="en-US" altLang="en-US" sz="1050" b="0" i="0" u="none" strike="noStrike" cap="none" normalizeH="0" baseline="0" dirty="0">
              <a:ln>
                <a:noFill/>
              </a:ln>
              <a:effectLst/>
            </a:endParaRPr>
          </a:p>
          <a:p>
            <a:pPr marL="171450" lvl="0" indent="-171450" defTabSz="914400" eaLnBrk="0" fontAlgn="base" hangingPunct="0">
              <a:spcBef>
                <a:spcPct val="0"/>
              </a:spcBef>
              <a:spcAft>
                <a:spcPct val="0"/>
              </a:spcAft>
              <a:buFont typeface="Wingdings" panose="05000000000000000000" pitchFamily="2" charset="2"/>
              <a:buChar char="ü"/>
            </a:pPr>
            <a:r>
              <a:rPr kumimoji="0" lang="en-US" altLang="en-US" sz="1050" b="0" i="1" u="none" strike="noStrike" cap="none" normalizeH="0" baseline="0" dirty="0">
                <a:ln>
                  <a:noFill/>
                </a:ln>
                <a:effectLst/>
              </a:rPr>
              <a:t>ICD-11 PTSD, CPTSD, and Adjustment Disorder: The Importance of Stressors and Traumatic Life Events</a:t>
            </a:r>
            <a:r>
              <a:rPr kumimoji="0" lang="en-US" altLang="en-US" sz="1050" b="0" i="0" u="none" strike="noStrike" cap="none" normalizeH="0" baseline="0" dirty="0">
                <a:ln>
                  <a:noFill/>
                </a:ln>
                <a:effectLst/>
              </a:rPr>
              <a:t>. </a:t>
            </a:r>
            <a:r>
              <a:rPr kumimoji="0" lang="en-US" altLang="en-US" sz="1050" b="0" i="0" u="none" strike="noStrike" cap="none" normalizeH="0" baseline="0" dirty="0" err="1">
                <a:ln>
                  <a:noFill/>
                </a:ln>
                <a:effectLst/>
              </a:rPr>
              <a:t>Karatzias</a:t>
            </a:r>
            <a:r>
              <a:rPr kumimoji="0" lang="en-US" altLang="en-US" sz="1050" b="0" i="0" u="none" strike="noStrike" cap="none" normalizeH="0" baseline="0" dirty="0">
                <a:ln>
                  <a:noFill/>
                </a:ln>
                <a:effectLst/>
              </a:rPr>
              <a:t>, T., Shevlin, M., Hyland, P., Fyvie, C., Grandison, G., &amp; Ben-Ezra, M. (2021). Anxiety, Stress &amp; Coping, 34(2), 191-202.</a:t>
            </a:r>
            <a:r>
              <a:rPr lang="en-US" altLang="en-US" sz="1050" dirty="0"/>
              <a:t> Available at: </a:t>
            </a:r>
            <a:r>
              <a:rPr lang="en-US" altLang="en-US" sz="1050" dirty="0">
                <a:hlinkClick r:id="rId10"/>
              </a:rPr>
              <a:t>https://www.tandfonline.com/doi/abs/10.1080/10615806.2020.1803006</a:t>
            </a:r>
            <a:r>
              <a:rPr lang="en-US" altLang="en-US" sz="1050" dirty="0"/>
              <a:t> [Accessed 14 Oct. 2025].</a:t>
            </a:r>
            <a:endParaRPr kumimoji="0" lang="en-US" altLang="en-US" sz="1050" b="0" i="0" u="none" strike="noStrike" cap="none" normalizeH="0" baseline="0" dirty="0">
              <a:ln>
                <a:noFill/>
              </a:ln>
              <a:effectLst/>
            </a:endParaRPr>
          </a:p>
          <a:p>
            <a:pPr marL="171450" lvl="0" indent="-171450" defTabSz="914400" eaLnBrk="0" fontAlgn="base" hangingPunct="0">
              <a:spcBef>
                <a:spcPct val="0"/>
              </a:spcBef>
              <a:spcAft>
                <a:spcPct val="0"/>
              </a:spcAft>
              <a:buFont typeface="Wingdings" panose="05000000000000000000" pitchFamily="2" charset="2"/>
              <a:buChar char="ü"/>
            </a:pPr>
            <a:r>
              <a:rPr kumimoji="0" lang="en-US" altLang="en-US" sz="1050" b="0" i="1" u="none" strike="noStrike" cap="none" normalizeH="0" baseline="0" dirty="0">
                <a:ln>
                  <a:noFill/>
                </a:ln>
                <a:effectLst/>
              </a:rPr>
              <a:t>The Impact and Prevalence of ICD-11 Prolonged Grief Disorder in a Large Representative Sample of Spanish Adults: Prevalence, Predictors, and Co-occurrence</a:t>
            </a:r>
            <a:r>
              <a:rPr kumimoji="0" lang="en-US" altLang="en-US" sz="1050" b="0" i="0" u="none" strike="noStrike" cap="none" normalizeH="0" baseline="0" dirty="0">
                <a:ln>
                  <a:noFill/>
                </a:ln>
                <a:effectLst/>
              </a:rPr>
              <a:t>. (2023). Available at</a:t>
            </a:r>
            <a:r>
              <a:rPr lang="en-US" altLang="en-US" sz="1050" dirty="0"/>
              <a:t>: </a:t>
            </a:r>
            <a:r>
              <a:rPr lang="en-US" altLang="en-US" sz="1050" dirty="0">
                <a:hlinkClick r:id="rId11"/>
              </a:rPr>
              <a:t>https://onlinelibrary.wiley.com/doi/abs/10.1002/ijop.12951</a:t>
            </a:r>
            <a:r>
              <a:rPr lang="en-US" altLang="en-US" sz="1050" dirty="0"/>
              <a:t> [Accessed 14 Oct 2025].</a:t>
            </a:r>
            <a:r>
              <a:rPr kumimoji="0" lang="en-US" altLang="en-US" sz="1050" b="0" i="0" u="none" strike="noStrike" cap="none" normalizeH="0" baseline="0" dirty="0">
                <a:ln>
                  <a:noFill/>
                </a:ln>
                <a:effectLst/>
              </a:rPr>
              <a:t> </a:t>
            </a:r>
          </a:p>
        </p:txBody>
      </p:sp>
      <p:pic>
        <p:nvPicPr>
          <p:cNvPr id="8" name="Picture 7">
            <a:extLst>
              <a:ext uri="{FF2B5EF4-FFF2-40B4-BE49-F238E27FC236}">
                <a16:creationId xmlns:a16="http://schemas.microsoft.com/office/drawing/2014/main" id="{0CB31D2C-B952-40E0-D227-2033925F72F3}"/>
              </a:ext>
            </a:extLst>
          </p:cNvPr>
          <p:cNvPicPr>
            <a:picLocks noChangeAspect="1"/>
          </p:cNvPicPr>
          <p:nvPr/>
        </p:nvPicPr>
        <p:blipFill>
          <a:blip r:embed="rId12"/>
          <a:stretch>
            <a:fillRect/>
          </a:stretch>
        </p:blipFill>
        <p:spPr>
          <a:xfrm>
            <a:off x="0" y="6857999"/>
            <a:ext cx="6858000" cy="3048001"/>
          </a:xfrm>
          <a:prstGeom prst="rect">
            <a:avLst/>
          </a:prstGeom>
        </p:spPr>
      </p:pic>
      <p:sp>
        <p:nvSpPr>
          <p:cNvPr id="11" name="TextBox 10">
            <a:extLst>
              <a:ext uri="{FF2B5EF4-FFF2-40B4-BE49-F238E27FC236}">
                <a16:creationId xmlns:a16="http://schemas.microsoft.com/office/drawing/2014/main" id="{96800C05-7423-1E9B-7F90-9712704D826A}"/>
              </a:ext>
            </a:extLst>
          </p:cNvPr>
          <p:cNvSpPr txBox="1"/>
          <p:nvPr/>
        </p:nvSpPr>
        <p:spPr>
          <a:xfrm rot="16200000">
            <a:off x="-1141063" y="3228945"/>
            <a:ext cx="3048001" cy="400110"/>
          </a:xfrm>
          <a:prstGeom prst="rect">
            <a:avLst/>
          </a:prstGeom>
          <a:solidFill>
            <a:schemeClr val="tx2"/>
          </a:solidFill>
          <a:effectLst>
            <a:glow rad="139700">
              <a:schemeClr val="accent4">
                <a:satMod val="175000"/>
                <a:alpha val="40000"/>
              </a:schemeClr>
            </a:glow>
          </a:effectLst>
        </p:spPr>
        <p:txBody>
          <a:bodyPr wrap="square">
            <a:spAutoFit/>
          </a:bodyPr>
          <a:lstStyle/>
          <a:p>
            <a:pPr algn="ctr"/>
            <a:r>
              <a:rPr lang="en-US" sz="2000" b="1" dirty="0">
                <a:solidFill>
                  <a:schemeClr val="bg1"/>
                </a:solidFill>
              </a:rPr>
              <a:t>References</a:t>
            </a:r>
          </a:p>
        </p:txBody>
      </p:sp>
    </p:spTree>
    <p:extLst>
      <p:ext uri="{BB962C8B-B14F-4D97-AF65-F5344CB8AC3E}">
        <p14:creationId xmlns:p14="http://schemas.microsoft.com/office/powerpoint/2010/main" val="2482751969"/>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Cambria">
      <a:majorFont>
        <a:latin typeface="Cambria" panose="02040503050406030204"/>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panose="02040503050406030204"/>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467</TotalTime>
  <Words>2688</Words>
  <Application>Microsoft Office PowerPoint</Application>
  <PresentationFormat>A4 Paper (210x297 mm)</PresentationFormat>
  <Paragraphs>128</Paragraphs>
  <Slides>3</Slides>
  <Notes>1</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Wisp</vt:lpstr>
      <vt:lpstr>Mental Disorders Associated with Stress (ICD-11)</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Mental Disorders Associated with Stress (ICD-11)</dc:title>
  <dc:creator>SourceCode</dc:creator>
  <cp:lastModifiedBy>Nabila Haider</cp:lastModifiedBy>
  <cp:revision>5</cp:revision>
  <dcterms:created xsi:type="dcterms:W3CDTF">2025-10-14T04:39:20Z</dcterms:created>
  <dcterms:modified xsi:type="dcterms:W3CDTF">2025-10-29T14:50:42Z</dcterms:modified>
</cp:coreProperties>
</file>