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8" r:id="rId2"/>
    <p:sldId id="296" r:id="rId3"/>
    <p:sldId id="288" r:id="rId4"/>
    <p:sldId id="289" r:id="rId5"/>
    <p:sldId id="261" r:id="rId6"/>
    <p:sldId id="265" r:id="rId7"/>
    <p:sldId id="290" r:id="rId8"/>
    <p:sldId id="293" r:id="rId9"/>
    <p:sldId id="285" r:id="rId10"/>
    <p:sldId id="286" r:id="rId11"/>
    <p:sldId id="287" r:id="rId1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4121" autoAdjust="0"/>
  </p:normalViewPr>
  <p:slideViewPr>
    <p:cSldViewPr>
      <p:cViewPr varScale="1">
        <p:scale>
          <a:sx n="58" d="100"/>
          <a:sy n="58" d="100"/>
        </p:scale>
        <p:origin x="152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D7123D-D547-4A6B-961C-92C914327936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1B1BB3-E097-4A23-A1D0-2A682C1DA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95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?view=detailV2&amp;ccid=lwwVo6jb&amp;id=1B64683E457C0115C347D93D05C5A5556BBD95C9&amp;thid=OIP.lwwVo6jbHhuZ1vRkg0ZvMgEsDh&amp;q=John+Dewey's+Reflective+Thinking+Model&amp;simid=608053240483286260&amp;selectedIndex=0&amp;ajaxhist=0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6298B847-40C5-48C5-93F3-4430E974E71B}" type="slidenum">
              <a:rPr lang="en-GB" altLang="en-US" smtClean="0"/>
              <a:pPr>
                <a:spcBef>
                  <a:spcPct val="0"/>
                </a:spcBef>
                <a:defRPr/>
              </a:pPr>
              <a:t>1</a:t>
            </a:fld>
            <a:endParaRPr lang="en-GB" altLang="en-US" smtClean="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717161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altLang="en-US" i="1" dirty="0" smtClean="0">
              <a:ea typeface="ＭＳ Ｐゴシック" pitchFamily="34" charset="-128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E571C704-A9A0-4DE2-9CCD-4FFF78FAF016}" type="slidenum">
              <a:rPr lang="cy-GB" altLang="en-US" smtClean="0"/>
              <a:pPr>
                <a:spcBef>
                  <a:spcPct val="0"/>
                </a:spcBef>
                <a:defRPr/>
              </a:pPr>
              <a:t>3</a:t>
            </a:fld>
            <a:endParaRPr lang="cy-GB" altLang="en-US" smtClean="0"/>
          </a:p>
        </p:txBody>
      </p:sp>
    </p:spTree>
    <p:extLst>
      <p:ext uri="{BB962C8B-B14F-4D97-AF65-F5344CB8AC3E}">
        <p14:creationId xmlns:p14="http://schemas.microsoft.com/office/powerpoint/2010/main" val="26216233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94687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29530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https://www.bing.com/images/search?view=detailV2&amp;ccid=lwwVo6jb&amp;id=1B64683E457C0115C347D93D05C5A5556BBD95C9&amp;thid=OIP.lwwVo6jbHhuZ1vRkg0ZvMgEsDh&amp;q=John+Dewey%27s+Reflective+Thinking+Model&amp;simid=608053240483286260&amp;selectedIndex=0&amp;ajaxhist=0</a:t>
            </a:r>
            <a:endParaRPr lang="en-GB" sz="1200" u="sng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u="sng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6635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1080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7909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It</a:t>
            </a:r>
            <a:r>
              <a:rPr lang="en-GB" baseline="0" dirty="0" smtClean="0"/>
              <a:t> is worth reading this paper.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5557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418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30/11/2018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C2952CC6-0338-4DB3-B5BB-416EA4BE2AAF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1</a:t>
            </a:fld>
            <a:endParaRPr lang="en-GB" altLang="en-US" sz="1400" smtClean="0">
              <a:ea typeface="ＭＳ Ｐゴシック" pitchFamily="34" charset="-128"/>
            </a:endParaRP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98913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/>
              <a:t/>
            </a:r>
            <a:br>
              <a:rPr lang="cy-GB" b="1" dirty="0"/>
            </a:br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 smtClean="0">
                <a:solidFill>
                  <a:schemeClr val="bg1"/>
                </a:solidFill>
              </a:rPr>
              <a:t>EAEE5002C/EAEE5007C: </a:t>
            </a:r>
            <a:r>
              <a:rPr lang="cy-GB" b="1" dirty="0">
                <a:solidFill>
                  <a:schemeClr val="bg1"/>
                </a:solidFill>
              </a:rPr>
              <a:t>Adfyfyrio ar ddarpariaeth blynyddoedd </a:t>
            </a:r>
            <a:r>
              <a:rPr lang="cy-GB" b="1" dirty="0" smtClean="0">
                <a:solidFill>
                  <a:schemeClr val="bg1"/>
                </a:solidFill>
              </a:rPr>
              <a:t>cynnar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cy-GB" b="1" dirty="0" smtClean="0">
                <a:solidFill>
                  <a:schemeClr val="bg1"/>
                </a:solidFill>
              </a:rPr>
              <a:t>EAEE5002/EAEE5007: </a:t>
            </a:r>
            <a:r>
              <a:rPr lang="cy-GB" b="1" dirty="0">
                <a:solidFill>
                  <a:schemeClr val="bg1"/>
                </a:solidFill>
              </a:rPr>
              <a:t>Reflections on early years provision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 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endParaRPr lang="en-GB" altLang="en-US" dirty="0" smtClean="0">
              <a:solidFill>
                <a:schemeClr val="bg1"/>
              </a:solidFill>
            </a:endParaRP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57313" y="5013175"/>
            <a:ext cx="6400800" cy="1080121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800" dirty="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b="1" dirty="0" err="1" smtClean="0">
                <a:solidFill>
                  <a:schemeClr val="bg1"/>
                </a:solidFill>
              </a:rPr>
              <a:t>Darlith</a:t>
            </a:r>
            <a:r>
              <a:rPr lang="en-GB" altLang="en-US" sz="2800" b="1" dirty="0" smtClean="0">
                <a:solidFill>
                  <a:schemeClr val="bg1"/>
                </a:solidFill>
              </a:rPr>
              <a:t> 3 Lecture </a:t>
            </a:r>
            <a:r>
              <a:rPr lang="en-GB" altLang="en-US" sz="2800" b="1" dirty="0">
                <a:solidFill>
                  <a:schemeClr val="bg1"/>
                </a:solidFill>
              </a:rPr>
              <a:t>3</a:t>
            </a:r>
            <a:endParaRPr lang="en-GB" altLang="en-US" sz="2800" b="1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79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 smtClean="0"/>
              <a:t>Cysylltiadau</a:t>
            </a:r>
            <a:r>
              <a:rPr lang="en-GB" sz="3200" dirty="0" smtClean="0"/>
              <a:t> NOS EAEE5002/C NOS links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CCLD0417 K60</a:t>
            </a:r>
          </a:p>
          <a:p>
            <a:r>
              <a:rPr lang="en-GB" dirty="0"/>
              <a:t>SCH32 1, 2, 3</a:t>
            </a:r>
          </a:p>
          <a:p>
            <a:r>
              <a:rPr lang="en-GB" dirty="0"/>
              <a:t>CCLD0403 P10, P11, P23, P24</a:t>
            </a:r>
          </a:p>
          <a:p>
            <a:r>
              <a:rPr lang="en-GB" dirty="0"/>
              <a:t>CCLD0405 P2</a:t>
            </a:r>
          </a:p>
          <a:p>
            <a:r>
              <a:rPr lang="en-GB" dirty="0"/>
              <a:t>CCLD0407 P1, P5, P6, P9, P11, P12, P14, P15, P18, P19, P23, P24</a:t>
            </a:r>
          </a:p>
          <a:p>
            <a:r>
              <a:rPr lang="en-GB" dirty="0"/>
              <a:t>CCLD0412 P1, P2, P13, P25</a:t>
            </a:r>
          </a:p>
          <a:p>
            <a:r>
              <a:rPr lang="en-GB" dirty="0"/>
              <a:t>CCLD0417 P10</a:t>
            </a:r>
          </a:p>
          <a:p>
            <a:r>
              <a:rPr lang="en-GB" dirty="0"/>
              <a:t>SCDHSC0044 P11, P25 </a:t>
            </a:r>
          </a:p>
          <a:p>
            <a:r>
              <a:rPr lang="en-GB"/>
              <a:t>SCH32 1, 2, 3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985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Venninen</a:t>
            </a:r>
            <a:r>
              <a:rPr lang="en-GB" dirty="0" smtClean="0"/>
              <a:t> et al., 2012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Pwyntiau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Key points?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3146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8913"/>
            <a:ext cx="7772400" cy="11525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smtClean="0"/>
              <a:t>Lefelau adfyfyriol</a:t>
            </a:r>
            <a:br>
              <a:rPr lang="en-GB" altLang="en-US" sz="4000" smtClean="0"/>
            </a:br>
            <a:r>
              <a:rPr lang="en-GB" altLang="en-US" sz="4000" i="1" smtClean="0"/>
              <a:t>Layers of reflection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700213"/>
            <a:ext cx="4238625" cy="4179887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en-US" altLang="en-US" dirty="0" err="1" smtClean="0"/>
              <a:t>Cyfeiria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nifer</a:t>
            </a:r>
            <a:r>
              <a:rPr lang="en-US" altLang="en-US" dirty="0" smtClean="0"/>
              <a:t> o </a:t>
            </a:r>
            <a:r>
              <a:rPr lang="en-US" altLang="en-US" dirty="0" err="1" smtClean="0"/>
              <a:t>ddamcaniaethwyr</a:t>
            </a:r>
            <a:r>
              <a:rPr lang="en-US" altLang="en-US" dirty="0" smtClean="0"/>
              <a:t> at </a:t>
            </a:r>
            <a:r>
              <a:rPr lang="en-US" altLang="en-US" dirty="0" err="1" smtClean="0"/>
              <a:t>haenau</a:t>
            </a:r>
            <a:r>
              <a:rPr lang="en-US" altLang="en-US" dirty="0" smtClean="0"/>
              <a:t> o </a:t>
            </a:r>
            <a:r>
              <a:rPr lang="en-US" altLang="en-US" dirty="0" err="1" smtClean="0"/>
              <a:t>adfyfyrio</a:t>
            </a:r>
            <a:r>
              <a:rPr lang="en-US" altLang="en-US" dirty="0" smtClean="0"/>
              <a:t>:</a:t>
            </a:r>
            <a:endParaRPr lang="en-US" altLang="en-US" dirty="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dirty="0" err="1" smtClean="0"/>
              <a:t>Edrych</a:t>
            </a:r>
            <a:r>
              <a:rPr lang="en-US" altLang="en-US" dirty="0" smtClean="0"/>
              <a:t> </a:t>
            </a:r>
            <a:r>
              <a:rPr lang="en-US" altLang="en-US" dirty="0" err="1"/>
              <a:t>ar</a:t>
            </a:r>
            <a:r>
              <a:rPr lang="en-US" altLang="en-US" dirty="0"/>
              <a:t> </a:t>
            </a:r>
            <a:r>
              <a:rPr lang="en-US" altLang="en-US" dirty="0" err="1"/>
              <a:t>ddigwyddiadau</a:t>
            </a:r>
            <a:r>
              <a:rPr lang="en-US" altLang="en-US" dirty="0"/>
              <a:t> </a:t>
            </a:r>
            <a:r>
              <a:rPr lang="en-US" altLang="en-US" dirty="0" err="1"/>
              <a:t>ar</a:t>
            </a:r>
            <a:r>
              <a:rPr lang="en-US" altLang="en-US" dirty="0"/>
              <a:t> </a:t>
            </a:r>
            <a:r>
              <a:rPr lang="en-US" altLang="en-US" dirty="0" err="1"/>
              <a:t>lefel</a:t>
            </a:r>
            <a:r>
              <a:rPr lang="en-US" altLang="en-US" dirty="0"/>
              <a:t> </a:t>
            </a:r>
            <a:r>
              <a:rPr lang="en-US" altLang="en-US" dirty="0" err="1"/>
              <a:t>arwynebol</a:t>
            </a:r>
            <a:r>
              <a:rPr lang="en-US" altLang="en-US" dirty="0"/>
              <a:t> 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dirty="0" err="1"/>
              <a:t>Ymchwilio</a:t>
            </a:r>
            <a:r>
              <a:rPr lang="en-US" altLang="en-US" dirty="0"/>
              <a:t> </a:t>
            </a:r>
            <a:r>
              <a:rPr lang="en-US" altLang="en-US" dirty="0" err="1"/>
              <a:t>i</a:t>
            </a:r>
            <a:r>
              <a:rPr lang="en-US" altLang="en-US" dirty="0"/>
              <a:t> </a:t>
            </a:r>
            <a:r>
              <a:rPr lang="en-US" altLang="en-US" dirty="0" err="1"/>
              <a:t>fewn</a:t>
            </a:r>
            <a:r>
              <a:rPr lang="en-US" altLang="en-US" dirty="0"/>
              <a:t> </a:t>
            </a:r>
            <a:r>
              <a:rPr lang="en-US" altLang="en-US" dirty="0" err="1"/>
              <a:t>i’r</a:t>
            </a:r>
            <a:r>
              <a:rPr lang="en-US" altLang="en-US" dirty="0"/>
              <a:t> </a:t>
            </a:r>
            <a:r>
              <a:rPr lang="en-US" altLang="en-US" dirty="0" err="1"/>
              <a:t>rhesymau</a:t>
            </a:r>
            <a:r>
              <a:rPr lang="en-US" altLang="en-US" dirty="0"/>
              <a:t> </a:t>
            </a:r>
            <a:r>
              <a:rPr lang="en-US" altLang="en-US" dirty="0" err="1"/>
              <a:t>tu</a:t>
            </a:r>
            <a:r>
              <a:rPr lang="en-US" altLang="en-US" dirty="0"/>
              <a:t> </a:t>
            </a:r>
            <a:r>
              <a:rPr lang="en-US" altLang="en-US" dirty="0" err="1"/>
              <a:t>ôl</a:t>
            </a:r>
            <a:r>
              <a:rPr lang="en-US" altLang="en-US" dirty="0"/>
              <a:t> </a:t>
            </a:r>
            <a:r>
              <a:rPr lang="en-US" altLang="en-US" dirty="0" err="1"/>
              <a:t>i’r</a:t>
            </a:r>
            <a:r>
              <a:rPr lang="en-US" altLang="en-US" dirty="0"/>
              <a:t> </a:t>
            </a:r>
            <a:r>
              <a:rPr lang="en-US" altLang="en-US" dirty="0" err="1" smtClean="0"/>
              <a:t>digwyddiadau</a:t>
            </a:r>
            <a:endParaRPr lang="en-US" altLang="en-US" dirty="0"/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51375" y="1700213"/>
            <a:ext cx="4241800" cy="4395787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i="1" smtClean="0"/>
              <a:t>A number of theorists refer to layers of reflection: </a:t>
            </a:r>
          </a:p>
          <a:p>
            <a:pPr eaLnBrk="1" hangingPunct="1"/>
            <a:r>
              <a:rPr lang="en-GB" altLang="en-US" i="1" smtClean="0"/>
              <a:t>View events at a superficial level </a:t>
            </a:r>
          </a:p>
          <a:p>
            <a:pPr eaLnBrk="1" hangingPunct="1"/>
            <a:r>
              <a:rPr lang="en-GB" altLang="en-US" i="1" smtClean="0"/>
              <a:t>Delve into the reasons behind events,</a:t>
            </a:r>
          </a:p>
          <a:p>
            <a:pPr eaLnBrk="1" hangingPunct="1">
              <a:buFontTx/>
              <a:buNone/>
            </a:pPr>
            <a:r>
              <a:rPr lang="en-GB" altLang="en-US" sz="2300" smtClean="0"/>
              <a:t> </a:t>
            </a:r>
            <a:endParaRPr lang="en-US" altLang="en-US" sz="2300" smtClean="0"/>
          </a:p>
        </p:txBody>
      </p:sp>
    </p:spTree>
    <p:extLst>
      <p:ext uri="{BB962C8B-B14F-4D97-AF65-F5344CB8AC3E}">
        <p14:creationId xmlns:p14="http://schemas.microsoft.com/office/powerpoint/2010/main" val="31605177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115888"/>
            <a:ext cx="8893175" cy="936625"/>
          </a:xfrm>
        </p:spPr>
        <p:txBody>
          <a:bodyPr>
            <a:normAutofit fontScale="90000"/>
          </a:bodyPr>
          <a:lstStyle/>
          <a:p>
            <a:r>
              <a:rPr lang="en-GB" altLang="en-US" sz="3800" noProof="1" smtClean="0"/>
              <a:t>Dysgu o Brofiad </a:t>
            </a:r>
            <a:br>
              <a:rPr lang="en-GB" altLang="en-US" sz="3800" noProof="1" smtClean="0"/>
            </a:br>
            <a:r>
              <a:rPr lang="en-GB" altLang="en-US" sz="3800" i="1" noProof="1" smtClean="0"/>
              <a:t>Learning from Experience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268413"/>
            <a:ext cx="4038600" cy="452596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100" noProof="1" smtClean="0"/>
              <a:t>Sut gallwn dysgu o’r profiadau a gawn? </a:t>
            </a:r>
          </a:p>
          <a:p>
            <a:pPr>
              <a:lnSpc>
                <a:spcPct val="80000"/>
              </a:lnSpc>
            </a:pPr>
            <a:endParaRPr lang="en-GB" altLang="en-US" sz="2100" noProof="1" smtClean="0"/>
          </a:p>
          <a:p>
            <a:pPr>
              <a:lnSpc>
                <a:spcPct val="80000"/>
              </a:lnSpc>
            </a:pPr>
            <a:r>
              <a:rPr lang="en-GB" altLang="en-US" sz="2100" noProof="1" smtClean="0"/>
              <a:t>Nododd Dewey (1933, dyfynwyd yn Lindon, 2012) y dair nodwedd neu agwedd sy’n nodweddu pobl adfyfyriol, sef; </a:t>
            </a:r>
          </a:p>
          <a:p>
            <a:pPr lvl="1">
              <a:lnSpc>
                <a:spcPct val="80000"/>
              </a:lnSpc>
            </a:pPr>
            <a:r>
              <a:rPr lang="en-GB" altLang="en-US" sz="2000" noProof="1" smtClean="0"/>
              <a:t>meddwl agored</a:t>
            </a:r>
          </a:p>
          <a:p>
            <a:pPr lvl="1">
              <a:lnSpc>
                <a:spcPct val="80000"/>
              </a:lnSpc>
            </a:pPr>
            <a:r>
              <a:rPr lang="en-GB" altLang="en-US" sz="2000" noProof="1" smtClean="0"/>
              <a:t>cyfrifoldeb </a:t>
            </a:r>
          </a:p>
          <a:p>
            <a:pPr lvl="1">
              <a:lnSpc>
                <a:spcPct val="80000"/>
              </a:lnSpc>
            </a:pPr>
            <a:r>
              <a:rPr lang="en-GB" altLang="en-US" sz="2000" noProof="1" smtClean="0"/>
              <a:t>ymroddiad</a:t>
            </a:r>
            <a:br>
              <a:rPr lang="en-GB" altLang="en-US" sz="2000" noProof="1" smtClean="0"/>
            </a:br>
            <a:endParaRPr lang="en-GB" altLang="en-US" sz="2000" noProof="1" smtClean="0"/>
          </a:p>
          <a:p>
            <a:pPr lvl="1">
              <a:lnSpc>
                <a:spcPct val="80000"/>
              </a:lnSpc>
            </a:pPr>
            <a:r>
              <a:rPr lang="en-GB" altLang="en-US" sz="2000" b="1" noProof="1" smtClean="0"/>
              <a:t>Edrych 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noProof="1" smtClean="0"/>
              <a:t>Deall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noProof="1" smtClean="0"/>
              <a:t>Dysgu </a:t>
            </a:r>
          </a:p>
        </p:txBody>
      </p:sp>
      <p:sp>
        <p:nvSpPr>
          <p:cNvPr id="29700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643438" y="1341438"/>
            <a:ext cx="4038600" cy="50292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100" i="1" noProof="1" smtClean="0"/>
              <a:t>How do we learn from the experiences that we have? </a:t>
            </a:r>
          </a:p>
          <a:p>
            <a:pPr>
              <a:lnSpc>
                <a:spcPct val="80000"/>
              </a:lnSpc>
            </a:pPr>
            <a:endParaRPr lang="en-GB" altLang="en-US" sz="2100" i="1" noProof="1" smtClean="0"/>
          </a:p>
          <a:p>
            <a:pPr>
              <a:lnSpc>
                <a:spcPct val="80000"/>
              </a:lnSpc>
            </a:pPr>
            <a:r>
              <a:rPr lang="en-GB" altLang="en-US" sz="2100" i="1" noProof="1" smtClean="0"/>
              <a:t>Dewey (1933, cited in Lindon, 2012) identified the three characteristics or attitudes of people who are reflective as; 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noProof="1" smtClean="0"/>
              <a:t>open-mindedness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noProof="1" smtClean="0"/>
              <a:t>responsibility 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noProof="1" smtClean="0"/>
              <a:t>wholeheartedness.</a:t>
            </a:r>
            <a:br>
              <a:rPr lang="en-GB" altLang="en-US" sz="2000" i="1" noProof="1" smtClean="0"/>
            </a:br>
            <a:endParaRPr lang="en-GB" altLang="en-US" sz="2000" i="1" noProof="1" smtClean="0"/>
          </a:p>
          <a:p>
            <a:pPr lvl="1">
              <a:lnSpc>
                <a:spcPct val="80000"/>
              </a:lnSpc>
            </a:pPr>
            <a:r>
              <a:rPr lang="en-GB" altLang="en-US" sz="2000" b="1" i="1" noProof="1" smtClean="0"/>
              <a:t>Look 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i="1" noProof="1" smtClean="0"/>
              <a:t>Understand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i="1" noProof="1" smtClean="0"/>
              <a:t>Learn </a:t>
            </a:r>
          </a:p>
          <a:p>
            <a:pPr>
              <a:lnSpc>
                <a:spcPct val="80000"/>
              </a:lnSpc>
            </a:pPr>
            <a:endParaRPr lang="en-GB" altLang="en-US" sz="2000" i="1" noProof="1" smtClean="0"/>
          </a:p>
        </p:txBody>
      </p:sp>
    </p:spTree>
    <p:extLst>
      <p:ext uri="{BB962C8B-B14F-4D97-AF65-F5344CB8AC3E}">
        <p14:creationId xmlns:p14="http://schemas.microsoft.com/office/powerpoint/2010/main" val="6496562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age result for John Dewey's Reflective Thinking Model"/>
          <p:cNvPicPr>
            <a:picLocks noGrp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5165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11706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Adfyfryio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Reflecting on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Elfen</a:t>
            </a:r>
            <a:r>
              <a:rPr lang="en-GB" dirty="0" smtClean="0"/>
              <a:t> 2</a:t>
            </a:r>
          </a:p>
          <a:p>
            <a:r>
              <a:rPr lang="en-GB" dirty="0" smtClean="0"/>
              <a:t>Log </a:t>
            </a:r>
            <a:r>
              <a:rPr lang="en-GB" dirty="0" err="1"/>
              <a:t>adfyfyriol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manylu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cyfraniad</a:t>
            </a:r>
            <a:r>
              <a:rPr lang="en-GB" dirty="0"/>
              <a:t>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weithgaredd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; </a:t>
            </a:r>
            <a:r>
              <a:rPr lang="en-GB" dirty="0" err="1"/>
              <a:t>adnabyddwch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, </a:t>
            </a:r>
            <a:r>
              <a:rPr lang="en-GB" dirty="0" err="1"/>
              <a:t>gwerthoedd</a:t>
            </a:r>
            <a:r>
              <a:rPr lang="en-GB" dirty="0"/>
              <a:t> a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benodol</a:t>
            </a:r>
            <a:r>
              <a:rPr lang="en-GB" dirty="0"/>
              <a:t> (1000 o </a:t>
            </a:r>
            <a:r>
              <a:rPr lang="en-GB" dirty="0" err="1"/>
              <a:t>eiriau</a:t>
            </a:r>
            <a:r>
              <a:rPr lang="en-GB" dirty="0"/>
              <a:t>);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Element 2</a:t>
            </a:r>
          </a:p>
          <a:p>
            <a:r>
              <a:rPr lang="en-GB" dirty="0" smtClean="0"/>
              <a:t>A </a:t>
            </a:r>
            <a:r>
              <a:rPr lang="en-GB" dirty="0"/>
              <a:t>reflective log detailing your contribution to an activity within your placement; identifying how this activity helped you to develop specific skills, values and knowledge. (1000 words)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735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1259632" y="830559"/>
          <a:ext cx="5976664" cy="4686005"/>
        </p:xfrm>
        <a:graphic>
          <a:graphicData uri="http://schemas.openxmlformats.org/drawingml/2006/table">
            <a:tbl>
              <a:tblPr firstRow="1" firstCol="1" bandRow="1"/>
              <a:tblGrid>
                <a:gridCol w="59766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2317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Disgrifiad</a:t>
                      </a: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8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byr</a:t>
                      </a: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8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o’r</a:t>
                      </a: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8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gweithgaredd</a:t>
                      </a: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(dim </a:t>
                      </a:r>
                      <a:r>
                        <a:rPr lang="en-GB" sz="8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mwy</a:t>
                      </a: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8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</a:t>
                      </a: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50 o </a:t>
                      </a:r>
                      <a:r>
                        <a:rPr lang="en-GB" sz="8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eiriau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Brief description of the activity (no more than 50 words)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629" marR="516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317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629" marR="516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15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Nod/Amcan y gweithgaredd                                          Aim/Objective of the activity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629" marR="516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317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629" marR="516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15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Eich rôl chi                                                                   Your role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629" marR="516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317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629" marR="516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15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Agweddau cadarnhaol – pam?                                    Positive aspects – why?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629" marR="516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317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629" marR="516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15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Agweddau heriol – pam?                                             Challenging aspects – why?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629" marR="516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317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629" marR="516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15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 wybodaeth arddangoswyd?                              What knowledge was demonstrated?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629" marR="516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2317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629" marR="516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615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 sgiliau arddangoswyd?                                       What skills were demonstrated?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629" marR="516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2317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629" marR="516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615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 werthoedd arddangoswyd?                                 Which values were demonstrated?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629" marR="516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2317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629" marR="516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32317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Beth allai cael ei wneud yn wahanol?  Pam?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What could have been done differently?  Why?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629" marR="516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32317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629" marR="516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2267744" y="291952"/>
            <a:ext cx="3456384" cy="538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Elfen</a:t>
            </a:r>
            <a:r>
              <a:rPr kumimoji="0" lang="en-GB" altLang="en-US" sz="11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 Log </a:t>
            </a:r>
            <a:r>
              <a:rPr kumimoji="0" lang="en-GB" altLang="en-US" sz="11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adfyfyriol</a:t>
            </a:r>
            <a:r>
              <a:rPr kumimoji="0" lang="en-GB" altLang="en-US" sz="11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GB" altLang="en-US" sz="11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–</a:t>
            </a:r>
            <a:r>
              <a:rPr kumimoji="0" lang="en-GB" altLang="en-US" sz="11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Element 2 Reflective log</a:t>
            </a:r>
            <a:endParaRPr kumimoji="0" lang="en-GB" altLang="en-US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84101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Darllenwch</a:t>
            </a:r>
            <a:r>
              <a:rPr lang="en-GB" dirty="0" smtClean="0"/>
              <a:t>….     Read….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Bleach, J. (2014) ‘Developing professionalism through reflective practice and ongoing professional development.’  </a:t>
            </a:r>
            <a:r>
              <a:rPr lang="en-GB" i="1" dirty="0"/>
              <a:t>European Early Childhood Education Research Journal</a:t>
            </a:r>
            <a:r>
              <a:rPr lang="en-GB" dirty="0"/>
              <a:t>, 2014, Vol.22 (2), pp.185-198.</a:t>
            </a:r>
          </a:p>
          <a:p>
            <a:pPr lvl="1"/>
            <a:r>
              <a:rPr lang="en-GB" dirty="0" smtClean="0"/>
              <a:t>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81290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48680"/>
          </a:xfrm>
        </p:spPr>
        <p:txBody>
          <a:bodyPr>
            <a:normAutofit fontScale="90000"/>
          </a:bodyPr>
          <a:lstStyle/>
          <a:p>
            <a:r>
              <a:rPr lang="en-GB" sz="3600" dirty="0" err="1" smtClean="0"/>
              <a:t>Cyfeiriadau</a:t>
            </a:r>
            <a:r>
              <a:rPr lang="en-GB" sz="3600" dirty="0" smtClean="0"/>
              <a:t>       References</a:t>
            </a:r>
            <a:endParaRPr lang="en-GB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47472" y="764704"/>
            <a:ext cx="8229600" cy="4824536"/>
          </a:xfrm>
        </p:spPr>
        <p:txBody>
          <a:bodyPr>
            <a:normAutofit fontScale="85000" lnSpcReduction="10000"/>
          </a:bodyPr>
          <a:lstStyle/>
          <a:p>
            <a:r>
              <a:rPr lang="en-GB" sz="2400" dirty="0" smtClean="0"/>
              <a:t>Abrahamson, L. (2015) </a:t>
            </a:r>
            <a:r>
              <a:rPr lang="en-GB" sz="2400" i="1" dirty="0" smtClean="0"/>
              <a:t>The early years teacher’s book.</a:t>
            </a:r>
            <a:r>
              <a:rPr lang="en-GB" sz="2400" dirty="0" smtClean="0"/>
              <a:t> London: Sage.</a:t>
            </a:r>
          </a:p>
          <a:p>
            <a:r>
              <a:rPr lang="en-GB" sz="2400" dirty="0" smtClean="0"/>
              <a:t>Bleach, J. </a:t>
            </a:r>
            <a:r>
              <a:rPr lang="en-GB" sz="2400" dirty="0"/>
              <a:t>(2014) </a:t>
            </a:r>
            <a:r>
              <a:rPr lang="en-GB" sz="2400" dirty="0" smtClean="0"/>
              <a:t>‘Developing </a:t>
            </a:r>
            <a:r>
              <a:rPr lang="en-GB" sz="2400" dirty="0"/>
              <a:t>professionalism through reflective practice and ongoing professional development</a:t>
            </a:r>
            <a:r>
              <a:rPr lang="en-GB" sz="2400" dirty="0" smtClean="0"/>
              <a:t>.’  </a:t>
            </a:r>
            <a:r>
              <a:rPr lang="en-GB" sz="2400" i="1" dirty="0" smtClean="0"/>
              <a:t>European </a:t>
            </a:r>
            <a:r>
              <a:rPr lang="en-GB" sz="2400" i="1" dirty="0"/>
              <a:t>Early Childhood Education Research Journal,</a:t>
            </a:r>
            <a:r>
              <a:rPr lang="en-GB" sz="2400" dirty="0"/>
              <a:t> 2014, Vol.22 (2), </a:t>
            </a:r>
            <a:r>
              <a:rPr lang="en-GB" sz="2400" dirty="0" smtClean="0"/>
              <a:t>pp.185-198.</a:t>
            </a:r>
            <a:endParaRPr lang="en-GB" sz="2400" dirty="0"/>
          </a:p>
          <a:p>
            <a:r>
              <a:rPr lang="en-GB" sz="2400" dirty="0" smtClean="0"/>
              <a:t>Bolton</a:t>
            </a:r>
            <a:r>
              <a:rPr lang="en-GB" sz="2400" dirty="0"/>
              <a:t>, G. (2014) </a:t>
            </a:r>
            <a:r>
              <a:rPr lang="en-GB" sz="2400" i="1" dirty="0"/>
              <a:t>Reflective practice: writing and professional development.</a:t>
            </a:r>
            <a:r>
              <a:rPr lang="en-GB" sz="2400" dirty="0"/>
              <a:t>  London: Sage.</a:t>
            </a:r>
          </a:p>
          <a:p>
            <a:r>
              <a:rPr lang="en-GB" sz="2400" dirty="0" err="1"/>
              <a:t>Boud</a:t>
            </a:r>
            <a:r>
              <a:rPr lang="en-GB" sz="2400" dirty="0"/>
              <a:t> D, Keogh R &amp; Walker D (1985) </a:t>
            </a:r>
            <a:r>
              <a:rPr lang="en-GB" sz="2400" i="1" dirty="0"/>
              <a:t>Reflection: turning experience into learning</a:t>
            </a:r>
            <a:r>
              <a:rPr lang="en-GB" sz="2400" dirty="0"/>
              <a:t>. </a:t>
            </a:r>
            <a:r>
              <a:rPr lang="en-GB" sz="2400" dirty="0" smtClean="0"/>
              <a:t>London: </a:t>
            </a:r>
            <a:r>
              <a:rPr lang="en-GB" sz="2400" dirty="0" err="1" smtClean="0"/>
              <a:t>Kogan</a:t>
            </a:r>
            <a:r>
              <a:rPr lang="en-GB" sz="2400" dirty="0" smtClean="0"/>
              <a:t> Page.</a:t>
            </a:r>
            <a:endParaRPr lang="en-GB" sz="2400" dirty="0"/>
          </a:p>
          <a:p>
            <a:r>
              <a:rPr lang="en-GB" sz="2400" dirty="0" smtClean="0"/>
              <a:t>Gill, R. and Whitehouse, A.  ‘Reflecting on work-based learning’.  In C. Hayes,  D. Daly, M. Duncan, R. Gill</a:t>
            </a:r>
            <a:r>
              <a:rPr lang="en-GB" sz="2400" dirty="0"/>
              <a:t>, </a:t>
            </a:r>
            <a:r>
              <a:rPr lang="en-GB" sz="2400" dirty="0" smtClean="0"/>
              <a:t>and A. Whitehouse</a:t>
            </a:r>
            <a:r>
              <a:rPr lang="en-GB" sz="2400" dirty="0"/>
              <a:t>, </a:t>
            </a:r>
            <a:r>
              <a:rPr lang="en-GB" sz="2400" i="1" dirty="0" smtClean="0"/>
              <a:t>Developing </a:t>
            </a:r>
            <a:r>
              <a:rPr lang="en-GB" sz="2400" i="1" dirty="0"/>
              <a:t>as a reflective early years professional: a thematic approach. 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St Albans: Critical Publishing</a:t>
            </a:r>
            <a:r>
              <a:rPr lang="en-GB" sz="2400" dirty="0" smtClean="0"/>
              <a:t>. </a:t>
            </a:r>
            <a:r>
              <a:rPr lang="en-GB" sz="2400" dirty="0"/>
              <a:t>p</a:t>
            </a:r>
            <a:r>
              <a:rPr lang="en-GB" sz="2400" dirty="0" smtClean="0"/>
              <a:t>p61-98.</a:t>
            </a:r>
          </a:p>
          <a:p>
            <a:r>
              <a:rPr lang="en-GB" sz="2400" dirty="0" err="1" smtClean="0"/>
              <a:t>Hallett</a:t>
            </a:r>
            <a:r>
              <a:rPr lang="en-GB" sz="2400" dirty="0" smtClean="0"/>
              <a:t>, E. (2013) </a:t>
            </a:r>
            <a:r>
              <a:rPr lang="en-GB" sz="2400" i="1" dirty="0" smtClean="0"/>
              <a:t>The reflective early years practitioner.</a:t>
            </a:r>
            <a:r>
              <a:rPr lang="en-GB" sz="2400" dirty="0" smtClean="0"/>
              <a:t>  London: Sage.</a:t>
            </a:r>
          </a:p>
          <a:p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28663007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en-GB" sz="3600" dirty="0" err="1"/>
              <a:t>Cyfeiriadau</a:t>
            </a:r>
            <a:r>
              <a:rPr lang="en-GB" sz="3600" dirty="0"/>
              <a:t>       References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/>
              <a:t>Hayes, C. (2017) ‘Reflection informed by observation and assessment’. In C. Hayes,  D. Daly, M. Duncan, R. Gill, and A. Whitehouse, </a:t>
            </a:r>
            <a:r>
              <a:rPr lang="en-GB" sz="2400" i="1" dirty="0"/>
              <a:t>Developing as a reflective early years professional: a thematic approach. 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St Albans: Critical Publishing. Pp98-124</a:t>
            </a:r>
            <a:r>
              <a:rPr lang="en-GB" sz="2400" dirty="0" smtClean="0"/>
              <a:t>.</a:t>
            </a:r>
            <a:endParaRPr lang="en-GB" sz="2400" dirty="0"/>
          </a:p>
          <a:p>
            <a:r>
              <a:rPr lang="en-GB" sz="2400" dirty="0" smtClean="0"/>
              <a:t>Hayes</a:t>
            </a:r>
            <a:r>
              <a:rPr lang="en-GB" sz="2400" dirty="0"/>
              <a:t>, C., Daly, D., Duncan, M., Gill, R. and Whitehouse, A.  (2017) </a:t>
            </a:r>
            <a:r>
              <a:rPr lang="en-GB" sz="2400" i="1" dirty="0"/>
              <a:t>Developing as a reflective early years professional: a thematic approach. 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St Albans: Critical Publishing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Johns, C. (2013) </a:t>
            </a:r>
            <a:r>
              <a:rPr lang="en-GB" sz="2400" i="1" dirty="0" smtClean="0"/>
              <a:t>Becoming a reflective practitioner.  </a:t>
            </a:r>
            <a:r>
              <a:rPr lang="en-GB" sz="2400" dirty="0" smtClean="0"/>
              <a:t>(4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Ed) Wiley-Blackwell. </a:t>
            </a:r>
            <a:r>
              <a:rPr lang="en-GB" sz="2400" dirty="0"/>
              <a:t>E-book available at: https://www-dawsonera-com.ezproxy.uwtsd.ac.uk/abstract/9781118492291</a:t>
            </a:r>
          </a:p>
          <a:p>
            <a:r>
              <a:rPr lang="en-GB" sz="2400" dirty="0" err="1" smtClean="0"/>
              <a:t>Lindon</a:t>
            </a:r>
            <a:r>
              <a:rPr lang="en-GB" sz="2400" dirty="0"/>
              <a:t>, J. (2012) </a:t>
            </a:r>
            <a:r>
              <a:rPr lang="en-GB" sz="2400" i="1" dirty="0"/>
              <a:t>Reflective practice and early years professionalism.</a:t>
            </a:r>
            <a:r>
              <a:rPr lang="en-GB" sz="2400" dirty="0"/>
              <a:t> 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Great </a:t>
            </a:r>
            <a:r>
              <a:rPr lang="en-GB" sz="2400" dirty="0" err="1"/>
              <a:t>Brittain</a:t>
            </a:r>
            <a:r>
              <a:rPr lang="en-GB" sz="2400" dirty="0"/>
              <a:t>: Hodder Education </a:t>
            </a:r>
            <a:endParaRPr lang="en-GB" sz="2400" dirty="0" smtClean="0"/>
          </a:p>
          <a:p>
            <a:r>
              <a:rPr lang="en-GB" sz="2400" dirty="0" smtClean="0"/>
              <a:t>Paige-Smith</a:t>
            </a:r>
            <a:r>
              <a:rPr lang="en-GB" sz="2400" dirty="0"/>
              <a:t>, A. and Craft, A. (</a:t>
            </a:r>
            <a:r>
              <a:rPr lang="en-GB" sz="2400" dirty="0" err="1"/>
              <a:t>eds</a:t>
            </a:r>
            <a:r>
              <a:rPr lang="en-GB" sz="2400" dirty="0"/>
              <a:t>) (2011) </a:t>
            </a:r>
            <a:r>
              <a:rPr lang="en-GB" sz="2400" i="1" dirty="0"/>
              <a:t>Developing Reflective Practice in the Early Years.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</a:t>
            </a:r>
            <a:r>
              <a:rPr lang="en-GB" sz="2400" i="1" dirty="0"/>
              <a:t> </a:t>
            </a:r>
            <a:r>
              <a:rPr lang="en-GB" sz="2400" dirty="0"/>
              <a:t>Maidenhead: Open University Press.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961850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781</TotalTime>
  <Words>807</Words>
  <Application>Microsoft Office PowerPoint</Application>
  <PresentationFormat>On-screen Show (4:3)</PresentationFormat>
  <Paragraphs>104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ＭＳ Ｐゴシック</vt:lpstr>
      <vt:lpstr>Arial</vt:lpstr>
      <vt:lpstr>Calibri</vt:lpstr>
      <vt:lpstr>Myriad Pro</vt:lpstr>
      <vt:lpstr>Times New Roman</vt:lpstr>
      <vt:lpstr>20140311PresentationUWTSDTemplate</vt:lpstr>
      <vt:lpstr>   EAEE5002C/EAEE5007C: Adfyfyrio ar ddarpariaeth blynyddoedd cynnar  EAEE5002/EAEE5007: Reflections on early years provision   </vt:lpstr>
      <vt:lpstr>Cysylltiadau NOS EAEE5002/C NOS links</vt:lpstr>
      <vt:lpstr>Venninen et al., 2012</vt:lpstr>
      <vt:lpstr>Lefelau adfyfyriol Layers of reflection</vt:lpstr>
      <vt:lpstr>Dysgu o Brofiad  Learning from Experience</vt:lpstr>
      <vt:lpstr>PowerPoint Presentation</vt:lpstr>
      <vt:lpstr>Adfyfryio ar arfer Reflecting on practice</vt:lpstr>
      <vt:lpstr>PowerPoint Presentation</vt:lpstr>
      <vt:lpstr>Darllenwch….     Read….</vt:lpstr>
      <vt:lpstr>Cyfeiriadau       References</vt:lpstr>
      <vt:lpstr>Cyfeiriadau     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Gwyneth Davies</cp:lastModifiedBy>
  <cp:revision>44</cp:revision>
  <cp:lastPrinted>2017-05-30T09:23:07Z</cp:lastPrinted>
  <dcterms:created xsi:type="dcterms:W3CDTF">2015-04-14T15:21:28Z</dcterms:created>
  <dcterms:modified xsi:type="dcterms:W3CDTF">2018-11-30T13:24:42Z</dcterms:modified>
</cp:coreProperties>
</file>