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53" r:id="rId5"/>
    <p:sldId id="329" r:id="rId6"/>
    <p:sldId id="354" r:id="rId7"/>
    <p:sldId id="331" r:id="rId8"/>
    <p:sldId id="345" r:id="rId9"/>
    <p:sldId id="351" r:id="rId10"/>
    <p:sldId id="348" r:id="rId11"/>
    <p:sldId id="349" r:id="rId12"/>
    <p:sldId id="350" r:id="rId13"/>
    <p:sldId id="356" r:id="rId14"/>
    <p:sldId id="35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966" autoAdjust="0"/>
  </p:normalViewPr>
  <p:slideViewPr>
    <p:cSldViewPr snapToGrid="0">
      <p:cViewPr>
        <p:scale>
          <a:sx n="62" d="100"/>
          <a:sy n="62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2/2/25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1-31T09:11:40.131"/>
    </inkml:context>
    <inkml:brush xml:id="br0">
      <inkml:brushProperty name="width" value="0.3" units="cm"/>
      <inkml:brushProperty name="height" value="0.6" units="cm"/>
      <inkml:brushProperty name="color" value="#E7B975"/>
      <inkml:brushProperty name="tip" value="rectangle"/>
      <inkml:brushProperty name="rasterOp" value="maskPen"/>
      <inkml:brushProperty name="ignorePressure" value="1"/>
    </inkml:brush>
  </inkml:definitions>
  <inkml:trace contextRef="#ctx0" brushRef="#br0">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2/2/25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910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519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D90036E-D78E-7995-BEF4-F64DA613C71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463040"/>
            <a:ext cx="6327648" cy="2180543"/>
          </a:xfrm>
          <a:noFill/>
        </p:spPr>
        <p:txBody>
          <a:bodyPr anchor="b">
            <a:no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1096" y="3995928"/>
            <a:ext cx="5321808" cy="824404"/>
          </a:xfrm>
          <a:noFill/>
        </p:spPr>
        <p:txBody>
          <a:bodyPr anchor="ctr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48" y="530352"/>
            <a:ext cx="5385816" cy="1810512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B3132E8-A261-CEAB-129F-0FED7AD8D0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5174458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9048" y="2962656"/>
            <a:ext cx="5385816" cy="270662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4928" y="6356350"/>
            <a:ext cx="71628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AF8C32-80F8-F614-8280-02F76781F238}"/>
              </a:ext>
            </a:extLst>
          </p:cNvPr>
          <p:cNvSpPr/>
          <p:nvPr userDrawn="1"/>
        </p:nvSpPr>
        <p:spPr>
          <a:xfrm>
            <a:off x="5174459" y="0"/>
            <a:ext cx="4571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2CB607F-27CE-D613-F812-E70C738FA04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4723"/>
          <a:stretch/>
        </p:blipFill>
        <p:spPr>
          <a:xfrm>
            <a:off x="9959711" y="738051"/>
            <a:ext cx="2232289" cy="5381892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A689F60-3D32-FD74-24A9-266643081E85}"/>
              </a:ext>
            </a:extLst>
          </p:cNvPr>
          <p:cNvCxnSpPr>
            <a:cxnSpLocks/>
          </p:cNvCxnSpPr>
          <p:nvPr userDrawn="1"/>
        </p:nvCxnSpPr>
        <p:spPr>
          <a:xfrm>
            <a:off x="6189979" y="2649682"/>
            <a:ext cx="3325980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827D708-B036-EE04-B213-EC3EAAE0681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9920" y="2509197"/>
            <a:ext cx="972078" cy="28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68B802A0-174F-ED42-DB3C-30B25D7D20B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682FAF-43FC-D4B4-4D6A-E5D70198C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1912" y="2185416"/>
            <a:ext cx="9052560" cy="2487168"/>
          </a:xfrm>
          <a:noFill/>
        </p:spPr>
        <p:txBody>
          <a:bodyPr anchor="ctr">
            <a:no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7F691F67-3A33-EA2C-967A-86934DA1D47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69401" b="24659"/>
          <a:stretch/>
        </p:blipFill>
        <p:spPr>
          <a:xfrm>
            <a:off x="5856445" y="726334"/>
            <a:ext cx="1898043" cy="54053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722376"/>
            <a:ext cx="6419088" cy="2350008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F6B0D1AB-E9D6-841F-7178-F60F07AF3B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" y="3931920"/>
            <a:ext cx="6419088" cy="1389888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B3132E8-A261-CEAB-129F-0FED7AD8D0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54488" y="0"/>
            <a:ext cx="4434464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41B1E5-0891-6540-C6C6-2E4CF929E2D5}"/>
              </a:ext>
            </a:extLst>
          </p:cNvPr>
          <p:cNvCxnSpPr>
            <a:cxnSpLocks/>
          </p:cNvCxnSpPr>
          <p:nvPr userDrawn="1"/>
        </p:nvCxnSpPr>
        <p:spPr>
          <a:xfrm>
            <a:off x="1679972" y="3432325"/>
            <a:ext cx="4376421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2CA6CDBD-54C9-2154-A4D6-F432B3CF27F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3169" y="3291840"/>
            <a:ext cx="972078" cy="28538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7541814-983F-1B1C-1D5D-EBAC0D9BEB4C}"/>
              </a:ext>
            </a:extLst>
          </p:cNvPr>
          <p:cNvSpPr/>
          <p:nvPr userDrawn="1"/>
        </p:nvSpPr>
        <p:spPr>
          <a:xfrm>
            <a:off x="7711438" y="0"/>
            <a:ext cx="45719" cy="6858000"/>
          </a:xfrm>
          <a:prstGeom prst="rect">
            <a:avLst/>
          </a:prstGeom>
          <a:solidFill>
            <a:schemeClr val="tx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173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7D338C08-B5A9-DA78-1FE4-12BEFEB61B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6136" t="6121"/>
          <a:stretch/>
        </p:blipFill>
        <p:spPr>
          <a:xfrm rot="16200000" flipH="1" flipV="1">
            <a:off x="7528785" y="-1437953"/>
            <a:ext cx="3225262" cy="610116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6865A83-7754-90AF-ABA5-0759C2C74767}"/>
              </a:ext>
            </a:extLst>
          </p:cNvPr>
          <p:cNvSpPr/>
          <p:nvPr userDrawn="1"/>
        </p:nvSpPr>
        <p:spPr>
          <a:xfrm>
            <a:off x="0" y="0"/>
            <a:ext cx="479094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30C4EDD-E959-BB97-7574-864A6EDFD3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32292"/>
          <a:stretch/>
        </p:blipFill>
        <p:spPr>
          <a:xfrm>
            <a:off x="602251" y="4944272"/>
            <a:ext cx="3848748" cy="19137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10998D-17F5-CC68-2E37-9789F050B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1408176"/>
            <a:ext cx="3392424" cy="401421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C944E-6F68-C409-3596-8B6F50E09B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724144" y="1536192"/>
            <a:ext cx="5696712" cy="3758184"/>
          </a:xfrm>
        </p:spPr>
        <p:txBody>
          <a:bodyPr/>
          <a:lstStyle>
            <a:lvl1pPr>
              <a:spcAft>
                <a:spcPts val="600"/>
              </a:spcAft>
              <a:buClr>
                <a:schemeClr val="accent2"/>
              </a:buClr>
              <a:defRPr sz="2200"/>
            </a:lvl1pPr>
            <a:lvl2pPr>
              <a:buClr>
                <a:schemeClr val="accent2"/>
              </a:buClr>
              <a:defRPr sz="2000"/>
            </a:lvl2pPr>
            <a:lvl3pPr>
              <a:buClr>
                <a:schemeClr val="accent2"/>
              </a:buClr>
              <a:defRPr sz="1800"/>
            </a:lvl3pPr>
            <a:lvl4pPr>
              <a:buClr>
                <a:schemeClr val="accent2"/>
              </a:buClr>
              <a:defRPr sz="1600"/>
            </a:lvl4pPr>
            <a:lvl5pPr>
              <a:buClr>
                <a:schemeClr val="accent2"/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724144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7048F4-9454-D035-3356-DD623DFCEE42}"/>
              </a:ext>
            </a:extLst>
          </p:cNvPr>
          <p:cNvSpPr/>
          <p:nvPr userDrawn="1"/>
        </p:nvSpPr>
        <p:spPr>
          <a:xfrm rot="5400000">
            <a:off x="1361771" y="3406143"/>
            <a:ext cx="6857999" cy="457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420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68B802A0-174F-ED42-DB3C-30B25D7D20B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682FAF-43FC-D4B4-4D6A-E5D70198C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276856"/>
            <a:ext cx="9144000" cy="1508760"/>
          </a:xfrm>
          <a:noFill/>
        </p:spPr>
        <p:txBody>
          <a:bodyPr anchor="ctr">
            <a:no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FB724EDC-0FF4-BC78-C7CF-5B31189CBF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841248"/>
          </a:xfrm>
          <a:noFill/>
        </p:spPr>
        <p:txBody>
          <a:bodyPr anchor="t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11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865A83-7754-90AF-ABA5-0759C2C74767}"/>
              </a:ext>
            </a:extLst>
          </p:cNvPr>
          <p:cNvSpPr/>
          <p:nvPr userDrawn="1"/>
        </p:nvSpPr>
        <p:spPr>
          <a:xfrm>
            <a:off x="-1" y="0"/>
            <a:ext cx="12188952" cy="20482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0998D-17F5-CC68-2E37-9789F050B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28600"/>
            <a:ext cx="9528048" cy="1600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C944E-6F68-C409-3596-8B6F50E09B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2688" y="2523744"/>
            <a:ext cx="4864608" cy="3694176"/>
          </a:xfrm>
        </p:spPr>
        <p:txBody>
          <a:bodyPr/>
          <a:lstStyle>
            <a:lvl1pPr marL="0" indent="0">
              <a:spcAft>
                <a:spcPts val="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450D1A9C-4404-2909-F0C4-B7571474C94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84264" y="2523744"/>
            <a:ext cx="4864608" cy="3694176"/>
          </a:xfrm>
        </p:spPr>
        <p:txBody>
          <a:bodyPr/>
          <a:lstStyle>
            <a:lvl1pPr marL="0" indent="0">
              <a:spcAft>
                <a:spcPts val="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268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885D14-9B48-E0B1-43FF-B19F5005FDA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32292"/>
          <a:stretch/>
        </p:blipFill>
        <p:spPr>
          <a:xfrm>
            <a:off x="8472405" y="132047"/>
            <a:ext cx="3848748" cy="19137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D7ECFC8-50F2-4F2A-960A-F4F79E198620}"/>
              </a:ext>
            </a:extLst>
          </p:cNvPr>
          <p:cNvSpPr/>
          <p:nvPr userDrawn="1"/>
        </p:nvSpPr>
        <p:spPr>
          <a:xfrm>
            <a:off x="0" y="2022420"/>
            <a:ext cx="12192000" cy="457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098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B7F52C37-6A33-FD57-31EC-516F581DF1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7420" b="36176"/>
          <a:stretch/>
        </p:blipFill>
        <p:spPr>
          <a:xfrm>
            <a:off x="0" y="2510651"/>
            <a:ext cx="2841744" cy="434735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6865A83-7754-90AF-ABA5-0759C2C74767}"/>
              </a:ext>
            </a:extLst>
          </p:cNvPr>
          <p:cNvSpPr/>
          <p:nvPr userDrawn="1"/>
        </p:nvSpPr>
        <p:spPr>
          <a:xfrm>
            <a:off x="7397496" y="0"/>
            <a:ext cx="479094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0998D-17F5-CC68-2E37-9789F050B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1584" y="1408176"/>
            <a:ext cx="3392424" cy="401421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C944E-6F68-C409-3596-8B6F50E09B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2688" y="685800"/>
            <a:ext cx="5276088" cy="1563624"/>
          </a:xfrm>
        </p:spPr>
        <p:txBody>
          <a:bodyPr>
            <a:noAutofit/>
          </a:bodyPr>
          <a:lstStyle>
            <a:lvl1pPr marL="457200" indent="-4572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914400" indent="-457200">
              <a:buClr>
                <a:schemeClr val="accent2"/>
              </a:buClr>
              <a:buFont typeface="+mj-lt"/>
              <a:buAutoNum type="alphaLcPeriod"/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1371600" indent="-457200">
              <a:buClr>
                <a:schemeClr val="accent2"/>
              </a:buClr>
              <a:buFont typeface="+mj-lt"/>
              <a:buAutoNum type="romanLcPeriod"/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714500" indent="-342900">
              <a:buClr>
                <a:schemeClr val="accent2"/>
              </a:buClr>
              <a:buFont typeface="+mj-lt"/>
              <a:buAutoNum type="arabicParenR"/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2171700" indent="-342900">
              <a:buClr>
                <a:schemeClr val="accent2"/>
              </a:buClr>
              <a:buFont typeface="+mj-lt"/>
              <a:buAutoNum type="alphaLcParenR"/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EC526101-2775-A309-0B4A-DB278C3974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32688" y="2697480"/>
            <a:ext cx="5276088" cy="3483864"/>
          </a:xfrm>
        </p:spPr>
        <p:txBody>
          <a:bodyPr/>
          <a:lstStyle>
            <a:lvl1pPr marL="0" indent="0">
              <a:spcAft>
                <a:spcPts val="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4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268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45719EF3-43BC-5F74-7396-273F72ED3C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32292"/>
          <a:stretch/>
        </p:blipFill>
        <p:spPr>
          <a:xfrm>
            <a:off x="8001534" y="4944272"/>
            <a:ext cx="3848748" cy="191372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37D205C-32E5-5A54-8D89-CB56198B06E5}"/>
              </a:ext>
            </a:extLst>
          </p:cNvPr>
          <p:cNvSpPr/>
          <p:nvPr userDrawn="1"/>
        </p:nvSpPr>
        <p:spPr>
          <a:xfrm rot="5400000">
            <a:off x="3949200" y="3406143"/>
            <a:ext cx="6857999" cy="457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182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516D97AE-EB24-C3DA-21A1-E8EE4631AC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118" r="47395" b="22709"/>
          <a:stretch/>
        </p:blipFill>
        <p:spPr>
          <a:xfrm flipH="1">
            <a:off x="4448831" y="805912"/>
            <a:ext cx="1464735" cy="496143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BF43B9-3946-05E6-521F-EE4BB59B49D0}"/>
              </a:ext>
            </a:extLst>
          </p:cNvPr>
          <p:cNvSpPr/>
          <p:nvPr userDrawn="1"/>
        </p:nvSpPr>
        <p:spPr>
          <a:xfrm>
            <a:off x="4434840" y="0"/>
            <a:ext cx="45719" cy="6858000"/>
          </a:xfrm>
          <a:prstGeom prst="rect">
            <a:avLst/>
          </a:prstGeom>
          <a:solidFill>
            <a:schemeClr val="tx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14DEF57-E0D6-D7CA-5D3C-FC97EAB06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792" y="557784"/>
            <a:ext cx="6419088" cy="1929384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930B4666-31C5-1F2B-27D9-2A9F6EC970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434464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C944E-6F68-C409-3596-8B6F50E09B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193792" y="3328416"/>
            <a:ext cx="6419088" cy="2441448"/>
          </a:xfrm>
        </p:spPr>
        <p:txBody>
          <a:bodyPr/>
          <a:lstStyle>
            <a:lvl1pPr marL="0" indent="0" algn="ctr">
              <a:lnSpc>
                <a:spcPct val="90000"/>
              </a:lnSpc>
              <a:spcAft>
                <a:spcPts val="120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algn="ctr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2pPr>
            <a:lvl3pPr algn="ctr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3pPr>
            <a:lvl4pPr algn="ctr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4pPr>
            <a:lvl5pPr algn="ctr">
              <a:buClr>
                <a:schemeClr val="accent2"/>
              </a:buClr>
              <a:defRPr sz="14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193792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89EEBF9-800C-88AE-FE83-60B5F47AFC14}"/>
              </a:ext>
            </a:extLst>
          </p:cNvPr>
          <p:cNvCxnSpPr>
            <a:cxnSpLocks/>
          </p:cNvCxnSpPr>
          <p:nvPr userDrawn="1"/>
        </p:nvCxnSpPr>
        <p:spPr>
          <a:xfrm>
            <a:off x="6174481" y="2843389"/>
            <a:ext cx="4376421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301D77B6-9ED1-094C-66A3-7D5AB0CDEA4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14042" y="2702904"/>
            <a:ext cx="972078" cy="28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649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865A83-7754-90AF-ABA5-0759C2C74767}"/>
              </a:ext>
            </a:extLst>
          </p:cNvPr>
          <p:cNvSpPr/>
          <p:nvPr userDrawn="1"/>
        </p:nvSpPr>
        <p:spPr>
          <a:xfrm>
            <a:off x="-1" y="0"/>
            <a:ext cx="12188952" cy="20482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0998D-17F5-CC68-2E37-9789F050B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28600"/>
            <a:ext cx="9528048" cy="1600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C944E-6F68-C409-3596-8B6F50E09B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2688" y="2770632"/>
            <a:ext cx="2487168" cy="3502152"/>
          </a:xfrm>
        </p:spPr>
        <p:txBody>
          <a:bodyPr lIns="91440" rIns="91440"/>
          <a:lstStyle>
            <a:lvl1pPr marL="0" indent="0">
              <a:spcAft>
                <a:spcPts val="120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450D1A9C-4404-2909-F0C4-B7571474C94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85616" y="2770632"/>
            <a:ext cx="7571232" cy="3392424"/>
          </a:xfrm>
        </p:spPr>
        <p:txBody>
          <a:bodyPr/>
          <a:lstStyle>
            <a:lvl1pPr marL="0" indent="0">
              <a:spcAft>
                <a:spcPts val="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268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885D14-9B48-E0B1-43FF-B19F5005FDA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32292"/>
          <a:stretch/>
        </p:blipFill>
        <p:spPr>
          <a:xfrm>
            <a:off x="8472405" y="132047"/>
            <a:ext cx="3848748" cy="19137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D7ECFC8-50F2-4F2A-960A-F4F79E198620}"/>
              </a:ext>
            </a:extLst>
          </p:cNvPr>
          <p:cNvSpPr/>
          <p:nvPr userDrawn="1"/>
        </p:nvSpPr>
        <p:spPr>
          <a:xfrm>
            <a:off x="0" y="2022420"/>
            <a:ext cx="12192000" cy="457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990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865A83-7754-90AF-ABA5-0759C2C74767}"/>
              </a:ext>
            </a:extLst>
          </p:cNvPr>
          <p:cNvSpPr/>
          <p:nvPr userDrawn="1"/>
        </p:nvSpPr>
        <p:spPr>
          <a:xfrm>
            <a:off x="-1" y="0"/>
            <a:ext cx="12188952" cy="20482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0998D-17F5-CC68-2E37-9789F050B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28600"/>
            <a:ext cx="9528048" cy="1600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BC944E-6F68-C409-3596-8B6F50E09B9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2688" y="2432304"/>
            <a:ext cx="6163056" cy="3739896"/>
          </a:xfrm>
        </p:spPr>
        <p:txBody>
          <a:bodyPr lIns="91440" rIns="91440"/>
          <a:lstStyle>
            <a:lvl1pPr marL="228600" indent="-228600">
              <a:spcAft>
                <a:spcPts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685800">
              <a:spcBef>
                <a:spcPts val="5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11430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6002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20574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450D1A9C-4404-2909-F0C4-B7571474C94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424928" y="2441448"/>
            <a:ext cx="4169664" cy="3703320"/>
          </a:xfrm>
        </p:spPr>
        <p:txBody>
          <a:bodyPr/>
          <a:lstStyle>
            <a:lvl1pPr marL="0" indent="0">
              <a:spcAft>
                <a:spcPts val="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268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885D14-9B48-E0B1-43FF-B19F5005FDA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32292"/>
          <a:stretch/>
        </p:blipFill>
        <p:spPr>
          <a:xfrm>
            <a:off x="8472405" y="132047"/>
            <a:ext cx="3848748" cy="19137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D7ECFC8-50F2-4F2A-960A-F4F79E198620}"/>
              </a:ext>
            </a:extLst>
          </p:cNvPr>
          <p:cNvSpPr/>
          <p:nvPr userDrawn="1"/>
        </p:nvSpPr>
        <p:spPr>
          <a:xfrm>
            <a:off x="0" y="2022420"/>
            <a:ext cx="12192000" cy="457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1EB1C5A3-22FF-382D-3801-B6D9C4AC53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52051"/>
          <a:stretch/>
        </p:blipFill>
        <p:spPr>
          <a:xfrm>
            <a:off x="4629335" y="1815780"/>
            <a:ext cx="5586493" cy="504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767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865A83-7754-90AF-ABA5-0759C2C74767}"/>
              </a:ext>
            </a:extLst>
          </p:cNvPr>
          <p:cNvSpPr/>
          <p:nvPr userDrawn="1"/>
        </p:nvSpPr>
        <p:spPr>
          <a:xfrm>
            <a:off x="-1" y="0"/>
            <a:ext cx="12188952" cy="20482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0998D-17F5-CC68-2E37-9789F050B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28600"/>
            <a:ext cx="9528048" cy="1600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450D1A9C-4404-2909-F0C4-B7571474C94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770632"/>
            <a:ext cx="10515600" cy="3392424"/>
          </a:xfrm>
        </p:spPr>
        <p:txBody>
          <a:bodyPr/>
          <a:lstStyle>
            <a:lvl1pPr marL="0" indent="0">
              <a:spcAft>
                <a:spcPts val="0"/>
              </a:spcAft>
              <a:buClr>
                <a:schemeClr val="accent2"/>
              </a:buClr>
              <a:buNone/>
              <a:defRPr sz="2400">
                <a:solidFill>
                  <a:schemeClr val="tx2">
                    <a:lumMod val="25000"/>
                  </a:schemeClr>
                </a:solidFill>
              </a:defRPr>
            </a:lvl1pPr>
            <a:lvl2pPr marL="228600">
              <a:spcBef>
                <a:spcPts val="1000"/>
              </a:spcBef>
              <a:buClr>
                <a:schemeClr val="accent2"/>
              </a:buClr>
              <a:defRPr sz="2400">
                <a:solidFill>
                  <a:schemeClr val="tx2">
                    <a:lumMod val="25000"/>
                  </a:schemeClr>
                </a:solidFill>
              </a:defRPr>
            </a:lvl2pPr>
            <a:lvl3pPr marL="685800">
              <a:buClr>
                <a:schemeClr val="accent2"/>
              </a:buClr>
              <a:defRPr sz="2000">
                <a:solidFill>
                  <a:schemeClr val="tx2">
                    <a:lumMod val="25000"/>
                  </a:schemeClr>
                </a:solidFill>
              </a:defRPr>
            </a:lvl3pPr>
            <a:lvl4pPr marL="1143000">
              <a:buClr>
                <a:schemeClr val="accent2"/>
              </a:buClr>
              <a:defRPr sz="1800">
                <a:solidFill>
                  <a:schemeClr val="tx2">
                    <a:lumMod val="25000"/>
                  </a:schemeClr>
                </a:solidFill>
              </a:defRPr>
            </a:lvl4pPr>
            <a:lvl5pPr marL="1600200">
              <a:buClr>
                <a:schemeClr val="accent2"/>
              </a:buClr>
              <a:defRPr sz="1600">
                <a:solidFill>
                  <a:schemeClr val="tx2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FE570D-F390-097A-83FE-FB9C9CD92E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268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19F3A-839F-70D5-1136-F47387FBF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1885D14-9B48-E0B1-43FF-B19F5005FDA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32292"/>
          <a:stretch/>
        </p:blipFill>
        <p:spPr>
          <a:xfrm>
            <a:off x="8472405" y="132047"/>
            <a:ext cx="3848748" cy="19137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D7ECFC8-50F2-4F2A-960A-F4F79E198620}"/>
              </a:ext>
            </a:extLst>
          </p:cNvPr>
          <p:cNvSpPr/>
          <p:nvPr userDrawn="1"/>
        </p:nvSpPr>
        <p:spPr>
          <a:xfrm>
            <a:off x="0" y="2022420"/>
            <a:ext cx="12192000" cy="457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999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68B802A0-174F-ED42-DB3C-30B25D7D20B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682FAF-43FC-D4B4-4D6A-E5D70198C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7632" y="822960"/>
            <a:ext cx="6327648" cy="2221992"/>
          </a:xfrm>
          <a:noFill/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FB724EDC-0FF4-BC78-C7CF-5B31189CBF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7632" y="3428999"/>
            <a:ext cx="6309360" cy="1703439"/>
          </a:xfrm>
          <a:noFill/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006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10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6140" y="6356350"/>
            <a:ext cx="7848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76" r:id="rId4"/>
    <p:sldLayoutId id="2147483678" r:id="rId5"/>
    <p:sldLayoutId id="2147483684" r:id="rId6"/>
    <p:sldLayoutId id="2147483677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5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17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1.xml"/><Relationship Id="rId5" Type="http://schemas.openxmlformats.org/officeDocument/2006/relationships/image" Target="../media/image23.jpeg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hbr.org/" TargetMode="External"/><Relationship Id="rId13" Type="http://schemas.openxmlformats.org/officeDocument/2006/relationships/hyperlink" Target="https://www.shrm.org/mena/topics-tools/topics/inclusion-diversity" TargetMode="External"/><Relationship Id="rId3" Type="http://schemas.openxmlformats.org/officeDocument/2006/relationships/hyperlink" Target="https://www.bcg.com/" TargetMode="External"/><Relationship Id="rId7" Type="http://schemas.openxmlformats.org/officeDocument/2006/relationships/hyperlink" Target="https://www.gartner.com/" TargetMode="External"/><Relationship Id="rId12" Type="http://schemas.openxmlformats.org/officeDocument/2006/relationships/hyperlink" Target="https://www.mckinsey.com/" TargetMode="External"/><Relationship Id="rId2" Type="http://schemas.openxmlformats.org/officeDocument/2006/relationships/hyperlink" Target="https://www.bain.com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forbes.com/" TargetMode="External"/><Relationship Id="rId11" Type="http://schemas.openxmlformats.org/officeDocument/2006/relationships/hyperlink" Target="https://home.kpmg/" TargetMode="External"/><Relationship Id="rId5" Type="http://schemas.openxmlformats.org/officeDocument/2006/relationships/hyperlink" Target="https://www.ey.com/" TargetMode="External"/><Relationship Id="rId15" Type="http://schemas.openxmlformats.org/officeDocument/2006/relationships/hyperlink" Target="https://www.worldbank.org/" TargetMode="External"/><Relationship Id="rId10" Type="http://schemas.openxmlformats.org/officeDocument/2006/relationships/hyperlink" Target="https://blog.hubspot.com/" TargetMode="External"/><Relationship Id="rId4" Type="http://schemas.openxmlformats.org/officeDocument/2006/relationships/hyperlink" Target="https://www2.deloitte.com/" TargetMode="External"/><Relationship Id="rId9" Type="http://schemas.openxmlformats.org/officeDocument/2006/relationships/hyperlink" Target="https://webassets.hbs.edu/beh2ph2tgbqk/3GxmHFtUOxjjoZwQD1QSGy/84b441189cfd84d920491cb4753c7c59/HBS-Annual-2019.pdf" TargetMode="External"/><Relationship Id="rId14" Type="http://schemas.openxmlformats.org/officeDocument/2006/relationships/hyperlink" Target="https://www.un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bouquet of flowers">
            <a:extLst>
              <a:ext uri="{FF2B5EF4-FFF2-40B4-BE49-F238E27FC236}">
                <a16:creationId xmlns:a16="http://schemas.microsoft.com/office/drawing/2014/main" id="{2E09DD34-43D4-3713-535D-7E9D95D3F4B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/>
        </p:blipFill>
        <p:spPr>
          <a:xfrm>
            <a:off x="4419736" y="5001739"/>
            <a:ext cx="304528" cy="171297"/>
          </a:xfrm>
          <a:ln>
            <a:solidFill>
              <a:schemeClr val="bg1"/>
            </a:solidFill>
          </a:ln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F9772E4-10E9-13DE-8AE8-35BBB9DD1D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463040"/>
            <a:ext cx="6327648" cy="2180543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Empowering Inclusion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sz="3200" dirty="0">
                <a:solidFill>
                  <a:schemeClr val="tx1"/>
                </a:solidFill>
              </a:rPr>
              <a:t>A Global Forum on Equality, Diversity, and Inclusion in Industry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7C09E8F-C241-2F75-70EA-32EC69551E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1096" y="3995928"/>
            <a:ext cx="5321808" cy="824404"/>
          </a:xfrm>
        </p:spPr>
        <p:txBody>
          <a:bodyPr>
            <a:normAutofit fontScale="55000" lnSpcReduction="20000"/>
          </a:bodyPr>
          <a:lstStyle/>
          <a:p>
            <a:r>
              <a:rPr lang="en-US">
                <a:solidFill>
                  <a:schemeClr val="tx1"/>
                </a:solidFill>
              </a:rPr>
              <a:t>N</a:t>
            </a:r>
            <a:r>
              <a:rPr lang="en-GB">
                <a:solidFill>
                  <a:schemeClr val="tx1"/>
                </a:solidFill>
              </a:rPr>
              <a:t>ame: Tanya Gue Ferreira Amaro 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Tutor Name</a:t>
            </a:r>
            <a:r>
              <a:rPr lang="en-GB">
                <a:solidFill>
                  <a:schemeClr val="tx1"/>
                </a:solidFill>
              </a:rPr>
              <a:t>:Chris Wilkin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Date</a:t>
            </a:r>
            <a:r>
              <a:rPr lang="en-GB">
                <a:solidFill>
                  <a:schemeClr val="tx1"/>
                </a:solidFill>
              </a:rPr>
              <a:t>: 03/02/2025</a:t>
            </a:r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18DF20-A4C4-3800-A69E-4E11F5A11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915117" y="3822700"/>
            <a:ext cx="5321300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laque 12">
            <a:extLst>
              <a:ext uri="{FF2B5EF4-FFF2-40B4-BE49-F238E27FC236}">
                <a16:creationId xmlns:a16="http://schemas.microsoft.com/office/drawing/2014/main" id="{AC9EB422-5602-36FF-E543-5B0C70E56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84867" y="1269576"/>
            <a:ext cx="6781800" cy="4343824"/>
          </a:xfrm>
          <a:prstGeom prst="plaque">
            <a:avLst>
              <a:gd name="adj" fmla="val 7602"/>
            </a:avLst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053B63A-99EB-DBC1-DE80-E5E5214E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89728" y="3681876"/>
            <a:ext cx="972078" cy="285381"/>
          </a:xfrm>
          <a:prstGeom prst="rect">
            <a:avLst/>
          </a:prstGeom>
        </p:spPr>
      </p:pic>
      <p:pic>
        <p:nvPicPr>
          <p:cNvPr id="7170" name="Picture 2" descr="Equity, Diversity, and Inclusion">
            <a:extLst>
              <a:ext uri="{FF2B5EF4-FFF2-40B4-BE49-F238E27FC236}">
                <a16:creationId xmlns:a16="http://schemas.microsoft.com/office/drawing/2014/main" id="{1D08686F-EC53-4FEF-02BC-C0CE66F02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240" b="90830" l="3400" r="95800">
                        <a14:foregroundMark x1="21800" y1="7424" x2="21800" y2="7424"/>
                        <a14:foregroundMark x1="49800" y1="5677" x2="49800" y2="5677"/>
                        <a14:foregroundMark x1="47200" y1="44105" x2="47200" y2="44105"/>
                        <a14:foregroundMark x1="47800" y1="37118" x2="47800" y2="37118"/>
                        <a14:foregroundMark x1="48600" y1="34934" x2="49600" y2="32751"/>
                        <a14:foregroundMark x1="52400" y1="37991" x2="52400" y2="37991"/>
                        <a14:foregroundMark x1="54400" y1="44978" x2="54400" y2="44978"/>
                        <a14:foregroundMark x1="50200" y1="57205" x2="50200" y2="57205"/>
                        <a14:foregroundMark x1="41800" y1="68559" x2="58600" y2="66812"/>
                        <a14:foregroundMark x1="58600" y1="66812" x2="58600" y2="66812"/>
                        <a14:foregroundMark x1="48600" y1="89520" x2="48600" y2="89520"/>
                        <a14:foregroundMark x1="77200" y1="84716" x2="77200" y2="84716"/>
                        <a14:foregroundMark x1="23400" y1="89083" x2="23400" y2="89083"/>
                        <a14:foregroundMark x1="6200" y1="51092" x2="6200" y2="51092"/>
                        <a14:foregroundMark x1="92200" y1="49345" x2="92200" y2="49345"/>
                        <a14:foregroundMark x1="76600" y1="91703" x2="76600" y2="91703"/>
                        <a14:foregroundMark x1="79200" y1="41485" x2="81400" y2="55459"/>
                        <a14:foregroundMark x1="80400" y1="37991" x2="86000" y2="58515"/>
                        <a14:foregroundMark x1="85600" y1="35808" x2="80200" y2="41921"/>
                        <a14:foregroundMark x1="77600" y1="44978" x2="76800" y2="57205"/>
                        <a14:foregroundMark x1="95800" y1="51092" x2="95800" y2="51092"/>
                        <a14:foregroundMark x1="22800" y1="91266" x2="22800" y2="91266"/>
                        <a14:foregroundMark x1="51400" y1="91266" x2="51400" y2="91266"/>
                        <a14:foregroundMark x1="76800" y1="7424" x2="76800" y2="7424"/>
                        <a14:foregroundMark x1="75800" y1="7424" x2="75800" y2="7424"/>
                        <a14:foregroundMark x1="3400" y1="52838" x2="3400" y2="52838"/>
                        <a14:foregroundMark x1="15600" y1="47598" x2="24800" y2="44105"/>
                        <a14:foregroundMark x1="19000" y1="53275" x2="24200" y2="52838"/>
                        <a14:foregroundMark x1="76800" y1="7860" x2="76800" y2="7860"/>
                        <a14:foregroundMark x1="76800" y1="5240" x2="76800" y2="52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525186" y="2274152"/>
            <a:ext cx="5043003" cy="2309696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159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48" y="530352"/>
            <a:ext cx="5385816" cy="1810512"/>
          </a:xfrm>
        </p:spPr>
        <p:txBody>
          <a:bodyPr anchor="b">
            <a:normAutofit/>
          </a:bodyPr>
          <a:lstStyle/>
          <a:p>
            <a:r>
              <a:rPr lang="en-US" dirty="0"/>
              <a:t>Event Overview: Purpose and Concept</a:t>
            </a:r>
          </a:p>
        </p:txBody>
      </p:sp>
      <p:pic>
        <p:nvPicPr>
          <p:cNvPr id="12" name="Picture Placeholder 11" descr="A close up of white and pink flowers">
            <a:extLst>
              <a:ext uri="{FF2B5EF4-FFF2-40B4-BE49-F238E27FC236}">
                <a16:creationId xmlns:a16="http://schemas.microsoft.com/office/drawing/2014/main" id="{638025BA-3E49-3EFD-417E-955B4B95B2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517445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9048" y="2962656"/>
            <a:ext cx="5385816" cy="33936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Event purpose: Promoting EDI in corporate and public sectors (Kilgour,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Three-day conference with diverse panels and workshops (Forbes,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Relevance to current trends in workplace inclusion (McKinsey,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Discussion on industry case studies (Harvard Business Review,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Event’s alignment with global sustainability goals (UN, 2021).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1BC27E-ED02-E738-1B43-E66F422BD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Empowering Inclusion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02A7C2-1D63-EFD6-869B-2F167F966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pic>
        <p:nvPicPr>
          <p:cNvPr id="4098" name="Picture 2" descr="Why the MICE industry needs to recognise the importance of diversity">
            <a:extLst>
              <a:ext uri="{FF2B5EF4-FFF2-40B4-BE49-F238E27FC236}">
                <a16:creationId xmlns:a16="http://schemas.microsoft.com/office/drawing/2014/main" id="{473FABED-C113-4FB0-7F7E-3B94D2C48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41771"/>
            <a:ext cx="5174458" cy="51744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ome | Mice Business Com">
            <a:extLst>
              <a:ext uri="{FF2B5EF4-FFF2-40B4-BE49-F238E27FC236}">
                <a16:creationId xmlns:a16="http://schemas.microsoft.com/office/drawing/2014/main" id="{79430A52-39A4-9B99-74CC-97DDF2A09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953" y="431226"/>
            <a:ext cx="1332854" cy="5563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599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C3427B2-C457-FC4C-BA04-44EF586F3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49" y="1421892"/>
            <a:ext cx="3999648" cy="4014216"/>
          </a:xfrm>
        </p:spPr>
        <p:txBody>
          <a:bodyPr>
            <a:normAutofit fontScale="90000"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Market Demand, Target Audience &amp; Competitive Landscape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4F408-30BE-5DC2-806D-A217DB0281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FEC193-4F90-6CAE-6259-21C8B6A84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6890" y="3143619"/>
            <a:ext cx="972078" cy="2853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F119B25-42CB-340B-ACB4-22178DF12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7866890" y="6565143"/>
            <a:ext cx="972078" cy="28538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BB7FB16-6744-7281-7A1C-171FF67B4C37}"/>
              </a:ext>
            </a:extLst>
          </p:cNvPr>
          <p:cNvSpPr txBox="1"/>
          <p:nvPr/>
        </p:nvSpPr>
        <p:spPr>
          <a:xfrm>
            <a:off x="5129939" y="3464837"/>
            <a:ext cx="629091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Rising demand for EDI-focused corporate initiatives (</a:t>
            </a:r>
            <a:r>
              <a:rPr lang="en-US" sz="2000" dirty="0" err="1"/>
              <a:t>Wolbring</a:t>
            </a:r>
            <a:r>
              <a:rPr lang="en-US" sz="2000" dirty="0"/>
              <a:t> and Nguyen,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Primary target audience: HR leaders, policymakers, NGOs (Gartner,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Competitor analysis: </a:t>
            </a:r>
            <a:r>
              <a:rPr lang="en-US" sz="2000" dirty="0"/>
              <a:t>Benchmarking with existing EDI conferences (KPMG,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Industry statistics on workplace diversity impact (</a:t>
            </a:r>
            <a:r>
              <a:rPr lang="en-US" sz="2000" dirty="0" err="1"/>
              <a:t>Wolbring</a:t>
            </a:r>
            <a:r>
              <a:rPr lang="en-US" sz="2000" dirty="0"/>
              <a:t> and Lillywhite,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Unique value proposition of this event (Bain &amp; Co., 2021).</a:t>
            </a:r>
          </a:p>
        </p:txBody>
      </p:sp>
      <p:pic>
        <p:nvPicPr>
          <p:cNvPr id="2053" name="Picture 5" descr="Competitive Landscape Analysis: Step-by-Step Guide [+ Examples] -  Competitors App">
            <a:extLst>
              <a:ext uri="{FF2B5EF4-FFF2-40B4-BE49-F238E27FC236}">
                <a16:creationId xmlns:a16="http://schemas.microsoft.com/office/drawing/2014/main" id="{3B0E3983-FC2E-4FA9-7B72-4ACDEC0716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41" b="20733"/>
          <a:stretch/>
        </p:blipFill>
        <p:spPr bwMode="auto">
          <a:xfrm>
            <a:off x="5528454" y="136525"/>
            <a:ext cx="5659927" cy="286232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481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722376"/>
            <a:ext cx="6419088" cy="2350008"/>
          </a:xfrm>
          <a:noFill/>
        </p:spPr>
        <p:txBody>
          <a:bodyPr>
            <a:noAutofit/>
          </a:bodyPr>
          <a:lstStyle/>
          <a:p>
            <a:r>
              <a:rPr lang="en-US" dirty="0"/>
              <a:t>Event Logistics: Venue, Staffing &amp; Resources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" y="3673099"/>
            <a:ext cx="6644124" cy="2789694"/>
          </a:xfrm>
          <a:noFill/>
        </p:spPr>
        <p:txBody>
          <a:bodyPr>
            <a:normAutofit fontScale="92500"/>
          </a:bodyPr>
          <a:lstStyle/>
          <a:p>
            <a:pPr marL="457200" indent="-4572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b="1" dirty="0"/>
              <a:t>Venue selection criteria: </a:t>
            </a:r>
            <a:r>
              <a:rPr lang="en-US" sz="1800" dirty="0"/>
              <a:t>Accessibility and capacity (Mullin et al., 2021).</a:t>
            </a:r>
          </a:p>
          <a:p>
            <a:pPr marL="457200" indent="-4572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b="1" dirty="0"/>
              <a:t>Staffing requirements: </a:t>
            </a:r>
            <a:r>
              <a:rPr lang="en-US" sz="1800" dirty="0"/>
              <a:t>Event planners, diversity consultants, security (SHRM, 2025).</a:t>
            </a:r>
          </a:p>
          <a:p>
            <a:pPr marL="457200" indent="-4572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b="1" dirty="0"/>
              <a:t>Resource allocation: </a:t>
            </a:r>
            <a:r>
              <a:rPr lang="en-US" sz="1800" dirty="0"/>
              <a:t>Catering, AV, accessibility services (Shields, 2025).</a:t>
            </a:r>
          </a:p>
          <a:p>
            <a:pPr marL="457200" indent="-4572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Operational timeline and task delegation (</a:t>
            </a:r>
            <a:r>
              <a:rPr lang="en-US" sz="1800" dirty="0" err="1"/>
              <a:t>Hibon</a:t>
            </a:r>
            <a:r>
              <a:rPr lang="en-US" sz="1800" dirty="0"/>
              <a:t> et al., 2022).</a:t>
            </a:r>
          </a:p>
          <a:p>
            <a:pPr marL="457200" indent="-4572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Compliance with sustainability and inclusivity standards (Rowe and Schuster-Wallace, 2023).</a:t>
            </a:r>
          </a:p>
        </p:txBody>
      </p:sp>
      <p:pic>
        <p:nvPicPr>
          <p:cNvPr id="9" name="Picture Placeholder 5" descr="A group of orange flowers">
            <a:extLst>
              <a:ext uri="{FF2B5EF4-FFF2-40B4-BE49-F238E27FC236}">
                <a16:creationId xmlns:a16="http://schemas.microsoft.com/office/drawing/2014/main" id="{B0E612D5-D631-0C31-BE9E-2873924332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501"/>
                    </a14:imgEffect>
                    <a14:imgEffect>
                      <a14:saturation sat="6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54488" y="0"/>
            <a:ext cx="4434464" cy="6858000"/>
          </a:xfrm>
          <a:solidFill>
            <a:schemeClr val="bg1">
              <a:lumMod val="95000"/>
            </a:schemeClr>
          </a:solidFill>
        </p:spPr>
      </p:pic>
      <p:pic>
        <p:nvPicPr>
          <p:cNvPr id="1032" name="Picture 8" descr="Event Planning Logistics in 2022: Elements and Best Practices l Event Smart">
            <a:extLst>
              <a:ext uri="{FF2B5EF4-FFF2-40B4-BE49-F238E27FC236}">
                <a16:creationId xmlns:a16="http://schemas.microsoft.com/office/drawing/2014/main" id="{F63CFE80-DEAD-56DD-0788-BB799025EF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EEEB"/>
              </a:clrFrom>
              <a:clrTo>
                <a:srgbClr val="FFEEE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70" t="1" r="9160" b="350"/>
          <a:stretch/>
        </p:blipFill>
        <p:spPr bwMode="auto">
          <a:xfrm>
            <a:off x="7754488" y="604434"/>
            <a:ext cx="4403126" cy="57033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F63FDC1-B2ED-65EF-7E55-F5611B5E7947}"/>
                  </a:ext>
                </a:extLst>
              </p14:cNvPr>
              <p14:cNvContentPartPr/>
              <p14:nvPr/>
            </p14:nvContentPartPr>
            <p14:xfrm>
              <a:off x="9903136" y="1193199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F63FDC1-B2ED-65EF-7E55-F5611B5E794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849496" y="1085199"/>
                <a:ext cx="108000" cy="216000"/>
              </a:xfrm>
              <a:prstGeom prst="rect">
                <a:avLst/>
              </a:prstGeom>
            </p:spPr>
          </p:pic>
        </mc:Fallback>
      </mc:AlternateContent>
      <p:pic>
        <p:nvPicPr>
          <p:cNvPr id="14" name="Picture 8" descr="Event Planning Logistics in 2022: Elements and Best Practices l Event Smart">
            <a:extLst>
              <a:ext uri="{FF2B5EF4-FFF2-40B4-BE49-F238E27FC236}">
                <a16:creationId xmlns:a16="http://schemas.microsoft.com/office/drawing/2014/main" id="{469B5FED-DFFD-3614-4BFF-BC8918B94E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FEEEB"/>
              </a:clrFrom>
              <a:clrTo>
                <a:srgbClr val="FFEEE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71" r="55512" b="77481"/>
          <a:stretch/>
        </p:blipFill>
        <p:spPr bwMode="auto">
          <a:xfrm>
            <a:off x="7754488" y="2720311"/>
            <a:ext cx="785078" cy="112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873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1408176"/>
            <a:ext cx="3392424" cy="4014216"/>
          </a:xfrm>
          <a:noFill/>
        </p:spPr>
        <p:txBody>
          <a:bodyPr>
            <a:normAutofit/>
          </a:bodyPr>
          <a:lstStyle/>
          <a:p>
            <a:r>
              <a:rPr lang="en-US" dirty="0"/>
              <a:t>Projected Income and Expenditure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724144" y="2342103"/>
            <a:ext cx="5696712" cy="375818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Estimated cost breakdown (World Bank,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Revenue streams: Sponsorships, ticket sales, grants (Ernst &amp; Young,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ROI analysis and profitability expectations (Gay,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Case study of financially successful EDI events (HBR, 2019).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Budget risk assessment and contingency planning (IMF, 2022).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98EC13-CC66-14BE-C305-D90EB840C4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6" name="Picture 4" descr="Equality, Diversity and Inclusion Training - Equality Together">
            <a:extLst>
              <a:ext uri="{FF2B5EF4-FFF2-40B4-BE49-F238E27FC236}">
                <a16:creationId xmlns:a16="http://schemas.microsoft.com/office/drawing/2014/main" id="{7FA87247-FCE5-00ED-D794-4741C36938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28320" y1="47421" x2="31641" y2="52912"/>
                        <a14:backgroundMark x1="27344" y1="54742" x2="36426" y2="434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551" t="16075" r="109" b="10649"/>
          <a:stretch/>
        </p:blipFill>
        <p:spPr bwMode="auto">
          <a:xfrm>
            <a:off x="7582352" y="213760"/>
            <a:ext cx="4962428" cy="238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424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246B-8AB7-A0C9-C6DD-5D9F49D5B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725" y="282829"/>
            <a:ext cx="11259312" cy="1600200"/>
          </a:xfrm>
        </p:spPr>
        <p:txBody>
          <a:bodyPr/>
          <a:lstStyle/>
          <a:p>
            <a:r>
              <a:rPr lang="en-US" dirty="0"/>
              <a:t>A Key Element of Feasibility is Financial Viability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0DCAFD-6C4D-D08A-CF94-0DA099CE4B5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2688" y="2262753"/>
            <a:ext cx="6893956" cy="3909447"/>
          </a:xfrm>
        </p:spPr>
        <p:txBody>
          <a:bodyPr>
            <a:normAutofit fontScale="25000" lnSpcReduction="20000"/>
          </a:bodyPr>
          <a:lstStyle/>
          <a:p>
            <a:pPr marL="0" marR="0" indent="0" algn="just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Below is the projected budget breakdown:</a:t>
            </a:r>
          </a:p>
          <a:p>
            <a:pPr marL="0" marR="0" indent="0" algn="just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7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Estimated Costs:</a:t>
            </a:r>
            <a:endParaRPr lang="en-US" sz="7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Venue rental: £50,000</a:t>
            </a: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Speaker fees: £30,000</a:t>
            </a: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and promotions: £20,000</a:t>
            </a: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Catering: £25,000</a:t>
            </a: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Staffing: £15,000</a:t>
            </a: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Audio/Visual &amp; Tech Support: £10,000</a:t>
            </a:r>
          </a:p>
          <a:p>
            <a:pPr marL="342900" marR="0" lvl="0" indent="-342900" algn="just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Miscellaneous: £10,000</a:t>
            </a:r>
          </a:p>
          <a:p>
            <a:pPr marL="0" marR="0" lvl="0" indent="0" algn="just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7200" b="1" u="sng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Total Expenses:</a:t>
            </a:r>
            <a:r>
              <a:rPr lang="en-US" sz="7200" u="sng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£160,000</a:t>
            </a:r>
            <a:endParaRPr lang="en-US" sz="7200" u="sng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538762-AEBF-8FD9-03AC-305879D2DC1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21381" y="2262753"/>
            <a:ext cx="5373211" cy="3882015"/>
          </a:xfrm>
        </p:spPr>
        <p:txBody>
          <a:bodyPr>
            <a:normAutofit fontScale="77500" lnSpcReduction="20000"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</a:pPr>
            <a:r>
              <a:rPr lang="en-US" sz="24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Streams:</a:t>
            </a:r>
            <a:endParaRPr lang="en-US" sz="24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Ticket Sales (@ £300 x 500 attendees): £150,000</a:t>
            </a: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Sponsorships &amp; Partnerships: £50,000</a:t>
            </a: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Exhibitor Fees: £20,000</a:t>
            </a: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 Grants &amp; CSR Contributions: £20,000</a:t>
            </a:r>
          </a:p>
          <a:p>
            <a:pPr marR="0" lvl="0">
              <a:lnSpc>
                <a:spcPct val="150000"/>
              </a:lnSpc>
              <a:spcAft>
                <a:spcPts val="800"/>
              </a:spcAft>
            </a:pPr>
            <a:r>
              <a:rPr lang="en-US" sz="2400" b="1" u="sng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Total Income:</a:t>
            </a:r>
            <a:r>
              <a:rPr lang="en-US" sz="2400" u="sng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£240,000</a:t>
            </a:r>
            <a:endParaRPr lang="en-US" u="sng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F99439-1EDB-4E13-5595-B32899617DF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682816" y="5946398"/>
            <a:ext cx="5073008" cy="605526"/>
          </a:xfrm>
        </p:spPr>
        <p:txBody>
          <a:bodyPr/>
          <a:lstStyle/>
          <a:p>
            <a:pPr marL="0" marR="0">
              <a:lnSpc>
                <a:spcPct val="150000"/>
              </a:lnSpc>
              <a:spcAft>
                <a:spcPts val="800"/>
              </a:spcAft>
            </a:pPr>
            <a:r>
              <a:rPr lang="en-US" sz="2000" b="1" u="sng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Projected profit: </a:t>
            </a:r>
            <a:r>
              <a:rPr lang="en-US" sz="2000" u="sng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£80,000, making this event financially sustainable.</a:t>
            </a:r>
            <a:endParaRPr lang="en-US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451A59-0D86-B758-5926-53062622A5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481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443C06-A530-329A-9ECC-3E0484827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1584" y="1408176"/>
            <a:ext cx="3392424" cy="4014216"/>
          </a:xfrm>
        </p:spPr>
        <p:txBody>
          <a:bodyPr/>
          <a:lstStyle/>
          <a:p>
            <a:r>
              <a:rPr lang="en-US" b="1" dirty="0"/>
              <a:t>Marketing &amp; Promotion Strategy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D45388B-F6C6-3BAE-BC81-AD233BEC858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041176" y="712597"/>
            <a:ext cx="5276088" cy="72237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Marketing Plan &amp; Strategic Outreach</a:t>
            </a:r>
          </a:p>
          <a:p>
            <a:endParaRPr lang="en-US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83B2F5C-D09B-2126-5784-589918E6E1A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41176" y="1673352"/>
            <a:ext cx="5276088" cy="348386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Digital marketing strategy: Social media, SEO, paid ads (HubSpot,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Partnerships with industry leaders for promotion (LinkedIn Business,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Influencer and speaker collaborations (HubSpot,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Sponsorship engagement and cross-promotion tactics (Ernst &amp; Young,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Inclusive messaging in marketing efforts (Deloitte, 2021).</a:t>
            </a:r>
          </a:p>
          <a:p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4E5619-0985-32B6-EC73-AFBCAB2F1CF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268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2C321-51E3-42FB-272E-92F2DCF5A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396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057FFDB-DFEC-7174-F23F-20C423A03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792" y="557784"/>
            <a:ext cx="6419088" cy="1929384"/>
          </a:xfrm>
        </p:spPr>
        <p:txBody>
          <a:bodyPr/>
          <a:lstStyle/>
          <a:p>
            <a:r>
              <a:rPr lang="en-US" b="1" dirty="0"/>
              <a:t>Risk Assessment &amp; Contingency Planning</a:t>
            </a:r>
            <a:endParaRPr lang="en-US" dirty="0"/>
          </a:p>
        </p:txBody>
      </p:sp>
      <p:pic>
        <p:nvPicPr>
          <p:cNvPr id="8" name="Picture Placeholder 7" descr="Close up of yellow flowers">
            <a:extLst>
              <a:ext uri="{FF2B5EF4-FFF2-40B4-BE49-F238E27FC236}">
                <a16:creationId xmlns:a16="http://schemas.microsoft.com/office/drawing/2014/main" id="{A30CECCA-DB43-3EBC-1ED9-4E7CD74EE3E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434464" cy="6858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F3EE20-53E0-0C62-809D-211B05B8804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193792" y="3429000"/>
            <a:ext cx="6419088" cy="3292475"/>
          </a:xfrm>
        </p:spPr>
        <p:txBody>
          <a:bodyPr>
            <a:normAutofit fontScale="5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dirty="0"/>
              <a:t>Identifying key risks: Attendance, technical issues, sponsorships (Harvard Risk Review, 2021).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dirty="0"/>
              <a:t>Mitigation strategies: Diversified revenue model, hybrid event (BCG, 2021).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dirty="0"/>
              <a:t>Crisis management framework (FEMA, 2022).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dirty="0"/>
              <a:t>Case study on crisis management in events (The Guardian, 2021).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dirty="0"/>
              <a:t>Sustainability and long-term risk management (McKinsey, 2022).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F090ED-AB65-F860-A6D0-5F6E60E175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124" name="Picture 4" descr="How to contingency plan for insolvency in a global supply chain | Osborne  Clarke">
            <a:extLst>
              <a:ext uri="{FF2B5EF4-FFF2-40B4-BE49-F238E27FC236}">
                <a16:creationId xmlns:a16="http://schemas.microsoft.com/office/drawing/2014/main" id="{6D6F233F-A3A9-5EE6-245B-5FDEE84F7D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28711"/>
          <a:stretch/>
        </p:blipFill>
        <p:spPr bwMode="auto">
          <a:xfrm>
            <a:off x="1" y="1079030"/>
            <a:ext cx="4434464" cy="46999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428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EBFBF-F8B0-D44E-B6BF-4A0429AC3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28600"/>
            <a:ext cx="9528048" cy="1600200"/>
          </a:xfrm>
        </p:spPr>
        <p:txBody>
          <a:bodyPr/>
          <a:lstStyle/>
          <a:p>
            <a:r>
              <a:rPr lang="en-US" b="1" dirty="0"/>
              <a:t>Conclusion &amp; Justification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D44121-A8E9-49A3-B086-E9F5781788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2687" y="2436081"/>
            <a:ext cx="6336017" cy="383670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b="1" dirty="0"/>
              <a:t>Final Feasibility Analysis &amp; Strategic Justification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Summary of key feasibility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Justification of strategic importance of EDI-focused events.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Impact of event on industry and participants.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Financial and operational sustainability projections.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Call to action for potential stakeholders and sponsors.</a:t>
            </a:r>
          </a:p>
        </p:txBody>
      </p:sp>
      <p:graphicFrame>
        <p:nvGraphicFramePr>
          <p:cNvPr id="7" name="Table Placeholder 2">
            <a:extLst>
              <a:ext uri="{FF2B5EF4-FFF2-40B4-BE49-F238E27FC236}">
                <a16:creationId xmlns:a16="http://schemas.microsoft.com/office/drawing/2014/main" id="{7B166768-B202-E472-5FBC-6570BDBFBD7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50358106"/>
              </p:ext>
            </p:extLst>
          </p:nvPr>
        </p:nvGraphicFramePr>
        <p:xfrm>
          <a:off x="7815747" y="2436081"/>
          <a:ext cx="3951668" cy="214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1766">
                  <a:extLst>
                    <a:ext uri="{9D8B030D-6E8A-4147-A177-3AD203B41FA5}">
                      <a16:colId xmlns:a16="http://schemas.microsoft.com/office/drawing/2014/main" val="127040821"/>
                    </a:ext>
                  </a:extLst>
                </a:gridCol>
                <a:gridCol w="1279902">
                  <a:extLst>
                    <a:ext uri="{9D8B030D-6E8A-4147-A177-3AD203B41FA5}">
                      <a16:colId xmlns:a16="http://schemas.microsoft.com/office/drawing/2014/main" val="3472639139"/>
                    </a:ext>
                  </a:extLst>
                </a:gridCol>
              </a:tblGrid>
              <a:tr h="5360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Metric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Actual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8013591"/>
                  </a:ext>
                </a:extLst>
              </a:tr>
              <a:tr h="5360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Total Expenses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3867931"/>
                  </a:ext>
                </a:extLst>
              </a:tr>
              <a:tr h="5360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Total Income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240,000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209771"/>
                  </a:ext>
                </a:extLst>
              </a:tr>
              <a:tr h="5360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Projected Profit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3127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C69194-7927-A259-0C43-EE59A46035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35996" y="6356350"/>
            <a:ext cx="78486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90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 bouquet of flowers">
            <a:extLst>
              <a:ext uri="{FF2B5EF4-FFF2-40B4-BE49-F238E27FC236}">
                <a16:creationId xmlns:a16="http://schemas.microsoft.com/office/drawing/2014/main" id="{8AB2ECDC-2C97-9031-6EF9-11EF690976E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697D649-277C-A20F-F588-7EA2B85B1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7632" y="822960"/>
            <a:ext cx="6327648" cy="2221992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15" name="Subtitle 14">
            <a:extLst>
              <a:ext uri="{FF2B5EF4-FFF2-40B4-BE49-F238E27FC236}">
                <a16:creationId xmlns:a16="http://schemas.microsoft.com/office/drawing/2014/main" id="{6EF8E06F-4153-981B-474D-3D483B6F4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7632" y="3428999"/>
            <a:ext cx="6309360" cy="1703439"/>
          </a:xfrm>
        </p:spPr>
        <p:txBody>
          <a:bodyPr>
            <a:normAutofit/>
          </a:bodyPr>
          <a:lstStyle/>
          <a:p>
            <a:r>
              <a:rPr lang="en-US" dirty="0"/>
              <a:t>Any Questions?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E502E84-5063-F43E-AC45-9F5CEAA69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701285" y="3209689"/>
            <a:ext cx="3624541" cy="0"/>
          </a:xfrm>
          <a:prstGeom prst="line">
            <a:avLst/>
          </a:prstGeom>
          <a:ln w="12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DE43C393-A639-F47D-D8A8-BAF189C58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39787" y="3066998"/>
            <a:ext cx="972078" cy="28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40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16ACA1-79C2-34D2-86B2-1FECD9246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855CC0-1B5B-A526-AC50-B4418B19E3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137025"/>
            <a:ext cx="10515600" cy="4201782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Bain &amp; Co. (2021). </a:t>
            </a:r>
            <a:r>
              <a:rPr lang="en-US" i="1" dirty="0"/>
              <a:t>EDI Impact in Corporate Environments.</a:t>
            </a:r>
            <a:r>
              <a:rPr lang="en-US" dirty="0"/>
              <a:t> Retrieved from </a:t>
            </a:r>
            <a:r>
              <a:rPr lang="en-US" dirty="0">
                <a:hlinkClick r:id="rId2"/>
              </a:rPr>
              <a:t>https://www.bain.com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BCG (2021). </a:t>
            </a:r>
            <a:r>
              <a:rPr lang="en-US" i="1" dirty="0"/>
              <a:t>Risk Mitigation in MICE Events.</a:t>
            </a:r>
            <a:r>
              <a:rPr lang="en-US" dirty="0"/>
              <a:t> Retrieved from </a:t>
            </a:r>
            <a:r>
              <a:rPr lang="en-US" dirty="0">
                <a:hlinkClick r:id="rId3"/>
              </a:rPr>
              <a:t>https://www.bcg.com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Deloitte (2021). </a:t>
            </a:r>
            <a:r>
              <a:rPr lang="en-US" i="1" dirty="0"/>
              <a:t>Diversity &amp; Inclusion in the Workplace.</a:t>
            </a:r>
            <a:r>
              <a:rPr lang="en-US" dirty="0"/>
              <a:t> Retrieved from </a:t>
            </a:r>
            <a:r>
              <a:rPr lang="en-US" dirty="0">
                <a:hlinkClick r:id="rId4"/>
              </a:rPr>
              <a:t>https://www2.deloitte.com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Ernst &amp; Young (2022). </a:t>
            </a:r>
            <a:r>
              <a:rPr lang="en-US" i="1" dirty="0"/>
              <a:t>Sponsorship Strategies for Conferences.</a:t>
            </a:r>
            <a:r>
              <a:rPr lang="en-US" dirty="0"/>
              <a:t> Retrieved from </a:t>
            </a:r>
            <a:r>
              <a:rPr lang="en-US" dirty="0">
                <a:hlinkClick r:id="rId5"/>
              </a:rPr>
              <a:t>https://www.ey.com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FEMA (2022). Fiscal Year 2022 Emergency Management Performance Grant Program Fact Sheet | FEMA.gov. [online] www.fema.gov. Available at: https://www.fema.gov/grants/preparedness/emergency-management-performance/fy-22-fact-sheet.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Forbes (2021). </a:t>
            </a:r>
            <a:r>
              <a:rPr lang="en-US" i="1" dirty="0"/>
              <a:t>EDI Trends in Global Business.</a:t>
            </a:r>
            <a:r>
              <a:rPr lang="en-US" dirty="0"/>
              <a:t> Retrieved from </a:t>
            </a:r>
            <a:r>
              <a:rPr lang="en-US" dirty="0">
                <a:hlinkClick r:id="rId6"/>
              </a:rPr>
              <a:t>https://www.forbes.com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Gartner (2022). </a:t>
            </a:r>
            <a:r>
              <a:rPr lang="en-US" i="1" dirty="0"/>
              <a:t>MICE Market Trends and Analysis.</a:t>
            </a:r>
            <a:r>
              <a:rPr lang="en-US" dirty="0"/>
              <a:t> Retrieved from </a:t>
            </a:r>
            <a:r>
              <a:rPr lang="en-US" dirty="0">
                <a:hlinkClick r:id="rId7"/>
              </a:rPr>
              <a:t>https://www.gartner.com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Gay, B.R., 2024. Exploring the Use of Inclusive Teaching Strategies to Increase the Effectiveness of Adult Learning Programs Related to Equity, Diversity, and Inclusion (EDI) Within Canadian Public Sector </a:t>
            </a:r>
            <a:r>
              <a:rPr lang="en-US" dirty="0" err="1"/>
              <a:t>Organisations</a:t>
            </a:r>
            <a:r>
              <a:rPr lang="en-US" dirty="0"/>
              <a:t> (Master's thesis, Royal Roads University (Canada)).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Guardian (2021). The Guardian in 2021: an unforgettable 200th year. [online] the Guardian. Available at: https://www.theguardian.com/info/ng-interactive/2021/dec/21/the-guardian-year-in-review.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Harvard Business Review (2021). </a:t>
            </a:r>
            <a:r>
              <a:rPr lang="en-US" i="1" dirty="0"/>
              <a:t>Best Practices for Inclusive Conferences.</a:t>
            </a:r>
            <a:r>
              <a:rPr lang="en-US" dirty="0"/>
              <a:t> Retrieved from </a:t>
            </a:r>
            <a:r>
              <a:rPr lang="en-US" dirty="0">
                <a:hlinkClick r:id="rId8"/>
              </a:rPr>
              <a:t>https://hbr.org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Harvard Business Review (2019). Annual Report 2019. </a:t>
            </a:r>
            <a:r>
              <a:rPr lang="en-US" dirty="0">
                <a:hlinkClick r:id="rId9"/>
              </a:rPr>
              <a:t>https://webassets.hbs.edu/beh2ph2tgbqk/3GxmHFtUOxjjoZwQD1QSGy/84b441189cfd84d920491cb4753c7c59/HBS-Annual-2019.pdf</a:t>
            </a:r>
            <a:r>
              <a:rPr lang="en-US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HubSpot (2021). </a:t>
            </a:r>
            <a:r>
              <a:rPr lang="en-US" i="1" dirty="0"/>
              <a:t>Digital Marketing for Business Events.</a:t>
            </a:r>
            <a:r>
              <a:rPr lang="en-US" dirty="0"/>
              <a:t> Retrieved from </a:t>
            </a:r>
            <a:r>
              <a:rPr lang="en-US" dirty="0">
                <a:hlinkClick r:id="rId10"/>
              </a:rPr>
              <a:t>https://blog.hubspot.com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/>
              <a:t>Hibon</a:t>
            </a:r>
            <a:r>
              <a:rPr lang="en-US" dirty="0"/>
              <a:t>, P., </a:t>
            </a:r>
            <a:r>
              <a:rPr lang="en-US" dirty="0" err="1"/>
              <a:t>Péron</a:t>
            </a:r>
            <a:r>
              <a:rPr lang="en-US" dirty="0"/>
              <a:t>, M., Boccas, M., Saavedra, M., Primas, F., </a:t>
            </a:r>
            <a:r>
              <a:rPr lang="en-US" dirty="0" err="1"/>
              <a:t>Cumani</a:t>
            </a:r>
            <a:r>
              <a:rPr lang="en-US" dirty="0"/>
              <a:t>, C., </a:t>
            </a:r>
            <a:r>
              <a:rPr lang="en-US" dirty="0" err="1"/>
              <a:t>Lyubenova</a:t>
            </a:r>
            <a:r>
              <a:rPr lang="en-US" dirty="0"/>
              <a:t>, M., Alcalde, B., </a:t>
            </a:r>
            <a:r>
              <a:rPr lang="en-US" dirty="0" err="1"/>
              <a:t>Monsalvo</a:t>
            </a:r>
            <a:r>
              <a:rPr lang="en-US" dirty="0"/>
              <a:t>, I.D.G., </a:t>
            </a:r>
            <a:r>
              <a:rPr lang="en-US" dirty="0" err="1"/>
              <a:t>Labayru</a:t>
            </a:r>
            <a:r>
              <a:rPr lang="en-US" dirty="0"/>
              <a:t>, M.F. and </a:t>
            </a:r>
            <a:r>
              <a:rPr lang="en-US" dirty="0" err="1"/>
              <a:t>Patkós</a:t>
            </a:r>
            <a:r>
              <a:rPr lang="en-US" dirty="0"/>
              <a:t>, E., 2022, August. Equity, diversity, and inclusion (EDI) at ESO: updates on the current practices and strategies for the future. In Observatory Operations: Strategies, Processes, and Systems IX (Vol. 12186, p. 1218604). SPIE.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IMF (2022). World Economic Outlook, October 2022: Countering the Cost-of-Living Crisis. [online] International Monetary Fund. Available at: https://www.imf.org/en/Publications/WEO/Issues/2022/10/11/world-economic-outlook-october-2022.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Kilgour, M.A. (2024). EDI and Women's Inequality at Work: A Scoping Review. Diversity, Equity, and Inclusion (DEI) Management, 6, pp.3-30.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KPMG (2020). </a:t>
            </a:r>
            <a:r>
              <a:rPr lang="en-US" i="1" dirty="0"/>
              <a:t>Competitive Landscape of Diversity Conferences.</a:t>
            </a:r>
            <a:r>
              <a:rPr lang="en-US" dirty="0"/>
              <a:t> Retrieved from </a:t>
            </a:r>
            <a:r>
              <a:rPr lang="en-US" dirty="0">
                <a:hlinkClick r:id="rId11"/>
              </a:rPr>
              <a:t>https://home.kpmg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McKinsey (2021). </a:t>
            </a:r>
            <a:r>
              <a:rPr lang="en-US" i="1" dirty="0"/>
              <a:t>Workplace Inclusion and Business Performance.</a:t>
            </a:r>
            <a:r>
              <a:rPr lang="en-US" dirty="0"/>
              <a:t> Retrieved from </a:t>
            </a:r>
            <a:r>
              <a:rPr lang="en-US" dirty="0">
                <a:hlinkClick r:id="rId12"/>
              </a:rPr>
              <a:t>https://www.mckinsey.com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Mullin, A.E., Coe, I.R., Gooden, E.A., Tunde-</a:t>
            </a:r>
            <a:r>
              <a:rPr lang="en-US" dirty="0" err="1"/>
              <a:t>Byass</a:t>
            </a:r>
            <a:r>
              <a:rPr lang="en-US" dirty="0"/>
              <a:t>, M. and Wiley, R.E., 2021, November. Inclusion, diversity, equity, and accessibility: From organizational responsibility to leadership competency. In Healthcare management forum (Vol. 34, No. 6, pp. 311-315). Sage CA: Los Angeles, CA: SAGE Publications.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Rowe, A.M. and Schuster-Wallace, C., 2023. Implementing EDI across a large formal research network: contributing to equitable and sustainable water solutions for a changing climate. </a:t>
            </a:r>
            <a:r>
              <a:rPr lang="en-US" dirty="0" err="1"/>
              <a:t>Geoforum</a:t>
            </a:r>
            <a:r>
              <a:rPr lang="en-US" dirty="0"/>
              <a:t>, 147, p.103881.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SHRM (2025). Inclusion &amp; Diversity | SHRM. [online] Shrm.org. Available at: </a:t>
            </a:r>
            <a:r>
              <a:rPr lang="en-US" dirty="0">
                <a:hlinkClick r:id="rId13"/>
              </a:rPr>
              <a:t>https://www.shrm.org/mena/topics-tools/topics/inclusion-diversity</a:t>
            </a:r>
            <a:r>
              <a:rPr lang="en-US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Shields, K., 2025. Human Resources Management. Business Fundamentals, 1st Edition.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UN (2021). </a:t>
            </a:r>
            <a:r>
              <a:rPr lang="en-US" i="1" dirty="0"/>
              <a:t>Sustainability Goals for Business Events.</a:t>
            </a:r>
            <a:r>
              <a:rPr lang="en-US" dirty="0"/>
              <a:t> Retrieved from </a:t>
            </a:r>
            <a:r>
              <a:rPr lang="en-US" dirty="0">
                <a:hlinkClick r:id="rId14"/>
              </a:rPr>
              <a:t>https://www.un.org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/>
              <a:t>Wolbring</a:t>
            </a:r>
            <a:r>
              <a:rPr lang="en-US" dirty="0"/>
              <a:t>, G. and Lillywhite, A., 2021. Equity/equality, diversity, and inclusion (EDI) in universities: the case of disabled people. Societies, 11(2), p.49.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/>
              <a:t>Wolbring</a:t>
            </a:r>
            <a:r>
              <a:rPr lang="en-US" dirty="0"/>
              <a:t>, G. and Nguyen, A., 2023. Equity/equality, diversity and inclusion, and other EDI phrases and EDI policy frameworks: A scoping review. Trends in Higher Education, 2(1), pp.168-237.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World Bank (2021). </a:t>
            </a:r>
            <a:r>
              <a:rPr lang="en-US" i="1" dirty="0"/>
              <a:t>Financial Planning for International Conferences.</a:t>
            </a:r>
            <a:r>
              <a:rPr lang="en-US" dirty="0"/>
              <a:t> Retrieved from </a:t>
            </a:r>
            <a:r>
              <a:rPr lang="en-US" dirty="0">
                <a:hlinkClick r:id="rId15"/>
              </a:rPr>
              <a:t>https://www.worldbank.org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00323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 flourish_win32_CP_v3" id="{3BF332BF-22B8-49D8-950E-E9BBBBF59833}" vid="{E4E7F1DC-3AF4-489F-A450-0CED11A8EB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E6BC5B-F32E-483D-A6CB-100D6BCB78C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384BFC8-02DA-464F-AE97-4951BE47415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9915FD3-F777-4046-A12C-BE3860E324B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{C109F43D-FAA0-4AE9-A671-ADAF20BADAC9}tf56410444_win32</Template>
  <TotalTime>306</TotalTime>
  <Words>1456</Words>
  <Application>Microsoft Office PowerPoint</Application>
  <PresentationFormat>Widescreen</PresentationFormat>
  <Paragraphs>113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Empowering Inclusion  A Global Forum on Equality, Diversity, and Inclusion in Industry</vt:lpstr>
      <vt:lpstr>Event Overview: Purpose and Concept</vt:lpstr>
      <vt:lpstr>Market Demand, Target Audience &amp; Competitive Landscape</vt:lpstr>
      <vt:lpstr>Event Logistics: Venue, Staffing &amp; Resources</vt:lpstr>
      <vt:lpstr>Projected Income and Expenditure</vt:lpstr>
      <vt:lpstr>A Key Element of Feasibility is Financial Viability</vt:lpstr>
      <vt:lpstr>Marketing &amp; Promotion Strategy</vt:lpstr>
      <vt:lpstr>Risk Assessment &amp; Contingency Planning</vt:lpstr>
      <vt:lpstr>Conclusion &amp; Justification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Inclusion  A Global Forum on Equality, Diversity, and Inclusion in Industry</dc:title>
  <dc:creator>Mahira</dc:creator>
  <cp:lastModifiedBy>Tanya Gue Ferreira Amaro (2209539)</cp:lastModifiedBy>
  <cp:revision>3</cp:revision>
  <dcterms:created xsi:type="dcterms:W3CDTF">2025-01-31T07:20:10Z</dcterms:created>
  <dcterms:modified xsi:type="dcterms:W3CDTF">2025-02-02T16:51:24Z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