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33"/>
  </p:notesMasterIdLst>
  <p:handoutMasterIdLst>
    <p:handoutMasterId r:id="rId34"/>
  </p:handoutMasterIdLst>
  <p:sldIdLst>
    <p:sldId id="277" r:id="rId2"/>
    <p:sldId id="291" r:id="rId3"/>
    <p:sldId id="278" r:id="rId4"/>
    <p:sldId id="279" r:id="rId5"/>
    <p:sldId id="280" r:id="rId6"/>
    <p:sldId id="281" r:id="rId7"/>
    <p:sldId id="282" r:id="rId8"/>
    <p:sldId id="283" r:id="rId9"/>
    <p:sldId id="284" r:id="rId10"/>
    <p:sldId id="285" r:id="rId11"/>
    <p:sldId id="286" r:id="rId12"/>
    <p:sldId id="287" r:id="rId13"/>
    <p:sldId id="288" r:id="rId14"/>
    <p:sldId id="289" r:id="rId15"/>
    <p:sldId id="290" r:id="rId16"/>
    <p:sldId id="292" r:id="rId17"/>
    <p:sldId id="295" r:id="rId18"/>
    <p:sldId id="296" r:id="rId19"/>
    <p:sldId id="297" r:id="rId20"/>
    <p:sldId id="298" r:id="rId21"/>
    <p:sldId id="299" r:id="rId22"/>
    <p:sldId id="300" r:id="rId23"/>
    <p:sldId id="301" r:id="rId24"/>
    <p:sldId id="302" r:id="rId25"/>
    <p:sldId id="303" r:id="rId26"/>
    <p:sldId id="304" r:id="rId27"/>
    <p:sldId id="305" r:id="rId28"/>
    <p:sldId id="306" r:id="rId29"/>
    <p:sldId id="307" r:id="rId30"/>
    <p:sldId id="308" r:id="rId31"/>
    <p:sldId id="294" r:id="rId32"/>
  </p:sldIdLst>
  <p:sldSz cx="9144000" cy="6858000" type="screen4x3"/>
  <p:notesSz cx="6797675" cy="9926638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 userDrawn="1">
          <p15:clr>
            <a:srgbClr val="A4A3A4"/>
          </p15:clr>
        </p15:guide>
        <p15:guide id="2" pos="2142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84FC2FB-B61C-4464-9036-61137B7B5CA9}" v="1" dt="2024-09-12T08:27:51.81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868" autoAdjust="0"/>
    <p:restoredTop sz="93372" autoAdjust="0"/>
  </p:normalViewPr>
  <p:slideViewPr>
    <p:cSldViewPr>
      <p:cViewPr varScale="1">
        <p:scale>
          <a:sx n="61" d="100"/>
          <a:sy n="61" d="100"/>
        </p:scale>
        <p:origin x="78" y="81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127"/>
        <p:guide pos="2142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microsoft.com/office/2016/11/relationships/changesInfo" Target="changesInfos/changesInfo1.xml"/><Relationship Id="rId21" Type="http://schemas.openxmlformats.org/officeDocument/2006/relationships/slide" Target="slides/slide20.xml"/><Relationship Id="rId34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notesMaster" Target="notesMasters/notesMaster1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40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jike Udeogu" userId="692df98c-5a84-4ce8-b765-f488e825945b" providerId="ADAL" clId="{284FC2FB-B61C-4464-9036-61137B7B5CA9}"/>
    <pc:docChg chg="custSel addSld modSld">
      <pc:chgData name="Ejike Udeogu" userId="692df98c-5a84-4ce8-b765-f488e825945b" providerId="ADAL" clId="{284FC2FB-B61C-4464-9036-61137B7B5CA9}" dt="2024-09-12T08:27:51.804" v="43"/>
      <pc:docMkLst>
        <pc:docMk/>
      </pc:docMkLst>
      <pc:sldChg chg="modSp mod">
        <pc:chgData name="Ejike Udeogu" userId="692df98c-5a84-4ce8-b765-f488e825945b" providerId="ADAL" clId="{284FC2FB-B61C-4464-9036-61137B7B5CA9}" dt="2024-09-12T08:27:34.254" v="42" actId="20577"/>
        <pc:sldMkLst>
          <pc:docMk/>
          <pc:sldMk cId="0" sldId="277"/>
        </pc:sldMkLst>
        <pc:spChg chg="mod">
          <ac:chgData name="Ejike Udeogu" userId="692df98c-5a84-4ce8-b765-f488e825945b" providerId="ADAL" clId="{284FC2FB-B61C-4464-9036-61137B7B5CA9}" dt="2024-09-12T08:27:34.254" v="42" actId="20577"/>
          <ac:spMkLst>
            <pc:docMk/>
            <pc:sldMk cId="0" sldId="277"/>
            <ac:spMk id="6147" creationId="{00000000-0000-0000-0000-000000000000}"/>
          </ac:spMkLst>
        </pc:spChg>
      </pc:sldChg>
      <pc:sldChg chg="add">
        <pc:chgData name="Ejike Udeogu" userId="692df98c-5a84-4ce8-b765-f488e825945b" providerId="ADAL" clId="{284FC2FB-B61C-4464-9036-61137B7B5CA9}" dt="2024-09-12T08:27:51.804" v="43"/>
        <pc:sldMkLst>
          <pc:docMk/>
          <pc:sldMk cId="0" sldId="295"/>
        </pc:sldMkLst>
      </pc:sldChg>
      <pc:sldChg chg="add">
        <pc:chgData name="Ejike Udeogu" userId="692df98c-5a84-4ce8-b765-f488e825945b" providerId="ADAL" clId="{284FC2FB-B61C-4464-9036-61137B7B5CA9}" dt="2024-09-12T08:27:51.804" v="43"/>
        <pc:sldMkLst>
          <pc:docMk/>
          <pc:sldMk cId="1345959831" sldId="296"/>
        </pc:sldMkLst>
      </pc:sldChg>
      <pc:sldChg chg="add">
        <pc:chgData name="Ejike Udeogu" userId="692df98c-5a84-4ce8-b765-f488e825945b" providerId="ADAL" clId="{284FC2FB-B61C-4464-9036-61137B7B5CA9}" dt="2024-09-12T08:27:51.804" v="43"/>
        <pc:sldMkLst>
          <pc:docMk/>
          <pc:sldMk cId="2516360424" sldId="297"/>
        </pc:sldMkLst>
      </pc:sldChg>
      <pc:sldChg chg="add">
        <pc:chgData name="Ejike Udeogu" userId="692df98c-5a84-4ce8-b765-f488e825945b" providerId="ADAL" clId="{284FC2FB-B61C-4464-9036-61137B7B5CA9}" dt="2024-09-12T08:27:51.804" v="43"/>
        <pc:sldMkLst>
          <pc:docMk/>
          <pc:sldMk cId="1570628776" sldId="298"/>
        </pc:sldMkLst>
      </pc:sldChg>
      <pc:sldChg chg="add">
        <pc:chgData name="Ejike Udeogu" userId="692df98c-5a84-4ce8-b765-f488e825945b" providerId="ADAL" clId="{284FC2FB-B61C-4464-9036-61137B7B5CA9}" dt="2024-09-12T08:27:51.804" v="43"/>
        <pc:sldMkLst>
          <pc:docMk/>
          <pc:sldMk cId="3656767933" sldId="299"/>
        </pc:sldMkLst>
      </pc:sldChg>
      <pc:sldChg chg="add">
        <pc:chgData name="Ejike Udeogu" userId="692df98c-5a84-4ce8-b765-f488e825945b" providerId="ADAL" clId="{284FC2FB-B61C-4464-9036-61137B7B5CA9}" dt="2024-09-12T08:27:51.804" v="43"/>
        <pc:sldMkLst>
          <pc:docMk/>
          <pc:sldMk cId="4146999616" sldId="300"/>
        </pc:sldMkLst>
      </pc:sldChg>
      <pc:sldChg chg="add">
        <pc:chgData name="Ejike Udeogu" userId="692df98c-5a84-4ce8-b765-f488e825945b" providerId="ADAL" clId="{284FC2FB-B61C-4464-9036-61137B7B5CA9}" dt="2024-09-12T08:27:51.804" v="43"/>
        <pc:sldMkLst>
          <pc:docMk/>
          <pc:sldMk cId="4201360858" sldId="301"/>
        </pc:sldMkLst>
      </pc:sldChg>
      <pc:sldChg chg="add">
        <pc:chgData name="Ejike Udeogu" userId="692df98c-5a84-4ce8-b765-f488e825945b" providerId="ADAL" clId="{284FC2FB-B61C-4464-9036-61137B7B5CA9}" dt="2024-09-12T08:27:51.804" v="43"/>
        <pc:sldMkLst>
          <pc:docMk/>
          <pc:sldMk cId="3372301888" sldId="302"/>
        </pc:sldMkLst>
      </pc:sldChg>
      <pc:sldChg chg="add">
        <pc:chgData name="Ejike Udeogu" userId="692df98c-5a84-4ce8-b765-f488e825945b" providerId="ADAL" clId="{284FC2FB-B61C-4464-9036-61137B7B5CA9}" dt="2024-09-12T08:27:51.804" v="43"/>
        <pc:sldMkLst>
          <pc:docMk/>
          <pc:sldMk cId="3411108576" sldId="303"/>
        </pc:sldMkLst>
      </pc:sldChg>
      <pc:sldChg chg="add">
        <pc:chgData name="Ejike Udeogu" userId="692df98c-5a84-4ce8-b765-f488e825945b" providerId="ADAL" clId="{284FC2FB-B61C-4464-9036-61137B7B5CA9}" dt="2024-09-12T08:27:51.804" v="43"/>
        <pc:sldMkLst>
          <pc:docMk/>
          <pc:sldMk cId="2729033931" sldId="304"/>
        </pc:sldMkLst>
      </pc:sldChg>
      <pc:sldChg chg="add">
        <pc:chgData name="Ejike Udeogu" userId="692df98c-5a84-4ce8-b765-f488e825945b" providerId="ADAL" clId="{284FC2FB-B61C-4464-9036-61137B7B5CA9}" dt="2024-09-12T08:27:51.804" v="43"/>
        <pc:sldMkLst>
          <pc:docMk/>
          <pc:sldMk cId="2460228425" sldId="305"/>
        </pc:sldMkLst>
      </pc:sldChg>
      <pc:sldChg chg="add">
        <pc:chgData name="Ejike Udeogu" userId="692df98c-5a84-4ce8-b765-f488e825945b" providerId="ADAL" clId="{284FC2FB-B61C-4464-9036-61137B7B5CA9}" dt="2024-09-12T08:27:51.804" v="43"/>
        <pc:sldMkLst>
          <pc:docMk/>
          <pc:sldMk cId="674735953" sldId="306"/>
        </pc:sldMkLst>
      </pc:sldChg>
      <pc:sldChg chg="add">
        <pc:chgData name="Ejike Udeogu" userId="692df98c-5a84-4ce8-b765-f488e825945b" providerId="ADAL" clId="{284FC2FB-B61C-4464-9036-61137B7B5CA9}" dt="2024-09-12T08:27:51.804" v="43"/>
        <pc:sldMkLst>
          <pc:docMk/>
          <pc:sldMk cId="1517867515" sldId="307"/>
        </pc:sldMkLst>
      </pc:sldChg>
      <pc:sldChg chg="add">
        <pc:chgData name="Ejike Udeogu" userId="692df98c-5a84-4ce8-b765-f488e825945b" providerId="ADAL" clId="{284FC2FB-B61C-4464-9036-61137B7B5CA9}" dt="2024-09-12T08:27:51.804" v="43"/>
        <pc:sldMkLst>
          <pc:docMk/>
          <pc:sldMk cId="3323872952" sldId="308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1"/>
            <a:ext cx="2946576" cy="4960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81" tIns="45891" rIns="91781" bIns="45891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49482" y="1"/>
            <a:ext cx="2946575" cy="4960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81" tIns="45891" rIns="91781" bIns="45891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29014"/>
            <a:ext cx="2946576" cy="4960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81" tIns="45891" rIns="91781" bIns="45891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49482" y="9429014"/>
            <a:ext cx="2946575" cy="4960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81" tIns="45891" rIns="91781" bIns="45891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1"/>
            <a:ext cx="2946576" cy="4960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81" tIns="45891" rIns="91781" bIns="45891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51099" y="1"/>
            <a:ext cx="2946576" cy="4960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81" tIns="45891" rIns="91781" bIns="45891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15988" y="742950"/>
            <a:ext cx="4965700" cy="37242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06141" y="4714507"/>
            <a:ext cx="4985393" cy="44689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81" tIns="45891" rIns="91781" bIns="45891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30630"/>
            <a:ext cx="2946576" cy="4960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81" tIns="45891" rIns="91781" bIns="45891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51099" y="9430630"/>
            <a:ext cx="2946576" cy="4960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81" tIns="45891" rIns="91781" bIns="45891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12/09/2024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12/09/2024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12/09/2024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12/09/2024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12/09/2024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12/09/2024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12/09/2024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12/09/2024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12/09/2024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12/09/2024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12/09/2024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12/09/2024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monash.edu/business/marketing/marketing-dictionary/m/micro-environment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accent2"/>
                </a:solidFill>
              </a:rPr>
              <a:t>LCBB5015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571472" y="1928803"/>
            <a:ext cx="7786742" cy="3357586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Principles of Marketing</a:t>
            </a: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Week 3</a:t>
            </a:r>
          </a:p>
          <a:p>
            <a:pPr eaLnBrk="1" hangingPunct="1"/>
            <a:endParaRPr lang="en-GB" altLang="en-US" dirty="0">
              <a:solidFill>
                <a:schemeClr val="accent2"/>
              </a:solidFill>
            </a:endParaRP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The Marketing Environment &amp; Porter’s Five Forces Model</a:t>
            </a:r>
          </a:p>
          <a:p>
            <a:pPr eaLnBrk="1" hangingPunct="1"/>
            <a:endParaRPr lang="en-GB" altLang="en-US" dirty="0">
              <a:solidFill>
                <a:schemeClr val="accent2"/>
              </a:solidFill>
            </a:endParaRPr>
          </a:p>
          <a:p>
            <a:pPr eaLnBrk="1" hangingPunct="1"/>
            <a:r>
              <a:rPr lang="en-GB" altLang="en-US" sz="4800" b="1" dirty="0">
                <a:solidFill>
                  <a:schemeClr val="accent2"/>
                </a:solidFill>
              </a:rPr>
              <a:t>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2F911F-1BBE-45F8-89D2-B0462E1ED5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/>
              <a:t>Learning Objectives</a:t>
            </a:r>
            <a:endParaRPr lang="en-GB" sz="32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0B5002-CDF2-410E-A308-DBCFFCEAA5B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To be able to understand and analyse the main elements in the Micro Environment.</a:t>
            </a:r>
          </a:p>
          <a:p>
            <a:endParaRPr lang="en-GB" sz="2400" dirty="0"/>
          </a:p>
          <a:p>
            <a:r>
              <a:rPr lang="en-GB" sz="2400" dirty="0"/>
              <a:t>To determine the main elements in the Macro Environment.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 dirty="0"/>
              <a:t>To apply the PESTLE factors to a company and state whether each force is favourable/unfavourable and why.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921535-617F-4EA2-8CEB-9893BBC9D2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12/09/2024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2D705A6-0323-4EC2-B49E-1AA043AADE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483928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783D72-65BB-492A-8966-E81E442342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Marketing Environment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CEBE83-52EB-4A63-A3F6-FD8E0DD4C2C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marketing environment consists of forces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9B93BF-A004-49A6-AF21-D37764C415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12/09/2024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42D3A91-3D9B-474C-986F-7B563DD152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4114685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E18E20-BE48-4BDB-B11B-32B27BEE00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Diagram: The Micro and Macro Environment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8BB19B-FCB9-49A3-8CDE-DB1C70C190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12/09/2024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CDCFEBA-0D67-4139-8958-992ADC4D47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  <p:pic>
        <p:nvPicPr>
          <p:cNvPr id="6" name="Content Placeholder 3">
            <a:extLst>
              <a:ext uri="{FF2B5EF4-FFF2-40B4-BE49-F238E27FC236}">
                <a16:creationId xmlns:a16="http://schemas.microsoft.com/office/drawing/2014/main" id="{5148D6A3-B046-4200-A0A8-53C8ACED1CC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5736" y="1419930"/>
            <a:ext cx="4752528" cy="4236629"/>
          </a:xfrm>
        </p:spPr>
      </p:pic>
    </p:spTree>
    <p:extLst>
      <p:ext uri="{BB962C8B-B14F-4D97-AF65-F5344CB8AC3E}">
        <p14:creationId xmlns:p14="http://schemas.microsoft.com/office/powerpoint/2010/main" val="32602239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04069F-61D0-4844-85F3-96581BF0AD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Micro Environment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15795A-BD4D-4976-B2E4-86DEAE6F24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factors or elements in a firm's immediate environment which affect its performance and decision-making; these elements include the firm's suppliers, competitors, marketing intermediaries, customers and publics.</a:t>
            </a:r>
          </a:p>
          <a:p>
            <a:pPr marL="0" indent="0">
              <a:buNone/>
            </a:pPr>
            <a:r>
              <a:rPr lang="en-GB" sz="1800" b="1" dirty="0"/>
              <a:t>Source: </a:t>
            </a:r>
            <a:r>
              <a:rPr lang="en-GB" sz="1800" dirty="0">
                <a:hlinkClick r:id="rId2"/>
              </a:rPr>
              <a:t>https://www.monash.edu/business/marketing/marketing-dictionary/m/micro-environment</a:t>
            </a:r>
            <a:endParaRPr lang="en-GB" sz="1800" b="1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FE9B53-6A69-4603-B3BE-95C52CB554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12/09/2024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0F7583B-BC50-4F48-8B70-819629C8E1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045292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4EABBE-D609-4C3E-AAC6-47FEC8B651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Main Elements in the Micro Environment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1C4271-0AF5-4ED0-BB07-8520F3DCB3C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company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r>
              <a:rPr lang="en-GB" dirty="0"/>
              <a:t>Suppliers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8B9857-0E45-4DFB-84C4-CF17693FB6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12/09/2024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556E7DF-9C29-4140-B6CC-43B5AA0C67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160755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A9B45D-B0E4-4A71-A5B2-733733B380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Main Elements in the Micro Environment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030D49-905C-4E2E-88F8-7B60FEF55E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Customers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Distributors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CB007C-3321-4DB8-8458-F05987F181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12/09/2024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190D267-940E-4230-BAB6-C13E9F0EF9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2040159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F2935D-6E23-4ED6-A250-892E6BCDEF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Main Elements in the Micro Environment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B54C59-1C95-432A-AAAF-6CEC760E593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Competitors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The public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C8DF25-B5D6-4371-B3C5-FBB27BC013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12/09/2024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BD2B646-BCC3-4B84-8F7F-B10E49F3E8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938065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1CE8CD-F221-4F1D-91BE-0F3D3B9708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Macro Environment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3A2E34-6AD2-42A3-928E-380F138FB4E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macro environment consists of external forces outside of the organisation that can create opportunities and/or threats.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E3B6BF-0CEE-4F74-BBB4-011007FDBE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12/09/2024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267AB92-332C-4289-8C31-E14F3B9DA2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4654129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B0789D-BB8F-4FE4-95F3-2CA3B7A1C7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Diagram: The Macro Environment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010F72-23BE-4659-825D-BD81BA1365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12/09/2024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0B0C594-78D5-405F-8BD9-7F49DB8D4B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  <p:pic>
        <p:nvPicPr>
          <p:cNvPr id="1028" name="Picture 4">
            <a:extLst>
              <a:ext uri="{FF2B5EF4-FFF2-40B4-BE49-F238E27FC236}">
                <a16:creationId xmlns:a16="http://schemas.microsoft.com/office/drawing/2014/main" id="{A9E6423F-E000-4D01-8DD6-A021A2483AD5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8416" y="1417638"/>
            <a:ext cx="4961856" cy="41120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6545150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8B2C90-B08F-410F-8441-CC58DFB759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Main Elements in the Macro Environment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8B556F-D7F6-43ED-8B78-2A2E78400E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Social/Cultural forces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Legal forces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518238-B20D-4A85-93A3-73BF4E9AB5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12/09/2024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8700962-76D9-4F34-BBDB-B9436D18BE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1611234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67A1A1-95B3-4A70-8E2C-3D78D3E3BF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Main Elements in the Macro Environment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F8AFD3-3619-4249-B93C-55E5B8C449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Economic forces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Political forces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7BA622-ACA8-419C-AD2A-B7C053C7CA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12/09/2024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F2D7526-5B12-4AA0-9566-ABE1ECE8FD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1053129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BC528F-E320-456A-80E1-550350B373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Main Elements in the Macro Environment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BEA003-70B5-4A43-A7B6-83E9C3084A6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Technological forces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Environmental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8E2C14-A5F0-4C6B-9642-ACF6AA9C0D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12/09/2024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BDD022-29C8-47CC-8560-77A375EAE7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1013463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611F4C-3C76-4164-A50F-342CE318D7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28F152-2A60-40CC-B51C-45AA01F1A9D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Environmental scanning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Environmental analysis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F34B9A-B3D1-4CF6-B5D1-DF023CAA60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12/09/2024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945404B-F8F7-4426-BDF4-E2A0F3A57E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8472699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ACE75D-43AC-4894-B762-F007812EAF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0CFE59-0DA8-4A8B-8E84-0C54538F2F3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Pick a company and relate the macro environment to the organisation. Stating whether each force is favourable or un favourable and why.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2985DE-F727-4093-8956-969DB07A8D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12/09/2024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EAF7B39-E1C9-4718-A11E-FB01CC93E9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6519094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2F911F-1BBE-45F8-89D2-B0462E1ED5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0B5002-CDF2-410E-A308-DBCFFCEAA5B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In this lecture we have analysed the main elements in the Micro Environment.</a:t>
            </a:r>
          </a:p>
          <a:p>
            <a:endParaRPr lang="en-GB" sz="2400" dirty="0"/>
          </a:p>
          <a:p>
            <a:r>
              <a:rPr lang="en-GB" sz="2400" dirty="0"/>
              <a:t>We have determined the main elements in the Macro Environment.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 dirty="0"/>
              <a:t>We </a:t>
            </a:r>
            <a:r>
              <a:rPr lang="en-GB" sz="2400"/>
              <a:t>have applied </a:t>
            </a:r>
            <a:r>
              <a:rPr lang="en-GB" sz="2400" dirty="0"/>
              <a:t>the PESTLE factors to a company </a:t>
            </a:r>
            <a:r>
              <a:rPr lang="en-GB" sz="2400"/>
              <a:t>and stated </a:t>
            </a:r>
            <a:r>
              <a:rPr lang="en-GB" sz="2400" dirty="0"/>
              <a:t>whether each force is favourable/unfavourable and why.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921535-617F-4EA2-8CEB-9893BBC9D2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12/09/2024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2D705A6-0323-4EC2-B49E-1AA043AADE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30236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accent2"/>
                </a:solidFill>
              </a:rPr>
              <a:t>LCBB5015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571472" y="1928803"/>
            <a:ext cx="7786742" cy="3357586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Principles of Marketing</a:t>
            </a: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Week 3 Session 1</a:t>
            </a: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Porters 5 Forces Model</a:t>
            </a:r>
          </a:p>
          <a:p>
            <a:pPr eaLnBrk="1" hangingPunct="1"/>
            <a:r>
              <a:rPr lang="en-GB" altLang="en-US" sz="4800" b="1" dirty="0">
                <a:solidFill>
                  <a:schemeClr val="accent2"/>
                </a:solidFill>
              </a:rPr>
              <a:t>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17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DABC6F-271C-4A28-BEBB-74D63B77E6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/>
              <a:t>Learning Objectives</a:t>
            </a:r>
            <a:endParaRPr lang="en-GB" sz="32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50F893-E02A-49CE-8182-E5037775E9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To determine and analyse the main elements of the Porter’s Five Forces model.</a:t>
            </a:r>
          </a:p>
          <a:p>
            <a:endParaRPr lang="en-GB" sz="2400" dirty="0"/>
          </a:p>
          <a:p>
            <a:r>
              <a:rPr lang="en-GB" sz="2400" dirty="0"/>
              <a:t>Application of the Porter’s Five Forces model to a chosen company.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053C73-AC61-4685-8064-33FAA736D7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12/09/2024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067C806-DF8B-4901-859D-5AB0FDE18A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595983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ADE8FF-5FED-4A89-B6AA-E2E2F6C0FE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Porters 5 Forces Model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B09613-7E7F-4B0E-A546-6435ED30BA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dirty="0"/>
              <a:t>Porter's five forces model is used to understand the industry/market which the business is operating within. It can be used to:</a:t>
            </a:r>
          </a:p>
          <a:p>
            <a:pPr marL="0" indent="0">
              <a:buNone/>
            </a:pPr>
            <a:r>
              <a:rPr lang="en-GB" sz="2000" dirty="0"/>
              <a:t> </a:t>
            </a:r>
          </a:p>
          <a:p>
            <a:r>
              <a:rPr lang="en-GB" sz="2000" dirty="0"/>
              <a:t>a) understand how profitable an industry is to be in which can be used to decide whether to enter or exit the market.  </a:t>
            </a:r>
          </a:p>
          <a:p>
            <a:pPr marL="0" indent="0">
              <a:buNone/>
            </a:pPr>
            <a:r>
              <a:rPr lang="en-GB" sz="2000" dirty="0"/>
              <a:t> </a:t>
            </a:r>
          </a:p>
          <a:p>
            <a:r>
              <a:rPr lang="en-GB" sz="2000" dirty="0"/>
              <a:t>b) by firms operating in that industry to understand the forces impacting upon industry profitability and change how they operate to become more profitable themselves.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93AE3D-408C-4DD3-B7AD-94E9E7A9AD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12/09/2024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80ED3AE-52DF-4ADA-9781-D538E1BFF2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1636042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4613C7-6A0F-46DB-B376-209E2778E0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Porters 5 Forces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F19888-4255-4FCB-A557-69AAB9E90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12/09/2024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CBDE243-9338-4F04-8BCA-2CF014BD9A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20</a:t>
            </a:fld>
            <a:endParaRPr lang="en-GB" altLang="en-US"/>
          </a:p>
        </p:txBody>
      </p:sp>
      <p:pic>
        <p:nvPicPr>
          <p:cNvPr id="6" name="Content Placeholder 3">
            <a:extLst>
              <a:ext uri="{FF2B5EF4-FFF2-40B4-BE49-F238E27FC236}">
                <a16:creationId xmlns:a16="http://schemas.microsoft.com/office/drawing/2014/main" id="{35EE5491-89CD-4A15-ABDF-5B73D25907A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1657896"/>
            <a:ext cx="5157366" cy="3542208"/>
          </a:xfrm>
        </p:spPr>
      </p:pic>
    </p:spTree>
    <p:extLst>
      <p:ext uri="{BB962C8B-B14F-4D97-AF65-F5344CB8AC3E}">
        <p14:creationId xmlns:p14="http://schemas.microsoft.com/office/powerpoint/2010/main" val="157062877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0C1195-5C21-49FC-AE01-EED7F6749F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Competitive Rivalry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FDD478-5F52-4B57-B988-EC10F0CF3B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There are a lot of competitors</a:t>
            </a:r>
          </a:p>
          <a:p>
            <a:r>
              <a:rPr lang="en-GB" dirty="0"/>
              <a:t>There is little difference between rival’s products</a:t>
            </a:r>
          </a:p>
          <a:p>
            <a:r>
              <a:rPr lang="en-GB" dirty="0"/>
              <a:t>There are exit barriers that keep competitors in a market that they might otherwise leave.  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F7358E-426D-4B83-A4CE-5D03AD66A0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12/09/2024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AA165A4-1DDE-458E-96DE-126FC5339D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5676793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B60BAE-8790-4E26-8E46-795765DF5E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400" u="sng" dirty="0"/>
              <a:t>Competitors can be analysed by asking the following questions: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DE14FD-B7AA-4843-AE56-7B23D765A8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are their objectives?</a:t>
            </a:r>
          </a:p>
          <a:p>
            <a:r>
              <a:rPr lang="en-GB" dirty="0"/>
              <a:t>What are their strategies? </a:t>
            </a:r>
          </a:p>
          <a:p>
            <a:r>
              <a:rPr lang="en-GB" dirty="0"/>
              <a:t>What are their strengths and weaknesses? </a:t>
            </a:r>
          </a:p>
          <a:p>
            <a:r>
              <a:rPr lang="en-GB" dirty="0"/>
              <a:t>What threats do they provide to our company?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215184-8A43-4EF5-838C-67058D8210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12/09/2024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FE4446C-D608-4092-9FA0-6ADFD6E26F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4699961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EB3E4C-9AC9-464F-93F7-13CFD09ACC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Threat of new entrants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7F4761-8213-42B9-89BE-61649E3197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/>
              <a:t>The force will be high, and the industry less profitable when:</a:t>
            </a:r>
          </a:p>
          <a:p>
            <a:r>
              <a:rPr lang="en-GB" dirty="0"/>
              <a:t> New companies can easily enter the market.</a:t>
            </a:r>
          </a:p>
          <a:p>
            <a:r>
              <a:rPr lang="en-GB" dirty="0"/>
              <a:t>The barriers to entry are low.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7E62B0-0970-4CFE-AFD5-DC200C8C79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12/09/2024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AC2890B-A3A3-4FD1-B64B-2D027B5B2F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0136085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C8E28C-042F-4C7A-9C19-EB9355B75F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B15733-9E16-47B2-84FB-317DB9514C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400" b="1" u="sng" dirty="0"/>
              <a:t>It is harder to enter the market when there are significant barriers to entry. These can include:</a:t>
            </a:r>
          </a:p>
          <a:p>
            <a:r>
              <a:rPr lang="en-GB" sz="2400" dirty="0"/>
              <a:t>High costs of entry (e.g. production facilities, IT)</a:t>
            </a:r>
          </a:p>
          <a:p>
            <a:r>
              <a:rPr lang="en-GB" sz="2400" dirty="0"/>
              <a:t>Patents</a:t>
            </a:r>
          </a:p>
          <a:p>
            <a:r>
              <a:rPr lang="en-GB" sz="2400" dirty="0"/>
              <a:t>Customer contracts in place</a:t>
            </a:r>
          </a:p>
          <a:p>
            <a:r>
              <a:rPr lang="en-GB" sz="2400" dirty="0"/>
              <a:t>Cost advantages of existing competitors are significant (e.g. due to scale of operation)</a:t>
            </a:r>
          </a:p>
          <a:p>
            <a:r>
              <a:rPr lang="en-GB" sz="2400" dirty="0"/>
              <a:t>Strong brands amongst competitors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F98AA2-511A-4DAA-B8E3-B61C5B3C0C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12/09/2024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32C91FC-35EA-4837-AECF-9F904A4ED4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7230188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D6A479-124A-48B9-BA03-35BBF44CF8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GB" b="1" u="sng" dirty="0"/>
            </a:br>
            <a:r>
              <a:rPr lang="en-GB" b="1" u="sng" dirty="0"/>
              <a:t>Buyer Power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346C42-1AB5-487A-8111-3E58E3449EB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/>
              <a:t>The force is high, and industry less profitable when:</a:t>
            </a:r>
          </a:p>
          <a:p>
            <a:r>
              <a:rPr lang="en-GB" dirty="0"/>
              <a:t>A niche market provides a large proportion of company profits.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Customers can switch between competitors easily.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EC140E-D726-4FFA-945D-349AA0F60F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12/09/2024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5BC8528-45C0-4C66-A1C5-12B3F56D44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1110857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2CD73C-419E-4991-B3AB-21DBDDD0AB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Supplier Power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8ED883-410D-4E3D-AEAA-8FC4CE9C06A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/>
              <a:t>Supplier power is high, and industry less profitable when:</a:t>
            </a:r>
          </a:p>
          <a:p>
            <a:r>
              <a:rPr lang="en-GB" dirty="0"/>
              <a:t>There are  a few suppliers.</a:t>
            </a:r>
          </a:p>
          <a:p>
            <a:r>
              <a:rPr lang="en-GB" dirty="0"/>
              <a:t>The cost of changing suppliers is high.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F7F6C9-91F1-4D09-B7F9-272AD0222D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12/09/2024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9A6C1E0-524C-4D68-BB60-91BF8697E9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2903393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5554D9-FF33-4074-B1DF-0C464FE96D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GB" b="1" u="sng" dirty="0"/>
            </a:br>
            <a:r>
              <a:rPr lang="en-GB" b="1" u="sng" dirty="0"/>
              <a:t>Substitutes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6C83E5-FBCB-4525-B711-8C44696C88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A substitute product is a product from another industry that offers similar benefits to the consumer as the product produced by the firms within the industry. 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3E76A9-CCA9-4FA0-896D-38FB3E361D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12/09/2024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13FCFF8-0640-4E9D-ABAC-BF49136D83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6022842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354187-6B02-81C7-2CD9-5017C1E096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Exercise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0B5065-1520-03F2-E73D-34ED1C4C43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Relate the Porter’s Five Forces model to Nike trainers stating whether each of the five forces are high, medium or low and why.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681669-BC8F-32BA-43F4-51AAFF053B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12/09/2024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A37A74-3C83-CCDC-2AC0-F6FABE704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7473595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DABC6F-271C-4A28-BEBB-74D63B77E6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50F893-E02A-49CE-8182-E5037775E9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In this lecture we have determined and analysed the main elements of the Porter’s Five Forces model.</a:t>
            </a:r>
          </a:p>
          <a:p>
            <a:endParaRPr lang="en-GB" sz="2400" dirty="0"/>
          </a:p>
          <a:p>
            <a:r>
              <a:rPr lang="en-GB" sz="2400" dirty="0"/>
              <a:t>We have applied the Porter’s Five Forces model to a chosen company.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053C73-AC61-4685-8064-33FAA736D7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12/09/2024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067C806-DF8B-4901-859D-5AB0FDE18A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1786751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646714-A508-CD2C-BFFC-2DDC7B54CD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A59A7B-3DB4-FDEF-CAF0-F63ED47AA8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lnSpc>
                <a:spcPct val="200000"/>
              </a:lnSpc>
            </a:pPr>
            <a:r>
              <a:rPr lang="en-GB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A, Cheryl, et al. </a:t>
            </a:r>
            <a:r>
              <a:rPr lang="en-GB" sz="16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Business Policy and Strategy : The Art of Competition</a:t>
            </a:r>
            <a:r>
              <a:rPr lang="en-GB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Boca Raton, Fl, Auerbach Publications, 2021.</a:t>
            </a:r>
          </a:p>
          <a:p>
            <a:pPr marL="457200" indent="-457200">
              <a:lnSpc>
                <a:spcPct val="200000"/>
              </a:lnSpc>
            </a:pPr>
            <a:r>
              <a:rPr lang="en-GB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Campbell, David. </a:t>
            </a:r>
            <a:r>
              <a:rPr lang="en-GB" sz="16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Business Strategy.</a:t>
            </a:r>
            <a:r>
              <a:rPr lang="en-GB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London, Pearson, 2021.</a:t>
            </a:r>
          </a:p>
          <a:p>
            <a:pPr marL="457200" indent="-457200">
              <a:lnSpc>
                <a:spcPct val="200000"/>
              </a:lnSpc>
            </a:pPr>
            <a:r>
              <a:rPr lang="en-GB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David, Fred R. </a:t>
            </a:r>
            <a:r>
              <a:rPr lang="en-GB" sz="16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Strategic Management : Concepts and Cases</a:t>
            </a:r>
            <a:r>
              <a:rPr lang="en-GB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Upper Saddle River, N.J., Pearson Prentice Hall, 2015.</a:t>
            </a:r>
          </a:p>
          <a:p>
            <a:pPr marL="457200" indent="-457200">
              <a:lnSpc>
                <a:spcPct val="200000"/>
              </a:lnSpc>
            </a:pPr>
            <a:r>
              <a:rPr lang="en-GB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Fifield, Paul. </a:t>
            </a:r>
            <a:r>
              <a:rPr lang="en-GB" sz="16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Marketing Strategy</a:t>
            </a:r>
            <a:r>
              <a:rPr lang="en-GB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6th ed., London, Routledge, 2020.</a:t>
            </a:r>
          </a:p>
          <a:p>
            <a:pPr marL="457200" indent="-457200">
              <a:lnSpc>
                <a:spcPct val="200000"/>
              </a:lnSpc>
            </a:pPr>
            <a:r>
              <a:rPr lang="en-GB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Johnson, Gerry, et al. </a:t>
            </a:r>
            <a:r>
              <a:rPr lang="en-GB" sz="16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Exploring Corporate Strategy: Text and Cases</a:t>
            </a:r>
            <a:r>
              <a:rPr lang="en-GB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12th ed., Harlow, England, Pearson Education, 2020.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F89ED9-F4EF-A021-3BB8-554FE66DE9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12/09/2024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D07DCE8-0CFF-7703-B876-797CC58B8B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2387295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E53DFF-6954-F68D-6449-D2A8EC1124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2085D6-5A70-42DA-3774-3323C2C705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lnSpc>
                <a:spcPct val="200000"/>
              </a:lnSpc>
            </a:pPr>
            <a:r>
              <a:rPr lang="en-GB" sz="1600" dirty="0">
                <a:effectLst/>
                <a:latin typeface="Ariel"/>
              </a:rPr>
              <a:t>Dawson, John A. </a:t>
            </a:r>
            <a:r>
              <a:rPr lang="en-GB" sz="1600" i="1" dirty="0">
                <a:effectLst/>
                <a:latin typeface="Ariel"/>
              </a:rPr>
              <a:t>The Marketing Environment</a:t>
            </a:r>
            <a:r>
              <a:rPr lang="en-GB" sz="1600" dirty="0">
                <a:effectLst/>
                <a:latin typeface="Ariel"/>
              </a:rPr>
              <a:t>. London, Routledge, 2015.</a:t>
            </a:r>
          </a:p>
          <a:p>
            <a:pPr marL="457200" indent="-457200">
              <a:lnSpc>
                <a:spcPct val="200000"/>
              </a:lnSpc>
            </a:pPr>
            <a:r>
              <a:rPr lang="en-GB" sz="1600" dirty="0">
                <a:effectLst/>
                <a:latin typeface="Ariel"/>
              </a:rPr>
              <a:t>Kotler, Philip, et al. </a:t>
            </a:r>
            <a:r>
              <a:rPr lang="en-GB" sz="1600" i="1" dirty="0">
                <a:effectLst/>
                <a:latin typeface="Ariel"/>
              </a:rPr>
              <a:t>Marketing</a:t>
            </a:r>
            <a:r>
              <a:rPr lang="en-GB" sz="1600" dirty="0">
                <a:effectLst/>
                <a:latin typeface="Ariel"/>
              </a:rPr>
              <a:t>. 9th ed., Frenchs Forest, N.S.W., Pearson Australia, New South Wales, 2015.</a:t>
            </a:r>
          </a:p>
          <a:p>
            <a:pPr marL="457200" indent="-457200">
              <a:lnSpc>
                <a:spcPct val="200000"/>
              </a:lnSpc>
            </a:pPr>
            <a:r>
              <a:rPr lang="en-GB" sz="1600" i="1" dirty="0">
                <a:effectLst/>
                <a:latin typeface="Ariel"/>
              </a:rPr>
              <a:t>Principles of Marketing</a:t>
            </a:r>
            <a:r>
              <a:rPr lang="en-GB" sz="1600" dirty="0">
                <a:effectLst/>
                <a:latin typeface="Ariel"/>
              </a:rPr>
              <a:t>. 8th ed., Harlow, Pearson, 2019.</a:t>
            </a:r>
          </a:p>
          <a:p>
            <a:pPr marL="457200" indent="-457200">
              <a:lnSpc>
                <a:spcPct val="200000"/>
              </a:lnSpc>
            </a:pPr>
            <a:r>
              <a:rPr lang="en-GB" sz="1600" dirty="0">
                <a:effectLst/>
                <a:latin typeface="Ariel"/>
              </a:rPr>
              <a:t>Monash University. “Micro-Environment.” </a:t>
            </a:r>
            <a:r>
              <a:rPr lang="en-GB" sz="1600" i="1" dirty="0">
                <a:effectLst/>
                <a:latin typeface="Ariel"/>
              </a:rPr>
              <a:t>Monash Business School</a:t>
            </a:r>
            <a:r>
              <a:rPr lang="en-GB" sz="1600" dirty="0">
                <a:effectLst/>
                <a:latin typeface="Ariel"/>
              </a:rPr>
              <a:t>, 8 Feb. 2018, www.monash.edu/business/marketing/marketing-dictionary/m/micro-environment.</a:t>
            </a:r>
          </a:p>
          <a:p>
            <a:pPr marL="457200" indent="-457200">
              <a:lnSpc>
                <a:spcPct val="200000"/>
              </a:lnSpc>
            </a:pPr>
            <a:r>
              <a:rPr lang="en-GB" sz="1600" dirty="0" err="1">
                <a:effectLst/>
                <a:latin typeface="Ariel"/>
              </a:rPr>
              <a:t>Udoagwu</a:t>
            </a:r>
            <a:r>
              <a:rPr lang="en-GB" sz="1600" dirty="0">
                <a:effectLst/>
                <a:latin typeface="Ariel"/>
              </a:rPr>
              <a:t>, Kelechi. “What Is a Marketing Environment? | Wrike.” </a:t>
            </a:r>
            <a:r>
              <a:rPr lang="en-GB" sz="1600" i="1" dirty="0">
                <a:effectLst/>
                <a:latin typeface="Ariel"/>
              </a:rPr>
              <a:t>Www.wrike.com</a:t>
            </a:r>
            <a:r>
              <a:rPr lang="en-GB" sz="1600" dirty="0">
                <a:effectLst/>
                <a:latin typeface="Ariel"/>
              </a:rPr>
              <a:t>, 25 May 2022, www.wrike.com/blog/what-is-marketing-environment/.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EB3FAC-A88C-1F80-21C1-43C5B4F68D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12/09/2024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212722E-A013-5555-F8E5-280D20F54C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26083403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2243</TotalTime>
  <Words>1030</Words>
  <Application>Microsoft Office PowerPoint</Application>
  <PresentationFormat>On-screen Show (4:3)</PresentationFormat>
  <Paragraphs>190</Paragraphs>
  <Slides>31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6" baseType="lpstr">
      <vt:lpstr>Arial</vt:lpstr>
      <vt:lpstr>Ariel</vt:lpstr>
      <vt:lpstr>Myriad Pro</vt:lpstr>
      <vt:lpstr>Verdana</vt:lpstr>
      <vt:lpstr>20140311PresentationUWTSDTemplate</vt:lpstr>
      <vt:lpstr>LCBB5015</vt:lpstr>
      <vt:lpstr>Learning Objectives</vt:lpstr>
      <vt:lpstr>The Marketing Environment</vt:lpstr>
      <vt:lpstr>Diagram: The Micro and Macro Environment</vt:lpstr>
      <vt:lpstr>The Micro Environment</vt:lpstr>
      <vt:lpstr>The Main Elements in the Micro Environment</vt:lpstr>
      <vt:lpstr>The Main Elements in the Micro Environment</vt:lpstr>
      <vt:lpstr>The Main Elements in the Micro Environment</vt:lpstr>
      <vt:lpstr>The Macro Environment</vt:lpstr>
      <vt:lpstr>Diagram: The Macro Environment</vt:lpstr>
      <vt:lpstr>The Main Elements in the Macro Environment</vt:lpstr>
      <vt:lpstr>The Main Elements in the Macro Environment</vt:lpstr>
      <vt:lpstr>The Main Elements in the Macro Environment</vt:lpstr>
      <vt:lpstr>Conclusion</vt:lpstr>
      <vt:lpstr>Exercise</vt:lpstr>
      <vt:lpstr>Summary</vt:lpstr>
      <vt:lpstr>LCBB5015</vt:lpstr>
      <vt:lpstr>Learning Objectives</vt:lpstr>
      <vt:lpstr>Porters 5 Forces Model</vt:lpstr>
      <vt:lpstr>Porters 5 Forces</vt:lpstr>
      <vt:lpstr>Competitive Rivalry</vt:lpstr>
      <vt:lpstr>Competitors can be analysed by asking the following questions: </vt:lpstr>
      <vt:lpstr>Threat of new entrants</vt:lpstr>
      <vt:lpstr>PowerPoint Presentation</vt:lpstr>
      <vt:lpstr> Buyer Power </vt:lpstr>
      <vt:lpstr>Supplier Power</vt:lpstr>
      <vt:lpstr> Substitutes </vt:lpstr>
      <vt:lpstr>Exercise </vt:lpstr>
      <vt:lpstr>Summary</vt:lpstr>
      <vt:lpstr>References</vt:lpstr>
      <vt:lpstr>References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Ejike Udeogu</cp:lastModifiedBy>
  <cp:revision>139</cp:revision>
  <cp:lastPrinted>2022-02-21T18:37:46Z</cp:lastPrinted>
  <dcterms:created xsi:type="dcterms:W3CDTF">2002-10-07T19:43:58Z</dcterms:created>
  <dcterms:modified xsi:type="dcterms:W3CDTF">2024-09-12T08:27:58Z</dcterms:modified>
</cp:coreProperties>
</file>