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1"/>
  </p:notesMasterIdLst>
  <p:handoutMasterIdLst>
    <p:handoutMasterId r:id="rId12"/>
  </p:handoutMasterIdLst>
  <p:sldIdLst>
    <p:sldId id="256" r:id="rId5"/>
    <p:sldId id="257" r:id="rId6"/>
    <p:sldId id="258" r:id="rId7"/>
    <p:sldId id="259" r:id="rId8"/>
    <p:sldId id="261" r:id="rId9"/>
    <p:sldId id="260" r:id="rId10"/>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367E4E-B062-B648-9B01-46A3A3B8510F}" v="575" dt="2023-11-03T12:23:14.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201" autoAdjust="0"/>
    <p:restoredTop sz="94660"/>
  </p:normalViewPr>
  <p:slideViewPr>
    <p:cSldViewPr snapToGrid="0">
      <p:cViewPr varScale="1">
        <p:scale>
          <a:sx n="57" d="100"/>
          <a:sy n="57" d="100"/>
        </p:scale>
        <p:origin x="176" y="2064"/>
      </p:cViewPr>
      <p:guideLst/>
    </p:cSldViewPr>
  </p:slideViewPr>
  <p:notesTextViewPr>
    <p:cViewPr>
      <p:scale>
        <a:sx n="1" d="1"/>
        <a:sy n="1" d="1"/>
      </p:scale>
      <p:origin x="0" y="0"/>
    </p:cViewPr>
  </p:notesText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1B4FCDD-1390-4072-819F-1859A28414FA}" type="datetime1">
              <a:rPr lang="en-GB" smtClean="0"/>
              <a:t>23/10/2023</a:t>
            </a:fld>
            <a:endParaRPr lang="en-GB"/>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D98A85-43CB-4CDC-8FF1-647F52B29F1B}" type="slidenum">
              <a:rPr lang="en-GB" smtClean="0"/>
              <a:t>‹#›</a:t>
            </a:fld>
            <a:endParaRPr lang="en-GB"/>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9FA184E-823A-41A9-9B5A-BE7C0380E3FD}" type="datetime1">
              <a:rPr lang="en-GB" noProof="0" smtClean="0"/>
              <a:t>23/10/2023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3B4569-3B6E-468D-B981-DA515F47BCE4}" type="slidenum">
              <a:rPr lang="en-GB" noProof="0" smtClean="0"/>
              <a:t>‹#›</a:t>
            </a:fld>
            <a:endParaRPr lang="en-GB" noProof="0"/>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3B4569-3B6E-468D-B981-DA515F47BCE4}" type="slidenum">
              <a:rPr lang="en-GB" smtClean="0"/>
              <a:t>1</a:t>
            </a:fld>
            <a:endParaRPr lang="en-GB"/>
          </a:p>
        </p:txBody>
      </p:sp>
    </p:spTree>
    <p:extLst>
      <p:ext uri="{BB962C8B-B14F-4D97-AF65-F5344CB8AC3E}">
        <p14:creationId xmlns:p14="http://schemas.microsoft.com/office/powerpoint/2010/main" val="3406569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34071"/>
            <a:chOff x="-329674" y="-51881"/>
            <a:chExt cx="12515851" cy="6934071"/>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15853"/>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rtlCol="0" anchor="b">
            <a:normAutofit/>
          </a:bodyPr>
          <a:lstStyle>
            <a:lvl1pPr algn="ctr">
              <a:lnSpc>
                <a:spcPct val="80000"/>
              </a:lnSpc>
              <a:defRPr sz="5400" spc="-150">
                <a:solidFill>
                  <a:srgbClr val="FFFEFF"/>
                </a:solidFill>
              </a:defRPr>
            </a:lvl1pPr>
          </a:lstStyle>
          <a:p>
            <a:pPr rtl="0"/>
            <a:r>
              <a:rPr lang="en-GB" noProof="0" dirty="0"/>
              <a:t>Click to edit Master title style</a:t>
            </a:r>
          </a:p>
        </p:txBody>
      </p:sp>
      <p:sp>
        <p:nvSpPr>
          <p:cNvPr id="3" name="Subtitle 2"/>
          <p:cNvSpPr>
            <a:spLocks noGrp="1"/>
          </p:cNvSpPr>
          <p:nvPr>
            <p:ph type="subTitle" idx="1"/>
          </p:nvPr>
        </p:nvSpPr>
        <p:spPr>
          <a:xfrm>
            <a:off x="1759237" y="3906266"/>
            <a:ext cx="8673427" cy="1322587"/>
          </a:xfrm>
        </p:spPr>
        <p:txBody>
          <a:bodyPr tIns="0" rtlCol="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pPr rtl="0"/>
            <a:fld id="{E492DA28-93E8-4F11-AF01-9F0FDD09A0CE}" type="datetime1">
              <a:rPr lang="en-GB" noProof="0" smtClean="0"/>
              <a:t>23/10/2023</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lvl1pPr algn="ctr">
              <a:defRPr/>
            </a:lvl1pPr>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rtlCol="0"/>
          <a:lstStyle>
            <a:lvl1pPr>
              <a:defRPr>
                <a:solidFill>
                  <a:srgbClr val="FFFEFF"/>
                </a:solidFill>
              </a:defRPr>
            </a:lvl1pPr>
          </a:lstStyle>
          <a:p>
            <a:pPr rtl="0"/>
            <a:r>
              <a:rPr lang="en-GB" noProof="0" dirty="0"/>
              <a:t>Click to edit Master title style</a:t>
            </a:r>
          </a:p>
        </p:txBody>
      </p:sp>
      <p:sp>
        <p:nvSpPr>
          <p:cNvPr id="3" name="Content Placeholder 2"/>
          <p:cNvSpPr>
            <a:spLocks noGrp="1"/>
          </p:cNvSpPr>
          <p:nvPr>
            <p:ph idx="1"/>
          </p:nvPr>
        </p:nvSpPr>
        <p:spPr>
          <a:xfrm>
            <a:off x="5118447" y="803186"/>
            <a:ext cx="6281873" cy="5248622"/>
          </a:xfrm>
        </p:spPr>
        <p:txBody>
          <a:bodyPr rtlCol="0" anchor="ctr"/>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p:txBody>
          <a:bodyPr rtlCol="0"/>
          <a:lstStyle/>
          <a:p>
            <a:pPr rtl="0"/>
            <a:fld id="{86085FB1-F19B-4BF2-880F-756BE9AB4A94}" type="datetime1">
              <a:rPr lang="en-GB" noProof="0" smtClean="0"/>
              <a:t>23/10/2023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rtlCol="0" anchor="b">
            <a:normAutofit/>
          </a:bodyPr>
          <a:lstStyle>
            <a:lvl1pPr algn="ctr">
              <a:defRPr sz="4400">
                <a:solidFill>
                  <a:srgbClr val="FFFEFF"/>
                </a:solidFill>
              </a:defRPr>
            </a:lvl1pPr>
          </a:lstStyle>
          <a:p>
            <a:pPr rtl="0"/>
            <a:r>
              <a:rPr lang="en-GB" noProof="0" dirty="0"/>
              <a:t>Click to edit Master title style</a:t>
            </a:r>
          </a:p>
        </p:txBody>
      </p:sp>
      <p:sp>
        <p:nvSpPr>
          <p:cNvPr id="3" name="Text Placeholder 2"/>
          <p:cNvSpPr>
            <a:spLocks noGrp="1"/>
          </p:cNvSpPr>
          <p:nvPr>
            <p:ph type="body" idx="1"/>
          </p:nvPr>
        </p:nvSpPr>
        <p:spPr>
          <a:xfrm>
            <a:off x="3344215" y="3846851"/>
            <a:ext cx="5490223" cy="1383770"/>
          </a:xfrm>
        </p:spPr>
        <p:txBody>
          <a:bodyPr tIns="0" rtlCol="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dirty="0"/>
              <a:t>Edit Master text styles</a:t>
            </a:r>
          </a:p>
        </p:txBody>
      </p:sp>
      <p:sp>
        <p:nvSpPr>
          <p:cNvPr id="4" name="Date Placeholder 3"/>
          <p:cNvSpPr>
            <a:spLocks noGrp="1"/>
          </p:cNvSpPr>
          <p:nvPr>
            <p:ph type="dt" sz="half" idx="10"/>
          </p:nvPr>
        </p:nvSpPr>
        <p:spPr>
          <a:xfrm>
            <a:off x="804672" y="320040"/>
            <a:ext cx="3657600" cy="320040"/>
          </a:xfrm>
        </p:spPr>
        <p:txBody>
          <a:bodyPr rtlCol="0"/>
          <a:lstStyle/>
          <a:p>
            <a:pPr rtl="0"/>
            <a:fld id="{B8EE63B0-9776-4B75-A391-FD37279CC1F5}" type="datetime1">
              <a:rPr lang="en-GB" noProof="0" smtClean="0"/>
              <a:t>23/10/2023</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lvl1pPr algn="ctr">
              <a:defRPr/>
            </a:lvl1pPr>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rtlCol="0"/>
          <a:lstStyle>
            <a:lvl1pPr>
              <a:defRPr>
                <a:solidFill>
                  <a:srgbClr val="FFFEFF"/>
                </a:solidFill>
              </a:defRPr>
            </a:lvl1pPr>
          </a:lstStyle>
          <a:p>
            <a:pPr rtl="0"/>
            <a:r>
              <a:rPr lang="en-GB" noProof="0" dirty="0"/>
              <a:t>Click to edit Master title style</a:t>
            </a:r>
          </a:p>
        </p:txBody>
      </p:sp>
      <p:sp>
        <p:nvSpPr>
          <p:cNvPr id="3" name="Content Placeholder 2"/>
          <p:cNvSpPr>
            <a:spLocks noGrp="1"/>
          </p:cNvSpPr>
          <p:nvPr>
            <p:ph sz="half" idx="1"/>
          </p:nvPr>
        </p:nvSpPr>
        <p:spPr>
          <a:xfrm>
            <a:off x="5120878" y="803187"/>
            <a:ext cx="6269591" cy="2382651"/>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Content Placeholder 3"/>
          <p:cNvSpPr>
            <a:spLocks noGrp="1"/>
          </p:cNvSpPr>
          <p:nvPr>
            <p:ph sz="half" idx="2"/>
          </p:nvPr>
        </p:nvSpPr>
        <p:spPr>
          <a:xfrm>
            <a:off x="5118447" y="3672162"/>
            <a:ext cx="6272022" cy="2383586"/>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Date Placeholder 4"/>
          <p:cNvSpPr>
            <a:spLocks noGrp="1"/>
          </p:cNvSpPr>
          <p:nvPr>
            <p:ph type="dt" sz="half" idx="10"/>
          </p:nvPr>
        </p:nvSpPr>
        <p:spPr>
          <a:xfrm>
            <a:off x="804672" y="320040"/>
            <a:ext cx="3657600" cy="320040"/>
          </a:xfrm>
        </p:spPr>
        <p:txBody>
          <a:bodyPr rtlCol="0"/>
          <a:lstStyle/>
          <a:p>
            <a:pPr rtl="0"/>
            <a:fld id="{173BDBEF-F622-47A3-890E-B87793C09DE7}" type="datetime1">
              <a:rPr lang="en-GB" noProof="0" smtClean="0"/>
              <a:t>23/10/2023</a:t>
            </a:fld>
            <a:endParaRPr lang="en-GB" noProof="0" dirty="0"/>
          </a:p>
        </p:txBody>
      </p:sp>
      <p:sp>
        <p:nvSpPr>
          <p:cNvPr id="6" name="Footer Placeholder 5"/>
          <p:cNvSpPr>
            <a:spLocks noGrp="1"/>
          </p:cNvSpPr>
          <p:nvPr>
            <p:ph type="ftr" sz="quarter" idx="11"/>
          </p:nvPr>
        </p:nvSpPr>
        <p:spPr>
          <a:xfrm>
            <a:off x="804672" y="6227064"/>
            <a:ext cx="10588752" cy="320040"/>
          </a:xfrm>
        </p:spPr>
        <p:txBody>
          <a:bodyPr rtlCol="0"/>
          <a:lstStyle/>
          <a:p>
            <a:pPr rtl="0"/>
            <a:endParaRPr lang="en-GB" noProof="0" dirty="0"/>
          </a:p>
        </p:txBody>
      </p:sp>
      <p:sp>
        <p:nvSpPr>
          <p:cNvPr id="7" name="Slide Number Placeholder 6"/>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rtlCol="0"/>
          <a:lstStyle>
            <a:lvl1pPr>
              <a:defRPr>
                <a:solidFill>
                  <a:srgbClr val="FFFEFF"/>
                </a:solidFill>
              </a:defRPr>
            </a:lvl1pPr>
          </a:lstStyle>
          <a:p>
            <a:pPr rtl="0"/>
            <a:r>
              <a:rPr lang="en-GB" noProof="0" dirty="0"/>
              <a:t>Click to edit Master title style</a:t>
            </a:r>
          </a:p>
        </p:txBody>
      </p:sp>
      <p:sp>
        <p:nvSpPr>
          <p:cNvPr id="3" name="Text Placeholder 2"/>
          <p:cNvSpPr>
            <a:spLocks noGrp="1"/>
          </p:cNvSpPr>
          <p:nvPr>
            <p:ph type="body" idx="1"/>
          </p:nvPr>
        </p:nvSpPr>
        <p:spPr>
          <a:xfrm>
            <a:off x="5125137" y="803185"/>
            <a:ext cx="6265088" cy="685800"/>
          </a:xfrm>
        </p:spPr>
        <p:txBody>
          <a:bodyPr rtlCol="0"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Master text styles</a:t>
            </a:r>
          </a:p>
        </p:txBody>
      </p:sp>
      <p:sp>
        <p:nvSpPr>
          <p:cNvPr id="4" name="Content Placeholder 3"/>
          <p:cNvSpPr>
            <a:spLocks noGrp="1"/>
          </p:cNvSpPr>
          <p:nvPr>
            <p:ph sz="half" idx="2"/>
          </p:nvPr>
        </p:nvSpPr>
        <p:spPr>
          <a:xfrm>
            <a:off x="5125305" y="1488985"/>
            <a:ext cx="6264350" cy="1696853"/>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Text Placeholder 4"/>
          <p:cNvSpPr>
            <a:spLocks noGrp="1"/>
          </p:cNvSpPr>
          <p:nvPr>
            <p:ph type="body" sz="quarter" idx="3"/>
          </p:nvPr>
        </p:nvSpPr>
        <p:spPr>
          <a:xfrm>
            <a:off x="5118653" y="3665887"/>
            <a:ext cx="6264414" cy="685800"/>
          </a:xfrm>
        </p:spPr>
        <p:txBody>
          <a:bodyPr rtlCol="0"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Master text styles</a:t>
            </a:r>
          </a:p>
        </p:txBody>
      </p:sp>
      <p:sp>
        <p:nvSpPr>
          <p:cNvPr id="6" name="Content Placeholder 5"/>
          <p:cNvSpPr>
            <a:spLocks noGrp="1"/>
          </p:cNvSpPr>
          <p:nvPr>
            <p:ph sz="quarter" idx="4"/>
          </p:nvPr>
        </p:nvSpPr>
        <p:spPr>
          <a:xfrm>
            <a:off x="5118447" y="4351687"/>
            <a:ext cx="6265588" cy="1704060"/>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7" name="Date Placeholder 6"/>
          <p:cNvSpPr>
            <a:spLocks noGrp="1"/>
          </p:cNvSpPr>
          <p:nvPr>
            <p:ph type="dt" sz="half" idx="10"/>
          </p:nvPr>
        </p:nvSpPr>
        <p:spPr>
          <a:xfrm>
            <a:off x="804672" y="320040"/>
            <a:ext cx="3657600" cy="320040"/>
          </a:xfrm>
        </p:spPr>
        <p:txBody>
          <a:bodyPr rtlCol="0"/>
          <a:lstStyle/>
          <a:p>
            <a:pPr rtl="0"/>
            <a:fld id="{E575FE41-3998-4D7F-B3A9-DA241E3C9664}" type="datetime1">
              <a:rPr lang="en-GB" noProof="0" smtClean="0"/>
              <a:t>23/10/2023</a:t>
            </a:fld>
            <a:endParaRPr lang="en-GB" noProof="0" dirty="0"/>
          </a:p>
        </p:txBody>
      </p:sp>
      <p:sp>
        <p:nvSpPr>
          <p:cNvPr id="8" name="Footer Placeholder 7"/>
          <p:cNvSpPr>
            <a:spLocks noGrp="1"/>
          </p:cNvSpPr>
          <p:nvPr>
            <p:ph type="ftr" sz="quarter" idx="11"/>
          </p:nvPr>
        </p:nvSpPr>
        <p:spPr>
          <a:xfrm>
            <a:off x="804672" y="6227064"/>
            <a:ext cx="10588752" cy="320040"/>
          </a:xfrm>
        </p:spPr>
        <p:txBody>
          <a:bodyPr rtlCol="0"/>
          <a:lstStyle/>
          <a:p>
            <a:pPr rtl="0"/>
            <a:endParaRPr lang="en-GB" noProof="0" dirty="0"/>
          </a:p>
        </p:txBody>
      </p:sp>
      <p:sp>
        <p:nvSpPr>
          <p:cNvPr id="9" name="Slide Number Placeholder 8"/>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rtlCol="0"/>
          <a:lstStyle>
            <a:lvl1pPr>
              <a:defRPr>
                <a:solidFill>
                  <a:srgbClr val="FFFEFF"/>
                </a:solidFill>
              </a:defRPr>
            </a:lvl1pPr>
          </a:lstStyle>
          <a:p>
            <a:pPr rtl="0"/>
            <a:r>
              <a:rPr lang="en-GB" noProof="0" dirty="0"/>
              <a:t>Click to edit Master title style</a:t>
            </a:r>
          </a:p>
        </p:txBody>
      </p:sp>
      <p:sp>
        <p:nvSpPr>
          <p:cNvPr id="3" name="Date Placeholder 2"/>
          <p:cNvSpPr>
            <a:spLocks noGrp="1"/>
          </p:cNvSpPr>
          <p:nvPr>
            <p:ph type="dt" sz="half" idx="10"/>
          </p:nvPr>
        </p:nvSpPr>
        <p:spPr/>
        <p:txBody>
          <a:bodyPr rtlCol="0"/>
          <a:lstStyle/>
          <a:p>
            <a:pPr rtl="0"/>
            <a:fld id="{80BA709E-B980-4E9F-8C28-97431E87AE3B}" type="datetime1">
              <a:rPr lang="en-GB" noProof="0" smtClean="0"/>
              <a:t>23/10/2023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rtlCol="0"/>
          <a:lstStyle/>
          <a:p>
            <a:pPr rtl="0"/>
            <a:fld id="{6E13746D-4D08-435C-BB68-13B5EE57D512}" type="datetime1">
              <a:rPr lang="en-GB" noProof="0" smtClean="0"/>
              <a:t>23/10/2023</a:t>
            </a:fld>
            <a:endParaRPr lang="en-GB" noProof="0"/>
          </a:p>
        </p:txBody>
      </p:sp>
      <p:sp>
        <p:nvSpPr>
          <p:cNvPr id="3" name="Footer Placeholder 2"/>
          <p:cNvSpPr>
            <a:spLocks noGrp="1"/>
          </p:cNvSpPr>
          <p:nvPr>
            <p:ph type="ftr" sz="quarter" idx="11"/>
          </p:nvPr>
        </p:nvSpPr>
        <p:spPr>
          <a:xfrm>
            <a:off x="804672" y="6227064"/>
            <a:ext cx="10588752" cy="320040"/>
          </a:xfrm>
        </p:spPr>
        <p:txBody>
          <a:bodyPr rtlCol="0"/>
          <a:lstStyle/>
          <a:p>
            <a:pPr rtl="0"/>
            <a:endParaRPr lang="en-GB" noProof="0"/>
          </a:p>
        </p:txBody>
      </p:sp>
      <p:sp>
        <p:nvSpPr>
          <p:cNvPr id="4" name="Slide Number Placeholder 3"/>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rtlCol="0" anchor="b">
            <a:noAutofit/>
          </a:bodyPr>
          <a:lstStyle>
            <a:lvl1pPr algn="ctr">
              <a:defRPr sz="3200">
                <a:solidFill>
                  <a:srgbClr val="FFFEFF"/>
                </a:solidFill>
              </a:defRPr>
            </a:lvl1pPr>
          </a:lstStyle>
          <a:p>
            <a:pPr rtl="0"/>
            <a:r>
              <a:rPr lang="en-GB" noProof="0" dirty="0"/>
              <a:t>Click to edit Master title style</a:t>
            </a:r>
          </a:p>
        </p:txBody>
      </p:sp>
      <p:sp>
        <p:nvSpPr>
          <p:cNvPr id="3" name="Content Placeholder 2"/>
          <p:cNvSpPr>
            <a:spLocks noGrp="1"/>
          </p:cNvSpPr>
          <p:nvPr>
            <p:ph idx="1"/>
          </p:nvPr>
        </p:nvSpPr>
        <p:spPr>
          <a:xfrm>
            <a:off x="5109983" y="802809"/>
            <a:ext cx="6275035" cy="5249940"/>
          </a:xfrm>
        </p:spPr>
        <p:txBody>
          <a:bodyPr rtlCol="0" anchor="ctr"/>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Text Placeholder 3"/>
          <p:cNvSpPr>
            <a:spLocks noGrp="1"/>
          </p:cNvSpPr>
          <p:nvPr>
            <p:ph type="body" sz="half" idx="2"/>
          </p:nvPr>
        </p:nvSpPr>
        <p:spPr>
          <a:xfrm>
            <a:off x="888631" y="3580186"/>
            <a:ext cx="3501197" cy="1221164"/>
          </a:xfrm>
        </p:spPr>
        <p:txBody>
          <a:bodyPr rtlCol="0"/>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Edit Master text styles</a:t>
            </a:r>
          </a:p>
        </p:txBody>
      </p:sp>
      <p:sp>
        <p:nvSpPr>
          <p:cNvPr id="5" name="Date Placeholder 4"/>
          <p:cNvSpPr>
            <a:spLocks noGrp="1"/>
          </p:cNvSpPr>
          <p:nvPr>
            <p:ph type="dt" sz="half" idx="10"/>
          </p:nvPr>
        </p:nvSpPr>
        <p:spPr/>
        <p:txBody>
          <a:bodyPr rtlCol="0"/>
          <a:lstStyle/>
          <a:p>
            <a:pPr rtl="0"/>
            <a:fld id="{AA2419FD-35B9-472C-B6F6-2D1E92BF6724}" type="datetime1">
              <a:rPr lang="en-GB" noProof="0" smtClean="0"/>
              <a:t>23/10/2023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
        <p:nvSpPr>
          <p:cNvPr id="2" name="Title 1"/>
          <p:cNvSpPr>
            <a:spLocks noGrp="1"/>
          </p:cNvSpPr>
          <p:nvPr>
            <p:ph type="title"/>
          </p:nvPr>
        </p:nvSpPr>
        <p:spPr>
          <a:xfrm>
            <a:off x="885443" y="2360255"/>
            <a:ext cx="5776646" cy="1178032"/>
          </a:xfrm>
        </p:spPr>
        <p:txBody>
          <a:bodyPr bIns="0" rtlCol="0" anchor="b">
            <a:normAutofit/>
          </a:bodyPr>
          <a:lstStyle>
            <a:lvl1pPr>
              <a:defRPr sz="3600">
                <a:solidFill>
                  <a:srgbClr val="FFFEFF"/>
                </a:solidFill>
              </a:defRPr>
            </a:lvl1pPr>
          </a:lstStyle>
          <a:p>
            <a:pPr rtl="0"/>
            <a:r>
              <a:rPr lang="en-GB" noProof="0" dirty="0"/>
              <a:t>Click to edit Master title style</a:t>
            </a:r>
          </a:p>
        </p:txBody>
      </p:sp>
      <p:sp>
        <p:nvSpPr>
          <p:cNvPr id="4" name="Text Placeholder 3"/>
          <p:cNvSpPr>
            <a:spLocks noGrp="1"/>
          </p:cNvSpPr>
          <p:nvPr>
            <p:ph type="body" sz="half" idx="2"/>
          </p:nvPr>
        </p:nvSpPr>
        <p:spPr>
          <a:xfrm>
            <a:off x="885443" y="3545012"/>
            <a:ext cx="5776646" cy="1274198"/>
          </a:xfrm>
        </p:spPr>
        <p:txBody>
          <a:bodyPr rtlCol="0">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Edit Master text styles</a:t>
            </a:r>
          </a:p>
        </p:txBody>
      </p:sp>
      <p:sp>
        <p:nvSpPr>
          <p:cNvPr id="5" name="Date Placeholder 4"/>
          <p:cNvSpPr>
            <a:spLocks noGrp="1"/>
          </p:cNvSpPr>
          <p:nvPr>
            <p:ph type="dt" sz="half" idx="10"/>
          </p:nvPr>
        </p:nvSpPr>
        <p:spPr>
          <a:xfrm>
            <a:off x="804672" y="320040"/>
            <a:ext cx="3657600" cy="320040"/>
          </a:xfrm>
        </p:spPr>
        <p:txBody>
          <a:bodyPr rtlCol="0"/>
          <a:lstStyle/>
          <a:p>
            <a:pPr rtl="0"/>
            <a:fld id="{7A40B15D-9506-4248-8345-F25C3F834076}" type="datetime1">
              <a:rPr lang="en-GB" noProof="0" smtClean="0"/>
              <a:t>23/10/2023</a:t>
            </a:fld>
            <a:endParaRPr lang="en-GB" noProof="0" dirty="0"/>
          </a:p>
        </p:txBody>
      </p:sp>
      <p:sp>
        <p:nvSpPr>
          <p:cNvPr id="6" name="Footer Placeholder 5"/>
          <p:cNvSpPr>
            <a:spLocks noGrp="1"/>
          </p:cNvSpPr>
          <p:nvPr>
            <p:ph type="ftr" sz="quarter" idx="11"/>
          </p:nvPr>
        </p:nvSpPr>
        <p:spPr>
          <a:xfrm>
            <a:off x="804672" y="6227064"/>
            <a:ext cx="5942203" cy="320040"/>
          </a:xfrm>
        </p:spPr>
        <p:txBody>
          <a:bodyPr rtlCol="0"/>
          <a:lstStyle/>
          <a:p>
            <a:pPr rtl="0"/>
            <a:endParaRPr lang="en-GB" noProof="0" dirty="0"/>
          </a:p>
        </p:txBody>
      </p:sp>
      <p:sp>
        <p:nvSpPr>
          <p:cNvPr id="7" name="Slide Number Placeholder 6"/>
          <p:cNvSpPr>
            <a:spLocks noGrp="1"/>
          </p:cNvSpPr>
          <p:nvPr>
            <p:ph type="sldNum" sz="quarter" idx="12"/>
          </p:nvPr>
        </p:nvSpPr>
        <p:spPr>
          <a:xfrm>
            <a:off x="5828377"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rtlCol="0"/>
          <a:lstStyle>
            <a:lvl1pPr>
              <a:defRPr>
                <a:solidFill>
                  <a:srgbClr val="FFFEFF"/>
                </a:solidFill>
              </a:defRPr>
            </a:lvl1pPr>
          </a:lstStyle>
          <a:p>
            <a:pPr rtl="0"/>
            <a:r>
              <a:rPr lang="en-GB" noProof="0"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p:txBody>
          <a:bodyPr rtlCol="0"/>
          <a:lstStyle/>
          <a:p>
            <a:pPr rtl="0"/>
            <a:fld id="{07A0CFFC-7601-413B-91BE-CA7BD87CE65C}" type="datetime1">
              <a:rPr lang="en-GB" noProof="0" smtClean="0"/>
              <a:t>23/10/2023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rtlCol="0"/>
          <a:lstStyle>
            <a:lvl1pPr algn="l">
              <a:lnSpc>
                <a:spcPct val="80000"/>
              </a:lnSpc>
              <a:defRPr>
                <a:solidFill>
                  <a:srgbClr val="FFFEFF"/>
                </a:solidFill>
              </a:defRPr>
            </a:lvl1pPr>
          </a:lstStyle>
          <a:p>
            <a:pPr rtl="0"/>
            <a:r>
              <a:rPr lang="en-GB" noProof="0"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a:xfrm>
            <a:off x="804672" y="320040"/>
            <a:ext cx="3657600" cy="320040"/>
          </a:xfrm>
        </p:spPr>
        <p:txBody>
          <a:bodyPr rtlCol="0"/>
          <a:lstStyle/>
          <a:p>
            <a:pPr rtl="0"/>
            <a:fld id="{03963F6C-C80A-4289-BA46-D52461043F5F}" type="datetime1">
              <a:rPr lang="en-GB" noProof="0" smtClean="0"/>
              <a:t>23/10/2023</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6</a:t>
            </a:r>
          </a:p>
          <a:p>
            <a:pPr lvl="6" rtl="0"/>
            <a:r>
              <a:rPr lang="en-GB" noProof="0"/>
              <a:t>7</a:t>
            </a:r>
          </a:p>
          <a:p>
            <a:pPr lvl="7" rtl="0"/>
            <a:r>
              <a:rPr lang="en-GB" noProof="0"/>
              <a:t>8</a:t>
            </a:r>
          </a:p>
          <a:p>
            <a:pPr lvl="8" rtl="0"/>
            <a:r>
              <a:rPr lang="en-GB" noProof="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pPr rtl="0"/>
            <a:fld id="{0E0C27EC-7EC5-4654-A87E-B5B8923BD091}" type="datetime1">
              <a:rPr lang="en-GB" noProof="0" smtClean="0"/>
              <a:t>23/10/2023</a:t>
            </a:fld>
            <a:endParaRPr lang="en-GB"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hyperlink" Target="https://www.worthit.org.uk/blog/school-mental-health-wellbeing-important#:~:text=Good%20mental%20health%20and%20wellbeing,and%20wellbeing%20of%20their%20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p:txBody>
          <a:bodyPr rtlCol="0"/>
          <a:lstStyle/>
          <a:p>
            <a:r>
              <a:rPr lang="en-GB" dirty="0">
                <a:cs typeface="Calibri Light"/>
              </a:rPr>
              <a:t>The Importance of Wellbeing as a Student</a:t>
            </a: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p:txBody>
          <a:bodyPr rtlCol="0"/>
          <a:lstStyle/>
          <a:p>
            <a:pPr rtl="0"/>
            <a:endParaRPr lang="en-GB"/>
          </a:p>
        </p:txBody>
      </p:sp>
      <p:pic>
        <p:nvPicPr>
          <p:cNvPr id="4" name="Audio Recording 3 Nov 2023 at 12:21:46">
            <a:hlinkClick r:id="" action="ppaction://media"/>
            <a:extLst>
              <a:ext uri="{FF2B5EF4-FFF2-40B4-BE49-F238E27FC236}">
                <a16:creationId xmlns:a16="http://schemas.microsoft.com/office/drawing/2014/main" id="{D5873F90-FEFC-0B70-1857-538659C0AC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8459" y="167888"/>
            <a:ext cx="812800" cy="812800"/>
          </a:xfrm>
          <a:prstGeom prst="rect">
            <a:avLst/>
          </a:prstGeom>
        </p:spPr>
      </p:pic>
    </p:spTree>
    <p:extLst>
      <p:ext uri="{BB962C8B-B14F-4D97-AF65-F5344CB8AC3E}">
        <p14:creationId xmlns:p14="http://schemas.microsoft.com/office/powerpoint/2010/main" val="426286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684FD-E7BE-CADA-8F83-D134D3D9C31D}"/>
              </a:ext>
            </a:extLst>
          </p:cNvPr>
          <p:cNvSpPr>
            <a:spLocks noGrp="1"/>
          </p:cNvSpPr>
          <p:nvPr>
            <p:ph type="title"/>
          </p:nvPr>
        </p:nvSpPr>
        <p:spPr/>
        <p:txBody>
          <a:bodyPr/>
          <a:lstStyle/>
          <a:p>
            <a:r>
              <a:rPr lang="en-US" dirty="0">
                <a:cs typeface="Calibri Light"/>
              </a:rPr>
              <a:t>Wellbeing</a:t>
            </a:r>
          </a:p>
        </p:txBody>
      </p:sp>
      <p:sp>
        <p:nvSpPr>
          <p:cNvPr id="3" name="Content Placeholder 2">
            <a:extLst>
              <a:ext uri="{FF2B5EF4-FFF2-40B4-BE49-F238E27FC236}">
                <a16:creationId xmlns:a16="http://schemas.microsoft.com/office/drawing/2014/main" id="{5BB1BC26-5C55-AFE6-69D9-A7CABD406855}"/>
              </a:ext>
            </a:extLst>
          </p:cNvPr>
          <p:cNvSpPr>
            <a:spLocks noGrp="1"/>
          </p:cNvSpPr>
          <p:nvPr>
            <p:ph idx="1"/>
          </p:nvPr>
        </p:nvSpPr>
        <p:spPr/>
        <p:txBody>
          <a:bodyPr/>
          <a:lstStyle/>
          <a:p>
            <a:pPr marL="0" indent="0">
              <a:buNone/>
            </a:pPr>
            <a:r>
              <a:rPr lang="en-US" dirty="0"/>
              <a:t>Wellbeing is strongly linked to happiness and satisfaction </a:t>
            </a:r>
            <a:r>
              <a:rPr lang="en-US" dirty="0">
                <a:ea typeface="+mn-lt"/>
                <a:cs typeface="+mn-lt"/>
              </a:rPr>
              <a:t>good mental health and wellbeing is essential for school students. It helps them to learn effectively, cope with day-to-day challenges, and develop into resilient young adults. There are a number of things that schools can do to support the mental health and wellbeing of their students. (NHS, 2018)</a:t>
            </a:r>
          </a:p>
          <a:p>
            <a:pPr marL="0" indent="0">
              <a:buNone/>
            </a:pPr>
            <a:endParaRPr lang="en-US" dirty="0">
              <a:ea typeface="+mn-lt"/>
              <a:cs typeface="+mn-lt"/>
            </a:endParaRPr>
          </a:p>
          <a:p>
            <a:pPr marL="0" indent="0">
              <a:buNone/>
            </a:pPr>
            <a:endParaRPr lang="en-US" dirty="0"/>
          </a:p>
        </p:txBody>
      </p:sp>
      <p:pic>
        <p:nvPicPr>
          <p:cNvPr id="4" name="Audio Recording 3 Nov 2023 at 12:21:46">
            <a:hlinkClick r:id="" action="ppaction://media"/>
            <a:extLst>
              <a:ext uri="{FF2B5EF4-FFF2-40B4-BE49-F238E27FC236}">
                <a16:creationId xmlns:a16="http://schemas.microsoft.com/office/drawing/2014/main" id="{1A9185F3-E68B-DC31-0030-D49E37DDD8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8631" y="396786"/>
            <a:ext cx="812800" cy="812800"/>
          </a:xfrm>
          <a:prstGeom prst="rect">
            <a:avLst/>
          </a:prstGeom>
        </p:spPr>
      </p:pic>
    </p:spTree>
    <p:extLst>
      <p:ext uri="{BB962C8B-B14F-4D97-AF65-F5344CB8AC3E}">
        <p14:creationId xmlns:p14="http://schemas.microsoft.com/office/powerpoint/2010/main" val="29322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5EFB90-94AC-4C14-9376-D01F2C1A1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1B1573E-AF3F-4D80-BF80-44A28E1C6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012CC16F-199C-4F7A-9665-8F5A5037B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E115EAA9-2E03-4B48-BA5A-41B735145A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82A3268-EA3C-42C5-A323-27460DF47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BA9A2EB6-0771-416F-AA3A-77EECB4C4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320687E-2A38-4ACE-8617-233415CE20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6A72BEEB-8797-40D3-9BF2-A58CD4B113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BA189C38-ED65-4A0E-9F13-2A81411AB3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8EE14D65-BD28-4853-843F-C79B8276E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3185A424-B602-4904-B256-717E0EFFB8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8D5A4B9-D619-4F6F-9A2F-22844DA394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8E37611-9AF8-4059-8D90-CDEFDD8CD1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83E5D5D5-5F10-4D29-BA6D-303DC13859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3F2DA92D-22E5-4F16-A1CB-DB9AD916E2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6B617A27-498C-48C0-B57E-B83A56CE3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A3CCF4A8-7100-4BEA-8EB6-3ED411A71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EB3489FC-0F07-470E-BB68-E2C2340281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F1478D9D-E4E7-4B5A-B2E7-1AD82AD69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6B7E574B-7E50-433F-8F39-35426B34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9F2C599A-2B31-442F-8F5B-AC7ACAA34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65150F6E-C336-401D-AE3C-D46159CD4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5DA00AF6-8B63-4C8B-B744-3CB114C3F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52BF226F-1E3A-4B66-9054-4A5A2E3B4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B76A9B10-9777-4715-9168-BE68E4131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3F054FCA-BF19-4B4C-8DC7-9C278E2D4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D19E144-3B1C-479C-B8B5-32D4D77A1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F696E5-1953-E3A8-334A-D933D9979FD0}"/>
              </a:ext>
            </a:extLst>
          </p:cNvPr>
          <p:cNvSpPr>
            <a:spLocks noGrp="1"/>
          </p:cNvSpPr>
          <p:nvPr>
            <p:ph type="title"/>
          </p:nvPr>
        </p:nvSpPr>
        <p:spPr>
          <a:xfrm>
            <a:off x="888631" y="2358391"/>
            <a:ext cx="3498979" cy="2453676"/>
          </a:xfrm>
        </p:spPr>
        <p:txBody>
          <a:bodyPr>
            <a:normAutofit/>
          </a:bodyPr>
          <a:lstStyle/>
          <a:p>
            <a:r>
              <a:rPr lang="en-US" dirty="0">
                <a:ea typeface="+mj-lt"/>
                <a:cs typeface="+mj-lt"/>
              </a:rPr>
              <a:t>Resilience</a:t>
            </a:r>
            <a:endParaRPr lang="en-US" dirty="0"/>
          </a:p>
        </p:txBody>
      </p:sp>
      <p:sp useBgFill="1">
        <p:nvSpPr>
          <p:cNvPr id="40" name="Rectangle 39">
            <a:extLst>
              <a:ext uri="{FF2B5EF4-FFF2-40B4-BE49-F238E27FC236}">
                <a16:creationId xmlns:a16="http://schemas.microsoft.com/office/drawing/2014/main" id="{C582C1C4-F4D7-44A9-B571-03BE2D6C2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264" y="803187"/>
            <a:ext cx="6269015" cy="2381030"/>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4ADE0D-D234-5861-B54C-42F710B218B8}"/>
              </a:ext>
            </a:extLst>
          </p:cNvPr>
          <p:cNvSpPr>
            <a:spLocks noGrp="1"/>
          </p:cNvSpPr>
          <p:nvPr>
            <p:ph idx="1"/>
          </p:nvPr>
        </p:nvSpPr>
        <p:spPr>
          <a:xfrm>
            <a:off x="4715881" y="197682"/>
            <a:ext cx="6986363" cy="5854125"/>
          </a:xfrm>
        </p:spPr>
        <p:txBody>
          <a:bodyPr>
            <a:normAutofit lnSpcReduction="10000"/>
          </a:bodyPr>
          <a:lstStyle/>
          <a:p>
            <a:pPr marL="0" indent="0">
              <a:buNone/>
            </a:pPr>
            <a:r>
              <a:rPr lang="en-US" dirty="0"/>
              <a:t>What is </a:t>
            </a:r>
            <a:r>
              <a:rPr lang="en-US" b="1" dirty="0"/>
              <a:t>Resilience</a:t>
            </a:r>
            <a:r>
              <a:rPr lang="en-US" dirty="0"/>
              <a:t>? Resilience, while managing stress, can help you protect yourself against some serious negative life outcomes and guide you to a better lifetime contentment. There are different pieces of work that suggest, that there are internal factors that help in the development of resilience. The factors maybe a way to inform pinpointed interventions for the young people whom may be experiencing stress within the educational system.  </a:t>
            </a:r>
            <a:endParaRPr lang="en-US" dirty="0">
              <a:ea typeface="+mn-lt"/>
              <a:cs typeface="+mn-lt"/>
            </a:endParaRPr>
          </a:p>
          <a:p>
            <a:pPr marL="0" indent="0">
              <a:buNone/>
            </a:pPr>
            <a:r>
              <a:rPr lang="en-US" dirty="0">
                <a:ea typeface="+mn-lt"/>
                <a:cs typeface="+mn-lt"/>
              </a:rPr>
              <a:t>Resilience is the ability to cope, manage, adapt to many different things and adjust to mistakes that you may make, overcome barriers, and to vault obstacles. Be able to learn and improve from any setbacks and mistakes that you will make. If you can be </a:t>
            </a:r>
            <a:r>
              <a:rPr lang="en-US" b="1" dirty="0">
                <a:ea typeface="+mn-lt"/>
                <a:cs typeface="+mn-lt"/>
              </a:rPr>
              <a:t>Resilient </a:t>
            </a:r>
            <a:r>
              <a:rPr lang="en-US" dirty="0">
                <a:ea typeface="+mn-lt"/>
                <a:cs typeface="+mn-lt"/>
              </a:rPr>
              <a:t>then this will make you a better person, not just in life but in any chosen field of work but also any relationships.</a:t>
            </a:r>
          </a:p>
          <a:p>
            <a:pPr marL="0" indent="0">
              <a:buNone/>
            </a:pPr>
            <a:r>
              <a:rPr lang="en-GB" dirty="0">
                <a:solidFill>
                  <a:srgbClr val="222222"/>
                </a:solidFill>
                <a:latin typeface="Arial" panose="020B0604020202020204" pitchFamily="34" charset="0"/>
              </a:rPr>
              <a:t>Robbins, A., Kaye, E. and Catling, J.C., 2018. Predictors of Student Resilience in Higher Education. </a:t>
            </a:r>
            <a:r>
              <a:rPr lang="en-GB" i="1" dirty="0">
                <a:solidFill>
                  <a:srgbClr val="222222"/>
                </a:solidFill>
                <a:latin typeface="Arial" panose="020B0604020202020204" pitchFamily="34" charset="0"/>
              </a:rPr>
              <a:t>Psychology Teaching Review</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24</a:t>
            </a:r>
            <a:r>
              <a:rPr lang="en-GB" dirty="0">
                <a:solidFill>
                  <a:srgbClr val="222222"/>
                </a:solidFill>
                <a:latin typeface="Arial" panose="020B0604020202020204" pitchFamily="34" charset="0"/>
              </a:rPr>
              <a:t>(1), pp.44-52.</a:t>
            </a:r>
          </a:p>
          <a:p>
            <a:pPr marL="0" indent="0">
              <a:buNone/>
            </a:pPr>
            <a:endParaRPr lang="en-US" dirty="0"/>
          </a:p>
        </p:txBody>
      </p:sp>
      <p:pic>
        <p:nvPicPr>
          <p:cNvPr id="4" name="Audio Recording 3 Nov 2023 at 12:21:46">
            <a:hlinkClick r:id="" action="ppaction://media"/>
            <a:extLst>
              <a:ext uri="{FF2B5EF4-FFF2-40B4-BE49-F238E27FC236}">
                <a16:creationId xmlns:a16="http://schemas.microsoft.com/office/drawing/2014/main" id="{AE555196-03DD-603C-BB6B-BF8DF1ADB2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91570" y="138112"/>
            <a:ext cx="812800" cy="812800"/>
          </a:xfrm>
          <a:prstGeom prst="rect">
            <a:avLst/>
          </a:prstGeom>
        </p:spPr>
      </p:pic>
    </p:spTree>
    <p:extLst>
      <p:ext uri="{BB962C8B-B14F-4D97-AF65-F5344CB8AC3E}">
        <p14:creationId xmlns:p14="http://schemas.microsoft.com/office/powerpoint/2010/main" val="162738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9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BD812-C733-EBE0-23E2-10B02A55D3B6}"/>
              </a:ext>
            </a:extLst>
          </p:cNvPr>
          <p:cNvSpPr>
            <a:spLocks noGrp="1"/>
          </p:cNvSpPr>
          <p:nvPr>
            <p:ph type="title"/>
          </p:nvPr>
        </p:nvSpPr>
        <p:spPr/>
        <p:txBody>
          <a:bodyPr/>
          <a:lstStyle/>
          <a:p>
            <a:r>
              <a:rPr lang="en-US" dirty="0">
                <a:cs typeface="Calibri Light"/>
              </a:rPr>
              <a:t>Health</a:t>
            </a:r>
            <a:endParaRPr lang="en-US" dirty="0"/>
          </a:p>
        </p:txBody>
      </p:sp>
      <p:sp>
        <p:nvSpPr>
          <p:cNvPr id="3" name="Content Placeholder 2">
            <a:extLst>
              <a:ext uri="{FF2B5EF4-FFF2-40B4-BE49-F238E27FC236}">
                <a16:creationId xmlns:a16="http://schemas.microsoft.com/office/drawing/2014/main" id="{C08F724F-3CB5-23B9-7F44-8AF4F28CE4BE}"/>
              </a:ext>
            </a:extLst>
          </p:cNvPr>
          <p:cNvSpPr>
            <a:spLocks noGrp="1"/>
          </p:cNvSpPr>
          <p:nvPr>
            <p:ph idx="1"/>
          </p:nvPr>
        </p:nvSpPr>
        <p:spPr>
          <a:xfrm>
            <a:off x="5118447" y="0"/>
            <a:ext cx="6281873" cy="6858000"/>
          </a:xfrm>
        </p:spPr>
        <p:txBody>
          <a:bodyPr/>
          <a:lstStyle/>
          <a:p>
            <a:pPr marL="0" indent="0">
              <a:buNone/>
            </a:pPr>
            <a:r>
              <a:rPr lang="en-US" dirty="0">
                <a:ea typeface="+mn-lt"/>
                <a:cs typeface="+mn-lt"/>
              </a:rPr>
              <a:t>Good mental health is the most important thing that you will need regardless of anything else. It helps students to learn effectively, cope with life’s everyday challenges , and develop into the best adults.</a:t>
            </a:r>
          </a:p>
          <a:p>
            <a:pPr marL="0" indent="0">
              <a:buNone/>
            </a:pPr>
            <a:r>
              <a:rPr lang="en-US" dirty="0">
                <a:ea typeface="+mn-lt"/>
                <a:cs typeface="+mn-lt"/>
              </a:rPr>
              <a:t>Physical activity and health has been extremely well documented (example Blair, Cheng &amp; Scott Holder, 2001; Department of Health, 2004). The positive connection between physical activities, mental health and the managing of mental health problems has also been shown. (Biddle, Fox &amp; Boucher, 2000; Dunn, Trivedi, </a:t>
            </a:r>
            <a:r>
              <a:rPr lang="en-US" dirty="0" err="1">
                <a:ea typeface="+mn-lt"/>
                <a:cs typeface="+mn-lt"/>
              </a:rPr>
              <a:t>Kampert</a:t>
            </a:r>
            <a:r>
              <a:rPr lang="en-US" dirty="0">
                <a:ea typeface="+mn-lt"/>
                <a:cs typeface="+mn-lt"/>
              </a:rPr>
              <a:t>, Clark, &amp; Chambliss, 2005). A large amount of these students have had a keen eye on depression and anxiety, rather than focusing on other disorders. </a:t>
            </a:r>
          </a:p>
          <a:p>
            <a:pPr marL="0" indent="0">
              <a:buNone/>
            </a:pPr>
            <a:r>
              <a:rPr lang="en-GB" b="0" i="0" u="none" strike="noStrike" dirty="0">
                <a:solidFill>
                  <a:srgbClr val="222222"/>
                </a:solidFill>
                <a:effectLst/>
                <a:latin typeface="Arial" panose="020B0604020202020204" pitchFamily="34" charset="0"/>
              </a:rPr>
              <a:t>Tyson, P., Wilson, K., Crone, D., Brailsford, R. and Laws, K., 2010. Physical activity and mental health in a student population. </a:t>
            </a:r>
            <a:r>
              <a:rPr lang="en-GB" b="0" i="1" u="none" strike="noStrike" dirty="0">
                <a:solidFill>
                  <a:srgbClr val="222222"/>
                </a:solidFill>
                <a:effectLst/>
                <a:latin typeface="Arial" panose="020B0604020202020204" pitchFamily="34" charset="0"/>
              </a:rPr>
              <a:t>Journal of mental health</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19</a:t>
            </a:r>
            <a:r>
              <a:rPr lang="en-GB" b="0" i="0" u="none" strike="noStrike" dirty="0">
                <a:solidFill>
                  <a:srgbClr val="222222"/>
                </a:solidFill>
                <a:effectLst/>
                <a:latin typeface="Arial" panose="020B0604020202020204" pitchFamily="34" charset="0"/>
              </a:rPr>
              <a:t>(6), pp.492-499.</a:t>
            </a:r>
          </a:p>
          <a:p>
            <a:pPr marL="0" indent="0">
              <a:buNone/>
            </a:pPr>
            <a:endParaRPr lang="en-US" dirty="0"/>
          </a:p>
        </p:txBody>
      </p:sp>
      <p:pic>
        <p:nvPicPr>
          <p:cNvPr id="4" name="Audio Recording 3 Nov 2023 at 12:21:46">
            <a:hlinkClick r:id="" action="ppaction://media"/>
            <a:extLst>
              <a:ext uri="{FF2B5EF4-FFF2-40B4-BE49-F238E27FC236}">
                <a16:creationId xmlns:a16="http://schemas.microsoft.com/office/drawing/2014/main" id="{D71C4479-E43C-5BA1-E4FE-354CC56481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38120" y="212493"/>
            <a:ext cx="812800" cy="812800"/>
          </a:xfrm>
          <a:prstGeom prst="rect">
            <a:avLst/>
          </a:prstGeom>
        </p:spPr>
      </p:pic>
    </p:spTree>
    <p:extLst>
      <p:ext uri="{BB962C8B-B14F-4D97-AF65-F5344CB8AC3E}">
        <p14:creationId xmlns:p14="http://schemas.microsoft.com/office/powerpoint/2010/main" val="397963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B9BEE0-C6C5-3BF8-1865-A833E3860A29}"/>
              </a:ext>
            </a:extLst>
          </p:cNvPr>
          <p:cNvSpPr>
            <a:spLocks noGrp="1"/>
          </p:cNvSpPr>
          <p:nvPr>
            <p:ph idx="1"/>
          </p:nvPr>
        </p:nvSpPr>
        <p:spPr/>
        <p:txBody>
          <a:bodyPr/>
          <a:lstStyle/>
          <a:p>
            <a:pPr marL="0" indent="0">
              <a:buNone/>
            </a:pPr>
            <a:r>
              <a:rPr lang="en-US" dirty="0"/>
              <a:t>Ensuring that our children and young people are of sound well being in the 21</a:t>
            </a:r>
            <a:r>
              <a:rPr lang="en-US" baseline="30000" dirty="0"/>
              <a:t>st</a:t>
            </a:r>
            <a:r>
              <a:rPr lang="en-US" dirty="0"/>
              <a:t> century is of growing importance in educational settings. Student wellbeing is becoming increasingly significant when assessing a students mental health. Studies show that classrooms are a major site for wellbeing development. Classrooms need to be and feel safe, supportive and respectful.</a:t>
            </a:r>
          </a:p>
          <a:p>
            <a:pPr marL="0" indent="0">
              <a:buNone/>
            </a:pPr>
            <a:r>
              <a:rPr lang="en-GB" dirty="0">
                <a:solidFill>
                  <a:srgbClr val="222222"/>
                </a:solidFill>
                <a:latin typeface="Arial" panose="020B0604020202020204" pitchFamily="34" charset="0"/>
              </a:rPr>
              <a:t>Hooker, A., 2017. Student wellbeing in educational settings.</a:t>
            </a:r>
            <a:endParaRPr lang="en-US" dirty="0"/>
          </a:p>
        </p:txBody>
      </p:sp>
      <p:sp>
        <p:nvSpPr>
          <p:cNvPr id="11" name="TextBox 10">
            <a:extLst>
              <a:ext uri="{FF2B5EF4-FFF2-40B4-BE49-F238E27FC236}">
                <a16:creationId xmlns:a16="http://schemas.microsoft.com/office/drawing/2014/main" id="{43F8AAB9-763C-6901-6524-D9EB11C9F610}"/>
              </a:ext>
            </a:extLst>
          </p:cNvPr>
          <p:cNvSpPr txBox="1"/>
          <p:nvPr/>
        </p:nvSpPr>
        <p:spPr>
          <a:xfrm>
            <a:off x="914400" y="2355273"/>
            <a:ext cx="3352800" cy="1938992"/>
          </a:xfrm>
          <a:prstGeom prst="rect">
            <a:avLst/>
          </a:prstGeom>
          <a:noFill/>
        </p:spPr>
        <p:txBody>
          <a:bodyPr wrap="square" rtlCol="0">
            <a:spAutoFit/>
          </a:bodyPr>
          <a:lstStyle/>
          <a:p>
            <a:r>
              <a:rPr lang="en-US" sz="4000" dirty="0">
                <a:solidFill>
                  <a:schemeClr val="bg1"/>
                </a:solidFill>
              </a:rPr>
              <a:t>Relationships With Learning</a:t>
            </a:r>
          </a:p>
        </p:txBody>
      </p:sp>
      <p:pic>
        <p:nvPicPr>
          <p:cNvPr id="12" name="Audio Recording 3 Nov 2023 at 12:21:46">
            <a:hlinkClick r:id="" action="ppaction://media"/>
            <a:extLst>
              <a:ext uri="{FF2B5EF4-FFF2-40B4-BE49-F238E27FC236}">
                <a16:creationId xmlns:a16="http://schemas.microsoft.com/office/drawing/2014/main" id="{8D5541F3-A6A6-7F16-72AB-2FBB4B9FF5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25581" y="413215"/>
            <a:ext cx="812800" cy="812800"/>
          </a:xfrm>
          <a:prstGeom prst="rect">
            <a:avLst/>
          </a:prstGeom>
        </p:spPr>
      </p:pic>
    </p:spTree>
    <p:extLst>
      <p:ext uri="{BB962C8B-B14F-4D97-AF65-F5344CB8AC3E}">
        <p14:creationId xmlns:p14="http://schemas.microsoft.com/office/powerpoint/2010/main" val="255444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84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56BE3-0D0B-5CD3-0F46-BDA69125FD4D}"/>
              </a:ext>
            </a:extLst>
          </p:cNvPr>
          <p:cNvSpPr>
            <a:spLocks noGrp="1"/>
          </p:cNvSpPr>
          <p:nvPr>
            <p:ph type="title"/>
          </p:nvPr>
        </p:nvSpPr>
        <p:spPr/>
        <p:txBody>
          <a:bodyPr/>
          <a:lstStyle/>
          <a:p>
            <a:r>
              <a:rPr lang="en-US" dirty="0" err="1"/>
              <a:t>Refrences</a:t>
            </a:r>
            <a:endParaRPr lang="en-US" dirty="0"/>
          </a:p>
        </p:txBody>
      </p:sp>
      <p:sp>
        <p:nvSpPr>
          <p:cNvPr id="3" name="Content Placeholder 2">
            <a:extLst>
              <a:ext uri="{FF2B5EF4-FFF2-40B4-BE49-F238E27FC236}">
                <a16:creationId xmlns:a16="http://schemas.microsoft.com/office/drawing/2014/main" id="{0E363110-35C0-3AD3-D3F0-B60FE773D13A}"/>
              </a:ext>
            </a:extLst>
          </p:cNvPr>
          <p:cNvSpPr>
            <a:spLocks noGrp="1"/>
          </p:cNvSpPr>
          <p:nvPr>
            <p:ph idx="1"/>
          </p:nvPr>
        </p:nvSpPr>
        <p:spPr>
          <a:xfrm>
            <a:off x="5118447" y="0"/>
            <a:ext cx="6281873" cy="6858000"/>
          </a:xfrm>
        </p:spPr>
        <p:txBody>
          <a:bodyPr>
            <a:normAutofit/>
          </a:bodyPr>
          <a:lstStyle/>
          <a:p>
            <a:pPr marL="0" indent="0">
              <a:buNone/>
            </a:pPr>
            <a:endParaRPr lang="en-US" sz="1200" dirty="0">
              <a:ea typeface="+mn-lt"/>
              <a:cs typeface="+mn-lt"/>
              <a:hlinkClick r:id="rId4"/>
            </a:endParaRPr>
          </a:p>
          <a:p>
            <a:pPr marL="0" indent="0">
              <a:buNone/>
            </a:pPr>
            <a:endParaRPr lang="en-US" sz="1200" dirty="0">
              <a:ea typeface="+mn-lt"/>
              <a:cs typeface="+mn-lt"/>
              <a:hlinkClick r:id="rId4"/>
            </a:endParaRPr>
          </a:p>
          <a:p>
            <a:pPr marL="0" indent="0">
              <a:buNone/>
            </a:pPr>
            <a:endParaRPr lang="en-US" sz="1200" dirty="0">
              <a:ea typeface="+mn-lt"/>
              <a:cs typeface="+mn-lt"/>
              <a:hlinkClick r:id="rId4"/>
            </a:endParaRPr>
          </a:p>
          <a:p>
            <a:pPr marL="0" indent="0">
              <a:buNone/>
            </a:pPr>
            <a:endParaRPr lang="en-US" sz="1200" dirty="0">
              <a:ea typeface="+mn-lt"/>
              <a:cs typeface="+mn-lt"/>
              <a:hlinkClick r:id="rId4"/>
            </a:endParaRPr>
          </a:p>
          <a:p>
            <a:pPr marL="0" indent="0">
              <a:buNone/>
            </a:pPr>
            <a:endParaRPr lang="en-US" sz="1200" dirty="0">
              <a:ea typeface="+mn-lt"/>
              <a:cs typeface="+mn-lt"/>
              <a:hlinkClick r:id="rId4"/>
            </a:endParaRPr>
          </a:p>
          <a:p>
            <a:pPr marL="0" indent="0">
              <a:buNone/>
            </a:pPr>
            <a:endParaRPr lang="en-US" sz="1200" dirty="0">
              <a:ea typeface="+mn-lt"/>
              <a:cs typeface="+mn-lt"/>
              <a:hlinkClick r:id="rId4"/>
            </a:endParaRPr>
          </a:p>
          <a:p>
            <a:pPr marL="0" indent="0">
              <a:buNone/>
            </a:pPr>
            <a:r>
              <a:rPr lang="en-US" sz="1200" dirty="0">
                <a:ea typeface="+mn-lt"/>
                <a:cs typeface="+mn-lt"/>
                <a:hlinkClick r:id="rId4"/>
              </a:rPr>
              <a:t>https://www.worthit.org.uk/blog/school-mental-health-wellbeing-important#:~:text=Good%20mental%20health%20and%20wellbeing,and%20wellbeing%20of%20their%20students.</a:t>
            </a:r>
            <a:endParaRPr lang="en-US" sz="1200" dirty="0">
              <a:ea typeface="+mn-lt"/>
              <a:cs typeface="+mn-lt"/>
            </a:endParaRPr>
          </a:p>
          <a:p>
            <a:pPr marL="0" indent="0">
              <a:buNone/>
            </a:pPr>
            <a:r>
              <a:rPr lang="en-GB" dirty="0">
                <a:solidFill>
                  <a:srgbClr val="222222"/>
                </a:solidFill>
                <a:latin typeface="Arial" panose="020B0604020202020204" pitchFamily="34" charset="0"/>
              </a:rPr>
              <a:t>Hooker, A., 2017. Student wellbeing in educational settings.</a:t>
            </a:r>
            <a:endParaRPr lang="en-US" dirty="0"/>
          </a:p>
          <a:p>
            <a:pPr marL="0" indent="0">
              <a:buNone/>
            </a:pPr>
            <a:r>
              <a:rPr lang="en-US" dirty="0"/>
              <a:t>NHS (National Health Service)</a:t>
            </a:r>
          </a:p>
          <a:p>
            <a:pPr marL="0" indent="0">
              <a:buNone/>
            </a:pPr>
            <a:r>
              <a:rPr lang="en-GB" b="0" i="0" u="none" strike="noStrike" dirty="0">
                <a:solidFill>
                  <a:srgbClr val="222222"/>
                </a:solidFill>
                <a:effectLst/>
                <a:latin typeface="Arial" panose="020B0604020202020204" pitchFamily="34" charset="0"/>
              </a:rPr>
              <a:t>Robbins, A., Kaye, E. and Catling, J.C., 2018. Predictors of Student Resilience in Higher Education. </a:t>
            </a:r>
            <a:r>
              <a:rPr lang="en-GB" b="0" i="1" u="none" strike="noStrike" dirty="0">
                <a:solidFill>
                  <a:srgbClr val="222222"/>
                </a:solidFill>
                <a:effectLst/>
                <a:latin typeface="Arial" panose="020B0604020202020204" pitchFamily="34" charset="0"/>
              </a:rPr>
              <a:t>Psychology Teaching Review</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24</a:t>
            </a:r>
            <a:r>
              <a:rPr lang="en-GB" b="0" i="0" u="none" strike="noStrike" dirty="0">
                <a:solidFill>
                  <a:srgbClr val="222222"/>
                </a:solidFill>
                <a:effectLst/>
                <a:latin typeface="Arial" panose="020B0604020202020204" pitchFamily="34" charset="0"/>
              </a:rPr>
              <a:t>(1), pp.44-52.</a:t>
            </a:r>
          </a:p>
          <a:p>
            <a:pPr marL="0" indent="0">
              <a:buNone/>
            </a:pPr>
            <a:r>
              <a:rPr lang="en-GB" b="0" i="0" u="none" strike="noStrike" dirty="0">
                <a:solidFill>
                  <a:srgbClr val="222222"/>
                </a:solidFill>
                <a:effectLst/>
                <a:latin typeface="Arial" panose="020B0604020202020204" pitchFamily="34" charset="0"/>
              </a:rPr>
              <a:t>Tyson, P., Wilson, K., Crone, D., Brailsford, R. and Laws, K., 2010. Physical activity and mental health in a student population. </a:t>
            </a:r>
            <a:r>
              <a:rPr lang="en-GB" b="0" i="1" u="none" strike="noStrike" dirty="0">
                <a:solidFill>
                  <a:srgbClr val="222222"/>
                </a:solidFill>
                <a:effectLst/>
                <a:latin typeface="Arial" panose="020B0604020202020204" pitchFamily="34" charset="0"/>
              </a:rPr>
              <a:t>Journal of mental health</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19</a:t>
            </a:r>
            <a:r>
              <a:rPr lang="en-GB" b="0" i="0" u="none" strike="noStrike" dirty="0">
                <a:solidFill>
                  <a:srgbClr val="222222"/>
                </a:solidFill>
                <a:effectLst/>
                <a:latin typeface="Arial" panose="020B0604020202020204" pitchFamily="34" charset="0"/>
              </a:rPr>
              <a:t>(6), pp.492-499.</a:t>
            </a:r>
          </a:p>
          <a:p>
            <a:pPr marL="0" indent="0">
              <a:buNone/>
            </a:pPr>
            <a:r>
              <a:rPr lang="en-GB" dirty="0">
                <a:solidFill>
                  <a:srgbClr val="222222"/>
                </a:solidFill>
                <a:latin typeface="Arial" panose="020B0604020202020204" pitchFamily="34" charset="0"/>
              </a:rPr>
              <a:t>Music: </a:t>
            </a:r>
            <a:r>
              <a:rPr lang="en-GB" b="0" i="0" u="none" strike="noStrike" dirty="0">
                <a:solidFill>
                  <a:srgbClr val="222222"/>
                </a:solidFill>
                <a:effectLst/>
                <a:latin typeface="Arial" panose="020B0604020202020204" pitchFamily="34" charset="0"/>
              </a:rPr>
              <a:t>Lynn, V., Cross, R., De </a:t>
            </a:r>
            <a:r>
              <a:rPr lang="en-GB" b="0" i="0" u="none" strike="noStrike" dirty="0" err="1">
                <a:solidFill>
                  <a:srgbClr val="222222"/>
                </a:solidFill>
                <a:effectLst/>
                <a:latin typeface="Arial" panose="020B0604020202020204" pitchFamily="34" charset="0"/>
              </a:rPr>
              <a:t>Gex</a:t>
            </a:r>
            <a:r>
              <a:rPr lang="en-GB" b="0" i="0" u="none" strike="noStrike" dirty="0">
                <a:solidFill>
                  <a:srgbClr val="222222"/>
                </a:solidFill>
                <a:effectLst/>
                <a:latin typeface="Arial" panose="020B0604020202020204" pitchFamily="34" charset="0"/>
              </a:rPr>
              <a:t>, J. and Marsh, C., 1989. </a:t>
            </a:r>
            <a:r>
              <a:rPr lang="en-GB" b="0" i="1" u="none" strike="noStrike" dirty="0">
                <a:solidFill>
                  <a:srgbClr val="222222"/>
                </a:solidFill>
                <a:effectLst/>
                <a:latin typeface="Arial" panose="020B0604020202020204" pitchFamily="34" charset="0"/>
              </a:rPr>
              <a:t>We'll meet again</a:t>
            </a:r>
            <a:r>
              <a:rPr lang="en-GB" b="0" i="0" u="none" strike="noStrike" dirty="0">
                <a:solidFill>
                  <a:srgbClr val="222222"/>
                </a:solidFill>
                <a:effectLst/>
                <a:latin typeface="Arial" panose="020B0604020202020204" pitchFamily="34" charset="0"/>
              </a:rPr>
              <a:t>. Sidgwick &amp; Jackson.</a:t>
            </a:r>
            <a:endParaRPr lang="en-US" b="0" i="0" u="none" strike="noStrike" dirty="0">
              <a:solidFill>
                <a:srgbClr val="222222"/>
              </a:solidFill>
              <a:effectLst/>
              <a:latin typeface="Arial" panose="020B0604020202020204" pitchFamily="34" charset="0"/>
            </a:endParaRPr>
          </a:p>
          <a:p>
            <a:pPr marL="0" indent="0">
              <a:buNone/>
            </a:pPr>
            <a:endParaRPr lang="en-US" dirty="0"/>
          </a:p>
          <a:p>
            <a:endParaRPr lang="en-US" dirty="0"/>
          </a:p>
          <a:p>
            <a:endParaRPr lang="en-US" dirty="0"/>
          </a:p>
          <a:p>
            <a:endParaRPr lang="en-US" dirty="0"/>
          </a:p>
        </p:txBody>
      </p:sp>
      <p:pic>
        <p:nvPicPr>
          <p:cNvPr id="4" name="Audio Recording 3 Nov 2023 at 12:21:46">
            <a:hlinkClick r:id="" action="ppaction://media"/>
            <a:extLst>
              <a:ext uri="{FF2B5EF4-FFF2-40B4-BE49-F238E27FC236}">
                <a16:creationId xmlns:a16="http://schemas.microsoft.com/office/drawing/2014/main" id="{36BF1483-75B4-E3C4-CB85-74A31DE402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25581" y="413215"/>
            <a:ext cx="812800" cy="812800"/>
          </a:xfrm>
          <a:prstGeom prst="rect">
            <a:avLst/>
          </a:prstGeom>
        </p:spPr>
      </p:pic>
    </p:spTree>
    <p:extLst>
      <p:ext uri="{BB962C8B-B14F-4D97-AF65-F5344CB8AC3E}">
        <p14:creationId xmlns:p14="http://schemas.microsoft.com/office/powerpoint/2010/main" val="162140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7C683C-DA35-4A0E-ADD0-CC297892D8C4}">
  <ds:schemaRefs>
    <ds:schemaRef ds:uri="http://schemas.microsoft.com/sharepoint/v3/contenttype/forms"/>
  </ds:schemaRefs>
</ds:datastoreItem>
</file>

<file path=customXml/itemProps2.xml><?xml version="1.0" encoding="utf-8"?>
<ds:datastoreItem xmlns:ds="http://schemas.openxmlformats.org/officeDocument/2006/customXml" ds:itemID="{3C239BB0-53B8-40A5-8BB9-15D2ED1AEB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E480F86-A978-4060-BF60-56AAB322FD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Atlas</Template>
  <TotalTime>15999</TotalTime>
  <Words>675</Words>
  <Application>Microsoft Macintosh PowerPoint</Application>
  <PresentationFormat>Widescreen</PresentationFormat>
  <Paragraphs>30</Paragraphs>
  <Slides>6</Slides>
  <Notes>1</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Rockwell</vt:lpstr>
      <vt:lpstr>Wingdings</vt:lpstr>
      <vt:lpstr>Atlas</vt:lpstr>
      <vt:lpstr>The Importance of Wellbeing as a Student</vt:lpstr>
      <vt:lpstr>Wellbeing</vt:lpstr>
      <vt:lpstr>Resilience</vt:lpstr>
      <vt:lpstr>Health</vt:lpstr>
      <vt:lpstr>PowerPoint Presentation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Shane Roberts</cp:lastModifiedBy>
  <cp:revision>185</cp:revision>
  <dcterms:created xsi:type="dcterms:W3CDTF">2023-10-03T14:20:27Z</dcterms:created>
  <dcterms:modified xsi:type="dcterms:W3CDTF">2023-11-03T12:41:42Z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