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2"/>
  </p:notesMasterIdLst>
  <p:handoutMasterIdLst>
    <p:handoutMasterId r:id="rId13"/>
  </p:handoutMasterIdLst>
  <p:sldIdLst>
    <p:sldId id="277" r:id="rId2"/>
    <p:sldId id="366" r:id="rId3"/>
    <p:sldId id="367" r:id="rId4"/>
    <p:sldId id="365" r:id="rId5"/>
    <p:sldId id="369" r:id="rId6"/>
    <p:sldId id="370" r:id="rId7"/>
    <p:sldId id="371" r:id="rId8"/>
    <p:sldId id="372" r:id="rId9"/>
    <p:sldId id="373" r:id="rId10"/>
    <p:sldId id="374" r:id="rId11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18" autoAdjust="0"/>
    <p:restoredTop sz="94576" autoAdjust="0"/>
  </p:normalViewPr>
  <p:slideViewPr>
    <p:cSldViewPr>
      <p:cViewPr varScale="1">
        <p:scale>
          <a:sx n="130" d="100"/>
          <a:sy n="130" d="100"/>
        </p:scale>
        <p:origin x="144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512888"/>
          </a:xfrm>
        </p:spPr>
        <p:txBody>
          <a:bodyPr/>
          <a:lstStyle/>
          <a:p>
            <a:pPr eaLnBrk="1" hangingPunct="1"/>
            <a:r>
              <a:rPr lang="en-GB" altLang="en-US" dirty="0"/>
              <a:t>PRS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1370013" y="2133600"/>
            <a:ext cx="6400800" cy="3363913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Problem solving and decision making 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Week 6 </a:t>
            </a: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763688" y="1124744"/>
            <a:ext cx="6715125" cy="420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sz="3000" b="1" dirty="0"/>
              <a:t>Cognitive psychology </a:t>
            </a:r>
            <a:r>
              <a:rPr lang="en-GB" altLang="en-US" sz="3000" b="0" dirty="0"/>
              <a:t>is a relatively new branch of psychology that is concerned with how humans acquire, process and act upon information about the world.</a:t>
            </a:r>
          </a:p>
          <a:p>
            <a:endParaRPr lang="en-GB" altLang="en-US" sz="3000" b="0" dirty="0"/>
          </a:p>
          <a:p>
            <a:r>
              <a:rPr lang="en-GB" altLang="en-US" sz="3000" b="0" dirty="0"/>
              <a:t>It is of growing influence in the study of management in general and entrepreneurship in particular.</a:t>
            </a:r>
          </a:p>
        </p:txBody>
      </p:sp>
    </p:spTree>
    <p:extLst>
      <p:ext uri="{BB962C8B-B14F-4D97-AF65-F5344CB8AC3E}">
        <p14:creationId xmlns:p14="http://schemas.microsoft.com/office/powerpoint/2010/main" val="1629939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691680" y="943576"/>
            <a:ext cx="6724650" cy="487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800" b="0" dirty="0"/>
              <a:t>Three cognitive activities of central concern are:</a:t>
            </a:r>
          </a:p>
          <a:p>
            <a:pPr>
              <a:lnSpc>
                <a:spcPct val="80000"/>
              </a:lnSpc>
            </a:pPr>
            <a:endParaRPr lang="en-GB" altLang="en-US" sz="2800" b="0" dirty="0"/>
          </a:p>
          <a:p>
            <a:pPr>
              <a:lnSpc>
                <a:spcPct val="80000"/>
              </a:lnSpc>
            </a:pPr>
            <a:r>
              <a:rPr lang="en-GB" altLang="en-US" sz="2800" dirty="0"/>
              <a:t>Decision making –</a:t>
            </a:r>
          </a:p>
          <a:p>
            <a:pPr>
              <a:lnSpc>
                <a:spcPct val="80000"/>
              </a:lnSpc>
            </a:pPr>
            <a:r>
              <a:rPr lang="en-GB" altLang="en-US" sz="2800" b="0" dirty="0"/>
              <a:t>Choosing one action option from a set of options.</a:t>
            </a:r>
          </a:p>
          <a:p>
            <a:pPr>
              <a:lnSpc>
                <a:spcPct val="80000"/>
              </a:lnSpc>
              <a:buFontTx/>
              <a:buChar char="•"/>
            </a:pPr>
            <a:endParaRPr lang="en-GB" altLang="en-US" sz="2800" b="0" dirty="0"/>
          </a:p>
          <a:p>
            <a:pPr>
              <a:lnSpc>
                <a:spcPct val="80000"/>
              </a:lnSpc>
            </a:pPr>
            <a:r>
              <a:rPr lang="en-GB" altLang="en-US" sz="2800" dirty="0"/>
              <a:t>Judgement –</a:t>
            </a:r>
          </a:p>
          <a:p>
            <a:pPr>
              <a:lnSpc>
                <a:spcPct val="80000"/>
              </a:lnSpc>
            </a:pPr>
            <a:r>
              <a:rPr lang="en-GB" altLang="en-US" sz="2800" b="0" dirty="0"/>
              <a:t>Making sense of a situation so that decisions become clearer.</a:t>
            </a:r>
          </a:p>
          <a:p>
            <a:pPr>
              <a:lnSpc>
                <a:spcPct val="80000"/>
              </a:lnSpc>
              <a:buFontTx/>
              <a:buChar char="•"/>
            </a:pPr>
            <a:endParaRPr lang="en-GB" altLang="en-US" sz="2800" b="0" dirty="0"/>
          </a:p>
          <a:p>
            <a:pPr>
              <a:lnSpc>
                <a:spcPct val="80000"/>
              </a:lnSpc>
            </a:pPr>
            <a:r>
              <a:rPr lang="en-GB" altLang="en-US" sz="2800" dirty="0"/>
              <a:t>Problem solving –</a:t>
            </a:r>
          </a:p>
          <a:p>
            <a:pPr>
              <a:lnSpc>
                <a:spcPct val="80000"/>
              </a:lnSpc>
            </a:pPr>
            <a:r>
              <a:rPr lang="en-GB" altLang="en-US" sz="2800" b="0" dirty="0"/>
              <a:t>Resolving an issue that in some way prevents desired achievements.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2387600" y="349250"/>
            <a:ext cx="6353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3200" b="0"/>
              <a:t>Cognitive activities</a:t>
            </a:r>
          </a:p>
        </p:txBody>
      </p:sp>
    </p:spTree>
    <p:extLst>
      <p:ext uri="{BB962C8B-B14F-4D97-AF65-F5344CB8AC3E}">
        <p14:creationId xmlns:p14="http://schemas.microsoft.com/office/powerpoint/2010/main" val="1848636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/>
          <p:cNvSpPr>
            <a:spLocks noGrp="1"/>
          </p:cNvSpPr>
          <p:nvPr>
            <p:ph idx="4294967295"/>
          </p:nvPr>
        </p:nvSpPr>
        <p:spPr>
          <a:xfrm>
            <a:off x="508000" y="1473200"/>
            <a:ext cx="8229600" cy="946150"/>
          </a:xfrm>
        </p:spPr>
        <p:txBody>
          <a:bodyPr>
            <a:spAutoFit/>
          </a:bodyPr>
          <a:lstStyle/>
          <a:p>
            <a:pPr marL="403225" indent="-403225" eaLnBrk="1" hangingPunct="1"/>
            <a:r>
              <a:rPr lang="en-GB" altLang="en-US" sz="2800"/>
              <a:t>What is the difference between risk &amp; uncertainty? – the two closed pots</a:t>
            </a:r>
          </a:p>
        </p:txBody>
      </p:sp>
      <p:sp>
        <p:nvSpPr>
          <p:cNvPr id="4099" name="Title 1"/>
          <p:cNvSpPr>
            <a:spLocks noGrp="1"/>
          </p:cNvSpPr>
          <p:nvPr>
            <p:ph type="title" idx="4294967295"/>
          </p:nvPr>
        </p:nvSpPr>
        <p:spPr>
          <a:xfrm>
            <a:off x="457200" y="280988"/>
            <a:ext cx="8229600" cy="641350"/>
          </a:xfrm>
        </p:spPr>
        <p:txBody>
          <a:bodyPr>
            <a:spAutoFit/>
          </a:bodyPr>
          <a:lstStyle/>
          <a:p>
            <a:pPr eaLnBrk="1" hangingPunct="1"/>
            <a:r>
              <a:rPr lang="en-GB" altLang="en-US" sz="3600" b="1"/>
              <a:t>Risk &amp; uncertainty</a:t>
            </a:r>
            <a:endParaRPr lang="en-US" altLang="en-US" sz="3600" b="1"/>
          </a:p>
        </p:txBody>
      </p:sp>
      <p:sp>
        <p:nvSpPr>
          <p:cNvPr id="4" name="Oval 3"/>
          <p:cNvSpPr/>
          <p:nvPr/>
        </p:nvSpPr>
        <p:spPr>
          <a:xfrm>
            <a:off x="5214938" y="2938463"/>
            <a:ext cx="1643062" cy="1571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5400" dirty="0"/>
              <a:t>?</a:t>
            </a:r>
            <a:endParaRPr lang="en-US" sz="5400" dirty="0"/>
          </a:p>
        </p:txBody>
      </p:sp>
      <p:sp>
        <p:nvSpPr>
          <p:cNvPr id="142" name="Oval 141"/>
          <p:cNvSpPr/>
          <p:nvPr/>
        </p:nvSpPr>
        <p:spPr>
          <a:xfrm>
            <a:off x="1785938" y="3009900"/>
            <a:ext cx="1643062" cy="1571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5400" dirty="0"/>
          </a:p>
        </p:txBody>
      </p:sp>
      <p:sp>
        <p:nvSpPr>
          <p:cNvPr id="143" name="Oval 142"/>
          <p:cNvSpPr/>
          <p:nvPr/>
        </p:nvSpPr>
        <p:spPr>
          <a:xfrm>
            <a:off x="2857500" y="4295775"/>
            <a:ext cx="142875" cy="1428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4" name="Oval 143"/>
          <p:cNvSpPr/>
          <p:nvPr/>
        </p:nvSpPr>
        <p:spPr>
          <a:xfrm>
            <a:off x="2286000" y="4010025"/>
            <a:ext cx="142875" cy="1428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5" name="Oval 144"/>
          <p:cNvSpPr/>
          <p:nvPr/>
        </p:nvSpPr>
        <p:spPr>
          <a:xfrm>
            <a:off x="2500313" y="4367213"/>
            <a:ext cx="142875" cy="1428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6" name="Oval 145"/>
          <p:cNvSpPr/>
          <p:nvPr/>
        </p:nvSpPr>
        <p:spPr>
          <a:xfrm>
            <a:off x="2286000" y="4152900"/>
            <a:ext cx="142875" cy="1428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7" name="Oval 146"/>
          <p:cNvSpPr/>
          <p:nvPr/>
        </p:nvSpPr>
        <p:spPr>
          <a:xfrm>
            <a:off x="2643188" y="4081463"/>
            <a:ext cx="142875" cy="1428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8" name="Oval 147"/>
          <p:cNvSpPr/>
          <p:nvPr/>
        </p:nvSpPr>
        <p:spPr>
          <a:xfrm>
            <a:off x="2786063" y="4367213"/>
            <a:ext cx="142875" cy="1428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9" name="Oval 148"/>
          <p:cNvSpPr/>
          <p:nvPr/>
        </p:nvSpPr>
        <p:spPr>
          <a:xfrm>
            <a:off x="2000250" y="4081463"/>
            <a:ext cx="142875" cy="1428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0" name="Oval 149"/>
          <p:cNvSpPr/>
          <p:nvPr/>
        </p:nvSpPr>
        <p:spPr>
          <a:xfrm>
            <a:off x="2143125" y="4010025"/>
            <a:ext cx="142875" cy="1428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1" name="Oval 150"/>
          <p:cNvSpPr/>
          <p:nvPr/>
        </p:nvSpPr>
        <p:spPr>
          <a:xfrm>
            <a:off x="2857500" y="4152900"/>
            <a:ext cx="142875" cy="1428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2" name="Oval 151"/>
          <p:cNvSpPr/>
          <p:nvPr/>
        </p:nvSpPr>
        <p:spPr>
          <a:xfrm>
            <a:off x="2143125" y="4295775"/>
            <a:ext cx="142875" cy="1428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3" name="Oval 152"/>
          <p:cNvSpPr/>
          <p:nvPr/>
        </p:nvSpPr>
        <p:spPr>
          <a:xfrm>
            <a:off x="3000375" y="3867150"/>
            <a:ext cx="142875" cy="1428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5" name="Oval 154"/>
          <p:cNvSpPr/>
          <p:nvPr/>
        </p:nvSpPr>
        <p:spPr>
          <a:xfrm>
            <a:off x="2786063" y="4081463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6" name="Oval 155"/>
          <p:cNvSpPr/>
          <p:nvPr/>
        </p:nvSpPr>
        <p:spPr>
          <a:xfrm>
            <a:off x="2286000" y="4295775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7" name="Oval 156"/>
          <p:cNvSpPr/>
          <p:nvPr/>
        </p:nvSpPr>
        <p:spPr>
          <a:xfrm>
            <a:off x="2428875" y="4081463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8" name="Oval 157"/>
          <p:cNvSpPr/>
          <p:nvPr/>
        </p:nvSpPr>
        <p:spPr>
          <a:xfrm>
            <a:off x="2428875" y="4438650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9" name="Oval 158"/>
          <p:cNvSpPr/>
          <p:nvPr/>
        </p:nvSpPr>
        <p:spPr>
          <a:xfrm>
            <a:off x="2428875" y="4224338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0" name="Oval 159"/>
          <p:cNvSpPr/>
          <p:nvPr/>
        </p:nvSpPr>
        <p:spPr>
          <a:xfrm>
            <a:off x="2857500" y="4010025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1" name="Oval 160"/>
          <p:cNvSpPr/>
          <p:nvPr/>
        </p:nvSpPr>
        <p:spPr>
          <a:xfrm>
            <a:off x="2071688" y="4224338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2" name="Oval 161"/>
          <p:cNvSpPr/>
          <p:nvPr/>
        </p:nvSpPr>
        <p:spPr>
          <a:xfrm>
            <a:off x="2286000" y="3867150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3" name="Oval 162"/>
          <p:cNvSpPr/>
          <p:nvPr/>
        </p:nvSpPr>
        <p:spPr>
          <a:xfrm>
            <a:off x="2643188" y="3938588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4" name="Oval 163"/>
          <p:cNvSpPr/>
          <p:nvPr/>
        </p:nvSpPr>
        <p:spPr>
          <a:xfrm>
            <a:off x="2143125" y="4081463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5" name="Oval 164"/>
          <p:cNvSpPr/>
          <p:nvPr/>
        </p:nvSpPr>
        <p:spPr>
          <a:xfrm>
            <a:off x="3143250" y="4010025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6" name="Oval 165"/>
          <p:cNvSpPr/>
          <p:nvPr/>
        </p:nvSpPr>
        <p:spPr>
          <a:xfrm>
            <a:off x="2857500" y="3724275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7" name="Oval 166"/>
          <p:cNvSpPr/>
          <p:nvPr/>
        </p:nvSpPr>
        <p:spPr>
          <a:xfrm>
            <a:off x="2571750" y="4224338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8" name="Oval 167"/>
          <p:cNvSpPr/>
          <p:nvPr/>
        </p:nvSpPr>
        <p:spPr>
          <a:xfrm>
            <a:off x="2714625" y="4224338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9" name="Oval 168"/>
          <p:cNvSpPr/>
          <p:nvPr/>
        </p:nvSpPr>
        <p:spPr>
          <a:xfrm>
            <a:off x="3000375" y="4152900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0" name="Oval 169"/>
          <p:cNvSpPr/>
          <p:nvPr/>
        </p:nvSpPr>
        <p:spPr>
          <a:xfrm>
            <a:off x="2500313" y="4010025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1" name="Oval 170"/>
          <p:cNvSpPr/>
          <p:nvPr/>
        </p:nvSpPr>
        <p:spPr>
          <a:xfrm>
            <a:off x="2643188" y="4367213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2" name="Oval 171"/>
          <p:cNvSpPr/>
          <p:nvPr/>
        </p:nvSpPr>
        <p:spPr>
          <a:xfrm>
            <a:off x="3000375" y="4010025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3" name="Oval 172"/>
          <p:cNvSpPr/>
          <p:nvPr/>
        </p:nvSpPr>
        <p:spPr>
          <a:xfrm>
            <a:off x="2000250" y="3938588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4" name="Oval 173"/>
          <p:cNvSpPr/>
          <p:nvPr/>
        </p:nvSpPr>
        <p:spPr>
          <a:xfrm>
            <a:off x="2500313" y="3795713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5" name="Oval 174"/>
          <p:cNvSpPr/>
          <p:nvPr/>
        </p:nvSpPr>
        <p:spPr>
          <a:xfrm>
            <a:off x="2428875" y="3938588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6" name="Oval 175"/>
          <p:cNvSpPr/>
          <p:nvPr/>
        </p:nvSpPr>
        <p:spPr>
          <a:xfrm>
            <a:off x="2786063" y="3867150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7" name="Oval 176"/>
          <p:cNvSpPr/>
          <p:nvPr/>
        </p:nvSpPr>
        <p:spPr>
          <a:xfrm>
            <a:off x="2143125" y="3867150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8" name="Oval 177"/>
          <p:cNvSpPr/>
          <p:nvPr/>
        </p:nvSpPr>
        <p:spPr>
          <a:xfrm>
            <a:off x="3071813" y="3724275"/>
            <a:ext cx="142875" cy="1428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137" name="TextBox 178"/>
          <p:cNvSpPr txBox="1">
            <a:spLocks noChangeArrowheads="1"/>
          </p:cNvSpPr>
          <p:nvPr/>
        </p:nvSpPr>
        <p:spPr bwMode="auto">
          <a:xfrm>
            <a:off x="1998663" y="4692650"/>
            <a:ext cx="1143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3600"/>
              <a:t>Risk </a:t>
            </a:r>
            <a:endParaRPr lang="en-US" altLang="en-US" sz="3600"/>
          </a:p>
        </p:txBody>
      </p:sp>
      <p:sp>
        <p:nvSpPr>
          <p:cNvPr id="4138" name="TextBox 179"/>
          <p:cNvSpPr txBox="1">
            <a:spLocks noChangeArrowheads="1"/>
          </p:cNvSpPr>
          <p:nvPr/>
        </p:nvSpPr>
        <p:spPr bwMode="auto">
          <a:xfrm>
            <a:off x="4770438" y="4692650"/>
            <a:ext cx="27733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3600"/>
              <a:t>Uncertainty</a:t>
            </a:r>
            <a:endParaRPr lang="en-US" altLang="en-US" sz="3600"/>
          </a:p>
        </p:txBody>
      </p:sp>
    </p:spTree>
    <p:extLst>
      <p:ext uri="{BB962C8B-B14F-4D97-AF65-F5344CB8AC3E}">
        <p14:creationId xmlns:p14="http://schemas.microsoft.com/office/powerpoint/2010/main" val="2226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2043113" y="1239838"/>
            <a:ext cx="6578600" cy="447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261938">
              <a:tabLst>
                <a:tab pos="4635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1pPr>
            <a:lvl2pPr defTabSz="261938">
              <a:tabLst>
                <a:tab pos="4635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defTabSz="261938">
              <a:tabLst>
                <a:tab pos="4635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defTabSz="261938">
              <a:tabLst>
                <a:tab pos="4635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defTabSz="261938">
              <a:tabLst>
                <a:tab pos="4635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defTabSz="261938" fontAlgn="base">
              <a:spcBef>
                <a:spcPct val="0"/>
              </a:spcBef>
              <a:spcAft>
                <a:spcPct val="0"/>
              </a:spcAft>
              <a:tabLst>
                <a:tab pos="4635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defTabSz="261938" fontAlgn="base">
              <a:spcBef>
                <a:spcPct val="0"/>
              </a:spcBef>
              <a:spcAft>
                <a:spcPct val="0"/>
              </a:spcAft>
              <a:tabLst>
                <a:tab pos="4635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defTabSz="261938" fontAlgn="base">
              <a:spcBef>
                <a:spcPct val="0"/>
              </a:spcBef>
              <a:spcAft>
                <a:spcPct val="0"/>
              </a:spcAft>
              <a:tabLst>
                <a:tab pos="4635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defTabSz="261938" fontAlgn="base">
              <a:spcBef>
                <a:spcPct val="0"/>
              </a:spcBef>
              <a:spcAft>
                <a:spcPct val="0"/>
              </a:spcAft>
              <a:tabLst>
                <a:tab pos="4635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eaLnBrk="0" hangingPunct="0"/>
            <a:r>
              <a:rPr lang="en-US" altLang="en-US" sz="3200" b="0">
                <a:latin typeface="Arial" charset="0"/>
              </a:rPr>
              <a:t>*	Risk can be quantified in terms </a:t>
            </a:r>
          </a:p>
          <a:p>
            <a:pPr eaLnBrk="0" hangingPunct="0"/>
            <a:r>
              <a:rPr lang="en-US" altLang="en-US" sz="3200" b="0">
                <a:latin typeface="Arial" charset="0"/>
              </a:rPr>
              <a:t>	of outcome probabilities</a:t>
            </a:r>
          </a:p>
          <a:p>
            <a:pPr eaLnBrk="0" hangingPunct="0"/>
            <a:endParaRPr lang="en-US" altLang="en-US" sz="3200" b="0">
              <a:latin typeface="Arial" charset="0"/>
            </a:endParaRPr>
          </a:p>
          <a:p>
            <a:pPr eaLnBrk="0" hangingPunct="0"/>
            <a:r>
              <a:rPr lang="en-US" altLang="en-US" sz="3200" b="0">
                <a:latin typeface="Arial" charset="0"/>
              </a:rPr>
              <a:t>*	Uncertainty cannot be quantified </a:t>
            </a:r>
          </a:p>
          <a:p>
            <a:pPr eaLnBrk="0" hangingPunct="0"/>
            <a:r>
              <a:rPr lang="en-US" altLang="en-US" sz="3200" b="0">
                <a:latin typeface="Arial" charset="0"/>
              </a:rPr>
              <a:t>	at all</a:t>
            </a:r>
          </a:p>
          <a:p>
            <a:pPr eaLnBrk="0" hangingPunct="0"/>
            <a:endParaRPr lang="en-US" altLang="en-US" sz="3200" b="0">
              <a:latin typeface="Arial" charset="0"/>
            </a:endParaRPr>
          </a:p>
          <a:p>
            <a:pPr eaLnBrk="0" hangingPunct="0"/>
            <a:r>
              <a:rPr lang="en-US" altLang="en-US" sz="3200" b="0">
                <a:latin typeface="Arial" charset="0"/>
              </a:rPr>
              <a:t>*	Risk can be ‘insured’ against</a:t>
            </a:r>
          </a:p>
          <a:p>
            <a:pPr eaLnBrk="0" hangingPunct="0"/>
            <a:endParaRPr lang="en-US" altLang="en-US" sz="3200" b="0">
              <a:latin typeface="Arial" charset="0"/>
            </a:endParaRPr>
          </a:p>
          <a:p>
            <a:pPr eaLnBrk="0" hangingPunct="0"/>
            <a:r>
              <a:rPr lang="en-US" altLang="en-US" sz="3200" b="0">
                <a:latin typeface="Arial" charset="0"/>
              </a:rPr>
              <a:t>*	Uncertainty cannot</a:t>
            </a: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2905125" y="373063"/>
            <a:ext cx="53244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3200" b="0"/>
              <a:t>Risk v uncertainty</a:t>
            </a:r>
          </a:p>
        </p:txBody>
      </p:sp>
    </p:spTree>
    <p:extLst>
      <p:ext uri="{BB962C8B-B14F-4D97-AF65-F5344CB8AC3E}">
        <p14:creationId xmlns:p14="http://schemas.microsoft.com/office/powerpoint/2010/main" val="1801917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971600" y="918310"/>
            <a:ext cx="7763664" cy="4530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276225">
              <a:tabLst>
                <a:tab pos="4762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1pPr>
            <a:lvl2pPr defTabSz="276225">
              <a:tabLst>
                <a:tab pos="4762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defTabSz="276225">
              <a:tabLst>
                <a:tab pos="4762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defTabSz="276225">
              <a:tabLst>
                <a:tab pos="4762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defTabSz="276225">
              <a:tabLst>
                <a:tab pos="4762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defTabSz="276225" fontAlgn="base">
              <a:spcBef>
                <a:spcPct val="0"/>
              </a:spcBef>
              <a:spcAft>
                <a:spcPct val="0"/>
              </a:spcAft>
              <a:tabLst>
                <a:tab pos="4762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defTabSz="276225" fontAlgn="base">
              <a:spcBef>
                <a:spcPct val="0"/>
              </a:spcBef>
              <a:spcAft>
                <a:spcPct val="0"/>
              </a:spcAft>
              <a:tabLst>
                <a:tab pos="4762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defTabSz="276225" fontAlgn="base">
              <a:spcBef>
                <a:spcPct val="0"/>
              </a:spcBef>
              <a:spcAft>
                <a:spcPct val="0"/>
              </a:spcAft>
              <a:tabLst>
                <a:tab pos="4762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defTabSz="276225" fontAlgn="base">
              <a:spcBef>
                <a:spcPct val="0"/>
              </a:spcBef>
              <a:spcAft>
                <a:spcPct val="0"/>
              </a:spcAft>
              <a:tabLst>
                <a:tab pos="476250" algn="l"/>
              </a:tabLs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eaLnBrk="0" hangingPunct="0"/>
            <a:r>
              <a:rPr lang="en-US" altLang="en-US" sz="3200" b="0" dirty="0">
                <a:latin typeface="Arial" charset="0"/>
              </a:rPr>
              <a:t>The assessment of risk is </a:t>
            </a:r>
            <a:r>
              <a:rPr lang="en-US" altLang="en-US" sz="3200" b="0" dirty="0" smtClean="0">
                <a:latin typeface="Arial" charset="0"/>
              </a:rPr>
              <a:t>dependent </a:t>
            </a:r>
            <a:endParaRPr lang="en-US" altLang="en-US" sz="3200" b="0" dirty="0">
              <a:latin typeface="Arial" charset="0"/>
            </a:endParaRPr>
          </a:p>
          <a:p>
            <a:pPr eaLnBrk="0" hangingPunct="0"/>
            <a:r>
              <a:rPr lang="en-US" altLang="en-US" sz="3200" b="0" dirty="0">
                <a:latin typeface="Arial" charset="0"/>
              </a:rPr>
              <a:t>on the probability of outcomes</a:t>
            </a:r>
          </a:p>
          <a:p>
            <a:pPr lvl="1" eaLnBrk="1" hangingPunct="1">
              <a:spcBef>
                <a:spcPct val="50000"/>
              </a:spcBef>
              <a:spcAft>
                <a:spcPct val="30000"/>
              </a:spcAft>
            </a:pPr>
            <a:r>
              <a:rPr lang="en-GB" altLang="en-US" sz="1800" b="1" i="1" dirty="0">
                <a:latin typeface="Verdana" charset="0"/>
              </a:rPr>
              <a:t>Calculated as -</a:t>
            </a:r>
            <a:r>
              <a:rPr lang="en-GB" altLang="en-US" sz="1600" b="1" dirty="0">
                <a:latin typeface="Verdana" charset="0"/>
              </a:rPr>
              <a:t> </a:t>
            </a:r>
          </a:p>
          <a:p>
            <a:r>
              <a:rPr lang="en-US" altLang="en-US" dirty="0" smtClean="0">
                <a:latin typeface="Verdana" charset="0"/>
              </a:rPr>
              <a:t>Probability</a:t>
            </a:r>
            <a:r>
              <a:rPr lang="en-US" altLang="en-US" dirty="0">
                <a:latin typeface="Verdana" charset="0"/>
              </a:rPr>
              <a:t>: </a:t>
            </a:r>
            <a:r>
              <a:rPr lang="en-GB" altLang="en-US" dirty="0">
                <a:latin typeface="Verdana" charset="0"/>
              </a:rPr>
              <a:t>likelihood of event </a:t>
            </a:r>
            <a:r>
              <a:rPr lang="en-GB" altLang="en-US" dirty="0" smtClean="0">
                <a:latin typeface="Verdana" charset="0"/>
              </a:rPr>
              <a:t>occurring</a:t>
            </a:r>
          </a:p>
          <a:p>
            <a:pPr algn="ctr"/>
            <a:r>
              <a:rPr lang="en-US" altLang="en-US" b="1" dirty="0">
                <a:latin typeface="Verdana" charset="0"/>
              </a:rPr>
              <a:t>X</a:t>
            </a:r>
            <a:endParaRPr lang="en-GB" altLang="en-US" b="1" dirty="0">
              <a:latin typeface="Verdana" charset="0"/>
            </a:endParaRPr>
          </a:p>
          <a:p>
            <a:r>
              <a:rPr lang="en-GB" altLang="en-US" dirty="0">
                <a:latin typeface="Verdana" charset="0"/>
              </a:rPr>
              <a:t>potential impact (the consequence – or damage)</a:t>
            </a:r>
          </a:p>
          <a:p>
            <a:endParaRPr lang="en-US" altLang="en-US" dirty="0">
              <a:latin typeface="Verdana" charset="0"/>
            </a:endParaRPr>
          </a:p>
          <a:p>
            <a:pPr eaLnBrk="0" hangingPunct="0"/>
            <a:endParaRPr lang="en-US" altLang="en-US" sz="3200" b="0" dirty="0">
              <a:latin typeface="Arial" charset="0"/>
            </a:endParaRPr>
          </a:p>
          <a:p>
            <a:pPr eaLnBrk="0" hangingPunct="0"/>
            <a:endParaRPr lang="en-US" altLang="en-US" sz="3200" b="0" dirty="0">
              <a:latin typeface="Arial" charset="0"/>
            </a:endParaRPr>
          </a:p>
          <a:p>
            <a:pPr eaLnBrk="0" hangingPunct="0"/>
            <a:endParaRPr lang="en-US" altLang="en-US" sz="3200" b="0" dirty="0">
              <a:latin typeface="Arial" charset="0"/>
            </a:endParaRP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320925" y="366713"/>
            <a:ext cx="6518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3000" b="0"/>
              <a:t>Assessment of risk</a:t>
            </a:r>
          </a:p>
        </p:txBody>
      </p:sp>
    </p:spTree>
    <p:extLst>
      <p:ext uri="{BB962C8B-B14F-4D97-AF65-F5344CB8AC3E}">
        <p14:creationId xmlns:p14="http://schemas.microsoft.com/office/powerpoint/2010/main" val="1007923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1 to 5 scale; 5 being the highest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Likelihood of raining today in London: 4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X</a:t>
            </a:r>
            <a:endParaRPr lang="en-GB" b="1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The impact, if it rains: 1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 smtClean="0"/>
              <a:t>= 4</a:t>
            </a:r>
            <a:endParaRPr lang="en-GB" b="1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0023C4-5528-489E-A726-D14A340FF59E}" type="datetime1">
              <a:rPr lang="en-GB" altLang="en-US" smtClean="0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1819AB-B9DA-41D7-8C91-5DE9528F5AA4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0811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1 to 5 scale; 5 being the highest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Likelihood of </a:t>
            </a:r>
            <a:r>
              <a:rPr lang="en-GB" dirty="0" smtClean="0"/>
              <a:t>earthquake in London: 1</a:t>
            </a:r>
            <a:endParaRPr lang="en-GB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X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impact, if it </a:t>
            </a:r>
            <a:r>
              <a:rPr lang="en-GB" dirty="0" smtClean="0"/>
              <a:t>happens: 5</a:t>
            </a:r>
            <a:endParaRPr lang="en-GB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= </a:t>
            </a:r>
            <a:r>
              <a:rPr lang="en-GB" b="1" dirty="0" smtClean="0"/>
              <a:t>5</a:t>
            </a:r>
            <a:endParaRPr lang="en-GB" b="1" dirty="0"/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706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2160240"/>
          </a:xfrm>
        </p:spPr>
        <p:txBody>
          <a:bodyPr/>
          <a:lstStyle/>
          <a:p>
            <a:r>
              <a:rPr lang="en-GB" dirty="0"/>
              <a:t>Identify the potential </a:t>
            </a:r>
            <a:r>
              <a:rPr lang="en-GB" dirty="0" smtClean="0"/>
              <a:t>risks</a:t>
            </a:r>
          </a:p>
          <a:p>
            <a:r>
              <a:rPr lang="en-GB" dirty="0" smtClean="0"/>
              <a:t>Quantity the risks using a scale of 1 to 10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17713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24083" y="1340768"/>
            <a:ext cx="8229600" cy="1143000"/>
          </a:xfrm>
        </p:spPr>
        <p:txBody>
          <a:bodyPr/>
          <a:lstStyle/>
          <a:p>
            <a:r>
              <a:rPr lang="en-GB" dirty="0" smtClean="0"/>
              <a:t>Identify the major risks for UK using PESTLE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21/12/2018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413750" y="6381750"/>
            <a:ext cx="730250" cy="339725"/>
          </a:xfrm>
        </p:spPr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4905111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1070</TotalTime>
  <Words>246</Words>
  <Application>Microsoft Office PowerPoint</Application>
  <PresentationFormat>On-screen Show (4:3)</PresentationFormat>
  <Paragraphs>67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Myriad Pro</vt:lpstr>
      <vt:lpstr>Times New Roman</vt:lpstr>
      <vt:lpstr>Verdana</vt:lpstr>
      <vt:lpstr>20140311PresentationUWTSDTemplate</vt:lpstr>
      <vt:lpstr>PRS</vt:lpstr>
      <vt:lpstr>PowerPoint Presentation</vt:lpstr>
      <vt:lpstr>PowerPoint Presentation</vt:lpstr>
      <vt:lpstr>Risk &amp; uncertainty</vt:lpstr>
      <vt:lpstr>PowerPoint Presentation</vt:lpstr>
      <vt:lpstr>PowerPoint Presentation</vt:lpstr>
      <vt:lpstr>Example</vt:lpstr>
      <vt:lpstr>Example</vt:lpstr>
      <vt:lpstr>PowerPoint Presentation</vt:lpstr>
      <vt:lpstr>Identify the major risks for UK using PESTLE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Tanja Nathan</cp:lastModifiedBy>
  <cp:revision>72</cp:revision>
  <cp:lastPrinted>2018-07-09T15:27:01Z</cp:lastPrinted>
  <dcterms:created xsi:type="dcterms:W3CDTF">2002-10-07T19:43:58Z</dcterms:created>
  <dcterms:modified xsi:type="dcterms:W3CDTF">2018-12-21T12:23:11Z</dcterms:modified>
</cp:coreProperties>
</file>