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493" r:id="rId2"/>
    <p:sldId id="331" r:id="rId3"/>
    <p:sldId id="279" r:id="rId4"/>
    <p:sldId id="280" r:id="rId5"/>
    <p:sldId id="281" r:id="rId6"/>
    <p:sldId id="282" r:id="rId7"/>
    <p:sldId id="283" r:id="rId8"/>
    <p:sldId id="284" r:id="rId9"/>
    <p:sldId id="285" r:id="rId10"/>
    <p:sldId id="287" r:id="rId11"/>
    <p:sldId id="288" r:id="rId12"/>
    <p:sldId id="289" r:id="rId13"/>
    <p:sldId id="494" r:id="rId14"/>
    <p:sldId id="495" r:id="rId15"/>
    <p:sldId id="496" r:id="rId16"/>
    <p:sldId id="497" r:id="rId17"/>
    <p:sldId id="501" r:id="rId18"/>
    <p:sldId id="498" r:id="rId19"/>
    <p:sldId id="499" r:id="rId20"/>
    <p:sldId id="500" r:id="rId21"/>
    <p:sldId id="503" r:id="rId22"/>
    <p:sldId id="502"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95" d="100"/>
          <a:sy n="95" d="100"/>
        </p:scale>
        <p:origin x="990"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4221088"/>
            <a:ext cx="4067944" cy="1235066"/>
          </a:xfrm>
        </p:spPr>
        <p:txBody>
          <a:bodyPr/>
          <a:lstStyle/>
          <a:p>
            <a:pPr eaLnBrk="1" hangingPunct="1"/>
            <a:r>
              <a:rPr lang="en-GB" altLang="en-US" sz="2400" b="1" dirty="0"/>
              <a:t>Week 5: Session 1: </a:t>
            </a:r>
            <a:br>
              <a:rPr lang="en-GB" altLang="en-US" sz="2400" b="1" dirty="0"/>
            </a:br>
            <a:r>
              <a:rPr lang="en-GB" altLang="en-US" sz="2200" b="1" dirty="0"/>
              <a:t>Sampling, Data Collection Instruments and Research Ethics </a:t>
            </a:r>
            <a:br>
              <a:rPr lang="en-GB" altLang="en-US" sz="2200" b="1" dirty="0"/>
            </a:br>
            <a:endParaRPr lang="en-GB" altLang="en-US" sz="2200" b="1" dirty="0"/>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Dissertation</a:t>
            </a:r>
          </a:p>
          <a:p>
            <a:pPr eaLnBrk="1" hangingPunct="1"/>
            <a:r>
              <a:rPr lang="en-GB" altLang="en-US" sz="4000" b="1" dirty="0">
                <a:solidFill>
                  <a:schemeClr val="tx1"/>
                </a:solidFill>
              </a:rPr>
              <a:t>LCBB6000</a:t>
            </a: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24517" y="332656"/>
            <a:ext cx="8694966" cy="857250"/>
          </a:xfrm>
        </p:spPr>
        <p:txBody>
          <a:bodyPr/>
          <a:lstStyle/>
          <a:p>
            <a:pPr eaLnBrk="1" hangingPunct="1"/>
            <a:r>
              <a:rPr lang="en-GB" altLang="en-US" sz="2550" b="1" dirty="0">
                <a:solidFill>
                  <a:schemeClr val="tx2">
                    <a:lumMod val="75000"/>
                  </a:schemeClr>
                </a:solidFill>
              </a:rPr>
              <a:t>Lesson Aims</a:t>
            </a:r>
          </a:p>
        </p:txBody>
      </p:sp>
      <p:sp>
        <p:nvSpPr>
          <p:cNvPr id="4" name="Rectangle 3">
            <a:extLst>
              <a:ext uri="{FF2B5EF4-FFF2-40B4-BE49-F238E27FC236}">
                <a16:creationId xmlns:a16="http://schemas.microsoft.com/office/drawing/2014/main" id="{A4CE050B-61FF-4CC1-ACF7-8DDE3EB15CD2}"/>
              </a:ext>
            </a:extLst>
          </p:cNvPr>
          <p:cNvSpPr txBox="1">
            <a:spLocks noChangeArrowheads="1"/>
          </p:cNvSpPr>
          <p:nvPr/>
        </p:nvSpPr>
        <p:spPr bwMode="auto">
          <a:xfrm>
            <a:off x="710570" y="1268760"/>
            <a:ext cx="7965885" cy="3129781"/>
          </a:xfrm>
          <a:prstGeom prst="rect">
            <a:avLst/>
          </a:prstGeom>
          <a:noFill/>
          <a:ln w="9525">
            <a:noFill/>
            <a:miter lim="800000"/>
            <a:headEnd/>
            <a:tailEnd/>
          </a:ln>
          <a:effec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anose="05000000000000000000" pitchFamily="2" charset="2"/>
              <a:buChar char="u"/>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anose="05000000000000000000" pitchFamily="2" charset="2"/>
              <a:buChar char="u"/>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har char="–"/>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folHlink"/>
              </a:buClr>
              <a:buSzPct val="70000"/>
              <a:buFont typeface="Wingdings" panose="05000000000000000000" pitchFamily="2" charset="2"/>
              <a:buChar char="u"/>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folHlink"/>
              </a:buClr>
              <a:buSzPct val="70000"/>
              <a:buFont typeface="Wingdings" pitchFamily="2" charset="2"/>
              <a:buChar char="u"/>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folHlink"/>
              </a:buClr>
              <a:buSzPct val="70000"/>
              <a:buFont typeface="Wingdings" pitchFamily="2" charset="2"/>
              <a:buChar char="u"/>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folHlink"/>
              </a:buClr>
              <a:buSzPct val="70000"/>
              <a:buFont typeface="Wingdings" pitchFamily="2" charset="2"/>
              <a:buChar char="u"/>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folHlink"/>
              </a:buClr>
              <a:buSzPct val="70000"/>
              <a:buFont typeface="Wingdings" pitchFamily="2" charset="2"/>
              <a:buChar char="u"/>
              <a:defRPr sz="2000">
                <a:solidFill>
                  <a:schemeClr val="tx1"/>
                </a:solidFill>
                <a:effectLst>
                  <a:outerShdw blurRad="38100" dist="38100" dir="2700000" algn="tl">
                    <a:srgbClr val="000000"/>
                  </a:outerShdw>
                </a:effectLst>
                <a:latin typeface="+mn-lt"/>
              </a:defRPr>
            </a:lvl9pPr>
          </a:lstStyle>
          <a:p>
            <a:pPr marL="89297" lvl="1" indent="0" eaLnBrk="1" hangingPunct="1">
              <a:lnSpc>
                <a:spcPct val="90000"/>
              </a:lnSpc>
              <a:buClr>
                <a:schemeClr val="tx2"/>
              </a:buClr>
              <a:buNone/>
              <a:defRPr/>
            </a:pPr>
            <a:r>
              <a:rPr lang="en-GB" sz="2700" kern="0" dirty="0">
                <a:effectLst/>
                <a:latin typeface="+mj-lt"/>
              </a:rPr>
              <a:t>By the end of this session, students should be aware of: </a:t>
            </a:r>
          </a:p>
          <a:p>
            <a:pPr marL="546497" lvl="1" indent="-457200" eaLnBrk="1" hangingPunct="1">
              <a:lnSpc>
                <a:spcPct val="90000"/>
              </a:lnSpc>
              <a:buClr>
                <a:schemeClr val="tx2"/>
              </a:buClr>
              <a:buFont typeface="Arial" panose="020B0604020202020204" pitchFamily="34" charset="0"/>
              <a:buChar char="•"/>
              <a:defRPr/>
            </a:pPr>
            <a:r>
              <a:rPr lang="en-GB" sz="2700" kern="0" dirty="0">
                <a:effectLst/>
                <a:latin typeface="+mj-lt"/>
              </a:rPr>
              <a:t>Sample and Population</a:t>
            </a:r>
          </a:p>
          <a:p>
            <a:pPr marL="546497" lvl="1" indent="-457200" eaLnBrk="1" hangingPunct="1">
              <a:lnSpc>
                <a:spcPct val="90000"/>
              </a:lnSpc>
              <a:buClr>
                <a:schemeClr val="tx2"/>
              </a:buClr>
              <a:buFont typeface="Arial" panose="020B0604020202020204" pitchFamily="34" charset="0"/>
              <a:buChar char="•"/>
              <a:defRPr/>
            </a:pPr>
            <a:r>
              <a:rPr lang="en-GB" sz="2700" kern="0" dirty="0">
                <a:effectLst/>
                <a:latin typeface="+mj-lt"/>
              </a:rPr>
              <a:t>Different types of sample/Sampling Techniques</a:t>
            </a:r>
          </a:p>
          <a:p>
            <a:pPr marL="546497" lvl="1" indent="-457200" eaLnBrk="1" hangingPunct="1">
              <a:lnSpc>
                <a:spcPct val="90000"/>
              </a:lnSpc>
              <a:buClr>
                <a:schemeClr val="tx2"/>
              </a:buClr>
              <a:buFont typeface="Arial" panose="020B0604020202020204" pitchFamily="34" charset="0"/>
              <a:buChar char="•"/>
              <a:defRPr/>
            </a:pPr>
            <a:r>
              <a:rPr lang="en-GB" sz="2700" kern="0" dirty="0">
                <a:effectLst/>
                <a:latin typeface="+mj-lt"/>
              </a:rPr>
              <a:t>Data Collection Instruments</a:t>
            </a:r>
          </a:p>
          <a:p>
            <a:pPr marL="546497" lvl="1" indent="-457200" eaLnBrk="1" hangingPunct="1">
              <a:lnSpc>
                <a:spcPct val="90000"/>
              </a:lnSpc>
              <a:buClr>
                <a:schemeClr val="tx2"/>
              </a:buClr>
              <a:buFont typeface="Arial" panose="020B0604020202020204" pitchFamily="34" charset="0"/>
              <a:buChar char="•"/>
              <a:defRPr/>
            </a:pPr>
            <a:r>
              <a:rPr lang="en-GB" sz="2700" kern="0" dirty="0">
                <a:effectLst/>
                <a:latin typeface="+mj-lt"/>
              </a:rPr>
              <a:t>Research Ethics</a:t>
            </a:r>
          </a:p>
          <a:p>
            <a:pPr marL="546497" lvl="1" indent="-457200" eaLnBrk="1" hangingPunct="1">
              <a:lnSpc>
                <a:spcPct val="90000"/>
              </a:lnSpc>
              <a:buClr>
                <a:schemeClr val="tx2"/>
              </a:buClr>
              <a:buFont typeface="Arial" panose="020B0604020202020204" pitchFamily="34" charset="0"/>
              <a:buChar char="•"/>
              <a:defRPr/>
            </a:pPr>
            <a:r>
              <a:rPr lang="en-GB" sz="2700" kern="0" dirty="0">
                <a:effectLst/>
                <a:latin typeface="+mj-lt"/>
              </a:rPr>
              <a:t>References  </a:t>
            </a:r>
          </a:p>
          <a:p>
            <a:pPr marL="546497" lvl="1" indent="-457200" eaLnBrk="1" hangingPunct="1">
              <a:lnSpc>
                <a:spcPct val="90000"/>
              </a:lnSpc>
              <a:buClr>
                <a:schemeClr val="tx2"/>
              </a:buClr>
              <a:buFont typeface="Arial" panose="020B0604020202020204" pitchFamily="34" charset="0"/>
              <a:buChar char="•"/>
              <a:defRPr/>
            </a:pPr>
            <a:endParaRPr lang="en-GB" sz="2700" kern="0" dirty="0">
              <a:effectLst/>
              <a:latin typeface="+mj-lt"/>
            </a:endParaRPr>
          </a:p>
          <a:p>
            <a:pPr marL="432197" lvl="1" indent="-342900" eaLnBrk="1" hangingPunct="1">
              <a:lnSpc>
                <a:spcPct val="90000"/>
              </a:lnSpc>
              <a:buClr>
                <a:schemeClr val="tx2"/>
              </a:buClr>
              <a:buFont typeface="Wingdings" panose="05000000000000000000" pitchFamily="2" charset="2"/>
              <a:buChar char="§"/>
              <a:defRPr/>
            </a:pPr>
            <a:endParaRPr lang="en-GB" sz="2700" kern="0" dirty="0">
              <a:effectLst/>
              <a:latin typeface="+mj-lt"/>
            </a:endParaRPr>
          </a:p>
          <a:p>
            <a:pPr marL="89297" lvl="1" indent="0" eaLnBrk="1" hangingPunct="1">
              <a:lnSpc>
                <a:spcPct val="90000"/>
              </a:lnSpc>
              <a:buClr>
                <a:schemeClr val="tx2"/>
              </a:buClr>
              <a:buNone/>
              <a:defRPr/>
            </a:pPr>
            <a:endParaRPr lang="en-GB" sz="2700" kern="0" dirty="0">
              <a:effectLst/>
              <a:latin typeface="+mj-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5FE8A-0AAE-4BA8-8132-2BFA1D2CC621}"/>
              </a:ext>
            </a:extLst>
          </p:cNvPr>
          <p:cNvSpPr>
            <a:spLocks noGrp="1"/>
          </p:cNvSpPr>
          <p:nvPr>
            <p:ph type="title"/>
          </p:nvPr>
        </p:nvSpPr>
        <p:spPr/>
        <p:txBody>
          <a:bodyPr/>
          <a:lstStyle/>
          <a:p>
            <a:r>
              <a:rPr lang="en-GB" b="1" dirty="0"/>
              <a:t>Sampling</a:t>
            </a:r>
          </a:p>
        </p:txBody>
      </p:sp>
      <p:sp>
        <p:nvSpPr>
          <p:cNvPr id="3" name="Content Placeholder 2">
            <a:extLst>
              <a:ext uri="{FF2B5EF4-FFF2-40B4-BE49-F238E27FC236}">
                <a16:creationId xmlns:a16="http://schemas.microsoft.com/office/drawing/2014/main" id="{E6A948D8-054A-4511-B65E-E9C064DD6928}"/>
              </a:ext>
            </a:extLst>
          </p:cNvPr>
          <p:cNvSpPr>
            <a:spLocks noGrp="1"/>
          </p:cNvSpPr>
          <p:nvPr>
            <p:ph idx="1"/>
          </p:nvPr>
        </p:nvSpPr>
        <p:spPr>
          <a:xfrm>
            <a:off x="457200" y="1406887"/>
            <a:ext cx="4762872" cy="3917032"/>
          </a:xfrm>
        </p:spPr>
        <p:txBody>
          <a:bodyPr/>
          <a:lstStyle/>
          <a:p>
            <a:pPr algn="just"/>
            <a:r>
              <a:rPr lang="en-GB" sz="2000" dirty="0"/>
              <a:t>A sample is a subset of a population. A population is a group of people with shared characteristics</a:t>
            </a:r>
          </a:p>
          <a:p>
            <a:pPr algn="just"/>
            <a:r>
              <a:rPr lang="en-GB" sz="2000" dirty="0"/>
              <a:t>In research terms a sample is a group of people, objects, or items that are taken from a larger population for measurement. </a:t>
            </a:r>
          </a:p>
          <a:p>
            <a:pPr marL="0" indent="0" algn="just">
              <a:buNone/>
            </a:pPr>
            <a:endParaRPr lang="en-GB" sz="2000" dirty="0"/>
          </a:p>
          <a:p>
            <a:pPr algn="just"/>
            <a:r>
              <a:rPr lang="en-GB" sz="2000" dirty="0"/>
              <a:t>The sample should be representative of the population to ensure that we can generalise the findings from the research sample to the population as a whole. </a:t>
            </a:r>
          </a:p>
        </p:txBody>
      </p:sp>
      <p:sp>
        <p:nvSpPr>
          <p:cNvPr id="4" name="Date Placeholder 3">
            <a:extLst>
              <a:ext uri="{FF2B5EF4-FFF2-40B4-BE49-F238E27FC236}">
                <a16:creationId xmlns:a16="http://schemas.microsoft.com/office/drawing/2014/main" id="{2E7EAA5B-39BA-4793-940E-6CFBFBC9034B}"/>
              </a:ext>
            </a:extLst>
          </p:cNvPr>
          <p:cNvSpPr>
            <a:spLocks noGrp="1"/>
          </p:cNvSpPr>
          <p:nvPr>
            <p:ph type="dt" sz="half" idx="10"/>
          </p:nvPr>
        </p:nvSpPr>
        <p:spPr/>
        <p:txBody>
          <a:bodyPr/>
          <a:lstStyle/>
          <a:p>
            <a:pPr>
              <a:defRPr/>
            </a:pPr>
            <a:fld id="{2303D31F-598B-47EE-BA37-93F097A3D676}" type="datetime1">
              <a:rPr lang="en-GB" altLang="en-US" smtClean="0"/>
              <a:pPr>
                <a:defRPr/>
              </a:pPr>
              <a:t>07/11/2022</a:t>
            </a:fld>
            <a:endParaRPr lang="en-GB" altLang="en-US"/>
          </a:p>
        </p:txBody>
      </p:sp>
      <p:sp>
        <p:nvSpPr>
          <p:cNvPr id="5" name="Slide Number Placeholder 4">
            <a:extLst>
              <a:ext uri="{FF2B5EF4-FFF2-40B4-BE49-F238E27FC236}">
                <a16:creationId xmlns:a16="http://schemas.microsoft.com/office/drawing/2014/main" id="{C923EFAD-DE0B-468E-B259-FCC966560A6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7" name="Picture 6">
            <a:extLst>
              <a:ext uri="{FF2B5EF4-FFF2-40B4-BE49-F238E27FC236}">
                <a16:creationId xmlns:a16="http://schemas.microsoft.com/office/drawing/2014/main" id="{40E6BDC7-51A1-184B-FC61-35FE6AFEA2A0}"/>
              </a:ext>
            </a:extLst>
          </p:cNvPr>
          <p:cNvPicPr>
            <a:picLocks noChangeAspect="1"/>
          </p:cNvPicPr>
          <p:nvPr/>
        </p:nvPicPr>
        <p:blipFill>
          <a:blip r:embed="rId2"/>
          <a:stretch>
            <a:fillRect/>
          </a:stretch>
        </p:blipFill>
        <p:spPr>
          <a:xfrm>
            <a:off x="5292080" y="1340768"/>
            <a:ext cx="3528392" cy="3905250"/>
          </a:xfrm>
          <a:prstGeom prst="rect">
            <a:avLst/>
          </a:prstGeom>
        </p:spPr>
      </p:pic>
    </p:spTree>
    <p:extLst>
      <p:ext uri="{BB962C8B-B14F-4D97-AF65-F5344CB8AC3E}">
        <p14:creationId xmlns:p14="http://schemas.microsoft.com/office/powerpoint/2010/main" val="3033997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9CC3B-24D9-49AC-927C-C63610D1808F}"/>
              </a:ext>
            </a:extLst>
          </p:cNvPr>
          <p:cNvSpPr>
            <a:spLocks noGrp="1"/>
          </p:cNvSpPr>
          <p:nvPr>
            <p:ph type="title"/>
          </p:nvPr>
        </p:nvSpPr>
        <p:spPr/>
        <p:txBody>
          <a:bodyPr/>
          <a:lstStyle/>
          <a:p>
            <a:r>
              <a:rPr lang="en-GB" dirty="0"/>
              <a:t>Sampling Techniques</a:t>
            </a:r>
          </a:p>
        </p:txBody>
      </p:sp>
      <p:sp>
        <p:nvSpPr>
          <p:cNvPr id="4" name="Date Placeholder 3">
            <a:extLst>
              <a:ext uri="{FF2B5EF4-FFF2-40B4-BE49-F238E27FC236}">
                <a16:creationId xmlns:a16="http://schemas.microsoft.com/office/drawing/2014/main" id="{B6838A48-9FDD-44AA-8463-64084D47669F}"/>
              </a:ext>
            </a:extLst>
          </p:cNvPr>
          <p:cNvSpPr>
            <a:spLocks noGrp="1"/>
          </p:cNvSpPr>
          <p:nvPr>
            <p:ph type="dt" sz="half" idx="10"/>
          </p:nvPr>
        </p:nvSpPr>
        <p:spPr/>
        <p:txBody>
          <a:bodyPr/>
          <a:lstStyle/>
          <a:p>
            <a:pPr>
              <a:defRPr/>
            </a:pPr>
            <a:fld id="{2303D31F-598B-47EE-BA37-93F097A3D676}" type="datetime1">
              <a:rPr lang="en-GB" altLang="en-US" smtClean="0"/>
              <a:pPr>
                <a:defRPr/>
              </a:pPr>
              <a:t>07/11/2022</a:t>
            </a:fld>
            <a:endParaRPr lang="en-GB" altLang="en-US"/>
          </a:p>
        </p:txBody>
      </p:sp>
      <p:sp>
        <p:nvSpPr>
          <p:cNvPr id="5" name="Slide Number Placeholder 4">
            <a:extLst>
              <a:ext uri="{FF2B5EF4-FFF2-40B4-BE49-F238E27FC236}">
                <a16:creationId xmlns:a16="http://schemas.microsoft.com/office/drawing/2014/main" id="{4B2FC77B-B38A-481F-BB9E-6B954D95A16E}"/>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1026" name="x_Picture 2">
            <a:extLst>
              <a:ext uri="{FF2B5EF4-FFF2-40B4-BE49-F238E27FC236}">
                <a16:creationId xmlns:a16="http://schemas.microsoft.com/office/drawing/2014/main" id="{7F92227C-7A00-D84B-EA39-E4E0856305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3437" y="1556792"/>
            <a:ext cx="7769003" cy="3816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93277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E4C60-12D7-425F-B7AE-7D6D047F98DA}"/>
              </a:ext>
            </a:extLst>
          </p:cNvPr>
          <p:cNvSpPr>
            <a:spLocks noGrp="1"/>
          </p:cNvSpPr>
          <p:nvPr>
            <p:ph type="title"/>
          </p:nvPr>
        </p:nvSpPr>
        <p:spPr/>
        <p:txBody>
          <a:bodyPr/>
          <a:lstStyle/>
          <a:p>
            <a:r>
              <a:rPr lang="en-GB" b="1" dirty="0"/>
              <a:t>Probability Sampling Methods</a:t>
            </a:r>
          </a:p>
        </p:txBody>
      </p:sp>
      <p:sp>
        <p:nvSpPr>
          <p:cNvPr id="3" name="Content Placeholder 2">
            <a:extLst>
              <a:ext uri="{FF2B5EF4-FFF2-40B4-BE49-F238E27FC236}">
                <a16:creationId xmlns:a16="http://schemas.microsoft.com/office/drawing/2014/main" id="{AA715BF4-05D4-4E2B-B9DD-02C73BE9E66C}"/>
              </a:ext>
            </a:extLst>
          </p:cNvPr>
          <p:cNvSpPr>
            <a:spLocks noGrp="1"/>
          </p:cNvSpPr>
          <p:nvPr>
            <p:ph idx="1"/>
          </p:nvPr>
        </p:nvSpPr>
        <p:spPr>
          <a:xfrm>
            <a:off x="395536" y="1556792"/>
            <a:ext cx="3970784" cy="3917032"/>
          </a:xfrm>
        </p:spPr>
        <p:txBody>
          <a:bodyPr/>
          <a:lstStyle/>
          <a:p>
            <a:pPr marL="0" indent="0" algn="just">
              <a:buNone/>
            </a:pPr>
            <a:r>
              <a:rPr lang="en-GB" sz="2400" b="1" i="0" dirty="0">
                <a:effectLst/>
                <a:latin typeface="Verdana" panose="020B0604030504040204" pitchFamily="34" charset="0"/>
              </a:rPr>
              <a:t>Simple random sampling:</a:t>
            </a:r>
            <a:endParaRPr lang="en-GB" sz="2400" b="0" i="0" dirty="0">
              <a:effectLst/>
              <a:latin typeface="Verdana" panose="020B0604030504040204" pitchFamily="34" charset="0"/>
            </a:endParaRPr>
          </a:p>
          <a:p>
            <a:pPr marL="0" indent="0" algn="just">
              <a:buNone/>
            </a:pPr>
            <a:r>
              <a:rPr lang="en-GB" sz="2400" b="0" i="0" dirty="0">
                <a:effectLst/>
                <a:latin typeface="Verdana" panose="020B0604030504040204" pitchFamily="34" charset="0"/>
              </a:rPr>
              <a:t>In this case each individual is chosen entirely by chance and each member of the population has an equal chance, or probability, of being selected. </a:t>
            </a:r>
          </a:p>
          <a:p>
            <a:pPr algn="just"/>
            <a:endParaRPr lang="en-GB" sz="2400" dirty="0"/>
          </a:p>
        </p:txBody>
      </p:sp>
      <p:sp>
        <p:nvSpPr>
          <p:cNvPr id="4" name="Date Placeholder 3">
            <a:extLst>
              <a:ext uri="{FF2B5EF4-FFF2-40B4-BE49-F238E27FC236}">
                <a16:creationId xmlns:a16="http://schemas.microsoft.com/office/drawing/2014/main" id="{879B1B46-4C21-48AA-B8E7-087E846C0CDA}"/>
              </a:ext>
            </a:extLst>
          </p:cNvPr>
          <p:cNvSpPr>
            <a:spLocks noGrp="1"/>
          </p:cNvSpPr>
          <p:nvPr>
            <p:ph type="dt" sz="half" idx="10"/>
          </p:nvPr>
        </p:nvSpPr>
        <p:spPr/>
        <p:txBody>
          <a:bodyPr/>
          <a:lstStyle/>
          <a:p>
            <a:pPr>
              <a:defRPr/>
            </a:pPr>
            <a:fld id="{2303D31F-598B-47EE-BA37-93F097A3D676}" type="datetime1">
              <a:rPr lang="en-GB" altLang="en-US" smtClean="0"/>
              <a:pPr>
                <a:defRPr/>
              </a:pPr>
              <a:t>07/11/2022</a:t>
            </a:fld>
            <a:endParaRPr lang="en-GB" altLang="en-US"/>
          </a:p>
        </p:txBody>
      </p:sp>
      <p:sp>
        <p:nvSpPr>
          <p:cNvPr id="5" name="Slide Number Placeholder 4">
            <a:extLst>
              <a:ext uri="{FF2B5EF4-FFF2-40B4-BE49-F238E27FC236}">
                <a16:creationId xmlns:a16="http://schemas.microsoft.com/office/drawing/2014/main" id="{C1A596E3-13E6-43D5-A225-D2B78BB80D9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7" name="Picture 6">
            <a:extLst>
              <a:ext uri="{FF2B5EF4-FFF2-40B4-BE49-F238E27FC236}">
                <a16:creationId xmlns:a16="http://schemas.microsoft.com/office/drawing/2014/main" id="{77C3E0BC-B529-89C2-59A8-45D6DB986422}"/>
              </a:ext>
            </a:extLst>
          </p:cNvPr>
          <p:cNvPicPr>
            <a:picLocks noChangeAspect="1"/>
          </p:cNvPicPr>
          <p:nvPr/>
        </p:nvPicPr>
        <p:blipFill>
          <a:blip r:embed="rId2"/>
          <a:stretch>
            <a:fillRect/>
          </a:stretch>
        </p:blipFill>
        <p:spPr>
          <a:xfrm>
            <a:off x="4427984" y="1700808"/>
            <a:ext cx="4418087" cy="3600400"/>
          </a:xfrm>
          <a:prstGeom prst="rect">
            <a:avLst/>
          </a:prstGeom>
        </p:spPr>
      </p:pic>
    </p:spTree>
    <p:extLst>
      <p:ext uri="{BB962C8B-B14F-4D97-AF65-F5344CB8AC3E}">
        <p14:creationId xmlns:p14="http://schemas.microsoft.com/office/powerpoint/2010/main" val="1526342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D5B3B-10D8-440E-8314-B6D47BB4EB5A}"/>
              </a:ext>
            </a:extLst>
          </p:cNvPr>
          <p:cNvSpPr>
            <a:spLocks noGrp="1"/>
          </p:cNvSpPr>
          <p:nvPr>
            <p:ph type="title"/>
          </p:nvPr>
        </p:nvSpPr>
        <p:spPr/>
        <p:txBody>
          <a:bodyPr/>
          <a:lstStyle/>
          <a:p>
            <a:r>
              <a:rPr lang="en-GB" b="1" dirty="0"/>
              <a:t>Probability Sampling Methods</a:t>
            </a:r>
          </a:p>
        </p:txBody>
      </p:sp>
      <p:sp>
        <p:nvSpPr>
          <p:cNvPr id="3" name="Content Placeholder 2">
            <a:extLst>
              <a:ext uri="{FF2B5EF4-FFF2-40B4-BE49-F238E27FC236}">
                <a16:creationId xmlns:a16="http://schemas.microsoft.com/office/drawing/2014/main" id="{DA3045EA-13E8-41BF-8952-E16BF5A67980}"/>
              </a:ext>
            </a:extLst>
          </p:cNvPr>
          <p:cNvSpPr>
            <a:spLocks noGrp="1"/>
          </p:cNvSpPr>
          <p:nvPr>
            <p:ph idx="1"/>
          </p:nvPr>
        </p:nvSpPr>
        <p:spPr>
          <a:xfrm>
            <a:off x="250825" y="1386790"/>
            <a:ext cx="4465191" cy="3917032"/>
          </a:xfrm>
        </p:spPr>
        <p:txBody>
          <a:bodyPr/>
          <a:lstStyle/>
          <a:p>
            <a:pPr marL="0" indent="0" algn="just">
              <a:buNone/>
            </a:pPr>
            <a:r>
              <a:rPr lang="en-GB" sz="2000" b="1" i="0" dirty="0">
                <a:effectLst/>
                <a:latin typeface="Verdana" panose="020B0604030504040204" pitchFamily="34" charset="0"/>
              </a:rPr>
              <a:t>Stratified sampling:</a:t>
            </a:r>
            <a:endParaRPr lang="en-GB" sz="2000" b="0" i="0" dirty="0">
              <a:effectLst/>
              <a:latin typeface="Verdana" panose="020B0604030504040204" pitchFamily="34" charset="0"/>
            </a:endParaRPr>
          </a:p>
          <a:p>
            <a:pPr algn="just"/>
            <a:r>
              <a:rPr lang="en-GB" sz="2000" b="0" i="0" dirty="0">
                <a:effectLst/>
                <a:latin typeface="Verdana" panose="020B0604030504040204" pitchFamily="34" charset="0"/>
              </a:rPr>
              <a:t>In this method, the population is first divided into subgroups (or strata) who all share a similar characteristic. </a:t>
            </a:r>
          </a:p>
          <a:p>
            <a:pPr algn="just"/>
            <a:endParaRPr lang="en-GB" sz="2000" dirty="0">
              <a:latin typeface="Verdana" panose="020B0604030504040204" pitchFamily="34" charset="0"/>
            </a:endParaRPr>
          </a:p>
          <a:p>
            <a:pPr algn="just"/>
            <a:r>
              <a:rPr lang="en-GB" sz="2000" b="0" i="0" dirty="0">
                <a:effectLst/>
                <a:latin typeface="Verdana" panose="020B0604030504040204" pitchFamily="34" charset="0"/>
              </a:rPr>
              <a:t>It is used when we might reasonably expect the measurement of interest to vary between the different subgroups, and we want to ensure representation from all the subgroups.</a:t>
            </a:r>
          </a:p>
          <a:p>
            <a:pPr algn="just"/>
            <a:endParaRPr lang="en-GB" sz="2000" dirty="0"/>
          </a:p>
        </p:txBody>
      </p:sp>
      <p:sp>
        <p:nvSpPr>
          <p:cNvPr id="4" name="Date Placeholder 3">
            <a:extLst>
              <a:ext uri="{FF2B5EF4-FFF2-40B4-BE49-F238E27FC236}">
                <a16:creationId xmlns:a16="http://schemas.microsoft.com/office/drawing/2014/main" id="{5C9E23E5-AE7E-4798-B2AB-18BD7411BEDE}"/>
              </a:ext>
            </a:extLst>
          </p:cNvPr>
          <p:cNvSpPr>
            <a:spLocks noGrp="1"/>
          </p:cNvSpPr>
          <p:nvPr>
            <p:ph type="dt" sz="half" idx="10"/>
          </p:nvPr>
        </p:nvSpPr>
        <p:spPr/>
        <p:txBody>
          <a:bodyPr/>
          <a:lstStyle/>
          <a:p>
            <a:pPr>
              <a:defRPr/>
            </a:pPr>
            <a:fld id="{2303D31F-598B-47EE-BA37-93F097A3D676}" type="datetime1">
              <a:rPr lang="en-GB" altLang="en-US" smtClean="0"/>
              <a:pPr>
                <a:defRPr/>
              </a:pPr>
              <a:t>07/11/2022</a:t>
            </a:fld>
            <a:endParaRPr lang="en-GB" altLang="en-US"/>
          </a:p>
        </p:txBody>
      </p:sp>
      <p:sp>
        <p:nvSpPr>
          <p:cNvPr id="5" name="Slide Number Placeholder 4">
            <a:extLst>
              <a:ext uri="{FF2B5EF4-FFF2-40B4-BE49-F238E27FC236}">
                <a16:creationId xmlns:a16="http://schemas.microsoft.com/office/drawing/2014/main" id="{94649486-E489-4BBA-AB72-A2056FBD6BE3}"/>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7" name="Picture 6">
            <a:extLst>
              <a:ext uri="{FF2B5EF4-FFF2-40B4-BE49-F238E27FC236}">
                <a16:creationId xmlns:a16="http://schemas.microsoft.com/office/drawing/2014/main" id="{A73D778B-8CC9-F199-943B-45C6DDD83944}"/>
              </a:ext>
            </a:extLst>
          </p:cNvPr>
          <p:cNvPicPr>
            <a:picLocks noChangeAspect="1"/>
          </p:cNvPicPr>
          <p:nvPr/>
        </p:nvPicPr>
        <p:blipFill>
          <a:blip r:embed="rId2"/>
          <a:stretch>
            <a:fillRect/>
          </a:stretch>
        </p:blipFill>
        <p:spPr>
          <a:xfrm>
            <a:off x="4932040" y="1556792"/>
            <a:ext cx="3816424" cy="3600400"/>
          </a:xfrm>
          <a:prstGeom prst="rect">
            <a:avLst/>
          </a:prstGeom>
        </p:spPr>
      </p:pic>
    </p:spTree>
    <p:extLst>
      <p:ext uri="{BB962C8B-B14F-4D97-AF65-F5344CB8AC3E}">
        <p14:creationId xmlns:p14="http://schemas.microsoft.com/office/powerpoint/2010/main" val="1318885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6EE5A-AA6A-494A-A891-B84E3ABFB743}"/>
              </a:ext>
            </a:extLst>
          </p:cNvPr>
          <p:cNvSpPr>
            <a:spLocks noGrp="1"/>
          </p:cNvSpPr>
          <p:nvPr>
            <p:ph type="title"/>
          </p:nvPr>
        </p:nvSpPr>
        <p:spPr/>
        <p:txBody>
          <a:bodyPr/>
          <a:lstStyle/>
          <a:p>
            <a:r>
              <a:rPr lang="en-GB" b="1" dirty="0"/>
              <a:t>Probability Sampling Methods</a:t>
            </a:r>
          </a:p>
        </p:txBody>
      </p:sp>
      <p:sp>
        <p:nvSpPr>
          <p:cNvPr id="3" name="Content Placeholder 2">
            <a:extLst>
              <a:ext uri="{FF2B5EF4-FFF2-40B4-BE49-F238E27FC236}">
                <a16:creationId xmlns:a16="http://schemas.microsoft.com/office/drawing/2014/main" id="{FE6792CE-894C-4114-AF3F-71A2E7F6CD25}"/>
              </a:ext>
            </a:extLst>
          </p:cNvPr>
          <p:cNvSpPr>
            <a:spLocks noGrp="1"/>
          </p:cNvSpPr>
          <p:nvPr>
            <p:ph idx="1"/>
          </p:nvPr>
        </p:nvSpPr>
        <p:spPr>
          <a:xfrm>
            <a:off x="182743" y="1582617"/>
            <a:ext cx="4258816" cy="3917032"/>
          </a:xfrm>
        </p:spPr>
        <p:txBody>
          <a:bodyPr/>
          <a:lstStyle/>
          <a:p>
            <a:pPr marL="0" indent="0" algn="just">
              <a:buNone/>
            </a:pPr>
            <a:r>
              <a:rPr lang="en-GB" sz="2000" b="1" i="0" dirty="0">
                <a:effectLst/>
                <a:latin typeface="Verdana" panose="020B0604030504040204" pitchFamily="34" charset="0"/>
              </a:rPr>
              <a:t>Clustered sampling:</a:t>
            </a:r>
            <a:endParaRPr lang="en-GB" sz="2000" b="0" i="0" dirty="0">
              <a:effectLst/>
              <a:latin typeface="Verdana" panose="020B0604030504040204" pitchFamily="34" charset="0"/>
            </a:endParaRPr>
          </a:p>
          <a:p>
            <a:pPr algn="just"/>
            <a:r>
              <a:rPr lang="en-GB" sz="2000" b="0" i="0" dirty="0">
                <a:effectLst/>
                <a:latin typeface="Verdana" panose="020B0604030504040204" pitchFamily="34" charset="0"/>
              </a:rPr>
              <a:t>In a clustered sample, subgroups of the population are used as the sampling unit, rather than individuals. </a:t>
            </a:r>
          </a:p>
          <a:p>
            <a:pPr marL="0" indent="0" algn="just">
              <a:buNone/>
            </a:pPr>
            <a:endParaRPr lang="en-GB" sz="2000" dirty="0">
              <a:latin typeface="Verdana" panose="020B0604030504040204" pitchFamily="34" charset="0"/>
            </a:endParaRPr>
          </a:p>
          <a:p>
            <a:pPr algn="just"/>
            <a:r>
              <a:rPr lang="en-GB" sz="2000" b="0" i="0" dirty="0">
                <a:effectLst/>
                <a:latin typeface="Verdana" panose="020B0604030504040204" pitchFamily="34" charset="0"/>
              </a:rPr>
              <a:t>The population is divided into subgroups, known as clusters, which are randomly selected to be included in the study. Clusters are usually already defined</a:t>
            </a:r>
            <a:r>
              <a:rPr lang="en-GB" sz="2000" dirty="0">
                <a:solidFill>
                  <a:srgbClr val="666666"/>
                </a:solidFill>
                <a:latin typeface="Verdana" panose="020B0604030504040204" pitchFamily="34" charset="0"/>
              </a:rPr>
              <a:t>.</a:t>
            </a:r>
            <a:endParaRPr lang="en-GB" sz="2000" b="0" i="0" dirty="0">
              <a:solidFill>
                <a:srgbClr val="666666"/>
              </a:solidFill>
              <a:effectLst/>
              <a:latin typeface="Verdana" panose="020B0604030504040204" pitchFamily="34" charset="0"/>
            </a:endParaRPr>
          </a:p>
          <a:p>
            <a:pPr algn="just"/>
            <a:endParaRPr lang="en-GB" sz="2000" dirty="0"/>
          </a:p>
        </p:txBody>
      </p:sp>
      <p:sp>
        <p:nvSpPr>
          <p:cNvPr id="4" name="Date Placeholder 3">
            <a:extLst>
              <a:ext uri="{FF2B5EF4-FFF2-40B4-BE49-F238E27FC236}">
                <a16:creationId xmlns:a16="http://schemas.microsoft.com/office/drawing/2014/main" id="{D8132809-C0A9-4B28-A395-681644A2F41B}"/>
              </a:ext>
            </a:extLst>
          </p:cNvPr>
          <p:cNvSpPr>
            <a:spLocks noGrp="1"/>
          </p:cNvSpPr>
          <p:nvPr>
            <p:ph type="dt" sz="half" idx="10"/>
          </p:nvPr>
        </p:nvSpPr>
        <p:spPr/>
        <p:txBody>
          <a:bodyPr/>
          <a:lstStyle/>
          <a:p>
            <a:pPr>
              <a:defRPr/>
            </a:pPr>
            <a:fld id="{2303D31F-598B-47EE-BA37-93F097A3D676}" type="datetime1">
              <a:rPr lang="en-GB" altLang="en-US" smtClean="0"/>
              <a:pPr>
                <a:defRPr/>
              </a:pPr>
              <a:t>07/11/2022</a:t>
            </a:fld>
            <a:endParaRPr lang="en-GB" altLang="en-US"/>
          </a:p>
        </p:txBody>
      </p:sp>
      <p:sp>
        <p:nvSpPr>
          <p:cNvPr id="5" name="Slide Number Placeholder 4">
            <a:extLst>
              <a:ext uri="{FF2B5EF4-FFF2-40B4-BE49-F238E27FC236}">
                <a16:creationId xmlns:a16="http://schemas.microsoft.com/office/drawing/2014/main" id="{F9AFAC5D-97E6-47BE-8A07-4AE3EA9C75F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7" name="Picture 6">
            <a:extLst>
              <a:ext uri="{FF2B5EF4-FFF2-40B4-BE49-F238E27FC236}">
                <a16:creationId xmlns:a16="http://schemas.microsoft.com/office/drawing/2014/main" id="{5D2A3942-7880-AE92-7A0D-BC354C6F9EB3}"/>
              </a:ext>
            </a:extLst>
          </p:cNvPr>
          <p:cNvPicPr>
            <a:picLocks noChangeAspect="1"/>
          </p:cNvPicPr>
          <p:nvPr/>
        </p:nvPicPr>
        <p:blipFill>
          <a:blip r:embed="rId2"/>
          <a:stretch>
            <a:fillRect/>
          </a:stretch>
        </p:blipFill>
        <p:spPr>
          <a:xfrm>
            <a:off x="4716016" y="1600200"/>
            <a:ext cx="4176464" cy="3989039"/>
          </a:xfrm>
          <a:prstGeom prst="rect">
            <a:avLst/>
          </a:prstGeom>
        </p:spPr>
      </p:pic>
    </p:spTree>
    <p:extLst>
      <p:ext uri="{BB962C8B-B14F-4D97-AF65-F5344CB8AC3E}">
        <p14:creationId xmlns:p14="http://schemas.microsoft.com/office/powerpoint/2010/main" val="4146892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76A10-254F-4864-AB90-97543C664D08}"/>
              </a:ext>
            </a:extLst>
          </p:cNvPr>
          <p:cNvSpPr>
            <a:spLocks noGrp="1"/>
          </p:cNvSpPr>
          <p:nvPr>
            <p:ph type="title"/>
          </p:nvPr>
        </p:nvSpPr>
        <p:spPr/>
        <p:txBody>
          <a:bodyPr/>
          <a:lstStyle/>
          <a:p>
            <a:r>
              <a:rPr lang="en-GB" b="1" dirty="0"/>
              <a:t>Probability Sampling Methods</a:t>
            </a:r>
          </a:p>
        </p:txBody>
      </p:sp>
      <p:sp>
        <p:nvSpPr>
          <p:cNvPr id="3" name="Content Placeholder 2">
            <a:extLst>
              <a:ext uri="{FF2B5EF4-FFF2-40B4-BE49-F238E27FC236}">
                <a16:creationId xmlns:a16="http://schemas.microsoft.com/office/drawing/2014/main" id="{F8DF8E84-A0FD-4E6B-80B5-9CACA785086F}"/>
              </a:ext>
            </a:extLst>
          </p:cNvPr>
          <p:cNvSpPr>
            <a:spLocks noGrp="1"/>
          </p:cNvSpPr>
          <p:nvPr>
            <p:ph idx="1"/>
          </p:nvPr>
        </p:nvSpPr>
        <p:spPr>
          <a:xfrm>
            <a:off x="245879" y="1470484"/>
            <a:ext cx="4686161" cy="3917032"/>
          </a:xfrm>
        </p:spPr>
        <p:txBody>
          <a:bodyPr/>
          <a:lstStyle/>
          <a:p>
            <a:pPr marL="0" indent="0" algn="just">
              <a:buNone/>
            </a:pPr>
            <a:r>
              <a:rPr lang="en-GB" sz="2000" b="1" i="0" dirty="0">
                <a:effectLst/>
                <a:latin typeface="Verdana" panose="020B0604030504040204" pitchFamily="34" charset="0"/>
              </a:rPr>
              <a:t>Systematic sampling</a:t>
            </a:r>
            <a:endParaRPr lang="en-GB" sz="2000" b="0" i="0" dirty="0">
              <a:effectLst/>
              <a:latin typeface="Verdana" panose="020B0604030504040204" pitchFamily="34" charset="0"/>
            </a:endParaRPr>
          </a:p>
          <a:p>
            <a:pPr marL="0" indent="0" algn="just">
              <a:buNone/>
            </a:pPr>
            <a:r>
              <a:rPr lang="en-GB" sz="2000" b="0" i="0" dirty="0">
                <a:effectLst/>
                <a:latin typeface="Verdana" panose="020B0604030504040204" pitchFamily="34" charset="0"/>
              </a:rPr>
              <a:t>Individuals are selected at regular intervals from the sampling frame. The intervals are chosen to ensure an adequate sample size. If you need a sample size </a:t>
            </a:r>
            <a:r>
              <a:rPr lang="en-GB" sz="2000" b="0" i="1" dirty="0">
                <a:effectLst/>
                <a:latin typeface="Verdana" panose="020B0604030504040204" pitchFamily="34" charset="0"/>
              </a:rPr>
              <a:t>n </a:t>
            </a:r>
            <a:r>
              <a:rPr lang="en-GB" sz="2000" b="0" i="0" dirty="0">
                <a:effectLst/>
                <a:latin typeface="Verdana" panose="020B0604030504040204" pitchFamily="34" charset="0"/>
              </a:rPr>
              <a:t>from a population of size </a:t>
            </a:r>
            <a:r>
              <a:rPr lang="en-GB" sz="2000" b="0" i="1" dirty="0">
                <a:effectLst/>
                <a:latin typeface="Verdana" panose="020B0604030504040204" pitchFamily="34" charset="0"/>
              </a:rPr>
              <a:t>x</a:t>
            </a:r>
            <a:r>
              <a:rPr lang="en-GB" sz="2000" b="0" i="0" dirty="0">
                <a:effectLst/>
                <a:latin typeface="Verdana" panose="020B0604030504040204" pitchFamily="34" charset="0"/>
              </a:rPr>
              <a:t>, you should select every </a:t>
            </a:r>
            <a:r>
              <a:rPr lang="en-GB" sz="2000" b="0" i="1" dirty="0">
                <a:effectLst/>
                <a:latin typeface="Verdana" panose="020B0604030504040204" pitchFamily="34" charset="0"/>
              </a:rPr>
              <a:t>x/n</a:t>
            </a:r>
            <a:r>
              <a:rPr lang="en-GB" sz="2000" b="0" i="0" baseline="30000" dirty="0">
                <a:effectLst/>
                <a:latin typeface="Verdana" panose="020B0604030504040204" pitchFamily="34" charset="0"/>
              </a:rPr>
              <a:t>th</a:t>
            </a:r>
            <a:r>
              <a:rPr lang="en-GB" sz="2000" b="0" i="0" dirty="0">
                <a:effectLst/>
                <a:latin typeface="Verdana" panose="020B0604030504040204" pitchFamily="34" charset="0"/>
              </a:rPr>
              <a:t> individual for the sample.  </a:t>
            </a:r>
            <a:r>
              <a:rPr lang="en-GB" sz="2000" b="1" i="0" dirty="0">
                <a:effectLst/>
                <a:latin typeface="Verdana" panose="020B0604030504040204" pitchFamily="34" charset="0"/>
              </a:rPr>
              <a:t>For example</a:t>
            </a:r>
            <a:r>
              <a:rPr lang="en-GB" sz="2000" b="0" i="0" dirty="0">
                <a:effectLst/>
                <a:latin typeface="Verdana" panose="020B0604030504040204" pitchFamily="34" charset="0"/>
              </a:rPr>
              <a:t>, if you wanted a sample size of 100 from a population of 1000, select every 1000/100 = 10</a:t>
            </a:r>
            <a:r>
              <a:rPr lang="en-GB" sz="2000" b="0" i="0" baseline="30000" dirty="0">
                <a:effectLst/>
                <a:latin typeface="Verdana" panose="020B0604030504040204" pitchFamily="34" charset="0"/>
              </a:rPr>
              <a:t>th</a:t>
            </a:r>
            <a:r>
              <a:rPr lang="en-GB" sz="2000" b="0" i="0" dirty="0">
                <a:effectLst/>
                <a:latin typeface="Verdana" panose="020B0604030504040204" pitchFamily="34" charset="0"/>
              </a:rPr>
              <a:t> member of the sampling frame.</a:t>
            </a:r>
          </a:p>
          <a:p>
            <a:pPr algn="just"/>
            <a:endParaRPr lang="en-GB" sz="2000" dirty="0"/>
          </a:p>
        </p:txBody>
      </p:sp>
      <p:sp>
        <p:nvSpPr>
          <p:cNvPr id="4" name="Date Placeholder 3">
            <a:extLst>
              <a:ext uri="{FF2B5EF4-FFF2-40B4-BE49-F238E27FC236}">
                <a16:creationId xmlns:a16="http://schemas.microsoft.com/office/drawing/2014/main" id="{73F5CB3F-FE3C-4119-AF13-0AEF161FF89F}"/>
              </a:ext>
            </a:extLst>
          </p:cNvPr>
          <p:cNvSpPr>
            <a:spLocks noGrp="1"/>
          </p:cNvSpPr>
          <p:nvPr>
            <p:ph type="dt" sz="half" idx="10"/>
          </p:nvPr>
        </p:nvSpPr>
        <p:spPr/>
        <p:txBody>
          <a:bodyPr/>
          <a:lstStyle/>
          <a:p>
            <a:pPr>
              <a:defRPr/>
            </a:pPr>
            <a:fld id="{2303D31F-598B-47EE-BA37-93F097A3D676}" type="datetime1">
              <a:rPr lang="en-GB" altLang="en-US" smtClean="0"/>
              <a:pPr>
                <a:defRPr/>
              </a:pPr>
              <a:t>07/11/2022</a:t>
            </a:fld>
            <a:endParaRPr lang="en-GB" altLang="en-US"/>
          </a:p>
        </p:txBody>
      </p:sp>
      <p:sp>
        <p:nvSpPr>
          <p:cNvPr id="5" name="Slide Number Placeholder 4">
            <a:extLst>
              <a:ext uri="{FF2B5EF4-FFF2-40B4-BE49-F238E27FC236}">
                <a16:creationId xmlns:a16="http://schemas.microsoft.com/office/drawing/2014/main" id="{46582838-26C1-4144-B994-457C85B9E190}"/>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7" name="Picture 6">
            <a:extLst>
              <a:ext uri="{FF2B5EF4-FFF2-40B4-BE49-F238E27FC236}">
                <a16:creationId xmlns:a16="http://schemas.microsoft.com/office/drawing/2014/main" id="{B64A8CC0-369F-E5BF-00CE-0E4DE85F66B1}"/>
              </a:ext>
            </a:extLst>
          </p:cNvPr>
          <p:cNvPicPr>
            <a:picLocks noChangeAspect="1"/>
          </p:cNvPicPr>
          <p:nvPr/>
        </p:nvPicPr>
        <p:blipFill>
          <a:blip r:embed="rId2"/>
          <a:stretch>
            <a:fillRect/>
          </a:stretch>
        </p:blipFill>
        <p:spPr>
          <a:xfrm>
            <a:off x="4932040" y="1628800"/>
            <a:ext cx="3966081" cy="3917032"/>
          </a:xfrm>
          <a:prstGeom prst="rect">
            <a:avLst/>
          </a:prstGeom>
        </p:spPr>
      </p:pic>
    </p:spTree>
    <p:extLst>
      <p:ext uri="{BB962C8B-B14F-4D97-AF65-F5344CB8AC3E}">
        <p14:creationId xmlns:p14="http://schemas.microsoft.com/office/powerpoint/2010/main" val="3524008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6863D-DF33-468E-B2A8-670039CFF2CB}"/>
              </a:ext>
            </a:extLst>
          </p:cNvPr>
          <p:cNvSpPr>
            <a:spLocks noGrp="1"/>
          </p:cNvSpPr>
          <p:nvPr>
            <p:ph type="title"/>
          </p:nvPr>
        </p:nvSpPr>
        <p:spPr>
          <a:xfrm>
            <a:off x="457200" y="274638"/>
            <a:ext cx="8229600" cy="706090"/>
          </a:xfrm>
        </p:spPr>
        <p:txBody>
          <a:bodyPr/>
          <a:lstStyle/>
          <a:p>
            <a:r>
              <a:rPr lang="en-GB" sz="3200" b="1" dirty="0">
                <a:effectLst/>
              </a:rPr>
              <a:t>Non-Probability Sampling Methods</a:t>
            </a:r>
            <a:endParaRPr lang="en-GB" sz="3200" b="1" dirty="0"/>
          </a:p>
        </p:txBody>
      </p:sp>
      <p:sp>
        <p:nvSpPr>
          <p:cNvPr id="3" name="Content Placeholder 2">
            <a:extLst>
              <a:ext uri="{FF2B5EF4-FFF2-40B4-BE49-F238E27FC236}">
                <a16:creationId xmlns:a16="http://schemas.microsoft.com/office/drawing/2014/main" id="{4990B640-68A1-41E8-91EF-08DF51D684CA}"/>
              </a:ext>
            </a:extLst>
          </p:cNvPr>
          <p:cNvSpPr>
            <a:spLocks noGrp="1"/>
          </p:cNvSpPr>
          <p:nvPr>
            <p:ph idx="1"/>
          </p:nvPr>
        </p:nvSpPr>
        <p:spPr>
          <a:xfrm>
            <a:off x="250825" y="980728"/>
            <a:ext cx="4969247" cy="3917032"/>
          </a:xfrm>
        </p:spPr>
        <p:txBody>
          <a:bodyPr/>
          <a:lstStyle/>
          <a:p>
            <a:pPr marL="0" indent="0" algn="just">
              <a:buNone/>
            </a:pPr>
            <a:r>
              <a:rPr lang="en-GB" sz="2000" b="1" i="0" dirty="0">
                <a:effectLst/>
                <a:latin typeface="Verdana" panose="020B0604030504040204" pitchFamily="34" charset="0"/>
              </a:rPr>
              <a:t>Convenience sampling: </a:t>
            </a:r>
            <a:endParaRPr lang="en-GB" sz="2000" b="0" i="0" dirty="0">
              <a:effectLst/>
              <a:latin typeface="Verdana" panose="020B0604030504040204" pitchFamily="34" charset="0"/>
            </a:endParaRPr>
          </a:p>
          <a:p>
            <a:pPr algn="just"/>
            <a:r>
              <a:rPr lang="en-GB" sz="2000" b="0" i="0" dirty="0">
                <a:effectLst/>
                <a:latin typeface="Verdana" panose="020B0604030504040204" pitchFamily="34" charset="0"/>
              </a:rPr>
              <a:t>Convenience sampling is perhaps the easiest method of sampling, because participants are selected based on availability and willingness to take part. </a:t>
            </a:r>
          </a:p>
          <a:p>
            <a:pPr algn="just"/>
            <a:r>
              <a:rPr lang="en-GB" sz="2000" b="0" i="0" dirty="0">
                <a:effectLst/>
                <a:latin typeface="Verdana" panose="020B0604030504040204" pitchFamily="34" charset="0"/>
              </a:rPr>
              <a:t>Useful results can be obtained, but the results are prone to significant bias, because those who volunteer to take part may be different from those who choose not to (volunteer bias), and the sample may not be representative of other characteristics, such as age or sex.</a:t>
            </a:r>
          </a:p>
          <a:p>
            <a:pPr algn="just"/>
            <a:endParaRPr lang="en-GB" sz="2000" dirty="0"/>
          </a:p>
        </p:txBody>
      </p:sp>
      <p:sp>
        <p:nvSpPr>
          <p:cNvPr id="4" name="Date Placeholder 3">
            <a:extLst>
              <a:ext uri="{FF2B5EF4-FFF2-40B4-BE49-F238E27FC236}">
                <a16:creationId xmlns:a16="http://schemas.microsoft.com/office/drawing/2014/main" id="{63ACBAE2-9F8A-4AFC-BEAD-054A9B58F785}"/>
              </a:ext>
            </a:extLst>
          </p:cNvPr>
          <p:cNvSpPr>
            <a:spLocks noGrp="1"/>
          </p:cNvSpPr>
          <p:nvPr>
            <p:ph type="dt" sz="half" idx="10"/>
          </p:nvPr>
        </p:nvSpPr>
        <p:spPr/>
        <p:txBody>
          <a:bodyPr/>
          <a:lstStyle/>
          <a:p>
            <a:pPr>
              <a:defRPr/>
            </a:pPr>
            <a:fld id="{2303D31F-598B-47EE-BA37-93F097A3D676}" type="datetime1">
              <a:rPr lang="en-GB" altLang="en-US" smtClean="0"/>
              <a:pPr>
                <a:defRPr/>
              </a:pPr>
              <a:t>07/11/2022</a:t>
            </a:fld>
            <a:endParaRPr lang="en-GB" altLang="en-US"/>
          </a:p>
        </p:txBody>
      </p:sp>
      <p:sp>
        <p:nvSpPr>
          <p:cNvPr id="5" name="Slide Number Placeholder 4">
            <a:extLst>
              <a:ext uri="{FF2B5EF4-FFF2-40B4-BE49-F238E27FC236}">
                <a16:creationId xmlns:a16="http://schemas.microsoft.com/office/drawing/2014/main" id="{731F60FC-9B64-49C2-B1B0-CB11B7E539EC}"/>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7" name="Picture 6">
            <a:extLst>
              <a:ext uri="{FF2B5EF4-FFF2-40B4-BE49-F238E27FC236}">
                <a16:creationId xmlns:a16="http://schemas.microsoft.com/office/drawing/2014/main" id="{7FA3FCAC-5CCB-EDB7-57C5-110FF3857BB2}"/>
              </a:ext>
            </a:extLst>
          </p:cNvPr>
          <p:cNvPicPr>
            <a:picLocks noChangeAspect="1"/>
          </p:cNvPicPr>
          <p:nvPr/>
        </p:nvPicPr>
        <p:blipFill>
          <a:blip r:embed="rId2"/>
          <a:stretch>
            <a:fillRect/>
          </a:stretch>
        </p:blipFill>
        <p:spPr>
          <a:xfrm>
            <a:off x="5220072" y="1268760"/>
            <a:ext cx="3673103" cy="4335090"/>
          </a:xfrm>
          <a:prstGeom prst="rect">
            <a:avLst/>
          </a:prstGeom>
        </p:spPr>
      </p:pic>
    </p:spTree>
    <p:extLst>
      <p:ext uri="{BB962C8B-B14F-4D97-AF65-F5344CB8AC3E}">
        <p14:creationId xmlns:p14="http://schemas.microsoft.com/office/powerpoint/2010/main" val="3528559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980717-1C08-4565-A271-7350CD19D04A}"/>
              </a:ext>
            </a:extLst>
          </p:cNvPr>
          <p:cNvSpPr>
            <a:spLocks noGrp="1"/>
          </p:cNvSpPr>
          <p:nvPr>
            <p:ph idx="1"/>
          </p:nvPr>
        </p:nvSpPr>
        <p:spPr>
          <a:xfrm>
            <a:off x="433826" y="1124744"/>
            <a:ext cx="4138174" cy="3917032"/>
          </a:xfrm>
        </p:spPr>
        <p:txBody>
          <a:bodyPr/>
          <a:lstStyle/>
          <a:p>
            <a:pPr marL="0" indent="0" algn="just">
              <a:lnSpc>
                <a:spcPct val="107000"/>
              </a:lnSpc>
              <a:spcAft>
                <a:spcPts val="900"/>
              </a:spcAft>
              <a:buNone/>
            </a:pPr>
            <a:r>
              <a:rPr lang="en-GB" sz="2800" b="1" dirty="0">
                <a:solidFill>
                  <a:srgbClr val="000000"/>
                </a:solidFill>
                <a:effectLst/>
                <a:latin typeface="Verdana" panose="020B0604030504040204" pitchFamily="34" charset="0"/>
                <a:ea typeface="Times New Roman" panose="02020603050405020304" pitchFamily="18" charset="0"/>
                <a:cs typeface="Times New Roman" panose="02020603050405020304" pitchFamily="18" charset="0"/>
              </a:rPr>
              <a:t>Quota sampling</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2800" dirty="0">
                <a:effectLst/>
                <a:latin typeface="Verdana" panose="020B0604030504040204" pitchFamily="34" charset="0"/>
                <a:ea typeface="Times New Roman" panose="02020603050405020304" pitchFamily="18" charset="0"/>
                <a:cs typeface="Times New Roman" panose="02020603050405020304" pitchFamily="18" charset="0"/>
              </a:rPr>
              <a:t>This method of sampling is often used by market researchers.</a:t>
            </a:r>
          </a:p>
          <a:p>
            <a:pPr algn="just"/>
            <a:r>
              <a:rPr lang="en-GB" sz="2800" dirty="0">
                <a:effectLst/>
                <a:latin typeface="Verdana" panose="020B0604030504040204" pitchFamily="34" charset="0"/>
                <a:ea typeface="Times New Roman" panose="02020603050405020304" pitchFamily="18" charset="0"/>
                <a:cs typeface="Times New Roman" panose="02020603050405020304" pitchFamily="18" charset="0"/>
              </a:rPr>
              <a:t>Interviewers are given a quota of subjects of a specified type to attempt to recruit.</a:t>
            </a:r>
            <a:endParaRPr lang="en-GB" sz="2800" dirty="0"/>
          </a:p>
        </p:txBody>
      </p:sp>
      <p:sp>
        <p:nvSpPr>
          <p:cNvPr id="4" name="Date Placeholder 3">
            <a:extLst>
              <a:ext uri="{FF2B5EF4-FFF2-40B4-BE49-F238E27FC236}">
                <a16:creationId xmlns:a16="http://schemas.microsoft.com/office/drawing/2014/main" id="{9204EE7E-DCF6-4E4E-BEF3-A4A85A564E87}"/>
              </a:ext>
            </a:extLst>
          </p:cNvPr>
          <p:cNvSpPr>
            <a:spLocks noGrp="1"/>
          </p:cNvSpPr>
          <p:nvPr>
            <p:ph type="dt" sz="half" idx="10"/>
          </p:nvPr>
        </p:nvSpPr>
        <p:spPr/>
        <p:txBody>
          <a:bodyPr/>
          <a:lstStyle/>
          <a:p>
            <a:pPr>
              <a:defRPr/>
            </a:pPr>
            <a:fld id="{2303D31F-598B-47EE-BA37-93F097A3D676}" type="datetime1">
              <a:rPr lang="en-GB" altLang="en-US" smtClean="0"/>
              <a:pPr>
                <a:defRPr/>
              </a:pPr>
              <a:t>07/11/2022</a:t>
            </a:fld>
            <a:endParaRPr lang="en-GB" altLang="en-US"/>
          </a:p>
        </p:txBody>
      </p:sp>
      <p:sp>
        <p:nvSpPr>
          <p:cNvPr id="5" name="Slide Number Placeholder 4">
            <a:extLst>
              <a:ext uri="{FF2B5EF4-FFF2-40B4-BE49-F238E27FC236}">
                <a16:creationId xmlns:a16="http://schemas.microsoft.com/office/drawing/2014/main" id="{31B6DBC3-8179-4E8E-A25B-27FE4F4F1530}"/>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
        <p:nvSpPr>
          <p:cNvPr id="7" name="Title 1">
            <a:extLst>
              <a:ext uri="{FF2B5EF4-FFF2-40B4-BE49-F238E27FC236}">
                <a16:creationId xmlns:a16="http://schemas.microsoft.com/office/drawing/2014/main" id="{AE9AA9CD-2670-C80E-CB90-E2B36E82AA54}"/>
              </a:ext>
            </a:extLst>
          </p:cNvPr>
          <p:cNvSpPr>
            <a:spLocks noGrp="1"/>
          </p:cNvSpPr>
          <p:nvPr>
            <p:ph type="title"/>
          </p:nvPr>
        </p:nvSpPr>
        <p:spPr>
          <a:xfrm>
            <a:off x="457200" y="274638"/>
            <a:ext cx="8229600" cy="706090"/>
          </a:xfrm>
        </p:spPr>
        <p:txBody>
          <a:bodyPr/>
          <a:lstStyle/>
          <a:p>
            <a:r>
              <a:rPr lang="en-GB" sz="3200" b="1" dirty="0">
                <a:effectLst/>
              </a:rPr>
              <a:t>Non-Probability Sampling Methods</a:t>
            </a:r>
            <a:endParaRPr lang="en-GB" sz="3200" b="1" dirty="0"/>
          </a:p>
        </p:txBody>
      </p:sp>
      <p:pic>
        <p:nvPicPr>
          <p:cNvPr id="9" name="Picture 8">
            <a:extLst>
              <a:ext uri="{FF2B5EF4-FFF2-40B4-BE49-F238E27FC236}">
                <a16:creationId xmlns:a16="http://schemas.microsoft.com/office/drawing/2014/main" id="{260CB397-9048-7B06-8B43-2FEF9EED5896}"/>
              </a:ext>
            </a:extLst>
          </p:cNvPr>
          <p:cNvPicPr>
            <a:picLocks noChangeAspect="1"/>
          </p:cNvPicPr>
          <p:nvPr/>
        </p:nvPicPr>
        <p:blipFill>
          <a:blip r:embed="rId2"/>
          <a:stretch>
            <a:fillRect/>
          </a:stretch>
        </p:blipFill>
        <p:spPr>
          <a:xfrm>
            <a:off x="4575277" y="1274439"/>
            <a:ext cx="4317203" cy="4314801"/>
          </a:xfrm>
          <a:prstGeom prst="rect">
            <a:avLst/>
          </a:prstGeom>
        </p:spPr>
      </p:pic>
    </p:spTree>
    <p:extLst>
      <p:ext uri="{BB962C8B-B14F-4D97-AF65-F5344CB8AC3E}">
        <p14:creationId xmlns:p14="http://schemas.microsoft.com/office/powerpoint/2010/main" val="22544459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449A4D-2314-43EF-A888-D25EE3484B0B}"/>
              </a:ext>
            </a:extLst>
          </p:cNvPr>
          <p:cNvSpPr>
            <a:spLocks noGrp="1"/>
          </p:cNvSpPr>
          <p:nvPr>
            <p:ph idx="1"/>
          </p:nvPr>
        </p:nvSpPr>
        <p:spPr>
          <a:xfrm>
            <a:off x="250825" y="1196752"/>
            <a:ext cx="4321175" cy="3917032"/>
          </a:xfrm>
        </p:spPr>
        <p:txBody>
          <a:bodyPr/>
          <a:lstStyle/>
          <a:p>
            <a:pPr marL="0" indent="0" algn="just">
              <a:buNone/>
            </a:pPr>
            <a:r>
              <a:rPr lang="en-GB" sz="2300" b="1" i="0" dirty="0">
                <a:effectLst/>
                <a:latin typeface="Verdana" panose="020B0604030504040204" pitchFamily="34" charset="0"/>
              </a:rPr>
              <a:t>Snowball sampling:</a:t>
            </a:r>
            <a:endParaRPr lang="en-GB" sz="2300" b="0" i="0" dirty="0">
              <a:effectLst/>
              <a:latin typeface="Verdana" panose="020B0604030504040204" pitchFamily="34" charset="0"/>
            </a:endParaRPr>
          </a:p>
          <a:p>
            <a:pPr algn="just"/>
            <a:r>
              <a:rPr lang="en-GB" sz="2300" b="0" i="0" dirty="0">
                <a:effectLst/>
                <a:latin typeface="Verdana" panose="020B0604030504040204" pitchFamily="34" charset="0"/>
              </a:rPr>
              <a:t>This method is commonly used in social sciences when investigating hard-to-reach groups. </a:t>
            </a:r>
          </a:p>
          <a:p>
            <a:pPr algn="just"/>
            <a:endParaRPr lang="en-GB" sz="2300" dirty="0">
              <a:latin typeface="Verdana" panose="020B0604030504040204" pitchFamily="34" charset="0"/>
            </a:endParaRPr>
          </a:p>
          <a:p>
            <a:pPr algn="just"/>
            <a:r>
              <a:rPr lang="en-GB" sz="2300" b="0" i="0" dirty="0">
                <a:effectLst/>
                <a:latin typeface="Verdana" panose="020B0604030504040204" pitchFamily="34" charset="0"/>
              </a:rPr>
              <a:t>Existing subjects are asked to nominate further subjects known to them, so the sample increases in size like a rolling snowball.</a:t>
            </a:r>
          </a:p>
          <a:p>
            <a:pPr algn="just"/>
            <a:endParaRPr lang="en-GB" sz="2300" dirty="0"/>
          </a:p>
        </p:txBody>
      </p:sp>
      <p:sp>
        <p:nvSpPr>
          <p:cNvPr id="4" name="Date Placeholder 3">
            <a:extLst>
              <a:ext uri="{FF2B5EF4-FFF2-40B4-BE49-F238E27FC236}">
                <a16:creationId xmlns:a16="http://schemas.microsoft.com/office/drawing/2014/main" id="{8D43A72F-F385-4C6C-962C-42EA50F6A6EB}"/>
              </a:ext>
            </a:extLst>
          </p:cNvPr>
          <p:cNvSpPr>
            <a:spLocks noGrp="1"/>
          </p:cNvSpPr>
          <p:nvPr>
            <p:ph type="dt" sz="half" idx="10"/>
          </p:nvPr>
        </p:nvSpPr>
        <p:spPr/>
        <p:txBody>
          <a:bodyPr/>
          <a:lstStyle/>
          <a:p>
            <a:pPr>
              <a:defRPr/>
            </a:pPr>
            <a:fld id="{2303D31F-598B-47EE-BA37-93F097A3D676}" type="datetime1">
              <a:rPr lang="en-GB" altLang="en-US" smtClean="0"/>
              <a:pPr>
                <a:defRPr/>
              </a:pPr>
              <a:t>07/11/2022</a:t>
            </a:fld>
            <a:endParaRPr lang="en-GB" altLang="en-US"/>
          </a:p>
        </p:txBody>
      </p:sp>
      <p:sp>
        <p:nvSpPr>
          <p:cNvPr id="5" name="Slide Number Placeholder 4">
            <a:extLst>
              <a:ext uri="{FF2B5EF4-FFF2-40B4-BE49-F238E27FC236}">
                <a16:creationId xmlns:a16="http://schemas.microsoft.com/office/drawing/2014/main" id="{787E587F-AB10-43BD-B4F6-84BBE43FE105}"/>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7" name="Title 1">
            <a:extLst>
              <a:ext uri="{FF2B5EF4-FFF2-40B4-BE49-F238E27FC236}">
                <a16:creationId xmlns:a16="http://schemas.microsoft.com/office/drawing/2014/main" id="{E68A880B-0A08-BFBC-06BB-953B763913C2}"/>
              </a:ext>
            </a:extLst>
          </p:cNvPr>
          <p:cNvSpPr>
            <a:spLocks noGrp="1"/>
          </p:cNvSpPr>
          <p:nvPr>
            <p:ph type="title"/>
          </p:nvPr>
        </p:nvSpPr>
        <p:spPr>
          <a:xfrm>
            <a:off x="457200" y="274638"/>
            <a:ext cx="8229600" cy="706090"/>
          </a:xfrm>
        </p:spPr>
        <p:txBody>
          <a:bodyPr/>
          <a:lstStyle/>
          <a:p>
            <a:r>
              <a:rPr lang="en-GB" sz="3200" b="1" dirty="0">
                <a:effectLst/>
              </a:rPr>
              <a:t>Non-Probability Sampling Methods</a:t>
            </a:r>
            <a:endParaRPr lang="en-GB" sz="3200" b="1" dirty="0"/>
          </a:p>
        </p:txBody>
      </p:sp>
      <p:pic>
        <p:nvPicPr>
          <p:cNvPr id="9" name="Picture 8">
            <a:extLst>
              <a:ext uri="{FF2B5EF4-FFF2-40B4-BE49-F238E27FC236}">
                <a16:creationId xmlns:a16="http://schemas.microsoft.com/office/drawing/2014/main" id="{2AE37FD7-9606-23F9-6591-18E4E6A772CB}"/>
              </a:ext>
            </a:extLst>
          </p:cNvPr>
          <p:cNvPicPr>
            <a:picLocks noChangeAspect="1"/>
          </p:cNvPicPr>
          <p:nvPr/>
        </p:nvPicPr>
        <p:blipFill>
          <a:blip r:embed="rId2"/>
          <a:stretch>
            <a:fillRect/>
          </a:stretch>
        </p:blipFill>
        <p:spPr>
          <a:xfrm>
            <a:off x="4583500" y="1484784"/>
            <a:ext cx="4321175" cy="4176464"/>
          </a:xfrm>
          <a:prstGeom prst="rect">
            <a:avLst/>
          </a:prstGeom>
        </p:spPr>
      </p:pic>
    </p:spTree>
    <p:extLst>
      <p:ext uri="{BB962C8B-B14F-4D97-AF65-F5344CB8AC3E}">
        <p14:creationId xmlns:p14="http://schemas.microsoft.com/office/powerpoint/2010/main" val="476631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BE5795-5F7C-4619-8DEC-FC0CE4C8D6CA}"/>
              </a:ext>
            </a:extLst>
          </p:cNvPr>
          <p:cNvSpPr>
            <a:spLocks noGrp="1"/>
          </p:cNvSpPr>
          <p:nvPr>
            <p:ph idx="1"/>
          </p:nvPr>
        </p:nvSpPr>
        <p:spPr>
          <a:xfrm>
            <a:off x="430487" y="1052736"/>
            <a:ext cx="4501553" cy="3917032"/>
          </a:xfrm>
        </p:spPr>
        <p:txBody>
          <a:bodyPr/>
          <a:lstStyle/>
          <a:p>
            <a:pPr marL="0" indent="0" algn="just">
              <a:buNone/>
            </a:pPr>
            <a:r>
              <a:rPr lang="en-GB" sz="2200" b="1" i="0" dirty="0">
                <a:effectLst/>
                <a:latin typeface="Verdana" panose="020B0604030504040204" pitchFamily="34" charset="0"/>
              </a:rPr>
              <a:t>Judgement (or Purposive) Sampling:</a:t>
            </a:r>
            <a:endParaRPr lang="en-GB" sz="2200" b="0" i="0" dirty="0">
              <a:effectLst/>
              <a:latin typeface="Verdana" panose="020B0604030504040204" pitchFamily="34" charset="0"/>
            </a:endParaRPr>
          </a:p>
          <a:p>
            <a:pPr algn="just"/>
            <a:r>
              <a:rPr lang="en-GB" sz="2200" dirty="0">
                <a:latin typeface="Verdana" panose="020B0604030504040204" pitchFamily="34" charset="0"/>
              </a:rPr>
              <a:t>T</a:t>
            </a:r>
            <a:r>
              <a:rPr lang="en-GB" sz="2200" b="0" i="0" dirty="0">
                <a:effectLst/>
                <a:latin typeface="Verdana" panose="020B0604030504040204" pitchFamily="34" charset="0"/>
              </a:rPr>
              <a:t>his technique relies on the judgement of the researcher when choosing who to ask to participate.</a:t>
            </a:r>
          </a:p>
          <a:p>
            <a:pPr algn="just"/>
            <a:r>
              <a:rPr lang="en-GB" sz="2200" b="0" i="0" dirty="0">
                <a:effectLst/>
                <a:latin typeface="Verdana" panose="020B0604030504040204" pitchFamily="34" charset="0"/>
              </a:rPr>
              <a:t>Researchers may implicitly thus choose a “representative” sample to suit their needs, or specifically approach individuals with certain characteristics.</a:t>
            </a:r>
          </a:p>
          <a:p>
            <a:pPr algn="just"/>
            <a:endParaRPr lang="en-GB" sz="2200" dirty="0"/>
          </a:p>
        </p:txBody>
      </p:sp>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07/11/2022</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
        <p:nvSpPr>
          <p:cNvPr id="7" name="Title 1">
            <a:extLst>
              <a:ext uri="{FF2B5EF4-FFF2-40B4-BE49-F238E27FC236}">
                <a16:creationId xmlns:a16="http://schemas.microsoft.com/office/drawing/2014/main" id="{E4C7B842-9A84-019D-33AD-77A9E940D259}"/>
              </a:ext>
            </a:extLst>
          </p:cNvPr>
          <p:cNvSpPr>
            <a:spLocks noGrp="1"/>
          </p:cNvSpPr>
          <p:nvPr>
            <p:ph type="title"/>
          </p:nvPr>
        </p:nvSpPr>
        <p:spPr>
          <a:xfrm>
            <a:off x="457200" y="274638"/>
            <a:ext cx="8229600" cy="706090"/>
          </a:xfrm>
        </p:spPr>
        <p:txBody>
          <a:bodyPr/>
          <a:lstStyle/>
          <a:p>
            <a:r>
              <a:rPr lang="en-GB" sz="3200" b="1" dirty="0">
                <a:effectLst/>
              </a:rPr>
              <a:t>Non-Probability Sampling Methods</a:t>
            </a:r>
            <a:endParaRPr lang="en-GB" sz="3200" b="1" dirty="0"/>
          </a:p>
        </p:txBody>
      </p:sp>
      <p:pic>
        <p:nvPicPr>
          <p:cNvPr id="9" name="Picture 8">
            <a:extLst>
              <a:ext uri="{FF2B5EF4-FFF2-40B4-BE49-F238E27FC236}">
                <a16:creationId xmlns:a16="http://schemas.microsoft.com/office/drawing/2014/main" id="{5A3CA14F-8421-F692-7691-3C45CBEF7A59}"/>
              </a:ext>
            </a:extLst>
          </p:cNvPr>
          <p:cNvPicPr>
            <a:picLocks noChangeAspect="1"/>
          </p:cNvPicPr>
          <p:nvPr/>
        </p:nvPicPr>
        <p:blipFill>
          <a:blip r:embed="rId2"/>
          <a:stretch>
            <a:fillRect/>
          </a:stretch>
        </p:blipFill>
        <p:spPr>
          <a:xfrm>
            <a:off x="4932039" y="980728"/>
            <a:ext cx="4045977" cy="4637111"/>
          </a:xfrm>
          <a:prstGeom prst="rect">
            <a:avLst/>
          </a:prstGeom>
        </p:spPr>
      </p:pic>
    </p:spTree>
    <p:extLst>
      <p:ext uri="{BB962C8B-B14F-4D97-AF65-F5344CB8AC3E}">
        <p14:creationId xmlns:p14="http://schemas.microsoft.com/office/powerpoint/2010/main" val="3428340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BE5795-5F7C-4619-8DEC-FC0CE4C8D6CA}"/>
              </a:ext>
            </a:extLst>
          </p:cNvPr>
          <p:cNvSpPr>
            <a:spLocks noGrp="1"/>
          </p:cNvSpPr>
          <p:nvPr>
            <p:ph idx="1"/>
          </p:nvPr>
        </p:nvSpPr>
        <p:spPr>
          <a:xfrm>
            <a:off x="430487" y="1052736"/>
            <a:ext cx="8029945" cy="3917032"/>
          </a:xfrm>
        </p:spPr>
        <p:txBody>
          <a:bodyPr/>
          <a:lstStyle/>
          <a:p>
            <a:pPr algn="just"/>
            <a:r>
              <a:rPr lang="en-GB" sz="2200" dirty="0"/>
              <a:t>Data collection is a methodical process of gathering and analysing specific information to offer solutions to relevant questions and evaluate the results </a:t>
            </a:r>
            <a:endParaRPr lang="en-GB" sz="2200" b="0" i="0" dirty="0">
              <a:effectLst/>
            </a:endParaRPr>
          </a:p>
          <a:p>
            <a:pPr algn="just"/>
            <a:endParaRPr lang="en-GB" sz="2200" dirty="0"/>
          </a:p>
          <a:p>
            <a:pPr algn="just"/>
            <a:r>
              <a:rPr lang="en-GB" sz="2200" dirty="0"/>
              <a:t>Data collection focuses on finding out all there is to a particular subject matter </a:t>
            </a:r>
          </a:p>
          <a:p>
            <a:pPr algn="just"/>
            <a:endParaRPr lang="en-GB" sz="2200" dirty="0"/>
          </a:p>
          <a:p>
            <a:pPr algn="just"/>
            <a:r>
              <a:rPr lang="en-GB" sz="2200" dirty="0"/>
              <a:t>Data is collected to be further subjected to hypothesis testing which seeks to explain a phenomenon </a:t>
            </a:r>
          </a:p>
        </p:txBody>
      </p:sp>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07/11/2022</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7" name="Title 1">
            <a:extLst>
              <a:ext uri="{FF2B5EF4-FFF2-40B4-BE49-F238E27FC236}">
                <a16:creationId xmlns:a16="http://schemas.microsoft.com/office/drawing/2014/main" id="{E4C7B842-9A84-019D-33AD-77A9E940D259}"/>
              </a:ext>
            </a:extLst>
          </p:cNvPr>
          <p:cNvSpPr>
            <a:spLocks noGrp="1"/>
          </p:cNvSpPr>
          <p:nvPr>
            <p:ph type="title"/>
          </p:nvPr>
        </p:nvSpPr>
        <p:spPr>
          <a:xfrm>
            <a:off x="457200" y="274638"/>
            <a:ext cx="8229600" cy="706090"/>
          </a:xfrm>
        </p:spPr>
        <p:txBody>
          <a:bodyPr/>
          <a:lstStyle/>
          <a:p>
            <a:r>
              <a:rPr lang="en-GB" sz="3200" b="1" dirty="0">
                <a:effectLst/>
              </a:rPr>
              <a:t>Data Collection</a:t>
            </a:r>
            <a:endParaRPr lang="en-GB" sz="3200" b="1" dirty="0"/>
          </a:p>
        </p:txBody>
      </p:sp>
    </p:spTree>
    <p:extLst>
      <p:ext uri="{BB962C8B-B14F-4D97-AF65-F5344CB8AC3E}">
        <p14:creationId xmlns:p14="http://schemas.microsoft.com/office/powerpoint/2010/main" val="745922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BE5795-5F7C-4619-8DEC-FC0CE4C8D6CA}"/>
              </a:ext>
            </a:extLst>
          </p:cNvPr>
          <p:cNvSpPr>
            <a:spLocks noGrp="1"/>
          </p:cNvSpPr>
          <p:nvPr>
            <p:ph idx="1"/>
          </p:nvPr>
        </p:nvSpPr>
        <p:spPr>
          <a:xfrm>
            <a:off x="430487" y="1052736"/>
            <a:ext cx="8029945" cy="3917032"/>
          </a:xfrm>
        </p:spPr>
        <p:txBody>
          <a:bodyPr/>
          <a:lstStyle/>
          <a:p>
            <a:pPr algn="just"/>
            <a:r>
              <a:rPr lang="en-GB" sz="2200" dirty="0"/>
              <a:t>Data collection tools refer to the devices/instruments used to collect data, such as a paper questionnaire or computer-assisted interviewing system. </a:t>
            </a:r>
          </a:p>
          <a:p>
            <a:pPr algn="just"/>
            <a:endParaRPr lang="en-GB" sz="2200" dirty="0"/>
          </a:p>
          <a:p>
            <a:pPr algn="just"/>
            <a:r>
              <a:rPr lang="en-GB" sz="2200" dirty="0"/>
              <a:t>Case studies, checklists, interviews, observation sometimes, and surveys or questionnaires are all tools used to collect data</a:t>
            </a:r>
          </a:p>
          <a:p>
            <a:pPr algn="just"/>
            <a:endParaRPr lang="en-GB" sz="2200" dirty="0"/>
          </a:p>
          <a:p>
            <a:pPr algn="just"/>
            <a:r>
              <a:rPr lang="en-GB" sz="2200" dirty="0"/>
              <a:t>It is important to decide the right tools for data collection because research is carried out in different ways and for different purposes </a:t>
            </a:r>
          </a:p>
        </p:txBody>
      </p:sp>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07/11/2022</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
        <p:nvSpPr>
          <p:cNvPr id="7" name="Title 1">
            <a:extLst>
              <a:ext uri="{FF2B5EF4-FFF2-40B4-BE49-F238E27FC236}">
                <a16:creationId xmlns:a16="http://schemas.microsoft.com/office/drawing/2014/main" id="{E4C7B842-9A84-019D-33AD-77A9E940D259}"/>
              </a:ext>
            </a:extLst>
          </p:cNvPr>
          <p:cNvSpPr>
            <a:spLocks noGrp="1"/>
          </p:cNvSpPr>
          <p:nvPr>
            <p:ph type="title"/>
          </p:nvPr>
        </p:nvSpPr>
        <p:spPr>
          <a:xfrm>
            <a:off x="457200" y="274638"/>
            <a:ext cx="8229600" cy="706090"/>
          </a:xfrm>
        </p:spPr>
        <p:txBody>
          <a:bodyPr/>
          <a:lstStyle/>
          <a:p>
            <a:r>
              <a:rPr lang="en-GB" sz="3200" b="1" dirty="0">
                <a:effectLst/>
              </a:rPr>
              <a:t>Data Collection Tools/Instruments </a:t>
            </a:r>
            <a:endParaRPr lang="en-GB" sz="3200" b="1" dirty="0"/>
          </a:p>
        </p:txBody>
      </p:sp>
    </p:spTree>
    <p:extLst>
      <p:ext uri="{BB962C8B-B14F-4D97-AF65-F5344CB8AC3E}">
        <p14:creationId xmlns:p14="http://schemas.microsoft.com/office/powerpoint/2010/main" val="22739945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BE5795-5F7C-4619-8DEC-FC0CE4C8D6CA}"/>
              </a:ext>
            </a:extLst>
          </p:cNvPr>
          <p:cNvSpPr>
            <a:spLocks noGrp="1"/>
          </p:cNvSpPr>
          <p:nvPr>
            <p:ph idx="1"/>
          </p:nvPr>
        </p:nvSpPr>
        <p:spPr>
          <a:xfrm>
            <a:off x="457200" y="1268760"/>
            <a:ext cx="8029945" cy="3917032"/>
          </a:xfrm>
        </p:spPr>
        <p:txBody>
          <a:bodyPr/>
          <a:lstStyle/>
          <a:p>
            <a:pPr algn="just"/>
            <a:r>
              <a:rPr lang="en-GB" sz="2200" b="1" dirty="0"/>
              <a:t>Interview:</a:t>
            </a:r>
            <a:r>
              <a:rPr lang="en-GB" sz="2200" dirty="0"/>
              <a:t> Structured, Semi-Structured and Unstructured. For collecting data through interviews, the below tools can be used: </a:t>
            </a:r>
            <a:r>
              <a:rPr lang="en-GB" sz="2200" b="1" dirty="0"/>
              <a:t>audio recorder, digital camera, camcorder, </a:t>
            </a:r>
            <a:endParaRPr lang="en-GB" sz="2200" dirty="0"/>
          </a:p>
          <a:p>
            <a:pPr algn="just"/>
            <a:r>
              <a:rPr lang="en-GB" sz="2200" b="1" dirty="0"/>
              <a:t>Questionnaires: </a:t>
            </a:r>
            <a:r>
              <a:rPr lang="en-GB" sz="2200" dirty="0"/>
              <a:t>online questionnaires, paper questionnaires</a:t>
            </a:r>
          </a:p>
          <a:p>
            <a:pPr algn="just"/>
            <a:r>
              <a:rPr lang="en-GB" sz="2200" b="1" dirty="0"/>
              <a:t>Reporting: </a:t>
            </a:r>
            <a:r>
              <a:rPr lang="en-GB" sz="2200" dirty="0"/>
              <a:t>NGO reports, Newspapers, Website Articles, Hospital Care Records, </a:t>
            </a:r>
          </a:p>
          <a:p>
            <a:pPr algn="just"/>
            <a:r>
              <a:rPr lang="en-GB" sz="2200" b="1" dirty="0"/>
              <a:t>Existing Data: </a:t>
            </a:r>
            <a:r>
              <a:rPr lang="en-GB" sz="2200" dirty="0"/>
              <a:t>Research Journals, Surveys </a:t>
            </a:r>
          </a:p>
          <a:p>
            <a:pPr algn="just"/>
            <a:r>
              <a:rPr lang="en-GB" sz="2200" b="1" dirty="0"/>
              <a:t>Observation: </a:t>
            </a:r>
            <a:r>
              <a:rPr lang="en-GB" sz="2200" dirty="0"/>
              <a:t>Checklists, Direct Observation </a:t>
            </a:r>
          </a:p>
          <a:p>
            <a:pPr algn="just"/>
            <a:r>
              <a:rPr lang="en-GB" sz="2200" b="1" dirty="0"/>
              <a:t>Focus Groups: </a:t>
            </a:r>
            <a:r>
              <a:rPr lang="en-GB" sz="2200" dirty="0"/>
              <a:t>Two-Way, Duelling-Moderator </a:t>
            </a:r>
            <a:endParaRPr lang="en-GB" sz="2200" b="1" dirty="0"/>
          </a:p>
          <a:p>
            <a:pPr algn="just"/>
            <a:r>
              <a:rPr lang="en-GB" sz="2200" b="1" dirty="0"/>
              <a:t>Combination Research: </a:t>
            </a:r>
            <a:r>
              <a:rPr lang="en-GB" sz="2200" dirty="0"/>
              <a:t>online survey, Dual moderator </a:t>
            </a:r>
            <a:endParaRPr lang="en-GB" sz="2200" b="1" dirty="0"/>
          </a:p>
        </p:txBody>
      </p:sp>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07/11/2022</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
        <p:nvSpPr>
          <p:cNvPr id="7" name="Title 1">
            <a:extLst>
              <a:ext uri="{FF2B5EF4-FFF2-40B4-BE49-F238E27FC236}">
                <a16:creationId xmlns:a16="http://schemas.microsoft.com/office/drawing/2014/main" id="{E4C7B842-9A84-019D-33AD-77A9E940D259}"/>
              </a:ext>
            </a:extLst>
          </p:cNvPr>
          <p:cNvSpPr>
            <a:spLocks noGrp="1"/>
          </p:cNvSpPr>
          <p:nvPr>
            <p:ph type="title"/>
          </p:nvPr>
        </p:nvSpPr>
        <p:spPr>
          <a:xfrm>
            <a:off x="457200" y="274638"/>
            <a:ext cx="8229600" cy="706090"/>
          </a:xfrm>
        </p:spPr>
        <p:txBody>
          <a:bodyPr/>
          <a:lstStyle/>
          <a:p>
            <a:r>
              <a:rPr lang="en-GB" sz="3200" b="1" dirty="0">
                <a:effectLst/>
              </a:rPr>
              <a:t>Data Collection Tools/Instruments - Types </a:t>
            </a:r>
            <a:endParaRPr lang="en-GB" sz="3200" b="1" dirty="0"/>
          </a:p>
        </p:txBody>
      </p:sp>
    </p:spTree>
    <p:extLst>
      <p:ext uri="{BB962C8B-B14F-4D97-AF65-F5344CB8AC3E}">
        <p14:creationId xmlns:p14="http://schemas.microsoft.com/office/powerpoint/2010/main" val="13682146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BE5795-5F7C-4619-8DEC-FC0CE4C8D6CA}"/>
              </a:ext>
            </a:extLst>
          </p:cNvPr>
          <p:cNvSpPr>
            <a:spLocks noGrp="1"/>
          </p:cNvSpPr>
          <p:nvPr>
            <p:ph idx="1"/>
          </p:nvPr>
        </p:nvSpPr>
        <p:spPr>
          <a:xfrm>
            <a:off x="457201" y="1268760"/>
            <a:ext cx="7931223" cy="3917032"/>
          </a:xfrm>
        </p:spPr>
        <p:txBody>
          <a:bodyPr/>
          <a:lstStyle/>
          <a:p>
            <a:pPr algn="just"/>
            <a:r>
              <a:rPr lang="en-GB" altLang="en-US" sz="2400" dirty="0"/>
              <a:t>A set of prescriptive moral rules and behavioural codes relating to what is right or wrong, or appropriate and inappropriate.</a:t>
            </a:r>
          </a:p>
          <a:p>
            <a:pPr algn="just"/>
            <a:endParaRPr lang="en-GB" altLang="en-US" sz="2400" dirty="0"/>
          </a:p>
          <a:p>
            <a:pPr algn="just"/>
            <a:r>
              <a:rPr lang="en-GB" altLang="en-US" sz="2400" dirty="0"/>
              <a:t>A set of rule, process, procedures, protocol and principles that a researcher must have followed </a:t>
            </a:r>
          </a:p>
          <a:p>
            <a:pPr algn="just"/>
            <a:endParaRPr lang="en-GB" sz="2400" b="1" dirty="0"/>
          </a:p>
        </p:txBody>
      </p:sp>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07/11/2022</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
        <p:nvSpPr>
          <p:cNvPr id="7" name="Title 1">
            <a:extLst>
              <a:ext uri="{FF2B5EF4-FFF2-40B4-BE49-F238E27FC236}">
                <a16:creationId xmlns:a16="http://schemas.microsoft.com/office/drawing/2014/main" id="{E4C7B842-9A84-019D-33AD-77A9E940D259}"/>
              </a:ext>
            </a:extLst>
          </p:cNvPr>
          <p:cNvSpPr>
            <a:spLocks noGrp="1"/>
          </p:cNvSpPr>
          <p:nvPr>
            <p:ph type="title"/>
          </p:nvPr>
        </p:nvSpPr>
        <p:spPr>
          <a:xfrm>
            <a:off x="457200" y="274638"/>
            <a:ext cx="8229600" cy="706090"/>
          </a:xfrm>
        </p:spPr>
        <p:txBody>
          <a:bodyPr/>
          <a:lstStyle/>
          <a:p>
            <a:r>
              <a:rPr lang="en-GB" sz="3200" b="1" dirty="0">
                <a:effectLst/>
              </a:rPr>
              <a:t>Research Ethics</a:t>
            </a:r>
            <a:endParaRPr lang="en-GB" sz="3200" b="1" dirty="0"/>
          </a:p>
        </p:txBody>
      </p:sp>
    </p:spTree>
    <p:extLst>
      <p:ext uri="{BB962C8B-B14F-4D97-AF65-F5344CB8AC3E}">
        <p14:creationId xmlns:p14="http://schemas.microsoft.com/office/powerpoint/2010/main" val="23574608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07/11/2022</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
        <p:nvSpPr>
          <p:cNvPr id="7" name="Title 1">
            <a:extLst>
              <a:ext uri="{FF2B5EF4-FFF2-40B4-BE49-F238E27FC236}">
                <a16:creationId xmlns:a16="http://schemas.microsoft.com/office/drawing/2014/main" id="{E4C7B842-9A84-019D-33AD-77A9E940D259}"/>
              </a:ext>
            </a:extLst>
          </p:cNvPr>
          <p:cNvSpPr>
            <a:spLocks noGrp="1"/>
          </p:cNvSpPr>
          <p:nvPr>
            <p:ph type="title"/>
          </p:nvPr>
        </p:nvSpPr>
        <p:spPr>
          <a:xfrm>
            <a:off x="457200" y="274638"/>
            <a:ext cx="8229600" cy="706090"/>
          </a:xfrm>
        </p:spPr>
        <p:txBody>
          <a:bodyPr/>
          <a:lstStyle/>
          <a:p>
            <a:r>
              <a:rPr lang="en-GB" sz="3200" b="1" dirty="0">
                <a:effectLst/>
              </a:rPr>
              <a:t>Principles of Research Ethics</a:t>
            </a:r>
            <a:endParaRPr lang="en-GB" sz="3200" b="1" dirty="0"/>
          </a:p>
        </p:txBody>
      </p:sp>
      <p:pic>
        <p:nvPicPr>
          <p:cNvPr id="6" name="Picture 5">
            <a:extLst>
              <a:ext uri="{FF2B5EF4-FFF2-40B4-BE49-F238E27FC236}">
                <a16:creationId xmlns:a16="http://schemas.microsoft.com/office/drawing/2014/main" id="{8E97C03D-7E77-5A06-13FD-8017CD573581}"/>
              </a:ext>
            </a:extLst>
          </p:cNvPr>
          <p:cNvPicPr>
            <a:picLocks noChangeAspect="1"/>
          </p:cNvPicPr>
          <p:nvPr/>
        </p:nvPicPr>
        <p:blipFill>
          <a:blip r:embed="rId2"/>
          <a:stretch>
            <a:fillRect/>
          </a:stretch>
        </p:blipFill>
        <p:spPr>
          <a:xfrm>
            <a:off x="1115616" y="990105"/>
            <a:ext cx="6840934" cy="4464496"/>
          </a:xfrm>
          <a:prstGeom prst="rect">
            <a:avLst/>
          </a:prstGeom>
        </p:spPr>
      </p:pic>
    </p:spTree>
    <p:extLst>
      <p:ext uri="{BB962C8B-B14F-4D97-AF65-F5344CB8AC3E}">
        <p14:creationId xmlns:p14="http://schemas.microsoft.com/office/powerpoint/2010/main" val="8811182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07/11/2022</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
        <p:nvSpPr>
          <p:cNvPr id="7" name="Title 1">
            <a:extLst>
              <a:ext uri="{FF2B5EF4-FFF2-40B4-BE49-F238E27FC236}">
                <a16:creationId xmlns:a16="http://schemas.microsoft.com/office/drawing/2014/main" id="{E4C7B842-9A84-019D-33AD-77A9E940D259}"/>
              </a:ext>
            </a:extLst>
          </p:cNvPr>
          <p:cNvSpPr>
            <a:spLocks noGrp="1"/>
          </p:cNvSpPr>
          <p:nvPr>
            <p:ph type="title"/>
          </p:nvPr>
        </p:nvSpPr>
        <p:spPr>
          <a:xfrm>
            <a:off x="457200" y="274638"/>
            <a:ext cx="8229600" cy="706090"/>
          </a:xfrm>
        </p:spPr>
        <p:txBody>
          <a:bodyPr/>
          <a:lstStyle/>
          <a:p>
            <a:r>
              <a:rPr lang="en-GB" sz="3200" b="1" dirty="0">
                <a:effectLst/>
              </a:rPr>
              <a:t>Principles of Research Ethics </a:t>
            </a:r>
            <a:endParaRPr lang="en-GB" sz="3200" b="1" dirty="0"/>
          </a:p>
        </p:txBody>
      </p:sp>
      <p:graphicFrame>
        <p:nvGraphicFramePr>
          <p:cNvPr id="6" name="Table 5">
            <a:extLst>
              <a:ext uri="{FF2B5EF4-FFF2-40B4-BE49-F238E27FC236}">
                <a16:creationId xmlns:a16="http://schemas.microsoft.com/office/drawing/2014/main" id="{E5C6EFB6-FE6A-AE00-0389-10FDF0D43179}"/>
              </a:ext>
            </a:extLst>
          </p:cNvPr>
          <p:cNvGraphicFramePr>
            <a:graphicFrameLocks noGrp="1"/>
          </p:cNvGraphicFramePr>
          <p:nvPr>
            <p:extLst>
              <p:ext uri="{D42A27DB-BD31-4B8C-83A1-F6EECF244321}">
                <p14:modId xmlns:p14="http://schemas.microsoft.com/office/powerpoint/2010/main" val="1172698173"/>
              </p:ext>
            </p:extLst>
          </p:nvPr>
        </p:nvGraphicFramePr>
        <p:xfrm>
          <a:off x="457199" y="995114"/>
          <a:ext cx="8229601" cy="4423953"/>
        </p:xfrm>
        <a:graphic>
          <a:graphicData uri="http://schemas.openxmlformats.org/drawingml/2006/table">
            <a:tbl>
              <a:tblPr firstRow="1" bandRow="1">
                <a:tableStyleId>{9DCAF9ED-07DC-4A11-8D7F-57B35C25682E}</a:tableStyleId>
              </a:tblPr>
              <a:tblGrid>
                <a:gridCol w="2114027">
                  <a:extLst>
                    <a:ext uri="{9D8B030D-6E8A-4147-A177-3AD203B41FA5}">
                      <a16:colId xmlns:a16="http://schemas.microsoft.com/office/drawing/2014/main" val="3216161624"/>
                    </a:ext>
                  </a:extLst>
                </a:gridCol>
                <a:gridCol w="6115574">
                  <a:extLst>
                    <a:ext uri="{9D8B030D-6E8A-4147-A177-3AD203B41FA5}">
                      <a16:colId xmlns:a16="http://schemas.microsoft.com/office/drawing/2014/main" val="580850730"/>
                    </a:ext>
                  </a:extLst>
                </a:gridCol>
              </a:tblGrid>
              <a:tr h="575383">
                <a:tc>
                  <a:txBody>
                    <a:bodyPr/>
                    <a:lstStyle/>
                    <a:p>
                      <a:pPr algn="l"/>
                      <a:r>
                        <a:rPr lang="en-GB" dirty="0"/>
                        <a:t>Ethical principle</a:t>
                      </a:r>
                    </a:p>
                  </a:txBody>
                  <a:tcPr>
                    <a:lnR w="57150" cap="flat" cmpd="sng" algn="ctr">
                      <a:solidFill>
                        <a:schemeClr val="bg1">
                          <a:lumMod val="95000"/>
                        </a:schemeClr>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rgbClr val="007FA3"/>
                    </a:solidFill>
                  </a:tcPr>
                </a:tc>
                <a:tc>
                  <a:txBody>
                    <a:bodyPr/>
                    <a:lstStyle/>
                    <a:p>
                      <a:pPr algn="l"/>
                      <a:r>
                        <a:rPr lang="en-GB" dirty="0"/>
                        <a:t>Ethical rationale</a:t>
                      </a:r>
                    </a:p>
                  </a:txBody>
                  <a:tcPr>
                    <a:lnL w="57150" cap="flat" cmpd="sng" algn="ctr">
                      <a:solidFill>
                        <a:schemeClr val="bg1">
                          <a:lumMod val="95000"/>
                        </a:schemeClr>
                      </a:solidFill>
                      <a:prstDash val="solid"/>
                      <a:round/>
                      <a:headEnd type="none" w="med" len="med"/>
                      <a:tailEnd type="none" w="med" len="med"/>
                    </a:lnL>
                    <a:lnB w="12700" cap="flat" cmpd="sng" algn="ctr">
                      <a:solidFill>
                        <a:schemeClr val="bg1"/>
                      </a:solidFill>
                      <a:prstDash val="solid"/>
                      <a:round/>
                      <a:headEnd type="none" w="med" len="med"/>
                      <a:tailEnd type="none" w="med" len="med"/>
                    </a:lnB>
                    <a:solidFill>
                      <a:srgbClr val="007FA3"/>
                    </a:solidFill>
                  </a:tcPr>
                </a:tc>
                <a:extLst>
                  <a:ext uri="{0D108BD9-81ED-4DB2-BD59-A6C34878D82A}">
                    <a16:rowId xmlns:a16="http://schemas.microsoft.com/office/drawing/2014/main" val="960108119"/>
                  </a:ext>
                </a:extLst>
              </a:tr>
              <a:tr h="1853016">
                <a:tc>
                  <a:txBody>
                    <a:bodyPr/>
                    <a:lstStyle/>
                    <a:p>
                      <a:r>
                        <a:rPr lang="en-GB" sz="1800" b="0" i="0" u="none" strike="noStrike" kern="1200" baseline="0" dirty="0">
                          <a:solidFill>
                            <a:schemeClr val="dk1"/>
                          </a:solidFill>
                          <a:latin typeface="+mn-lt"/>
                          <a:ea typeface="+mn-ea"/>
                          <a:cs typeface="+mn-cs"/>
                        </a:rPr>
                        <a:t>Integrity, fairness and open-mindedness of the researcher</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800" b="0" i="0" u="none" strike="noStrike" kern="1200" baseline="0" dirty="0">
                          <a:solidFill>
                            <a:schemeClr val="dk1"/>
                          </a:solidFill>
                          <a:latin typeface="+mn-lt"/>
                          <a:ea typeface="+mn-ea"/>
                          <a:cs typeface="+mn-cs"/>
                        </a:rPr>
                        <a:t>The quality of research depends in part on the integrity, fairness and open-mindedness </a:t>
                      </a:r>
                      <a:r>
                        <a:rPr lang="en-GB" sz="1800" b="0" i="0" u="none" strike="noStrike" kern="1200" baseline="0" dirty="0">
                          <a:solidFill>
                            <a:schemeClr val="dk1"/>
                          </a:solidFill>
                          <a:latin typeface="+mn-lt"/>
                          <a:ea typeface="+mn-ea"/>
                          <a:cs typeface="+mn-cs"/>
                        </a:rPr>
                        <a:t>of the researcher.</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997777">
                <a:tc>
                  <a:txBody>
                    <a:bodyPr/>
                    <a:lstStyle/>
                    <a:p>
                      <a:r>
                        <a:rPr lang="en-GB" sz="1800" b="0" i="0" u="none" strike="noStrike" kern="1200" baseline="0" dirty="0">
                          <a:solidFill>
                            <a:schemeClr val="dk1"/>
                          </a:solidFill>
                          <a:latin typeface="+mn-lt"/>
                          <a:ea typeface="+mn-ea"/>
                          <a:cs typeface="+mn-cs"/>
                        </a:rPr>
                        <a:t>Respect for others</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800" b="0" i="0" u="none" strike="noStrike" kern="1200" baseline="0" dirty="0">
                          <a:solidFill>
                            <a:schemeClr val="dk1"/>
                          </a:solidFill>
                          <a:latin typeface="+mn-lt"/>
                          <a:ea typeface="+mn-ea"/>
                          <a:cs typeface="+mn-cs"/>
                        </a:rPr>
                        <a:t>A researcher’s position is based on the development of trust and respect.</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997777">
                <a:tc>
                  <a:txBody>
                    <a:bodyPr/>
                    <a:lstStyle/>
                    <a:p>
                      <a:r>
                        <a:rPr lang="en-GB" sz="1800" b="0" i="0" u="none" strike="noStrike" kern="1200" baseline="0" dirty="0">
                          <a:solidFill>
                            <a:schemeClr val="dk1"/>
                          </a:solidFill>
                          <a:latin typeface="+mn-lt"/>
                          <a:ea typeface="+mn-ea"/>
                          <a:cs typeface="+mn-cs"/>
                        </a:rPr>
                        <a:t>Avoidance of harm (non-maleficence)</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rgbClr val="D4EAE4"/>
                    </a:solidFill>
                  </a:tcPr>
                </a:tc>
                <a:tc>
                  <a:txBody>
                    <a:bodyPr/>
                    <a:lstStyle/>
                    <a:p>
                      <a:r>
                        <a:rPr lang="en-US" sz="1800" b="0" i="0" u="none" strike="noStrike" kern="1200" baseline="0" dirty="0">
                          <a:solidFill>
                            <a:schemeClr val="dk1"/>
                          </a:solidFill>
                          <a:latin typeface="+mn-lt"/>
                          <a:ea typeface="+mn-ea"/>
                          <a:cs typeface="+mn-cs"/>
                        </a:rPr>
                        <a:t>Any harm to participants must be avoided.</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solidFill>
                      <a:srgbClr val="D4EAE4"/>
                    </a:solidFill>
                  </a:tcPr>
                </a:tc>
                <a:extLst>
                  <a:ext uri="{0D108BD9-81ED-4DB2-BD59-A6C34878D82A}">
                    <a16:rowId xmlns:a16="http://schemas.microsoft.com/office/drawing/2014/main" val="2471342999"/>
                  </a:ext>
                </a:extLst>
              </a:tr>
            </a:tbl>
          </a:graphicData>
        </a:graphic>
      </p:graphicFrame>
    </p:spTree>
    <p:extLst>
      <p:ext uri="{BB962C8B-B14F-4D97-AF65-F5344CB8AC3E}">
        <p14:creationId xmlns:p14="http://schemas.microsoft.com/office/powerpoint/2010/main" val="4781844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07/11/2022</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
        <p:nvSpPr>
          <p:cNvPr id="7" name="Title 1">
            <a:extLst>
              <a:ext uri="{FF2B5EF4-FFF2-40B4-BE49-F238E27FC236}">
                <a16:creationId xmlns:a16="http://schemas.microsoft.com/office/drawing/2014/main" id="{E4C7B842-9A84-019D-33AD-77A9E940D259}"/>
              </a:ext>
            </a:extLst>
          </p:cNvPr>
          <p:cNvSpPr>
            <a:spLocks noGrp="1"/>
          </p:cNvSpPr>
          <p:nvPr>
            <p:ph type="title"/>
          </p:nvPr>
        </p:nvSpPr>
        <p:spPr>
          <a:xfrm>
            <a:off x="457200" y="274638"/>
            <a:ext cx="8229600" cy="706090"/>
          </a:xfrm>
        </p:spPr>
        <p:txBody>
          <a:bodyPr/>
          <a:lstStyle/>
          <a:p>
            <a:r>
              <a:rPr lang="en-GB" sz="3200" b="1" dirty="0">
                <a:effectLst/>
              </a:rPr>
              <a:t>Principles of Research Ethics </a:t>
            </a:r>
            <a:endParaRPr lang="en-GB" sz="3200" b="1" dirty="0"/>
          </a:p>
        </p:txBody>
      </p:sp>
      <p:graphicFrame>
        <p:nvGraphicFramePr>
          <p:cNvPr id="2" name="Table 1">
            <a:extLst>
              <a:ext uri="{FF2B5EF4-FFF2-40B4-BE49-F238E27FC236}">
                <a16:creationId xmlns:a16="http://schemas.microsoft.com/office/drawing/2014/main" id="{DC08E2BF-0D3E-F64D-E81D-ACB85F87F305}"/>
              </a:ext>
            </a:extLst>
          </p:cNvPr>
          <p:cNvGraphicFramePr>
            <a:graphicFrameLocks noGrp="1"/>
          </p:cNvGraphicFramePr>
          <p:nvPr>
            <p:extLst>
              <p:ext uri="{D42A27DB-BD31-4B8C-83A1-F6EECF244321}">
                <p14:modId xmlns:p14="http://schemas.microsoft.com/office/powerpoint/2010/main" val="3082747518"/>
              </p:ext>
            </p:extLst>
          </p:nvPr>
        </p:nvGraphicFramePr>
        <p:xfrm>
          <a:off x="457200" y="980728"/>
          <a:ext cx="8229600" cy="4664776"/>
        </p:xfrm>
        <a:graphic>
          <a:graphicData uri="http://schemas.openxmlformats.org/drawingml/2006/table">
            <a:tbl>
              <a:tblPr firstRow="1" bandRow="1">
                <a:tableStyleId>{9DCAF9ED-07DC-4A11-8D7F-57B35C25682E}</a:tableStyleId>
              </a:tblPr>
              <a:tblGrid>
                <a:gridCol w="2114026">
                  <a:extLst>
                    <a:ext uri="{9D8B030D-6E8A-4147-A177-3AD203B41FA5}">
                      <a16:colId xmlns:a16="http://schemas.microsoft.com/office/drawing/2014/main" val="3216161624"/>
                    </a:ext>
                  </a:extLst>
                </a:gridCol>
                <a:gridCol w="6115574">
                  <a:extLst>
                    <a:ext uri="{9D8B030D-6E8A-4147-A177-3AD203B41FA5}">
                      <a16:colId xmlns:a16="http://schemas.microsoft.com/office/drawing/2014/main" val="580850730"/>
                    </a:ext>
                  </a:extLst>
                </a:gridCol>
              </a:tblGrid>
              <a:tr h="474591">
                <a:tc>
                  <a:txBody>
                    <a:bodyPr/>
                    <a:lstStyle/>
                    <a:p>
                      <a:pPr algn="l"/>
                      <a:r>
                        <a:rPr lang="en-GB" dirty="0"/>
                        <a:t>Ethical principle</a:t>
                      </a:r>
                    </a:p>
                  </a:txBody>
                  <a:tcPr>
                    <a:lnR w="57150" cap="flat" cmpd="sng" algn="ctr">
                      <a:solidFill>
                        <a:schemeClr val="bg1">
                          <a:lumMod val="95000"/>
                        </a:schemeClr>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rgbClr val="007FA3"/>
                    </a:solidFill>
                  </a:tcPr>
                </a:tc>
                <a:tc>
                  <a:txBody>
                    <a:bodyPr/>
                    <a:lstStyle/>
                    <a:p>
                      <a:pPr algn="l"/>
                      <a:r>
                        <a:rPr lang="en-GB" dirty="0"/>
                        <a:t>Ethical rationale</a:t>
                      </a:r>
                    </a:p>
                  </a:txBody>
                  <a:tcPr>
                    <a:lnL w="57150" cap="flat" cmpd="sng" algn="ctr">
                      <a:solidFill>
                        <a:schemeClr val="bg1">
                          <a:lumMod val="95000"/>
                        </a:schemeClr>
                      </a:solidFill>
                      <a:prstDash val="solid"/>
                      <a:round/>
                      <a:headEnd type="none" w="med" len="med"/>
                      <a:tailEnd type="none" w="med" len="med"/>
                    </a:lnL>
                    <a:lnB w="12700" cap="flat" cmpd="sng" algn="ctr">
                      <a:solidFill>
                        <a:schemeClr val="bg1"/>
                      </a:solidFill>
                      <a:prstDash val="solid"/>
                      <a:round/>
                      <a:headEnd type="none" w="med" len="med"/>
                      <a:tailEnd type="none" w="med" len="med"/>
                    </a:lnB>
                    <a:solidFill>
                      <a:srgbClr val="007FA3"/>
                    </a:solidFill>
                  </a:tcPr>
                </a:tc>
                <a:extLst>
                  <a:ext uri="{0D108BD9-81ED-4DB2-BD59-A6C34878D82A}">
                    <a16:rowId xmlns:a16="http://schemas.microsoft.com/office/drawing/2014/main" val="960108119"/>
                  </a:ext>
                </a:extLst>
              </a:tr>
              <a:tr h="808086">
                <a:tc>
                  <a:txBody>
                    <a:bodyPr/>
                    <a:lstStyle/>
                    <a:p>
                      <a:r>
                        <a:rPr lang="en-GB" sz="1800" b="0" i="0" u="none" strike="noStrike" kern="1200" baseline="0" dirty="0">
                          <a:solidFill>
                            <a:schemeClr val="dk1"/>
                          </a:solidFill>
                          <a:latin typeface="+mn-lt"/>
                          <a:ea typeface="+mn-ea"/>
                          <a:cs typeface="+mn-cs"/>
                        </a:rPr>
                        <a:t>Privacy of those taking part</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800" b="0" i="0" u="none" strike="noStrike" kern="1200" baseline="0" dirty="0">
                          <a:solidFill>
                            <a:schemeClr val="dk1"/>
                          </a:solidFill>
                          <a:latin typeface="+mn-lt"/>
                          <a:ea typeface="+mn-ea"/>
                          <a:cs typeface="+mn-cs"/>
                        </a:rPr>
                        <a:t>Privacy is a key principle that links to or underpins several other principles </a:t>
                      </a:r>
                      <a:r>
                        <a:rPr lang="en-GB" sz="1800" b="0" i="0" u="none" strike="noStrike" kern="1200" baseline="0" dirty="0">
                          <a:solidFill>
                            <a:schemeClr val="dk1"/>
                          </a:solidFill>
                          <a:latin typeface="+mn-lt"/>
                          <a:ea typeface="+mn-ea"/>
                          <a:cs typeface="+mn-cs"/>
                        </a:rPr>
                        <a:t>considered here.</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1154409">
                <a:tc>
                  <a:txBody>
                    <a:bodyPr/>
                    <a:lstStyle/>
                    <a:p>
                      <a:r>
                        <a:rPr lang="en-GB" sz="1800" b="0" i="0" u="none" strike="noStrike" kern="1200" baseline="0" dirty="0">
                          <a:solidFill>
                            <a:schemeClr val="dk1"/>
                          </a:solidFill>
                          <a:latin typeface="+mn-lt"/>
                          <a:ea typeface="+mn-ea"/>
                          <a:cs typeface="+mn-cs"/>
                        </a:rPr>
                        <a:t>Voluntary nature of participation and right to withdraw</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800" b="0" i="0" u="none" strike="noStrike" kern="1200" baseline="0" dirty="0">
                          <a:solidFill>
                            <a:schemeClr val="dk1"/>
                          </a:solidFill>
                          <a:latin typeface="+mn-lt"/>
                          <a:ea typeface="+mn-ea"/>
                          <a:cs typeface="+mn-cs"/>
                        </a:rPr>
                        <a:t>The right not to participate in a research project is unchallengeable.</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2193379">
                <a:tc>
                  <a:txBody>
                    <a:bodyPr/>
                    <a:lstStyle/>
                    <a:p>
                      <a:r>
                        <a:rPr lang="en-GB" sz="1800" b="0" i="0" u="none" strike="noStrike" kern="1200" baseline="0" dirty="0">
                          <a:solidFill>
                            <a:schemeClr val="dk1"/>
                          </a:solidFill>
                          <a:latin typeface="+mn-lt"/>
                          <a:ea typeface="+mn-ea"/>
                          <a:cs typeface="+mn-cs"/>
                        </a:rPr>
                        <a:t>Informed consent of those taking part</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rgbClr val="D4EAE4"/>
                    </a:solidFill>
                  </a:tcPr>
                </a:tc>
                <a:tc>
                  <a:txBody>
                    <a:bodyPr/>
                    <a:lstStyle/>
                    <a:p>
                      <a:r>
                        <a:rPr lang="en-US" sz="1800" b="0" i="0" u="none" strike="noStrike" kern="1200" baseline="0" dirty="0">
                          <a:solidFill>
                            <a:schemeClr val="dk1"/>
                          </a:solidFill>
                          <a:latin typeface="+mn-lt"/>
                          <a:ea typeface="+mn-ea"/>
                          <a:cs typeface="+mn-cs"/>
                        </a:rPr>
                        <a:t>The principle of informed consent involves researchers providing sufficient information and assurances about taking part to allow individuals to understand the implications of participation and to reach a fully informed, considered and freely given decision about whether or not to do so, without the exercise of any </a:t>
                      </a:r>
                      <a:r>
                        <a:rPr lang="en-GB" sz="1800" b="0" i="0" u="none" strike="noStrike" kern="1200" baseline="0" dirty="0">
                          <a:solidFill>
                            <a:schemeClr val="dk1"/>
                          </a:solidFill>
                          <a:latin typeface="+mn-lt"/>
                          <a:ea typeface="+mn-ea"/>
                          <a:cs typeface="+mn-cs"/>
                        </a:rPr>
                        <a:t>pressure or coercion.</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solidFill>
                      <a:srgbClr val="D4EAE4"/>
                    </a:solidFill>
                  </a:tcPr>
                </a:tc>
                <a:extLst>
                  <a:ext uri="{0D108BD9-81ED-4DB2-BD59-A6C34878D82A}">
                    <a16:rowId xmlns:a16="http://schemas.microsoft.com/office/drawing/2014/main" val="2471342999"/>
                  </a:ext>
                </a:extLst>
              </a:tr>
            </a:tbl>
          </a:graphicData>
        </a:graphic>
      </p:graphicFrame>
    </p:spTree>
    <p:extLst>
      <p:ext uri="{BB962C8B-B14F-4D97-AF65-F5344CB8AC3E}">
        <p14:creationId xmlns:p14="http://schemas.microsoft.com/office/powerpoint/2010/main" val="41099774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07/11/2022</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
        <p:nvSpPr>
          <p:cNvPr id="7" name="Title 1">
            <a:extLst>
              <a:ext uri="{FF2B5EF4-FFF2-40B4-BE49-F238E27FC236}">
                <a16:creationId xmlns:a16="http://schemas.microsoft.com/office/drawing/2014/main" id="{E4C7B842-9A84-019D-33AD-77A9E940D259}"/>
              </a:ext>
            </a:extLst>
          </p:cNvPr>
          <p:cNvSpPr>
            <a:spLocks noGrp="1"/>
          </p:cNvSpPr>
          <p:nvPr>
            <p:ph type="title"/>
          </p:nvPr>
        </p:nvSpPr>
        <p:spPr>
          <a:xfrm>
            <a:off x="457200" y="274638"/>
            <a:ext cx="8229600" cy="706090"/>
          </a:xfrm>
        </p:spPr>
        <p:txBody>
          <a:bodyPr/>
          <a:lstStyle/>
          <a:p>
            <a:r>
              <a:rPr lang="en-GB" sz="3200" b="1" dirty="0">
                <a:effectLst/>
              </a:rPr>
              <a:t>Principles of Research Ethics </a:t>
            </a:r>
            <a:endParaRPr lang="en-GB" sz="3200" b="1" dirty="0"/>
          </a:p>
        </p:txBody>
      </p:sp>
      <p:graphicFrame>
        <p:nvGraphicFramePr>
          <p:cNvPr id="3" name="Table 2">
            <a:extLst>
              <a:ext uri="{FF2B5EF4-FFF2-40B4-BE49-F238E27FC236}">
                <a16:creationId xmlns:a16="http://schemas.microsoft.com/office/drawing/2014/main" id="{84650847-0D43-7EA7-994D-5302AA55850D}"/>
              </a:ext>
            </a:extLst>
          </p:cNvPr>
          <p:cNvGraphicFramePr>
            <a:graphicFrameLocks noGrp="1"/>
          </p:cNvGraphicFramePr>
          <p:nvPr>
            <p:extLst>
              <p:ext uri="{D42A27DB-BD31-4B8C-83A1-F6EECF244321}">
                <p14:modId xmlns:p14="http://schemas.microsoft.com/office/powerpoint/2010/main" val="4157066603"/>
              </p:ext>
            </p:extLst>
          </p:nvPr>
        </p:nvGraphicFramePr>
        <p:xfrm>
          <a:off x="250825" y="980728"/>
          <a:ext cx="8569647" cy="4722631"/>
        </p:xfrm>
        <a:graphic>
          <a:graphicData uri="http://schemas.openxmlformats.org/drawingml/2006/table">
            <a:tbl>
              <a:tblPr firstRow="1" bandRow="1">
                <a:tableStyleId>{9DCAF9ED-07DC-4A11-8D7F-57B35C25682E}</a:tableStyleId>
              </a:tblPr>
              <a:tblGrid>
                <a:gridCol w="2830342">
                  <a:extLst>
                    <a:ext uri="{9D8B030D-6E8A-4147-A177-3AD203B41FA5}">
                      <a16:colId xmlns:a16="http://schemas.microsoft.com/office/drawing/2014/main" val="3216161624"/>
                    </a:ext>
                  </a:extLst>
                </a:gridCol>
                <a:gridCol w="5739305">
                  <a:extLst>
                    <a:ext uri="{9D8B030D-6E8A-4147-A177-3AD203B41FA5}">
                      <a16:colId xmlns:a16="http://schemas.microsoft.com/office/drawing/2014/main" val="580850730"/>
                    </a:ext>
                  </a:extLst>
                </a:gridCol>
              </a:tblGrid>
              <a:tr h="440144">
                <a:tc>
                  <a:txBody>
                    <a:bodyPr/>
                    <a:lstStyle/>
                    <a:p>
                      <a:pPr algn="l"/>
                      <a:r>
                        <a:rPr lang="en-GB" dirty="0"/>
                        <a:t>Ethical principle</a:t>
                      </a:r>
                    </a:p>
                  </a:txBody>
                  <a:tcPr>
                    <a:lnR w="57150" cap="flat" cmpd="sng" algn="ctr">
                      <a:solidFill>
                        <a:schemeClr val="bg1">
                          <a:lumMod val="95000"/>
                        </a:schemeClr>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rgbClr val="007FA3"/>
                    </a:solidFill>
                  </a:tcPr>
                </a:tc>
                <a:tc>
                  <a:txBody>
                    <a:bodyPr/>
                    <a:lstStyle/>
                    <a:p>
                      <a:pPr algn="l"/>
                      <a:r>
                        <a:rPr lang="en-GB" dirty="0"/>
                        <a:t>Ethical rationale</a:t>
                      </a:r>
                    </a:p>
                  </a:txBody>
                  <a:tcPr>
                    <a:lnL w="57150" cap="flat" cmpd="sng" algn="ctr">
                      <a:solidFill>
                        <a:schemeClr val="bg1">
                          <a:lumMod val="95000"/>
                        </a:schemeClr>
                      </a:solidFill>
                      <a:prstDash val="solid"/>
                      <a:round/>
                      <a:headEnd type="none" w="med" len="med"/>
                      <a:tailEnd type="none" w="med" len="med"/>
                    </a:lnL>
                    <a:lnB w="12700" cap="flat" cmpd="sng" algn="ctr">
                      <a:solidFill>
                        <a:schemeClr val="bg1"/>
                      </a:solidFill>
                      <a:prstDash val="solid"/>
                      <a:round/>
                      <a:headEnd type="none" w="med" len="med"/>
                      <a:tailEnd type="none" w="med" len="med"/>
                    </a:lnB>
                    <a:solidFill>
                      <a:srgbClr val="007FA3"/>
                    </a:solidFill>
                  </a:tcPr>
                </a:tc>
                <a:extLst>
                  <a:ext uri="{0D108BD9-81ED-4DB2-BD59-A6C34878D82A}">
                    <a16:rowId xmlns:a16="http://schemas.microsoft.com/office/drawing/2014/main" val="960108119"/>
                  </a:ext>
                </a:extLst>
              </a:tr>
              <a:tr h="1391808">
                <a:tc>
                  <a:txBody>
                    <a:bodyPr/>
                    <a:lstStyle/>
                    <a:p>
                      <a:r>
                        <a:rPr lang="en-GB" sz="1800" b="0" i="0" u="none" strike="noStrike" kern="1200" baseline="0" dirty="0">
                          <a:solidFill>
                            <a:schemeClr val="dk1"/>
                          </a:solidFill>
                          <a:latin typeface="+mn-lt"/>
                          <a:ea typeface="+mn-ea"/>
                          <a:cs typeface="+mn-cs"/>
                        </a:rPr>
                        <a:t>Ensuring confidentiality of data and maintenance of anonymity of those taking part</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800" b="0" i="0" u="none" strike="noStrike" kern="1200" baseline="0" dirty="0">
                          <a:solidFill>
                            <a:schemeClr val="dk1"/>
                          </a:solidFill>
                          <a:latin typeface="+mn-lt"/>
                          <a:ea typeface="+mn-ea"/>
                          <a:cs typeface="+mn-cs"/>
                        </a:rPr>
                        <a:t>Research is designed to answer ‘who’, ‘what’, ‘when’, ‘where’, ‘how’ and ‘why’ questions, not to focus on those who provided the data to answer these.</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1070622">
                <a:tc>
                  <a:txBody>
                    <a:bodyPr/>
                    <a:lstStyle/>
                    <a:p>
                      <a:r>
                        <a:rPr lang="en-GB" sz="1800" b="0" i="0" u="none" strike="noStrike" kern="1200" baseline="0" dirty="0">
                          <a:solidFill>
                            <a:schemeClr val="dk1"/>
                          </a:solidFill>
                          <a:latin typeface="+mn-lt"/>
                          <a:ea typeface="+mn-ea"/>
                          <a:cs typeface="+mn-cs"/>
                        </a:rPr>
                        <a:t>Responsibility in the analysis of data and</a:t>
                      </a:r>
                    </a:p>
                    <a:p>
                      <a:r>
                        <a:rPr lang="en-GB" sz="1800" b="0" i="0" u="none" strike="noStrike" kern="1200" baseline="0" dirty="0">
                          <a:solidFill>
                            <a:schemeClr val="dk1"/>
                          </a:solidFill>
                          <a:latin typeface="+mn-lt"/>
                          <a:ea typeface="+mn-ea"/>
                          <a:cs typeface="+mn-cs"/>
                        </a:rPr>
                        <a:t>reporting of findings</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800" b="0" i="0" u="none" strike="noStrike" kern="1200" baseline="0" dirty="0">
                          <a:solidFill>
                            <a:schemeClr val="dk1"/>
                          </a:solidFill>
                          <a:latin typeface="+mn-lt"/>
                          <a:ea typeface="+mn-ea"/>
                          <a:cs typeface="+mn-cs"/>
                        </a:rPr>
                        <a:t>Assurances about privacy, anonymity and confidentiality must be upheld </a:t>
                      </a:r>
                      <a:r>
                        <a:rPr lang="en-US" sz="1800" b="0" i="0" u="none" strike="noStrike" kern="1200" baseline="0">
                          <a:solidFill>
                            <a:schemeClr val="dk1"/>
                          </a:solidFill>
                          <a:latin typeface="+mn-lt"/>
                          <a:ea typeface="+mn-ea"/>
                          <a:cs typeface="+mn-cs"/>
                        </a:rPr>
                        <a:t>when </a:t>
                      </a:r>
                      <a:r>
                        <a:rPr lang="en-GB" sz="1800" b="0" i="0" u="none" strike="noStrike" kern="1200" baseline="0" noProof="0" dirty="0">
                          <a:solidFill>
                            <a:schemeClr val="dk1"/>
                          </a:solidFill>
                          <a:latin typeface="+mn-lt"/>
                          <a:ea typeface="+mn-ea"/>
                          <a:cs typeface="+mn-cs"/>
                        </a:rPr>
                        <a:t>analysing</a:t>
                      </a:r>
                      <a:r>
                        <a:rPr lang="en-US" sz="1800" b="0" i="0" u="none" strike="noStrike" kern="1200" baseline="0" dirty="0">
                          <a:solidFill>
                            <a:schemeClr val="dk1"/>
                          </a:solidFill>
                          <a:latin typeface="+mn-lt"/>
                          <a:ea typeface="+mn-ea"/>
                          <a:cs typeface="+mn-cs"/>
                        </a:rPr>
                        <a:t> and reporting data.</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749435">
                <a:tc>
                  <a:txBody>
                    <a:bodyPr/>
                    <a:lstStyle/>
                    <a:p>
                      <a:r>
                        <a:rPr lang="en-GB" sz="1800" b="0" i="0" u="none" strike="noStrike" kern="1200" baseline="0" dirty="0">
                          <a:solidFill>
                            <a:schemeClr val="dk1"/>
                          </a:solidFill>
                          <a:latin typeface="+mn-lt"/>
                          <a:ea typeface="+mn-ea"/>
                          <a:cs typeface="+mn-cs"/>
                        </a:rPr>
                        <a:t>Compliance in the management of data</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800" b="0" i="0" u="none" strike="noStrike" kern="1200" baseline="0" dirty="0">
                          <a:solidFill>
                            <a:schemeClr val="dk1"/>
                          </a:solidFill>
                          <a:latin typeface="+mn-lt"/>
                          <a:ea typeface="+mn-ea"/>
                          <a:cs typeface="+mn-cs"/>
                        </a:rPr>
                        <a:t>Research is likely to involve the collection of personal data.</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1070622">
                <a:tc>
                  <a:txBody>
                    <a:bodyPr/>
                    <a:lstStyle/>
                    <a:p>
                      <a:r>
                        <a:rPr lang="en-GB" sz="1800" b="0" i="0" u="none" strike="noStrike" kern="1200" baseline="0" dirty="0">
                          <a:solidFill>
                            <a:schemeClr val="dk1"/>
                          </a:solidFill>
                          <a:latin typeface="+mn-lt"/>
                          <a:ea typeface="+mn-ea"/>
                          <a:cs typeface="+mn-cs"/>
                        </a:rPr>
                        <a:t>Ensuring the safety of</a:t>
                      </a:r>
                    </a:p>
                    <a:p>
                      <a:r>
                        <a:rPr lang="en-GB" sz="1800" b="0" i="0" u="none" strike="noStrike" kern="1200" baseline="0" dirty="0">
                          <a:solidFill>
                            <a:schemeClr val="dk1"/>
                          </a:solidFill>
                          <a:latin typeface="+mn-lt"/>
                          <a:ea typeface="+mn-ea"/>
                          <a:cs typeface="+mn-cs"/>
                        </a:rPr>
                        <a:t>the researcher</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rgbClr val="D4EAE4"/>
                    </a:solidFill>
                  </a:tcPr>
                </a:tc>
                <a:tc>
                  <a:txBody>
                    <a:bodyPr/>
                    <a:lstStyle/>
                    <a:p>
                      <a:r>
                        <a:rPr lang="en-US" sz="1800" b="0" i="0" u="none" strike="noStrike" kern="1200" baseline="0" dirty="0">
                          <a:solidFill>
                            <a:schemeClr val="dk1"/>
                          </a:solidFill>
                          <a:latin typeface="+mn-lt"/>
                          <a:ea typeface="+mn-ea"/>
                          <a:cs typeface="+mn-cs"/>
                        </a:rPr>
                        <a:t>The safety of researchers is a very important consideration when planning and conducting a research project.</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solidFill>
                      <a:srgbClr val="D4EAE4"/>
                    </a:solidFill>
                  </a:tcPr>
                </a:tc>
                <a:extLst>
                  <a:ext uri="{0D108BD9-81ED-4DB2-BD59-A6C34878D82A}">
                    <a16:rowId xmlns:a16="http://schemas.microsoft.com/office/drawing/2014/main" val="2471342999"/>
                  </a:ext>
                </a:extLst>
              </a:tr>
            </a:tbl>
          </a:graphicData>
        </a:graphic>
      </p:graphicFrame>
    </p:spTree>
    <p:extLst>
      <p:ext uri="{BB962C8B-B14F-4D97-AF65-F5344CB8AC3E}">
        <p14:creationId xmlns:p14="http://schemas.microsoft.com/office/powerpoint/2010/main" val="11355132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07/11/2022</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
        <p:nvSpPr>
          <p:cNvPr id="7" name="Title 1">
            <a:extLst>
              <a:ext uri="{FF2B5EF4-FFF2-40B4-BE49-F238E27FC236}">
                <a16:creationId xmlns:a16="http://schemas.microsoft.com/office/drawing/2014/main" id="{E4C7B842-9A84-019D-33AD-77A9E940D259}"/>
              </a:ext>
            </a:extLst>
          </p:cNvPr>
          <p:cNvSpPr>
            <a:spLocks noGrp="1"/>
          </p:cNvSpPr>
          <p:nvPr>
            <p:ph type="title"/>
          </p:nvPr>
        </p:nvSpPr>
        <p:spPr>
          <a:xfrm>
            <a:off x="457200" y="274638"/>
            <a:ext cx="8229600" cy="706090"/>
          </a:xfrm>
        </p:spPr>
        <p:txBody>
          <a:bodyPr/>
          <a:lstStyle/>
          <a:p>
            <a:r>
              <a:rPr lang="en-GB" sz="3200" b="1" dirty="0">
                <a:effectLst/>
              </a:rPr>
              <a:t>References </a:t>
            </a:r>
            <a:endParaRPr lang="en-GB" sz="3200" b="1" dirty="0"/>
          </a:p>
        </p:txBody>
      </p:sp>
      <p:sp>
        <p:nvSpPr>
          <p:cNvPr id="2" name="Rectangle 3">
            <a:extLst>
              <a:ext uri="{FF2B5EF4-FFF2-40B4-BE49-F238E27FC236}">
                <a16:creationId xmlns:a16="http://schemas.microsoft.com/office/drawing/2014/main" id="{73402ABC-9CEA-5A19-6694-B8B68A85DF0D}"/>
              </a:ext>
            </a:extLst>
          </p:cNvPr>
          <p:cNvSpPr>
            <a:spLocks noGrp="1" noChangeArrowheads="1"/>
          </p:cNvSpPr>
          <p:nvPr>
            <p:ph idx="1"/>
          </p:nvPr>
        </p:nvSpPr>
        <p:spPr>
          <a:xfrm>
            <a:off x="296068" y="922337"/>
            <a:ext cx="8551863" cy="5013325"/>
          </a:xfrm>
        </p:spPr>
        <p:txBody>
          <a:bodyPr rtlCol="0">
            <a:normAutofit/>
          </a:bodyPr>
          <a:lstStyle/>
          <a:p>
            <a:pPr eaLnBrk="1" fontAlgn="auto" hangingPunct="1">
              <a:lnSpc>
                <a:spcPct val="80000"/>
              </a:lnSpc>
              <a:spcAft>
                <a:spcPts val="0"/>
              </a:spcAft>
              <a:buFontTx/>
              <a:buNone/>
              <a:defRPr/>
            </a:pPr>
            <a:r>
              <a:rPr lang="en-US" altLang="en-US" sz="1400" dirty="0"/>
              <a:t>Kimmel, A. J. (1996). </a:t>
            </a:r>
            <a:r>
              <a:rPr lang="en-US" altLang="en-US" sz="1400" i="1" dirty="0"/>
              <a:t>Ethical Issues in Behavioral Research: A survey</a:t>
            </a:r>
            <a:r>
              <a:rPr lang="en-US" altLang="en-US" sz="1400" dirty="0"/>
              <a:t>. Oxford: Blackwell.</a:t>
            </a:r>
            <a:endParaRPr lang="en-GB" altLang="en-US" sz="1400" dirty="0"/>
          </a:p>
          <a:p>
            <a:pPr eaLnBrk="1" fontAlgn="auto" hangingPunct="1">
              <a:lnSpc>
                <a:spcPct val="80000"/>
              </a:lnSpc>
              <a:spcAft>
                <a:spcPts val="0"/>
              </a:spcAft>
              <a:buFontTx/>
              <a:buNone/>
              <a:defRPr/>
            </a:pPr>
            <a:endParaRPr lang="en-GB" altLang="en-US" sz="1400" dirty="0"/>
          </a:p>
          <a:p>
            <a:pPr eaLnBrk="1" fontAlgn="auto" hangingPunct="1">
              <a:lnSpc>
                <a:spcPct val="80000"/>
              </a:lnSpc>
              <a:spcAft>
                <a:spcPts val="0"/>
              </a:spcAft>
              <a:buFontTx/>
              <a:buNone/>
              <a:defRPr/>
            </a:pPr>
            <a:r>
              <a:rPr lang="en-US" altLang="en-US" sz="1400" dirty="0"/>
              <a:t>Leo, R. A. (1995). Trial and tribulations: Courts, ethnography, and the need for an evidentiary privilege for academic researchers. </a:t>
            </a:r>
            <a:r>
              <a:rPr lang="en-US" altLang="en-US" sz="1400" i="1" dirty="0"/>
              <a:t>The American Sociologist</a:t>
            </a:r>
            <a:r>
              <a:rPr lang="en-US" altLang="en-US" sz="1400" dirty="0"/>
              <a:t> 26(1): 113-134. </a:t>
            </a:r>
            <a:endParaRPr lang="en-GB" altLang="en-US" sz="1400" dirty="0"/>
          </a:p>
          <a:p>
            <a:pPr eaLnBrk="1" fontAlgn="auto" hangingPunct="1">
              <a:lnSpc>
                <a:spcPct val="80000"/>
              </a:lnSpc>
              <a:spcAft>
                <a:spcPts val="0"/>
              </a:spcAft>
              <a:buFontTx/>
              <a:buNone/>
              <a:defRPr/>
            </a:pPr>
            <a:endParaRPr lang="en-GB" altLang="en-US" sz="1400" dirty="0"/>
          </a:p>
          <a:p>
            <a:pPr eaLnBrk="1" fontAlgn="auto" hangingPunct="1">
              <a:lnSpc>
                <a:spcPct val="80000"/>
              </a:lnSpc>
              <a:spcAft>
                <a:spcPts val="0"/>
              </a:spcAft>
              <a:buFontTx/>
              <a:buNone/>
              <a:defRPr/>
            </a:pPr>
            <a:r>
              <a:rPr lang="en-GB" altLang="en-US" sz="1500" dirty="0"/>
              <a:t>Lugosi, P. (2006) Between Overt and Covert Research: Concealment and Revelation in an Ethnographic Study of Commercial Hospitality. </a:t>
            </a:r>
            <a:r>
              <a:rPr lang="en-GB" altLang="en-US" sz="1500" i="1" dirty="0"/>
              <a:t>Qualitative Inquiry </a:t>
            </a:r>
            <a:r>
              <a:rPr lang="en-GB" altLang="en-US" sz="1500" dirty="0"/>
              <a:t>12(3): 541-561.</a:t>
            </a:r>
          </a:p>
          <a:p>
            <a:pPr eaLnBrk="1" fontAlgn="auto" hangingPunct="1">
              <a:lnSpc>
                <a:spcPct val="80000"/>
              </a:lnSpc>
              <a:spcAft>
                <a:spcPts val="0"/>
              </a:spcAft>
              <a:buFontTx/>
              <a:buNone/>
              <a:defRPr/>
            </a:pPr>
            <a:endParaRPr lang="en-GB" altLang="en-US" sz="1500" dirty="0"/>
          </a:p>
          <a:p>
            <a:pPr eaLnBrk="1" fontAlgn="auto" hangingPunct="1">
              <a:lnSpc>
                <a:spcPct val="80000"/>
              </a:lnSpc>
              <a:spcAft>
                <a:spcPts val="0"/>
              </a:spcAft>
              <a:buFontTx/>
              <a:buNone/>
              <a:defRPr/>
            </a:pPr>
            <a:r>
              <a:rPr lang="en-US" altLang="en-US" sz="1400" dirty="0"/>
              <a:t>Oakes, J. M. (2002). Risks and wrongs in social science research: An evaluator’s guide to the IRB. </a:t>
            </a:r>
            <a:r>
              <a:rPr lang="en-US" altLang="en-US" sz="1400" i="1" dirty="0"/>
              <a:t>Evaluation Review</a:t>
            </a:r>
            <a:r>
              <a:rPr lang="en-US" altLang="en-US" sz="1400" dirty="0"/>
              <a:t>, 26(5), 443-479.</a:t>
            </a:r>
          </a:p>
          <a:p>
            <a:pPr eaLnBrk="1" fontAlgn="auto" hangingPunct="1">
              <a:lnSpc>
                <a:spcPct val="80000"/>
              </a:lnSpc>
              <a:spcAft>
                <a:spcPts val="0"/>
              </a:spcAft>
              <a:buFontTx/>
              <a:buNone/>
              <a:defRPr/>
            </a:pPr>
            <a:endParaRPr lang="en-GB" altLang="en-US" sz="1600" dirty="0"/>
          </a:p>
          <a:p>
            <a:pPr eaLnBrk="1" fontAlgn="auto" hangingPunct="1">
              <a:lnSpc>
                <a:spcPct val="80000"/>
              </a:lnSpc>
              <a:spcAft>
                <a:spcPts val="0"/>
              </a:spcAft>
              <a:buFontTx/>
              <a:buNone/>
              <a:defRPr/>
            </a:pPr>
            <a:r>
              <a:rPr lang="en-US" altLang="en-US" sz="1400" dirty="0"/>
              <a:t>Punch, M. (1986). </a:t>
            </a:r>
            <a:r>
              <a:rPr lang="en-US" altLang="en-US" sz="1400" i="1" dirty="0"/>
              <a:t>The politics and ethics of fieldwork</a:t>
            </a:r>
            <a:r>
              <a:rPr lang="en-US" altLang="en-US" sz="1400" dirty="0"/>
              <a:t>. Newbury Park, CA: Sage.</a:t>
            </a:r>
          </a:p>
          <a:p>
            <a:pPr eaLnBrk="1" fontAlgn="auto" hangingPunct="1">
              <a:lnSpc>
                <a:spcPct val="80000"/>
              </a:lnSpc>
              <a:spcAft>
                <a:spcPts val="0"/>
              </a:spcAft>
              <a:buFontTx/>
              <a:buNone/>
              <a:defRPr/>
            </a:pPr>
            <a:endParaRPr lang="en-US" altLang="en-US" sz="1400" dirty="0"/>
          </a:p>
          <a:p>
            <a:pPr eaLnBrk="1" fontAlgn="auto" hangingPunct="1">
              <a:lnSpc>
                <a:spcPct val="80000"/>
              </a:lnSpc>
              <a:spcAft>
                <a:spcPts val="0"/>
              </a:spcAft>
              <a:buFontTx/>
              <a:buNone/>
              <a:defRPr/>
            </a:pPr>
            <a:r>
              <a:rPr lang="en-US" altLang="en-US" sz="1400" dirty="0"/>
              <a:t>Punch, M. (1994). Politics and ethics in qualitative research. In</a:t>
            </a:r>
            <a:r>
              <a:rPr lang="en-US" altLang="en-US" sz="1400" i="1" dirty="0"/>
              <a:t> </a:t>
            </a:r>
            <a:r>
              <a:rPr lang="en-US" altLang="en-US" sz="1400" dirty="0"/>
              <a:t>N. K. Denzin, &amp; Y. S. Lincoln (Eds.), </a:t>
            </a:r>
            <a:r>
              <a:rPr lang="en-US" altLang="en-US" sz="1400" i="1" dirty="0"/>
              <a:t>Handbook of qualitative research</a:t>
            </a:r>
            <a:r>
              <a:rPr lang="en-US" altLang="en-US" sz="1400" dirty="0"/>
              <a:t> (pp. 83-97). Thousand Oaks, CA: Sage. </a:t>
            </a:r>
            <a:endParaRPr lang="en-GB" altLang="en-US" sz="1600" dirty="0"/>
          </a:p>
          <a:p>
            <a:pPr eaLnBrk="1" fontAlgn="auto" hangingPunct="1">
              <a:lnSpc>
                <a:spcPct val="80000"/>
              </a:lnSpc>
              <a:spcAft>
                <a:spcPts val="0"/>
              </a:spcAft>
              <a:buFontTx/>
              <a:buNone/>
              <a:defRPr/>
            </a:pPr>
            <a:endParaRPr lang="en-GB" altLang="en-US" sz="1600" dirty="0"/>
          </a:p>
          <a:p>
            <a:pPr eaLnBrk="1" fontAlgn="auto" hangingPunct="1">
              <a:lnSpc>
                <a:spcPct val="80000"/>
              </a:lnSpc>
              <a:spcAft>
                <a:spcPts val="0"/>
              </a:spcAft>
              <a:buFontTx/>
              <a:buNone/>
              <a:defRPr/>
            </a:pPr>
            <a:r>
              <a:rPr lang="en-GB" altLang="en-US" sz="1600" dirty="0"/>
              <a:t>Qualitative Inquiry (2007) Special issue on research ethics Volume 13, Number 3 (This journal has several other articles on the subject)</a:t>
            </a:r>
          </a:p>
          <a:p>
            <a:pPr eaLnBrk="1" fontAlgn="auto" hangingPunct="1">
              <a:lnSpc>
                <a:spcPct val="80000"/>
              </a:lnSpc>
              <a:spcAft>
                <a:spcPts val="0"/>
              </a:spcAft>
              <a:buFontTx/>
              <a:buNone/>
              <a:defRPr/>
            </a:pPr>
            <a:endParaRPr lang="en-GB" altLang="en-US" sz="1600" dirty="0"/>
          </a:p>
          <a:p>
            <a:pPr eaLnBrk="1" fontAlgn="auto" hangingPunct="1">
              <a:lnSpc>
                <a:spcPct val="80000"/>
              </a:lnSpc>
              <a:spcAft>
                <a:spcPts val="0"/>
              </a:spcAft>
              <a:buFontTx/>
              <a:buNone/>
              <a:defRPr/>
            </a:pPr>
            <a:r>
              <a:rPr lang="en-GB" altLang="en-US" sz="1600" dirty="0" err="1"/>
              <a:t>Shaffir</a:t>
            </a:r>
            <a:r>
              <a:rPr lang="en-GB" altLang="en-US" sz="1600" dirty="0"/>
              <a:t>, W. B. and Stebbins,</a:t>
            </a:r>
            <a:r>
              <a:rPr lang="en-GB" altLang="en-US" sz="1500" i="1" dirty="0"/>
              <a:t> </a:t>
            </a:r>
            <a:r>
              <a:rPr lang="en-GB" altLang="en-US" sz="1500" dirty="0"/>
              <a:t>R. A. (eds.) (1991) </a:t>
            </a:r>
            <a:r>
              <a:rPr lang="en-GB" altLang="en-US" sz="1500" i="1" dirty="0"/>
              <a:t>Experiencing Fieldwork: An Inside View of Qualitative Research</a:t>
            </a:r>
            <a:r>
              <a:rPr lang="en-GB" altLang="en-US" sz="1500" dirty="0"/>
              <a:t>, Newbury Park, CA: Sage.</a:t>
            </a:r>
          </a:p>
        </p:txBody>
      </p:sp>
    </p:spTree>
    <p:extLst>
      <p:ext uri="{BB962C8B-B14F-4D97-AF65-F5344CB8AC3E}">
        <p14:creationId xmlns:p14="http://schemas.microsoft.com/office/powerpoint/2010/main" val="37242307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07/11/2022</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
        <p:nvSpPr>
          <p:cNvPr id="7" name="Title 1">
            <a:extLst>
              <a:ext uri="{FF2B5EF4-FFF2-40B4-BE49-F238E27FC236}">
                <a16:creationId xmlns:a16="http://schemas.microsoft.com/office/drawing/2014/main" id="{E4C7B842-9A84-019D-33AD-77A9E940D259}"/>
              </a:ext>
            </a:extLst>
          </p:cNvPr>
          <p:cNvSpPr>
            <a:spLocks noGrp="1"/>
          </p:cNvSpPr>
          <p:nvPr>
            <p:ph type="title"/>
          </p:nvPr>
        </p:nvSpPr>
        <p:spPr>
          <a:xfrm>
            <a:off x="447121" y="2698803"/>
            <a:ext cx="8229600" cy="706090"/>
          </a:xfrm>
        </p:spPr>
        <p:txBody>
          <a:bodyPr/>
          <a:lstStyle/>
          <a:p>
            <a:r>
              <a:rPr lang="en-GB" sz="3200" b="1" dirty="0">
                <a:effectLst/>
              </a:rPr>
              <a:t>Any Questions?</a:t>
            </a:r>
            <a:endParaRPr lang="en-GB" sz="3200" b="1" dirty="0"/>
          </a:p>
        </p:txBody>
      </p:sp>
    </p:spTree>
    <p:extLst>
      <p:ext uri="{BB962C8B-B14F-4D97-AF65-F5344CB8AC3E}">
        <p14:creationId xmlns:p14="http://schemas.microsoft.com/office/powerpoint/2010/main" val="31222144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1402</Words>
  <Application>Microsoft Office PowerPoint</Application>
  <PresentationFormat>On-screen Show (4:3)</PresentationFormat>
  <Paragraphs>164</Paragraphs>
  <Slides>22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Myriad Pro</vt:lpstr>
      <vt:lpstr>Arial</vt:lpstr>
      <vt:lpstr>Calibri</vt:lpstr>
      <vt:lpstr>Verdana</vt:lpstr>
      <vt:lpstr>Wingdings</vt:lpstr>
      <vt:lpstr>20140311PresentationUWTSDTemplate</vt:lpstr>
      <vt:lpstr>Week 5: Session 1:  Sampling, Data Collection Instruments and Research Ethics  </vt:lpstr>
      <vt:lpstr>Lesson Aims</vt:lpstr>
      <vt:lpstr>Sampling</vt:lpstr>
      <vt:lpstr>Sampling Techniques</vt:lpstr>
      <vt:lpstr>Probability Sampling Methods</vt:lpstr>
      <vt:lpstr>Probability Sampling Methods</vt:lpstr>
      <vt:lpstr>Probability Sampling Methods</vt:lpstr>
      <vt:lpstr>Probability Sampling Methods</vt:lpstr>
      <vt:lpstr>Non-Probability Sampling Methods</vt:lpstr>
      <vt:lpstr>Non-Probability Sampling Methods</vt:lpstr>
      <vt:lpstr>Non-Probability Sampling Methods</vt:lpstr>
      <vt:lpstr>Non-Probability Sampling Methods</vt:lpstr>
      <vt:lpstr>Data Collection</vt:lpstr>
      <vt:lpstr>Data Collection Tools/Instruments </vt:lpstr>
      <vt:lpstr>Data Collection Tools/Instruments - Types </vt:lpstr>
      <vt:lpstr>Research Ethics</vt:lpstr>
      <vt:lpstr>Principles of Research Ethics</vt:lpstr>
      <vt:lpstr>Principles of Research Ethics </vt:lpstr>
      <vt:lpstr>Principles of Research Ethics </vt:lpstr>
      <vt:lpstr>Principles of Research Ethics </vt:lpstr>
      <vt:lpstr>References </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Anupam Mazumdar</cp:lastModifiedBy>
  <cp:revision>167</cp:revision>
  <cp:lastPrinted>2018-07-09T15:27:01Z</cp:lastPrinted>
  <dcterms:created xsi:type="dcterms:W3CDTF">2002-10-07T19:43:58Z</dcterms:created>
  <dcterms:modified xsi:type="dcterms:W3CDTF">2022-11-07T13:06:54Z</dcterms:modified>
</cp:coreProperties>
</file>