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A46926-B23A-4BA0-8FC2-BCB0AE380210}" v="5" dt="2022-03-05T13:56:07.0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ut Modiga" userId="d927facad2dae42d" providerId="LiveId" clId="{52A46926-B23A-4BA0-8FC2-BCB0AE380210}"/>
    <pc:docChg chg="custSel addSld delSld modSld">
      <pc:chgData name="Ionut Modiga" userId="d927facad2dae42d" providerId="LiveId" clId="{52A46926-B23A-4BA0-8FC2-BCB0AE380210}" dt="2022-03-05T13:57:41.317" v="74" actId="20577"/>
      <pc:docMkLst>
        <pc:docMk/>
      </pc:docMkLst>
      <pc:sldChg chg="new del">
        <pc:chgData name="Ionut Modiga" userId="d927facad2dae42d" providerId="LiveId" clId="{52A46926-B23A-4BA0-8FC2-BCB0AE380210}" dt="2022-03-05T13:51:27.627" v="2" actId="2696"/>
        <pc:sldMkLst>
          <pc:docMk/>
          <pc:sldMk cId="321132582" sldId="267"/>
        </pc:sldMkLst>
      </pc:sldChg>
      <pc:sldChg chg="modSp add mod setBg">
        <pc:chgData name="Ionut Modiga" userId="d927facad2dae42d" providerId="LiveId" clId="{52A46926-B23A-4BA0-8FC2-BCB0AE380210}" dt="2022-03-05T13:57:41.317" v="74" actId="20577"/>
        <pc:sldMkLst>
          <pc:docMk/>
          <pc:sldMk cId="3691353093" sldId="268"/>
        </pc:sldMkLst>
        <pc:graphicFrameChg chg="mod modGraphic">
          <ac:chgData name="Ionut Modiga" userId="d927facad2dae42d" providerId="LiveId" clId="{52A46926-B23A-4BA0-8FC2-BCB0AE380210}" dt="2022-03-05T13:57:41.317" v="74" actId="20577"/>
          <ac:graphicFrameMkLst>
            <pc:docMk/>
            <pc:sldMk cId="3691353093" sldId="268"/>
            <ac:graphicFrameMk id="4" creationId="{45286591-9DEE-40D6-861B-569E5A9D47E2}"/>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2FE62-AB9D-453B-91C5-077C480CEB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178C0D-CC17-43A7-8E9C-DAA5FE97F3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BF119D-2595-4C6D-8FFD-D746E78E507B}"/>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5" name="Footer Placeholder 4">
            <a:extLst>
              <a:ext uri="{FF2B5EF4-FFF2-40B4-BE49-F238E27FC236}">
                <a16:creationId xmlns:a16="http://schemas.microsoft.com/office/drawing/2014/main" id="{0C8F79A3-C9F2-494E-B849-E2B496F83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710FB4-8D02-41EF-80BF-AF97C7DFD6B2}"/>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3806624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BFEED-FDA1-4DD5-84E7-51B4047BC2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D9D35E-9231-434E-8F33-85501E3AAE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4D9239-08B3-47A4-823C-F34CE94FAF57}"/>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5" name="Footer Placeholder 4">
            <a:extLst>
              <a:ext uri="{FF2B5EF4-FFF2-40B4-BE49-F238E27FC236}">
                <a16:creationId xmlns:a16="http://schemas.microsoft.com/office/drawing/2014/main" id="{2E36291D-2B02-45CF-912B-6DEA4E6EAA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1CD40F-7E6C-4385-8D06-A6E810ACB6AC}"/>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014978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72EF8-E420-4217-B3F7-3DC7395653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9709290-FC6F-45BF-A702-0933C9985F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165E61-7E54-41EF-ABD3-D741FC993C1F}"/>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5" name="Footer Placeholder 4">
            <a:extLst>
              <a:ext uri="{FF2B5EF4-FFF2-40B4-BE49-F238E27FC236}">
                <a16:creationId xmlns:a16="http://schemas.microsoft.com/office/drawing/2014/main" id="{AAE09D0A-3246-4EFD-85D2-70FC913E27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B0571F-4451-4CDF-906B-5DF871E33BD5}"/>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2085071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DC36E-4836-4B1A-8B9F-1F0B1A2001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62E52E-2AD1-4A12-BF63-5AD7214E03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7CFAF3-C4BA-4AE0-AE8A-DD531C13D4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12451F-5068-42BF-AB77-C2A9AF5AEB9B}"/>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6" name="Footer Placeholder 5">
            <a:extLst>
              <a:ext uri="{FF2B5EF4-FFF2-40B4-BE49-F238E27FC236}">
                <a16:creationId xmlns:a16="http://schemas.microsoft.com/office/drawing/2014/main" id="{DA61B772-062D-4192-A9A1-C069BD14A3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01EC7B-E58F-4454-8CF3-FEBBA069CB38}"/>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1796491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CCE22-4B93-4D26-9CF4-155F111537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6575B3-A118-4F26-9E17-7CBAEDD934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0523D4-CA6A-4F26-B203-A8198EF0B2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6FF140-C71F-4421-94E1-E6D36D9D08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361B13-6635-4BA9-BD37-732D5A927B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647CFC-0A70-491D-B878-369F0CA14A07}"/>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8" name="Footer Placeholder 7">
            <a:extLst>
              <a:ext uri="{FF2B5EF4-FFF2-40B4-BE49-F238E27FC236}">
                <a16:creationId xmlns:a16="http://schemas.microsoft.com/office/drawing/2014/main" id="{DA7C426F-FD12-4B0E-83A6-417FB33C04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78934F-5236-4FBE-BFB3-4A02A53651F8}"/>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119071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00AC9-40B2-4823-8A04-98FA90DF354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0DD2F62-F09D-44CA-B81D-0CA91DFFD048}"/>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4" name="Footer Placeholder 3">
            <a:extLst>
              <a:ext uri="{FF2B5EF4-FFF2-40B4-BE49-F238E27FC236}">
                <a16:creationId xmlns:a16="http://schemas.microsoft.com/office/drawing/2014/main" id="{2BA3A96D-80BC-4023-A21C-0EA2F17596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CED0C5-49C5-4472-9F14-9C49454D35C1}"/>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3148809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518C8D-7778-4B51-9C4D-7923B23A5087}"/>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3" name="Footer Placeholder 2">
            <a:extLst>
              <a:ext uri="{FF2B5EF4-FFF2-40B4-BE49-F238E27FC236}">
                <a16:creationId xmlns:a16="http://schemas.microsoft.com/office/drawing/2014/main" id="{E1EBEBBD-A845-4779-8E4B-12BB96D591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BB72CD-66D0-4029-9D2A-5B28EF418494}"/>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129019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EBDC2-DB5D-44EF-9D54-E75B2B65B0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D78CE04-01FB-41DC-A68F-FE9B92972B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B9E503-299D-46FC-9DDB-708526BDBF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87DF73-4C57-4311-9D60-274B286BD1C6}"/>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6" name="Footer Placeholder 5">
            <a:extLst>
              <a:ext uri="{FF2B5EF4-FFF2-40B4-BE49-F238E27FC236}">
                <a16:creationId xmlns:a16="http://schemas.microsoft.com/office/drawing/2014/main" id="{21B5DBB5-14F1-475C-AA4D-C279029C2C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338662-7A1E-44AF-99A0-8540EAC0B63E}"/>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009387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679CA-8D9F-42F3-ADB9-4F770E92E3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D1740B-5C44-4428-8CB2-BD51826E86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22389DD-BA32-4D91-A509-F7765D41F0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211697-04C4-4372-B408-2ADAD028E2D3}"/>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6" name="Footer Placeholder 5">
            <a:extLst>
              <a:ext uri="{FF2B5EF4-FFF2-40B4-BE49-F238E27FC236}">
                <a16:creationId xmlns:a16="http://schemas.microsoft.com/office/drawing/2014/main" id="{C13E51F8-78FD-4311-BA6B-62FD7FD422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AD24CA-ADA5-4AEB-881C-47AA3DB4C35B}"/>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1722514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7241E-784A-4C09-830C-B97603C334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E16864-5139-40F0-ADCB-AEE95AF453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DA4EFA-D512-4C6C-8F62-6E2D438B09EC}"/>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5" name="Footer Placeholder 4">
            <a:extLst>
              <a:ext uri="{FF2B5EF4-FFF2-40B4-BE49-F238E27FC236}">
                <a16:creationId xmlns:a16="http://schemas.microsoft.com/office/drawing/2014/main" id="{EAFDE258-554A-4C03-9E83-2208F569EC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921843-742B-42BB-AE35-BF28C9EBFD54}"/>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43755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F3B6FA-45E1-4E80-8D0A-F986EDD29D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662A42-7513-47C2-8202-A3E26CCB5E7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0AA8EC-85E5-44FF-B765-60273A3B3A16}"/>
              </a:ext>
            </a:extLst>
          </p:cNvPr>
          <p:cNvSpPr>
            <a:spLocks noGrp="1"/>
          </p:cNvSpPr>
          <p:nvPr>
            <p:ph type="dt" sz="half" idx="10"/>
          </p:nvPr>
        </p:nvSpPr>
        <p:spPr/>
        <p:txBody>
          <a:bodyPr/>
          <a:lstStyle/>
          <a:p>
            <a:fld id="{5DF4AB93-99FE-437B-A513-249D75E0B481}" type="datetimeFigureOut">
              <a:rPr lang="en-GB" smtClean="0"/>
              <a:t>25/03/2022</a:t>
            </a:fld>
            <a:endParaRPr lang="en-GB"/>
          </a:p>
        </p:txBody>
      </p:sp>
      <p:sp>
        <p:nvSpPr>
          <p:cNvPr id="5" name="Footer Placeholder 4">
            <a:extLst>
              <a:ext uri="{FF2B5EF4-FFF2-40B4-BE49-F238E27FC236}">
                <a16:creationId xmlns:a16="http://schemas.microsoft.com/office/drawing/2014/main" id="{A9B4237D-8D8A-4930-B890-AD087BA62C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7B9465-E3BA-4BC2-AC4A-AC2E8C0504C4}"/>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1396392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90EA8F-8B76-4465-A407-840A9CC1A8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31855B-98D5-434C-9041-E6B9965F2B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1B059-C07D-4C79-986D-7AF2B9C915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F4AB93-99FE-437B-A513-249D75E0B481}" type="datetimeFigureOut">
              <a:rPr lang="en-GB" smtClean="0"/>
              <a:t>25/03/2022</a:t>
            </a:fld>
            <a:endParaRPr lang="en-GB"/>
          </a:p>
        </p:txBody>
      </p:sp>
      <p:sp>
        <p:nvSpPr>
          <p:cNvPr id="5" name="Footer Placeholder 4">
            <a:extLst>
              <a:ext uri="{FF2B5EF4-FFF2-40B4-BE49-F238E27FC236}">
                <a16:creationId xmlns:a16="http://schemas.microsoft.com/office/drawing/2014/main" id="{58D6E716-F56A-4F58-9347-618BF6E33F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665D55-FB31-4B51-A03C-29AA3D4486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47163A-06EB-48E2-B8AF-CF3841949EBC}" type="slidenum">
              <a:rPr lang="en-GB" smtClean="0"/>
              <a:t>‹#›</a:t>
            </a:fld>
            <a:endParaRPr lang="en-GB"/>
          </a:p>
        </p:txBody>
      </p:sp>
    </p:spTree>
    <p:extLst>
      <p:ext uri="{BB962C8B-B14F-4D97-AF65-F5344CB8AC3E}">
        <p14:creationId xmlns:p14="http://schemas.microsoft.com/office/powerpoint/2010/main" val="2625669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mailto:2015938@student.uwtsd.ac.uk" TargetMode="External"/><Relationship Id="rId3" Type="http://schemas.openxmlformats.org/officeDocument/2006/relationships/image" Target="../media/image1.JPG"/><Relationship Id="rId7" Type="http://schemas.openxmlformats.org/officeDocument/2006/relationships/hyperlink" Target="mailto:2107116@student.uwtsd.ac.uk" TargetMode="External"/><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hyperlink" Target="mailto:2109240@student.uwtsd.ac.uk" TargetMode="External"/><Relationship Id="rId5" Type="http://schemas.openxmlformats.org/officeDocument/2006/relationships/hyperlink" Target="mailto:2109293@student.uwtsd.ac.uk" TargetMode="External"/><Relationship Id="rId4" Type="http://schemas.openxmlformats.org/officeDocument/2006/relationships/hyperlink" Target="mailto:2112985@student.uwtsd.ac.uk"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10.xml"/><Relationship Id="rId4" Type="http://schemas.openxmlformats.org/officeDocument/2006/relationships/hyperlink" Target="https://www.dialpad.com/blog/email-overloa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1.xml"/><Relationship Id="rId1" Type="http://schemas.openxmlformats.org/officeDocument/2006/relationships/themeOverride" Target="../theme/themeOverride1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DA6E7-EAF7-4EB1-A7E3-F6318F00141E}"/>
              </a:ext>
            </a:extLst>
          </p:cNvPr>
          <p:cNvSpPr>
            <a:spLocks noGrp="1"/>
          </p:cNvSpPr>
          <p:nvPr>
            <p:ph type="ctrTitle"/>
          </p:nvPr>
        </p:nvSpPr>
        <p:spPr/>
        <p:txBody>
          <a:bodyPr/>
          <a:lstStyle/>
          <a:p>
            <a:r>
              <a:rPr lang="en-GB" b="1" i="0" dirty="0">
                <a:solidFill>
                  <a:schemeClr val="bg1"/>
                </a:solidFill>
                <a:effectLst/>
                <a:latin typeface="Segoe UI" panose="020B0502040204020203" pitchFamily="34" charset="0"/>
              </a:rPr>
              <a:t>Team 4 Musketeers</a:t>
            </a:r>
            <a:br>
              <a:rPr lang="en-GB" b="1" i="0" dirty="0">
                <a:solidFill>
                  <a:srgbClr val="242424"/>
                </a:solidFill>
                <a:effectLst/>
                <a:latin typeface="Segoe UI" panose="020B0502040204020203" pitchFamily="34" charset="0"/>
              </a:rPr>
            </a:br>
            <a:endParaRPr lang="en-GB" dirty="0"/>
          </a:p>
        </p:txBody>
      </p:sp>
      <p:sp>
        <p:nvSpPr>
          <p:cNvPr id="3" name="Subtitle 2">
            <a:extLst>
              <a:ext uri="{FF2B5EF4-FFF2-40B4-BE49-F238E27FC236}">
                <a16:creationId xmlns:a16="http://schemas.microsoft.com/office/drawing/2014/main" id="{2A1B3D2B-822B-47C3-9813-0AB4672E2943}"/>
              </a:ext>
            </a:extLst>
          </p:cNvPr>
          <p:cNvSpPr>
            <a:spLocks noGrp="1"/>
          </p:cNvSpPr>
          <p:nvPr>
            <p:ph type="subTitle" idx="1"/>
          </p:nvPr>
        </p:nvSpPr>
        <p:spPr/>
        <p:txBody>
          <a:bodyPr>
            <a:normAutofit/>
          </a:bodyPr>
          <a:lstStyle/>
          <a:p>
            <a:r>
              <a:rPr lang="en-GB" b="1" dirty="0">
                <a:solidFill>
                  <a:schemeClr val="bg1"/>
                </a:solidFill>
              </a:rPr>
              <a:t>Effective Teamworking and Communication Module (BMSW 4002)</a:t>
            </a:r>
          </a:p>
          <a:p>
            <a:br>
              <a:rPr lang="en-GB" b="1" dirty="0">
                <a:solidFill>
                  <a:schemeClr val="bg1"/>
                </a:solidFill>
              </a:rPr>
            </a:br>
            <a:r>
              <a:rPr lang="en-US" sz="1800" b="1" dirty="0">
                <a:solidFill>
                  <a:schemeClr val="bg1"/>
                </a:solidFill>
                <a:effectLst/>
                <a:latin typeface="Arial" panose="020B0604020202020204" pitchFamily="34" charset="0"/>
                <a:ea typeface="Arial" panose="020B0604020202020204" pitchFamily="34" charset="0"/>
              </a:rPr>
              <a:t>Presentation – Strategies for Effective Communication in a Business Setting</a:t>
            </a:r>
            <a:r>
              <a:rPr lang="en-US" sz="1800" b="1" dirty="0">
                <a:effectLst/>
                <a:latin typeface="Arial" panose="020B0604020202020204" pitchFamily="34" charset="0"/>
                <a:ea typeface="Arial" panose="020B0604020202020204" pitchFamily="34" charset="0"/>
              </a:rPr>
              <a:t>.</a:t>
            </a:r>
            <a:endParaRPr lang="en-GB" sz="1800" b="1" dirty="0">
              <a:solidFill>
                <a:schemeClr val="bg1"/>
              </a:solidFill>
              <a:effectLst/>
              <a:latin typeface="Arial" panose="020B0604020202020204" pitchFamily="34" charset="0"/>
              <a:ea typeface="Arial" panose="020B0604020202020204" pitchFamily="34" charset="0"/>
            </a:endParaRPr>
          </a:p>
          <a:p>
            <a:r>
              <a:rPr lang="en-GB" sz="1800" b="1" dirty="0">
                <a:solidFill>
                  <a:schemeClr val="bg1"/>
                </a:solidFill>
                <a:latin typeface="Arial" panose="020B0604020202020204" pitchFamily="34" charset="0"/>
                <a:ea typeface="Arial" panose="020B0604020202020204" pitchFamily="34" charset="0"/>
              </a:rPr>
              <a:t>Lecturer Name: </a:t>
            </a:r>
            <a:r>
              <a:rPr lang="en-GB" sz="1800" b="1" dirty="0" err="1">
                <a:solidFill>
                  <a:schemeClr val="bg1"/>
                </a:solidFill>
                <a:latin typeface="Arial" panose="020B0604020202020204" pitchFamily="34" charset="0"/>
                <a:ea typeface="Arial" panose="020B0604020202020204" pitchFamily="34" charset="0"/>
              </a:rPr>
              <a:t>Khaza</a:t>
            </a:r>
            <a:r>
              <a:rPr lang="en-GB" sz="1800" b="1" dirty="0">
                <a:solidFill>
                  <a:schemeClr val="bg1"/>
                </a:solidFill>
                <a:latin typeface="Arial" panose="020B0604020202020204" pitchFamily="34" charset="0"/>
                <a:ea typeface="Arial" panose="020B0604020202020204" pitchFamily="34" charset="0"/>
              </a:rPr>
              <a:t> Ahmed</a:t>
            </a:r>
            <a:endParaRPr lang="en-US" sz="1800" b="1"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929530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76928-C94C-482B-A266-FEFAE80AB473}"/>
              </a:ext>
            </a:extLst>
          </p:cNvPr>
          <p:cNvSpPr>
            <a:spLocks noGrp="1"/>
          </p:cNvSpPr>
          <p:nvPr>
            <p:ph type="title"/>
          </p:nvPr>
        </p:nvSpPr>
        <p:spPr/>
        <p:txBody>
          <a:bodyPr/>
          <a:lstStyle/>
          <a:p>
            <a:pPr algn="ctr"/>
            <a:r>
              <a:rPr lang="en-GB" b="1" dirty="0">
                <a:solidFill>
                  <a:schemeClr val="bg1"/>
                </a:solidFill>
              </a:rPr>
              <a:t>Team Members </a:t>
            </a:r>
          </a:p>
        </p:txBody>
      </p:sp>
      <p:sp>
        <p:nvSpPr>
          <p:cNvPr id="3" name="Content Placeholder 2">
            <a:extLst>
              <a:ext uri="{FF2B5EF4-FFF2-40B4-BE49-F238E27FC236}">
                <a16:creationId xmlns:a16="http://schemas.microsoft.com/office/drawing/2014/main" id="{55117D7C-1851-4DA8-82B8-CC10DDB99914}"/>
              </a:ext>
            </a:extLst>
          </p:cNvPr>
          <p:cNvSpPr>
            <a:spLocks noGrp="1"/>
          </p:cNvSpPr>
          <p:nvPr>
            <p:ph idx="1"/>
          </p:nvPr>
        </p:nvSpPr>
        <p:spPr>
          <a:xfrm>
            <a:off x="838200" y="1864954"/>
            <a:ext cx="10515600" cy="4351338"/>
          </a:xfrm>
        </p:spPr>
        <p:txBody>
          <a:bodyPr>
            <a:normAutofit fontScale="55000" lnSpcReduction="20000"/>
          </a:bodyPr>
          <a:lstStyle/>
          <a:p>
            <a:pPr marL="0" indent="0" algn="ctr">
              <a:buNone/>
            </a:pPr>
            <a:r>
              <a:rPr lang="en-GB" sz="4500" b="1" dirty="0" err="1">
                <a:solidFill>
                  <a:schemeClr val="bg1"/>
                </a:solidFill>
              </a:rPr>
              <a:t>Vasile</a:t>
            </a:r>
            <a:r>
              <a:rPr lang="en-GB" sz="4500" b="1" dirty="0">
                <a:solidFill>
                  <a:schemeClr val="bg1"/>
                </a:solidFill>
              </a:rPr>
              <a:t> Marian </a:t>
            </a:r>
            <a:r>
              <a:rPr lang="en-GB" sz="4500" b="1" dirty="0" err="1">
                <a:solidFill>
                  <a:schemeClr val="bg1"/>
                </a:solidFill>
              </a:rPr>
              <a:t>Bostan</a:t>
            </a:r>
            <a:r>
              <a:rPr lang="en-GB" sz="4500" b="1" dirty="0">
                <a:solidFill>
                  <a:schemeClr val="bg1"/>
                </a:solidFill>
              </a:rPr>
              <a:t> </a:t>
            </a:r>
          </a:p>
          <a:p>
            <a:pPr marL="0" indent="0">
              <a:buNone/>
            </a:pPr>
            <a:r>
              <a:rPr lang="en-GB" sz="4500" dirty="0">
                <a:solidFill>
                  <a:schemeClr val="bg1"/>
                </a:solidFill>
              </a:rPr>
              <a:t> Email: </a:t>
            </a:r>
            <a:r>
              <a:rPr lang="en-GB" sz="4500" dirty="0">
                <a:solidFill>
                  <a:schemeClr val="bg1"/>
                </a:solidFill>
                <a:hlinkClick r:id="rId4">
                  <a:extLst>
                    <a:ext uri="{A12FA001-AC4F-418D-AE19-62706E023703}">
                      <ahyp:hlinkClr xmlns:ahyp="http://schemas.microsoft.com/office/drawing/2018/hyperlinkcolor" val="tx"/>
                    </a:ext>
                  </a:extLst>
                </a:hlinkClick>
              </a:rPr>
              <a:t>2112985@student.uwtsd.ac.uk</a:t>
            </a:r>
            <a:endParaRPr lang="en-GB" sz="4500" dirty="0">
              <a:solidFill>
                <a:schemeClr val="bg1"/>
              </a:solidFill>
            </a:endParaRPr>
          </a:p>
          <a:p>
            <a:pPr marL="0" indent="0" algn="ctr">
              <a:buNone/>
            </a:pPr>
            <a:r>
              <a:rPr lang="en-GB" sz="4500" b="1" dirty="0">
                <a:solidFill>
                  <a:schemeClr val="bg1"/>
                </a:solidFill>
              </a:rPr>
              <a:t>Ionut Modiga </a:t>
            </a:r>
          </a:p>
          <a:p>
            <a:pPr marL="0" indent="0">
              <a:buNone/>
            </a:pPr>
            <a:r>
              <a:rPr lang="en-GB" sz="4500" dirty="0">
                <a:solidFill>
                  <a:schemeClr val="bg1"/>
                </a:solidFill>
              </a:rPr>
              <a:t> Email: </a:t>
            </a:r>
            <a:r>
              <a:rPr lang="en-GB" sz="4500" dirty="0">
                <a:solidFill>
                  <a:schemeClr val="bg1"/>
                </a:solidFill>
                <a:hlinkClick r:id="rId5">
                  <a:extLst>
                    <a:ext uri="{A12FA001-AC4F-418D-AE19-62706E023703}">
                      <ahyp:hlinkClr xmlns:ahyp="http://schemas.microsoft.com/office/drawing/2018/hyperlinkcolor" val="tx"/>
                    </a:ext>
                  </a:extLst>
                </a:hlinkClick>
              </a:rPr>
              <a:t>2109293@student.uwtsd.ac.uk</a:t>
            </a:r>
            <a:endParaRPr lang="en-GB" sz="4500" dirty="0">
              <a:solidFill>
                <a:schemeClr val="bg1"/>
              </a:solidFill>
            </a:endParaRPr>
          </a:p>
          <a:p>
            <a:pPr marL="0" indent="0" algn="ctr">
              <a:buNone/>
            </a:pPr>
            <a:r>
              <a:rPr lang="en-GB" sz="4500" b="1" dirty="0" err="1">
                <a:solidFill>
                  <a:schemeClr val="bg1"/>
                </a:solidFill>
              </a:rPr>
              <a:t>Omosere</a:t>
            </a:r>
            <a:r>
              <a:rPr lang="en-GB" sz="4500" b="1" dirty="0">
                <a:solidFill>
                  <a:schemeClr val="bg1"/>
                </a:solidFill>
              </a:rPr>
              <a:t> </a:t>
            </a:r>
            <a:r>
              <a:rPr lang="en-GB" sz="4500" b="1" dirty="0" err="1">
                <a:solidFill>
                  <a:schemeClr val="bg1"/>
                </a:solidFill>
              </a:rPr>
              <a:t>Osaro</a:t>
            </a:r>
            <a:r>
              <a:rPr lang="en-GB" sz="4500" b="1" dirty="0">
                <a:solidFill>
                  <a:schemeClr val="bg1"/>
                </a:solidFill>
              </a:rPr>
              <a:t> </a:t>
            </a:r>
            <a:r>
              <a:rPr lang="en-GB" sz="4500" b="1" dirty="0" err="1">
                <a:solidFill>
                  <a:schemeClr val="bg1"/>
                </a:solidFill>
              </a:rPr>
              <a:t>Ogbevoen</a:t>
            </a:r>
            <a:endParaRPr lang="en-GB" sz="4500" b="1" dirty="0">
              <a:solidFill>
                <a:schemeClr val="bg1"/>
              </a:solidFill>
            </a:endParaRPr>
          </a:p>
          <a:p>
            <a:pPr marL="0" indent="0">
              <a:buNone/>
            </a:pPr>
            <a:r>
              <a:rPr lang="en-GB" sz="4500" dirty="0">
                <a:solidFill>
                  <a:schemeClr val="bg1"/>
                </a:solidFill>
              </a:rPr>
              <a:t> Email: </a:t>
            </a:r>
            <a:r>
              <a:rPr lang="en-GB" sz="4500" dirty="0">
                <a:solidFill>
                  <a:schemeClr val="bg1"/>
                </a:solidFill>
                <a:hlinkClick r:id="rId6">
                  <a:extLst>
                    <a:ext uri="{A12FA001-AC4F-418D-AE19-62706E023703}">
                      <ahyp:hlinkClr xmlns:ahyp="http://schemas.microsoft.com/office/drawing/2018/hyperlinkcolor" val="tx"/>
                    </a:ext>
                  </a:extLst>
                </a:hlinkClick>
              </a:rPr>
              <a:t>2109240@student.uwtsd.ac.uk</a:t>
            </a:r>
            <a:endParaRPr lang="en-GB" sz="4500" dirty="0">
              <a:solidFill>
                <a:schemeClr val="bg1"/>
              </a:solidFill>
            </a:endParaRPr>
          </a:p>
          <a:p>
            <a:pPr marL="0" indent="0" algn="ctr">
              <a:buNone/>
            </a:pPr>
            <a:r>
              <a:rPr lang="en-GB" sz="4500" b="1" dirty="0">
                <a:solidFill>
                  <a:schemeClr val="bg1"/>
                </a:solidFill>
              </a:rPr>
              <a:t>Alexandra Florentina Popescu</a:t>
            </a:r>
          </a:p>
          <a:p>
            <a:pPr marL="0" indent="0">
              <a:buNone/>
            </a:pPr>
            <a:r>
              <a:rPr lang="en-GB" sz="4500" dirty="0">
                <a:solidFill>
                  <a:schemeClr val="bg1"/>
                </a:solidFill>
              </a:rPr>
              <a:t>Email: </a:t>
            </a:r>
            <a:r>
              <a:rPr lang="en-GB" sz="4500" dirty="0">
                <a:solidFill>
                  <a:schemeClr val="bg1"/>
                </a:solidFill>
                <a:hlinkClick r:id="rId7">
                  <a:extLst>
                    <a:ext uri="{A12FA001-AC4F-418D-AE19-62706E023703}">
                      <ahyp:hlinkClr xmlns:ahyp="http://schemas.microsoft.com/office/drawing/2018/hyperlinkcolor" val="tx"/>
                    </a:ext>
                  </a:extLst>
                </a:hlinkClick>
              </a:rPr>
              <a:t>2107116@student.uwtsd.ac.uk</a:t>
            </a:r>
            <a:endParaRPr lang="en-GB" sz="4500" dirty="0">
              <a:solidFill>
                <a:schemeClr val="bg1"/>
              </a:solidFill>
            </a:endParaRPr>
          </a:p>
          <a:p>
            <a:pPr marL="0" indent="0" algn="ctr">
              <a:buNone/>
            </a:pPr>
            <a:r>
              <a:rPr lang="en-GB" sz="4500" b="1" dirty="0">
                <a:solidFill>
                  <a:schemeClr val="bg1"/>
                </a:solidFill>
              </a:rPr>
              <a:t>Nicolae Cosmin </a:t>
            </a:r>
            <a:r>
              <a:rPr lang="en-GB" sz="4500" b="1" dirty="0" err="1">
                <a:solidFill>
                  <a:schemeClr val="bg1"/>
                </a:solidFill>
              </a:rPr>
              <a:t>Mataru</a:t>
            </a:r>
            <a:endParaRPr lang="en-GB" sz="4500" b="1" dirty="0">
              <a:solidFill>
                <a:schemeClr val="bg1"/>
              </a:solidFill>
            </a:endParaRPr>
          </a:p>
          <a:p>
            <a:pPr marL="0" indent="0">
              <a:buNone/>
            </a:pPr>
            <a:r>
              <a:rPr lang="en-GB" sz="4500" dirty="0">
                <a:solidFill>
                  <a:schemeClr val="bg1"/>
                </a:solidFill>
              </a:rPr>
              <a:t>Email: </a:t>
            </a:r>
            <a:r>
              <a:rPr lang="en-GB" sz="4500" dirty="0">
                <a:solidFill>
                  <a:schemeClr val="bg1"/>
                </a:solidFill>
                <a:hlinkClick r:id="rId8">
                  <a:extLst>
                    <a:ext uri="{A12FA001-AC4F-418D-AE19-62706E023703}">
                      <ahyp:hlinkClr xmlns:ahyp="http://schemas.microsoft.com/office/drawing/2018/hyperlinkcolor" val="tx"/>
                    </a:ext>
                  </a:extLst>
                </a:hlinkClick>
              </a:rPr>
              <a:t>2015938@student.uwtsd.ac.uk</a:t>
            </a:r>
            <a:endParaRPr lang="en-GB" sz="4500" dirty="0">
              <a:solidFill>
                <a:schemeClr val="bg1"/>
              </a:solidFill>
            </a:endParaRPr>
          </a:p>
          <a:p>
            <a:pPr marL="0" indent="0">
              <a:buNone/>
            </a:pPr>
            <a:br>
              <a:rPr lang="en-GB" dirty="0">
                <a:solidFill>
                  <a:schemeClr val="bg1"/>
                </a:solidFill>
              </a:rPr>
            </a:br>
            <a:endParaRPr lang="en-GB" dirty="0">
              <a:solidFill>
                <a:schemeClr val="bg1"/>
              </a:solidFill>
            </a:endParaRPr>
          </a:p>
          <a:p>
            <a:pPr marL="0" indent="0">
              <a:buNone/>
            </a:pPr>
            <a:endParaRPr lang="en-GB" dirty="0">
              <a:solidFill>
                <a:schemeClr val="bg1"/>
              </a:solidFill>
            </a:endParaRPr>
          </a:p>
          <a:p>
            <a:pPr marL="0" indent="0">
              <a:buNone/>
            </a:pPr>
            <a:endParaRPr lang="en-GB" dirty="0">
              <a:solidFill>
                <a:schemeClr val="bg1"/>
              </a:solidFill>
            </a:endParaRPr>
          </a:p>
        </p:txBody>
      </p:sp>
    </p:spTree>
    <p:extLst>
      <p:ext uri="{BB962C8B-B14F-4D97-AF65-F5344CB8AC3E}">
        <p14:creationId xmlns:p14="http://schemas.microsoft.com/office/powerpoint/2010/main" val="83274421"/>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957DEA-A518-4122-9A51-116114BD9526}"/>
              </a:ext>
            </a:extLst>
          </p:cNvPr>
          <p:cNvSpPr>
            <a:spLocks noGrp="1"/>
          </p:cNvSpPr>
          <p:nvPr>
            <p:ph type="title"/>
          </p:nvPr>
        </p:nvSpPr>
        <p:spPr>
          <a:xfrm>
            <a:off x="838199" y="365126"/>
            <a:ext cx="10547555" cy="677094"/>
          </a:xfrm>
        </p:spPr>
        <p:txBody>
          <a:bodyPr>
            <a:normAutofit fontScale="90000"/>
          </a:bodyPr>
          <a:lstStyle/>
          <a:p>
            <a:pPr algn="ctr"/>
            <a:r>
              <a:rPr lang="en-GB" b="1" dirty="0">
                <a:solidFill>
                  <a:schemeClr val="bg1"/>
                </a:solidFill>
              </a:rPr>
              <a:t>Social</a:t>
            </a:r>
            <a:r>
              <a:rPr lang="en-GB" dirty="0">
                <a:solidFill>
                  <a:schemeClr val="bg1"/>
                </a:solidFill>
              </a:rPr>
              <a:t> </a:t>
            </a:r>
            <a:r>
              <a:rPr lang="en-GB" b="1" dirty="0">
                <a:solidFill>
                  <a:schemeClr val="bg1"/>
                </a:solidFill>
              </a:rPr>
              <a:t>Contract</a:t>
            </a:r>
          </a:p>
        </p:txBody>
      </p:sp>
      <p:sp>
        <p:nvSpPr>
          <p:cNvPr id="5" name="Content Placeholder 4">
            <a:extLst>
              <a:ext uri="{FF2B5EF4-FFF2-40B4-BE49-F238E27FC236}">
                <a16:creationId xmlns:a16="http://schemas.microsoft.com/office/drawing/2014/main" id="{1DD9F628-8C89-4B77-B63F-583042D8047F}"/>
              </a:ext>
            </a:extLst>
          </p:cNvPr>
          <p:cNvSpPr>
            <a:spLocks noGrp="1"/>
          </p:cNvSpPr>
          <p:nvPr>
            <p:ph idx="1"/>
          </p:nvPr>
        </p:nvSpPr>
        <p:spPr>
          <a:xfrm>
            <a:off x="838200" y="1366684"/>
            <a:ext cx="10763865" cy="5329084"/>
          </a:xfrm>
        </p:spPr>
        <p:txBody>
          <a:bodyPr>
            <a:noAutofit/>
          </a:bodyPr>
          <a:lstStyle/>
          <a:p>
            <a:r>
              <a:rPr lang="en-GB" sz="2400" b="1" dirty="0">
                <a:solidFill>
                  <a:schemeClr val="bg1"/>
                </a:solidFill>
              </a:rPr>
              <a:t>1. Mobile phones on Silent</a:t>
            </a:r>
          </a:p>
          <a:p>
            <a:r>
              <a:rPr lang="en-GB" sz="2400" b="1" dirty="0">
                <a:solidFill>
                  <a:schemeClr val="bg1"/>
                </a:solidFill>
              </a:rPr>
              <a:t>2. Raise a problem as soon as you see it.</a:t>
            </a:r>
          </a:p>
          <a:p>
            <a:r>
              <a:rPr lang="en-GB" sz="2400" b="1" dirty="0">
                <a:solidFill>
                  <a:schemeClr val="bg1"/>
                </a:solidFill>
              </a:rPr>
              <a:t>3. Respect each other and understand differences in knowledge.</a:t>
            </a:r>
          </a:p>
          <a:p>
            <a:r>
              <a:rPr lang="en-GB" sz="2400" b="1" dirty="0">
                <a:solidFill>
                  <a:schemeClr val="bg1"/>
                </a:solidFill>
              </a:rPr>
              <a:t>4. There are no silly questions, if you don’t understand, ask.</a:t>
            </a:r>
          </a:p>
          <a:p>
            <a:r>
              <a:rPr lang="en-GB" sz="2400" b="1" dirty="0">
                <a:solidFill>
                  <a:schemeClr val="bg1"/>
                </a:solidFill>
              </a:rPr>
              <a:t>5. Don’t interrupt and cut another person off while they are talking.</a:t>
            </a:r>
          </a:p>
          <a:p>
            <a:r>
              <a:rPr lang="en-GB" sz="2400" b="1" dirty="0">
                <a:solidFill>
                  <a:schemeClr val="bg1"/>
                </a:solidFill>
              </a:rPr>
              <a:t>6. We have zero tolerance for bulling.</a:t>
            </a:r>
          </a:p>
          <a:p>
            <a:r>
              <a:rPr lang="en-GB" sz="2400" b="1" dirty="0">
                <a:solidFill>
                  <a:schemeClr val="bg1"/>
                </a:solidFill>
              </a:rPr>
              <a:t>7. If you can’t attend or need to leave early from a meeting notify the team beforehand.</a:t>
            </a:r>
          </a:p>
          <a:p>
            <a:r>
              <a:rPr lang="en-GB" sz="2400" b="1" dirty="0">
                <a:solidFill>
                  <a:schemeClr val="bg1"/>
                </a:solidFill>
              </a:rPr>
              <a:t>8. If you are assigned the job, take ownership of it and keep it up to date.</a:t>
            </a:r>
          </a:p>
          <a:p>
            <a:r>
              <a:rPr lang="en-GB" sz="2400" b="1" dirty="0">
                <a:solidFill>
                  <a:schemeClr val="bg1"/>
                </a:solidFill>
              </a:rPr>
              <a:t>9. Ask for help.</a:t>
            </a:r>
          </a:p>
          <a:p>
            <a:r>
              <a:rPr lang="en-GB" sz="2400" b="1" dirty="0">
                <a:solidFill>
                  <a:schemeClr val="bg1"/>
                </a:solidFill>
              </a:rPr>
              <a:t>10. Work as a team not as a group.</a:t>
            </a:r>
          </a:p>
          <a:p>
            <a:r>
              <a:rPr lang="en-GB" sz="2400" b="1" dirty="0">
                <a:solidFill>
                  <a:schemeClr val="bg1"/>
                </a:solidFill>
              </a:rPr>
              <a:t>11. Be polite.</a:t>
            </a:r>
          </a:p>
        </p:txBody>
      </p:sp>
    </p:spTree>
    <p:extLst>
      <p:ext uri="{BB962C8B-B14F-4D97-AF65-F5344CB8AC3E}">
        <p14:creationId xmlns:p14="http://schemas.microsoft.com/office/powerpoint/2010/main" val="4094871605"/>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7FBC7-5E00-432C-97EF-4C30D701914A}"/>
              </a:ext>
            </a:extLst>
          </p:cNvPr>
          <p:cNvSpPr>
            <a:spLocks noGrp="1"/>
          </p:cNvSpPr>
          <p:nvPr>
            <p:ph type="title"/>
          </p:nvPr>
        </p:nvSpPr>
        <p:spPr/>
        <p:txBody>
          <a:bodyPr>
            <a:normAutofit fontScale="90000"/>
          </a:bodyPr>
          <a:lstStyle/>
          <a:p>
            <a:pPr algn="ctr"/>
            <a:r>
              <a:rPr lang="en-US" sz="2800" b="1" spc="-15" dirty="0">
                <a:solidFill>
                  <a:schemeClr val="bg1"/>
                </a:solidFill>
                <a:effectLst/>
                <a:latin typeface="Arial" panose="020B0604020202020204" pitchFamily="34" charset="0"/>
                <a:ea typeface="Arial" panose="020B0604020202020204" pitchFamily="34" charset="0"/>
              </a:rPr>
              <a:t>What are the benefits of effective communication on the organization’s business process? </a:t>
            </a:r>
            <a:br>
              <a:rPr lang="en-GB" sz="1800" spc="-15"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E9027DF-40C6-46F1-80E7-1AB7086DDCAC}"/>
              </a:ext>
            </a:extLst>
          </p:cNvPr>
          <p:cNvSpPr>
            <a:spLocks noGrp="1"/>
          </p:cNvSpPr>
          <p:nvPr>
            <p:ph idx="1"/>
          </p:nvPr>
        </p:nvSpPr>
        <p:spPr/>
        <p:txBody>
          <a:bodyPr>
            <a:normAutofit fontScale="92500" lnSpcReduction="20000"/>
          </a:bodyPr>
          <a:lstStyle/>
          <a:p>
            <a:r>
              <a:rPr lang="en-GB" dirty="0">
                <a:solidFill>
                  <a:schemeClr val="bg1"/>
                </a:solidFill>
              </a:rPr>
              <a:t>Every successful business understands the importance of communication in the day-to-day operations and maintenance of the business.</a:t>
            </a:r>
          </a:p>
          <a:p>
            <a:endParaRPr lang="en-GB" dirty="0">
              <a:solidFill>
                <a:schemeClr val="bg1"/>
              </a:solidFill>
            </a:endParaRPr>
          </a:p>
          <a:p>
            <a:r>
              <a:rPr lang="en-GB" dirty="0">
                <a:solidFill>
                  <a:schemeClr val="bg1"/>
                </a:solidFill>
              </a:rPr>
              <a:t>Every key aspect of business, from how employers interact with their employees to how they convey crucial information with consumers, investors, and other firms, relies on effective communication.</a:t>
            </a:r>
          </a:p>
          <a:p>
            <a:endParaRPr lang="en-GB" dirty="0">
              <a:solidFill>
                <a:schemeClr val="bg1"/>
              </a:solidFill>
            </a:endParaRPr>
          </a:p>
          <a:p>
            <a:r>
              <a:rPr lang="en-GB" dirty="0">
                <a:solidFill>
                  <a:schemeClr val="bg1"/>
                </a:solidFill>
              </a:rPr>
              <a:t>Fortunately, if businesses seek to improve communication within their organisations, they can avoid these problems and instead focus on attracting and retaining consumers, building great connections with employees, competing against competitors, and reducing employee turnover.</a:t>
            </a:r>
          </a:p>
        </p:txBody>
      </p:sp>
    </p:spTree>
    <p:extLst>
      <p:ext uri="{BB962C8B-B14F-4D97-AF65-F5344CB8AC3E}">
        <p14:creationId xmlns:p14="http://schemas.microsoft.com/office/powerpoint/2010/main" val="3979364279"/>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FE0F11E-F881-4BFB-BB62-66249F0FA823}"/>
              </a:ext>
            </a:extLst>
          </p:cNvPr>
          <p:cNvSpPr>
            <a:spLocks noGrp="1"/>
          </p:cNvSpPr>
          <p:nvPr>
            <p:ph idx="1"/>
          </p:nvPr>
        </p:nvSpPr>
        <p:spPr>
          <a:xfrm>
            <a:off x="838200" y="511277"/>
            <a:ext cx="10515600" cy="5665686"/>
          </a:xfrm>
        </p:spPr>
        <p:txBody>
          <a:bodyPr>
            <a:normAutofit fontScale="25000" lnSpcReduction="20000"/>
          </a:bodyPr>
          <a:lstStyle/>
          <a:p>
            <a:pPr marL="0" indent="0" algn="ctr">
              <a:buNone/>
            </a:pPr>
            <a:endParaRPr lang="en-GB" sz="4200" b="0" i="0" dirty="0">
              <a:solidFill>
                <a:schemeClr val="bg1"/>
              </a:solidFill>
              <a:effectLst/>
              <a:latin typeface="Segoe UI" panose="020B0502040204020203" pitchFamily="34" charset="0"/>
            </a:endParaRPr>
          </a:p>
          <a:p>
            <a:pPr marL="0" indent="0" algn="ctr">
              <a:buNone/>
            </a:pPr>
            <a:r>
              <a:rPr lang="en-GB" sz="11200" b="1" i="0" dirty="0">
                <a:solidFill>
                  <a:schemeClr val="bg1"/>
                </a:solidFill>
                <a:effectLst/>
                <a:latin typeface="Segoe UI" panose="020B0502040204020203" pitchFamily="34" charset="0"/>
              </a:rPr>
              <a:t>The following are some of the other advantages of successful corporate communication:</a:t>
            </a:r>
          </a:p>
          <a:p>
            <a:pPr marL="0" indent="0" algn="ctr">
              <a:buNone/>
            </a:pPr>
            <a:endParaRPr lang="en-GB" sz="11200" b="1" i="0" dirty="0">
              <a:solidFill>
                <a:schemeClr val="bg1"/>
              </a:solidFill>
              <a:effectLst/>
              <a:latin typeface="Segoe UI" panose="020B0502040204020203" pitchFamily="34" charset="0"/>
            </a:endParaRPr>
          </a:p>
          <a:p>
            <a:r>
              <a:rPr lang="en-GB" sz="9600" b="1" i="0" dirty="0">
                <a:solidFill>
                  <a:schemeClr val="bg1"/>
                </a:solidFill>
                <a:effectLst/>
                <a:latin typeface="Segoe UI" panose="020B0502040204020203" pitchFamily="34" charset="0"/>
              </a:rPr>
              <a:t>Employee productivity has increased.</a:t>
            </a:r>
          </a:p>
          <a:p>
            <a:r>
              <a:rPr lang="en-GB" sz="9600" b="1" dirty="0">
                <a:solidFill>
                  <a:schemeClr val="bg1"/>
                </a:solidFill>
                <a:latin typeface="Segoe UI" panose="020B0502040204020203" pitchFamily="34" charset="0"/>
              </a:rPr>
              <a:t>A</a:t>
            </a:r>
            <a:r>
              <a:rPr lang="en-GB" sz="9600" b="1" i="0" dirty="0">
                <a:solidFill>
                  <a:schemeClr val="bg1"/>
                </a:solidFill>
                <a:effectLst/>
                <a:latin typeface="Segoe UI" panose="020B0502040204020203" pitchFamily="34" charset="0"/>
              </a:rPr>
              <a:t> pleasant working environment</a:t>
            </a:r>
          </a:p>
          <a:p>
            <a:r>
              <a:rPr lang="en-GB" sz="9600" b="1" i="0" dirty="0">
                <a:solidFill>
                  <a:schemeClr val="bg1"/>
                </a:solidFill>
                <a:effectLst/>
                <a:latin typeface="Segoe UI" panose="020B0502040204020203" pitchFamily="34" charset="0"/>
              </a:rPr>
              <a:t>Increased creativity</a:t>
            </a:r>
          </a:p>
          <a:p>
            <a:r>
              <a:rPr lang="en-GB" sz="9600" b="1" i="0" dirty="0">
                <a:solidFill>
                  <a:schemeClr val="bg1"/>
                </a:solidFill>
                <a:effectLst/>
                <a:latin typeface="Segoe UI" panose="020B0502040204020203" pitchFamily="34" charset="0"/>
              </a:rPr>
              <a:t>New business possibilities</a:t>
            </a:r>
          </a:p>
          <a:p>
            <a:r>
              <a:rPr lang="en-GB" sz="9600" b="1" i="0" dirty="0">
                <a:solidFill>
                  <a:schemeClr val="bg1"/>
                </a:solidFill>
                <a:effectLst/>
                <a:latin typeface="Segoe UI" panose="020B0502040204020203" pitchFamily="34" charset="0"/>
              </a:rPr>
              <a:t>Loyalty to the company has increased.</a:t>
            </a:r>
          </a:p>
          <a:p>
            <a:r>
              <a:rPr lang="en-GB" sz="9600" b="1" i="0" dirty="0">
                <a:solidFill>
                  <a:schemeClr val="bg1"/>
                </a:solidFill>
                <a:effectLst/>
                <a:latin typeface="Segoe UI" panose="020B0502040204020203" pitchFamily="34" charset="0"/>
              </a:rPr>
              <a:t>Customer satisfaction is important.</a:t>
            </a:r>
          </a:p>
          <a:p>
            <a:r>
              <a:rPr lang="en-GB" sz="9600" b="1" i="0" dirty="0">
                <a:solidFill>
                  <a:schemeClr val="bg1"/>
                </a:solidFill>
                <a:effectLst/>
                <a:latin typeface="Segoe UI" panose="020B0502040204020203" pitchFamily="34" charset="0"/>
              </a:rPr>
              <a:t>Directional clarity</a:t>
            </a:r>
          </a:p>
          <a:p>
            <a:r>
              <a:rPr lang="en-GB" sz="9600" b="1" i="0" dirty="0">
                <a:solidFill>
                  <a:schemeClr val="bg1"/>
                </a:solidFill>
                <a:effectLst/>
                <a:latin typeface="Segoe UI" panose="020B0502040204020203" pitchFamily="34" charset="0"/>
              </a:rPr>
              <a:t>Problem prevention and resolution</a:t>
            </a:r>
          </a:p>
          <a:p>
            <a:r>
              <a:rPr lang="en-GB" sz="9600" b="1" i="0" dirty="0">
                <a:solidFill>
                  <a:schemeClr val="bg1"/>
                </a:solidFill>
                <a:effectLst/>
                <a:latin typeface="Segoe UI" panose="020B0502040204020203" pitchFamily="34" charset="0"/>
              </a:rPr>
              <a:t>Consistent turnover</a:t>
            </a:r>
          </a:p>
          <a:p>
            <a:r>
              <a:rPr lang="en-GB" sz="9600" b="1" dirty="0">
                <a:solidFill>
                  <a:schemeClr val="bg1"/>
                </a:solidFill>
                <a:latin typeface="Segoe UI" panose="020B0502040204020203" pitchFamily="34" charset="0"/>
              </a:rPr>
              <a:t>A</a:t>
            </a:r>
            <a:r>
              <a:rPr lang="en-GB" sz="9600" b="1" i="0" dirty="0">
                <a:solidFill>
                  <a:schemeClr val="bg1"/>
                </a:solidFill>
                <a:effectLst/>
                <a:latin typeface="Segoe UI" panose="020B0502040204020203" pitchFamily="34" charset="0"/>
              </a:rPr>
              <a:t> good reputation</a:t>
            </a:r>
          </a:p>
          <a:p>
            <a:pPr marL="0" indent="0">
              <a:buNone/>
            </a:pP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endParaRPr lang="en-GB" dirty="0">
              <a:solidFill>
                <a:schemeClr val="bg1"/>
              </a:solidFill>
            </a:endParaRPr>
          </a:p>
        </p:txBody>
      </p:sp>
    </p:spTree>
    <p:extLst>
      <p:ext uri="{BB962C8B-B14F-4D97-AF65-F5344CB8AC3E}">
        <p14:creationId xmlns:p14="http://schemas.microsoft.com/office/powerpoint/2010/main" val="108539532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86615-48C6-445E-BA8D-8F67AA151FBA}"/>
              </a:ext>
            </a:extLst>
          </p:cNvPr>
          <p:cNvSpPr>
            <a:spLocks noGrp="1"/>
          </p:cNvSpPr>
          <p:nvPr>
            <p:ph type="title"/>
          </p:nvPr>
        </p:nvSpPr>
        <p:spPr/>
        <p:txBody>
          <a:bodyPr>
            <a:normAutofit fontScale="90000"/>
          </a:bodyPr>
          <a:lstStyle/>
          <a:p>
            <a:pPr algn="ctr"/>
            <a:r>
              <a:rPr lang="en-US" sz="2500" b="1" spc="-15" dirty="0">
                <a:solidFill>
                  <a:schemeClr val="bg1"/>
                </a:solidFill>
                <a:effectLst/>
                <a:latin typeface="Arial" panose="020B0604020202020204" pitchFamily="34" charset="0"/>
                <a:ea typeface="Arial" panose="020B0604020202020204" pitchFamily="34" charset="0"/>
              </a:rPr>
              <a:t>How should the organization use the theories relating to models of</a:t>
            </a:r>
            <a:r>
              <a:rPr lang="en-US" sz="2500" b="1" spc="-30" dirty="0">
                <a:solidFill>
                  <a:schemeClr val="bg1"/>
                </a:solidFill>
                <a:effectLst/>
                <a:latin typeface="Arial" panose="020B0604020202020204" pitchFamily="34" charset="0"/>
                <a:ea typeface="Arial" panose="020B0604020202020204" pitchFamily="34" charset="0"/>
              </a:rPr>
              <a:t> </a:t>
            </a:r>
            <a:r>
              <a:rPr lang="en-US" sz="2500" b="1" spc="-15" dirty="0">
                <a:solidFill>
                  <a:schemeClr val="bg1"/>
                </a:solidFill>
                <a:effectLst/>
                <a:latin typeface="Arial" panose="020B0604020202020204" pitchFamily="34" charset="0"/>
                <a:ea typeface="Arial" panose="020B0604020202020204" pitchFamily="34" charset="0"/>
              </a:rPr>
              <a:t>communication?</a:t>
            </a:r>
            <a:br>
              <a:rPr lang="en-GB" sz="1800" spc="-15"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59B4973-0E3E-4B51-81D4-F9301141E7E1}"/>
              </a:ext>
            </a:extLst>
          </p:cNvPr>
          <p:cNvSpPr>
            <a:spLocks noGrp="1"/>
          </p:cNvSpPr>
          <p:nvPr>
            <p:ph idx="1"/>
          </p:nvPr>
        </p:nvSpPr>
        <p:spPr/>
        <p:txBody>
          <a:bodyPr>
            <a:normAutofit fontScale="92500" lnSpcReduction="10000"/>
          </a:bodyPr>
          <a:lstStyle/>
          <a:p>
            <a:pPr marL="0" indent="0">
              <a:buNone/>
            </a:pPr>
            <a:r>
              <a:rPr lang="en-GB" sz="2600" b="1" i="0" dirty="0" err="1">
                <a:solidFill>
                  <a:schemeClr val="bg1"/>
                </a:solidFill>
                <a:effectLst/>
                <a:latin typeface="Segoe UI" panose="020B0502040204020203" pitchFamily="34" charset="0"/>
              </a:rPr>
              <a:t>Lasswell</a:t>
            </a:r>
            <a:r>
              <a:rPr lang="en-GB" sz="2600" b="1" i="0" dirty="0">
                <a:solidFill>
                  <a:schemeClr val="bg1"/>
                </a:solidFill>
                <a:effectLst/>
                <a:latin typeface="Segoe UI" panose="020B0502040204020203" pitchFamily="34" charset="0"/>
              </a:rPr>
              <a:t> introduced an important model of five levels of communication identified from his experiences in the second world war, elements of which survive in more developed modern models:</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1. Who: the source</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2. Says What: the message</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3. In Which Channel: through what channel or medium</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4. To Whom: the audience</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5. To What Effect: the desired effect??</a:t>
            </a:r>
          </a:p>
          <a:p>
            <a:pPr marL="0" indent="0">
              <a:buNone/>
            </a:pPr>
            <a:endParaRPr lang="en-GB" b="1" dirty="0">
              <a:solidFill>
                <a:schemeClr val="bg1"/>
              </a:solidFill>
            </a:endParaRPr>
          </a:p>
        </p:txBody>
      </p:sp>
    </p:spTree>
    <p:extLst>
      <p:ext uri="{BB962C8B-B14F-4D97-AF65-F5344CB8AC3E}">
        <p14:creationId xmlns:p14="http://schemas.microsoft.com/office/powerpoint/2010/main" val="2411454980"/>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20FB35-BCFF-4314-8678-B08812D08AFB}"/>
              </a:ext>
            </a:extLst>
          </p:cNvPr>
          <p:cNvSpPr>
            <a:spLocks noGrp="1"/>
          </p:cNvSpPr>
          <p:nvPr>
            <p:ph idx="1"/>
          </p:nvPr>
        </p:nvSpPr>
        <p:spPr>
          <a:xfrm>
            <a:off x="848032" y="1648643"/>
            <a:ext cx="10505768" cy="5007795"/>
          </a:xfrm>
        </p:spPr>
        <p:txBody>
          <a:bodyPr>
            <a:noAutofit/>
          </a:bodyPr>
          <a:lstStyle/>
          <a:p>
            <a:pPr marL="514350" indent="-514350">
              <a:buAutoNum type="arabicPeriod"/>
            </a:pPr>
            <a:r>
              <a:rPr lang="en-GB" sz="1600" b="1" i="0" dirty="0">
                <a:solidFill>
                  <a:schemeClr val="bg1"/>
                </a:solidFill>
                <a:effectLst/>
                <a:latin typeface="Segoe UI" panose="020B0502040204020203" pitchFamily="34" charset="0"/>
              </a:rPr>
              <a:t>Who should be told?</a:t>
            </a:r>
          </a:p>
          <a:p>
            <a:pPr marL="0" indent="0">
              <a:buNone/>
            </a:pPr>
            <a:r>
              <a:rPr lang="en-GB" sz="1600" b="0" i="0" dirty="0">
                <a:solidFill>
                  <a:schemeClr val="bg1"/>
                </a:solidFill>
                <a:effectLst/>
                <a:latin typeface="Segoe UI" panose="020B0502040204020203" pitchFamily="34" charset="0"/>
              </a:rPr>
              <a:t>Everyone who needs to be told about something should be told.</a:t>
            </a:r>
          </a:p>
          <a:p>
            <a:pPr marL="0" indent="0">
              <a:buNone/>
            </a:pPr>
            <a:r>
              <a:rPr lang="en-GB" sz="1600" b="0" i="0" dirty="0">
                <a:solidFill>
                  <a:schemeClr val="bg1"/>
                </a:solidFill>
                <a:effectLst/>
                <a:latin typeface="Segoe UI" panose="020B0502040204020203" pitchFamily="34" charset="0"/>
              </a:rPr>
              <a:t>It is advisable to relate the communication to all as soon as possible.</a:t>
            </a:r>
          </a:p>
          <a:p>
            <a:pPr marL="0" indent="0">
              <a:buNone/>
            </a:pPr>
            <a:r>
              <a:rPr lang="en-GB" sz="1600" b="0" i="0" dirty="0">
                <a:solidFill>
                  <a:schemeClr val="bg1"/>
                </a:solidFill>
                <a:effectLst/>
                <a:latin typeface="Segoe UI" panose="020B0502040204020203" pitchFamily="34" charset="0"/>
              </a:rPr>
              <a:t>2. </a:t>
            </a:r>
            <a:r>
              <a:rPr lang="en-GB" sz="1600" b="1" i="0" dirty="0">
                <a:solidFill>
                  <a:schemeClr val="bg1"/>
                </a:solidFill>
                <a:effectLst/>
                <a:latin typeface="Segoe UI" panose="020B0502040204020203" pitchFamily="34" charset="0"/>
              </a:rPr>
              <a:t>When should they be told?</a:t>
            </a:r>
          </a:p>
          <a:p>
            <a:pPr marL="0" indent="0">
              <a:buNone/>
            </a:pPr>
            <a:r>
              <a:rPr lang="en-GB" sz="1600" b="0" i="0" dirty="0">
                <a:solidFill>
                  <a:schemeClr val="bg1"/>
                </a:solidFill>
                <a:effectLst/>
                <a:latin typeface="Segoe UI" panose="020B0502040204020203" pitchFamily="34" charset="0"/>
              </a:rPr>
              <a:t>The time to communicate with relevant people should be carefully considered. It might be within a set meeting or a one-off arrangement</a:t>
            </a:r>
            <a:r>
              <a:rPr lang="en-GB" sz="1600" dirty="0">
                <a:solidFill>
                  <a:schemeClr val="bg1"/>
                </a:solidFill>
                <a:latin typeface="Segoe UI" panose="020B0502040204020203" pitchFamily="34" charset="0"/>
              </a:rPr>
              <a:t>.</a:t>
            </a:r>
          </a:p>
          <a:p>
            <a:pPr marL="0" indent="0">
              <a:buNone/>
            </a:pPr>
            <a:r>
              <a:rPr lang="en-GB" sz="1600" b="0" i="0" dirty="0">
                <a:solidFill>
                  <a:schemeClr val="bg1"/>
                </a:solidFill>
                <a:effectLst/>
                <a:latin typeface="Segoe UI" panose="020B0502040204020203" pitchFamily="34" charset="0"/>
              </a:rPr>
              <a:t>Key communications should be made as soon as possible following a significant event or decision.</a:t>
            </a:r>
          </a:p>
          <a:p>
            <a:pPr marL="0" indent="0">
              <a:buNone/>
            </a:pPr>
            <a:r>
              <a:rPr lang="en-GB" sz="1600" b="0" i="0" dirty="0">
                <a:solidFill>
                  <a:schemeClr val="bg1"/>
                </a:solidFill>
                <a:effectLst/>
                <a:latin typeface="Segoe UI" panose="020B0502040204020203" pitchFamily="34" charset="0"/>
              </a:rPr>
              <a:t>3.</a:t>
            </a:r>
            <a:r>
              <a:rPr lang="en-GB" sz="1600" b="1" i="0" dirty="0">
                <a:solidFill>
                  <a:schemeClr val="bg1"/>
                </a:solidFill>
                <a:effectLst/>
                <a:latin typeface="Segoe UI" panose="020B0502040204020203" pitchFamily="34" charset="0"/>
              </a:rPr>
              <a:t> What should they be told?</a:t>
            </a:r>
          </a:p>
          <a:p>
            <a:pPr marL="0" indent="0">
              <a:buNone/>
            </a:pPr>
            <a:r>
              <a:rPr lang="en-GB" sz="1600" b="0" i="0" dirty="0">
                <a:solidFill>
                  <a:schemeClr val="bg1"/>
                </a:solidFill>
                <a:effectLst/>
                <a:latin typeface="Segoe UI" panose="020B0502040204020203" pitchFamily="34" charset="0"/>
              </a:rPr>
              <a:t>Clear messages, related to the subject or problem. In complex situations it is advisable to create a shared meaning and understanding.</a:t>
            </a:r>
          </a:p>
          <a:p>
            <a:pPr marL="0" indent="0">
              <a:buNone/>
            </a:pPr>
            <a:r>
              <a:rPr lang="en-GB" sz="1600" b="0" i="0" dirty="0">
                <a:solidFill>
                  <a:schemeClr val="bg1"/>
                </a:solidFill>
                <a:effectLst/>
                <a:latin typeface="Segoe UI" panose="020B0502040204020203" pitchFamily="34" charset="0"/>
              </a:rPr>
              <a:t>4.</a:t>
            </a:r>
            <a:r>
              <a:rPr lang="en-GB" sz="1600" b="1" i="0" dirty="0">
                <a:solidFill>
                  <a:schemeClr val="bg1"/>
                </a:solidFill>
                <a:effectLst/>
                <a:latin typeface="Segoe UI" panose="020B0502040204020203" pitchFamily="34" charset="0"/>
              </a:rPr>
              <a:t> Where should the message be conveyed?</a:t>
            </a:r>
          </a:p>
          <a:p>
            <a:pPr marL="0" indent="0">
              <a:buNone/>
            </a:pPr>
            <a:r>
              <a:rPr lang="en-GB" sz="1600" b="0" i="0" dirty="0">
                <a:solidFill>
                  <a:schemeClr val="bg1"/>
                </a:solidFill>
                <a:effectLst/>
                <a:latin typeface="Segoe UI" panose="020B0502040204020203" pitchFamily="34" charset="0"/>
              </a:rPr>
              <a:t>Make time to communicate properly, do not do it in the corridor, in the toilet or the car park. This leads to gabbled and garbled messages and can contribute to the 'grape vine.</a:t>
            </a:r>
          </a:p>
          <a:p>
            <a:pPr marL="0" indent="0">
              <a:buNone/>
            </a:pPr>
            <a:r>
              <a:rPr lang="en-GB" sz="1600" b="0" i="0" dirty="0">
                <a:solidFill>
                  <a:schemeClr val="bg1"/>
                </a:solidFill>
                <a:effectLst/>
                <a:latin typeface="Segoe UI" panose="020B0502040204020203" pitchFamily="34" charset="0"/>
              </a:rPr>
              <a:t>5</a:t>
            </a:r>
            <a:r>
              <a:rPr lang="en-GB" sz="1600" b="1" i="0" dirty="0">
                <a:solidFill>
                  <a:schemeClr val="bg1"/>
                </a:solidFill>
                <a:effectLst/>
                <a:latin typeface="Segoe UI" panose="020B0502040204020203" pitchFamily="34" charset="0"/>
              </a:rPr>
              <a:t>. Who should control the communications process?</a:t>
            </a:r>
          </a:p>
          <a:p>
            <a:pPr marL="0" indent="0">
              <a:buNone/>
            </a:pPr>
            <a:r>
              <a:rPr lang="en-GB" sz="1600" b="0" i="0" dirty="0">
                <a:solidFill>
                  <a:schemeClr val="bg1"/>
                </a:solidFill>
                <a:effectLst/>
                <a:latin typeface="Segoe UI" panose="020B0502040204020203" pitchFamily="34" charset="0"/>
              </a:rPr>
              <a:t>The most appropriate person depending on the subject. If it involves external agencies include the Press Officer.</a:t>
            </a:r>
          </a:p>
          <a:p>
            <a:pPr marL="0" indent="0">
              <a:buNone/>
            </a:pPr>
            <a:br>
              <a:rPr lang="en-GB" sz="1600" b="0" i="0" dirty="0">
                <a:solidFill>
                  <a:schemeClr val="bg1"/>
                </a:solidFill>
                <a:effectLst/>
                <a:latin typeface="Segoe UI" panose="020B0502040204020203" pitchFamily="34" charset="0"/>
              </a:rPr>
            </a:br>
            <a:endParaRPr lang="en-GB" sz="1600" b="0" i="0" dirty="0">
              <a:solidFill>
                <a:schemeClr val="bg1"/>
              </a:solidFill>
              <a:effectLst/>
              <a:latin typeface="Segoe UI" panose="020B0502040204020203" pitchFamily="34" charset="0"/>
            </a:endParaRPr>
          </a:p>
          <a:p>
            <a:pPr marL="0" indent="0">
              <a:buNone/>
            </a:pPr>
            <a:endParaRPr lang="en-GB" sz="1600" b="0" i="0" dirty="0">
              <a:solidFill>
                <a:schemeClr val="bg1"/>
              </a:solidFill>
              <a:effectLst/>
              <a:latin typeface="Segoe UI" panose="020B0502040204020203" pitchFamily="34" charset="0"/>
            </a:endParaRPr>
          </a:p>
          <a:p>
            <a:pPr marL="0" indent="0">
              <a:buNone/>
            </a:pPr>
            <a:endParaRPr lang="en-GB" sz="1600" b="1" i="0" dirty="0">
              <a:solidFill>
                <a:schemeClr val="bg1"/>
              </a:solidFill>
              <a:effectLst/>
              <a:latin typeface="Segoe UI" panose="020B0502040204020203" pitchFamily="34" charset="0"/>
            </a:endParaRPr>
          </a:p>
          <a:p>
            <a:pPr marL="0" indent="0">
              <a:buNone/>
            </a:pPr>
            <a:endParaRPr lang="en-GB" sz="1600" b="0" i="0" dirty="0">
              <a:solidFill>
                <a:schemeClr val="bg1"/>
              </a:solidFill>
              <a:effectLst/>
              <a:latin typeface="Segoe UI" panose="020B0502040204020203" pitchFamily="34" charset="0"/>
            </a:endParaRPr>
          </a:p>
          <a:p>
            <a:pPr marL="0" indent="0">
              <a:buNone/>
            </a:pPr>
            <a:br>
              <a:rPr lang="en-GB" sz="1600" b="0" i="0" dirty="0">
                <a:solidFill>
                  <a:schemeClr val="bg1"/>
                </a:solidFill>
                <a:effectLst/>
                <a:latin typeface="Segoe UI" panose="020B0502040204020203" pitchFamily="34" charset="0"/>
              </a:rPr>
            </a:br>
            <a:endParaRPr lang="en-GB" sz="1600" b="0" i="0" dirty="0">
              <a:solidFill>
                <a:schemeClr val="bg1"/>
              </a:solidFill>
              <a:effectLst/>
              <a:latin typeface="Segoe UI" panose="020B0502040204020203" pitchFamily="34" charset="0"/>
            </a:endParaRPr>
          </a:p>
          <a:p>
            <a:pPr marL="0" indent="0">
              <a:buNone/>
            </a:pPr>
            <a:endParaRPr lang="en-GB" sz="1600" b="0" i="0" dirty="0">
              <a:solidFill>
                <a:schemeClr val="bg1"/>
              </a:solidFill>
              <a:effectLst/>
              <a:latin typeface="Segoe UI" panose="020B0502040204020203" pitchFamily="34" charset="0"/>
            </a:endParaRPr>
          </a:p>
          <a:p>
            <a:pPr marL="0" indent="0">
              <a:buNone/>
            </a:pPr>
            <a:endParaRPr lang="en-GB" sz="1600" b="1" i="0" dirty="0">
              <a:solidFill>
                <a:schemeClr val="bg1"/>
              </a:solidFill>
              <a:effectLst/>
              <a:latin typeface="Segoe UI" panose="020B0502040204020203" pitchFamily="34" charset="0"/>
            </a:endParaRPr>
          </a:p>
          <a:p>
            <a:pPr marL="0" indent="0">
              <a:buNone/>
            </a:pPr>
            <a:endParaRPr lang="en-GB" sz="1600" b="0" i="0" dirty="0">
              <a:solidFill>
                <a:schemeClr val="bg1"/>
              </a:solidFill>
              <a:effectLst/>
              <a:latin typeface="Segoe UI" panose="020B0502040204020203" pitchFamily="34" charset="0"/>
            </a:endParaRPr>
          </a:p>
          <a:p>
            <a:pPr marL="0" indent="0">
              <a:buNone/>
            </a:pPr>
            <a:endParaRPr lang="en-GB" sz="1600" b="1" i="0" dirty="0">
              <a:solidFill>
                <a:schemeClr val="bg1"/>
              </a:solidFill>
              <a:effectLst/>
              <a:latin typeface="Segoe UI" panose="020B0502040204020203" pitchFamily="34" charset="0"/>
            </a:endParaRPr>
          </a:p>
          <a:p>
            <a:endParaRPr lang="en-GB" sz="1600" b="0" i="0" dirty="0">
              <a:solidFill>
                <a:schemeClr val="bg1"/>
              </a:solidFill>
              <a:effectLst/>
              <a:latin typeface="Segoe UI" panose="020B0502040204020203" pitchFamily="34" charset="0"/>
            </a:endParaRPr>
          </a:p>
          <a:p>
            <a:endParaRPr lang="en-GB" sz="1600" dirty="0">
              <a:solidFill>
                <a:schemeClr val="bg1"/>
              </a:solidFill>
            </a:endParaRPr>
          </a:p>
        </p:txBody>
      </p:sp>
    </p:spTree>
    <p:extLst>
      <p:ext uri="{BB962C8B-B14F-4D97-AF65-F5344CB8AC3E}">
        <p14:creationId xmlns:p14="http://schemas.microsoft.com/office/powerpoint/2010/main" val="1767995404"/>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8CA72-5E66-4DCF-876F-2ED1F044CD79}"/>
              </a:ext>
            </a:extLst>
          </p:cNvPr>
          <p:cNvSpPr>
            <a:spLocks noGrp="1"/>
          </p:cNvSpPr>
          <p:nvPr>
            <p:ph type="title"/>
          </p:nvPr>
        </p:nvSpPr>
        <p:spPr/>
        <p:txBody>
          <a:bodyPr>
            <a:normAutofit fontScale="90000"/>
          </a:bodyPr>
          <a:lstStyle/>
          <a:p>
            <a:pPr algn="ctr"/>
            <a:r>
              <a:rPr lang="en-US" sz="2600" b="1" spc="-15" dirty="0">
                <a:solidFill>
                  <a:schemeClr val="bg1"/>
                </a:solidFill>
                <a:effectLst/>
                <a:latin typeface="Arial" panose="020B0604020202020204" pitchFamily="34" charset="0"/>
                <a:ea typeface="Arial" panose="020B0604020202020204" pitchFamily="34" charset="0"/>
              </a:rPr>
              <a:t>The types of barriers that can prevent effective</a:t>
            </a:r>
            <a:r>
              <a:rPr lang="en-US" sz="2600" b="1" spc="-25" dirty="0">
                <a:solidFill>
                  <a:schemeClr val="bg1"/>
                </a:solidFill>
                <a:effectLst/>
                <a:latin typeface="Arial" panose="020B0604020202020204" pitchFamily="34" charset="0"/>
                <a:ea typeface="Arial" panose="020B0604020202020204" pitchFamily="34" charset="0"/>
              </a:rPr>
              <a:t> </a:t>
            </a:r>
            <a:r>
              <a:rPr lang="en-US" sz="2600" b="1" spc="-15" dirty="0">
                <a:solidFill>
                  <a:schemeClr val="bg1"/>
                </a:solidFill>
                <a:effectLst/>
                <a:latin typeface="Arial" panose="020B0604020202020204" pitchFamily="34" charset="0"/>
                <a:ea typeface="Arial" panose="020B0604020202020204" pitchFamily="34" charset="0"/>
              </a:rPr>
              <a:t>communication between the </a:t>
            </a:r>
            <a:r>
              <a:rPr lang="en-US" sz="2600" b="1" spc="-15" dirty="0" err="1">
                <a:solidFill>
                  <a:schemeClr val="bg1"/>
                </a:solidFill>
                <a:effectLst/>
                <a:latin typeface="Arial" panose="020B0604020202020204" pitchFamily="34" charset="0"/>
                <a:ea typeface="Arial" panose="020B0604020202020204" pitchFamily="34" charset="0"/>
              </a:rPr>
              <a:t>organisation</a:t>
            </a:r>
            <a:r>
              <a:rPr lang="en-US" sz="2600" b="1" spc="-15" dirty="0">
                <a:solidFill>
                  <a:schemeClr val="bg1"/>
                </a:solidFill>
                <a:effectLst/>
                <a:latin typeface="Arial" panose="020B0604020202020204" pitchFamily="34" charset="0"/>
                <a:ea typeface="Arial" panose="020B0604020202020204" pitchFamily="34" charset="0"/>
              </a:rPr>
              <a:t> and their external stakeholders.</a:t>
            </a:r>
            <a:br>
              <a:rPr lang="en-GB" sz="1800" spc="-15" dirty="0">
                <a:solidFill>
                  <a:schemeClr val="bg1"/>
                </a:solidFill>
                <a:effectLst/>
                <a:latin typeface="Arial" panose="020B0604020202020204" pitchFamily="34" charset="0"/>
                <a:ea typeface="Arial" panose="020B0604020202020204" pitchFamily="34" charset="0"/>
              </a:rPr>
            </a:br>
            <a:endParaRPr lang="en-GB" dirty="0">
              <a:solidFill>
                <a:schemeClr val="bg1"/>
              </a:solidFill>
            </a:endParaRPr>
          </a:p>
        </p:txBody>
      </p:sp>
      <p:sp>
        <p:nvSpPr>
          <p:cNvPr id="3" name="Content Placeholder 2">
            <a:extLst>
              <a:ext uri="{FF2B5EF4-FFF2-40B4-BE49-F238E27FC236}">
                <a16:creationId xmlns:a16="http://schemas.microsoft.com/office/drawing/2014/main" id="{E845044C-705B-425B-BB6F-7778B892D226}"/>
              </a:ext>
            </a:extLst>
          </p:cNvPr>
          <p:cNvSpPr>
            <a:spLocks noGrp="1"/>
          </p:cNvSpPr>
          <p:nvPr>
            <p:ph idx="1"/>
          </p:nvPr>
        </p:nvSpPr>
        <p:spPr>
          <a:xfrm>
            <a:off x="985684" y="1288025"/>
            <a:ext cx="10515600" cy="5388077"/>
          </a:xfrm>
        </p:spPr>
        <p:txBody>
          <a:bodyPr>
            <a:normAutofit/>
          </a:bodyPr>
          <a:lstStyle/>
          <a:p>
            <a:pPr marL="0" indent="0" algn="l" rtl="0" fontAlgn="base">
              <a:buNone/>
            </a:pPr>
            <a:r>
              <a:rPr lang="en-GB" sz="1800" b="0" i="0" dirty="0">
                <a:solidFill>
                  <a:schemeClr val="bg1"/>
                </a:solidFill>
                <a:effectLst/>
                <a:latin typeface="Arial" panose="020B0604020202020204" pitchFamily="34" charset="0"/>
              </a:rPr>
              <a:t> </a:t>
            </a:r>
            <a:endParaRPr lang="en-GB" dirty="0">
              <a:solidFill>
                <a:schemeClr val="bg1"/>
              </a:solidFill>
              <a:latin typeface="Segoe UI" panose="020B0502040204020203" pitchFamily="34" charset="0"/>
            </a:endParaRPr>
          </a:p>
          <a:p>
            <a:pPr marL="0" indent="0" algn="l" rtl="0" fontAlgn="base">
              <a:buNone/>
            </a:pPr>
            <a:r>
              <a:rPr lang="en-GB" sz="2000" dirty="0">
                <a:solidFill>
                  <a:schemeClr val="bg1"/>
                </a:solidFill>
              </a:rPr>
              <a:t>1.  </a:t>
            </a:r>
            <a:r>
              <a:rPr lang="en-GB" sz="2000" b="1" i="0" dirty="0">
                <a:solidFill>
                  <a:schemeClr val="bg1"/>
                </a:solidFill>
                <a:effectLst/>
                <a:latin typeface="Arial" panose="020B0604020202020204" pitchFamily="34" charset="0"/>
              </a:rPr>
              <a:t>Physical barriers to non-verbal communication</a:t>
            </a:r>
          </a:p>
          <a:p>
            <a:pPr marL="0" indent="0" fontAlgn="base">
              <a:buNone/>
            </a:pPr>
            <a:r>
              <a:rPr lang="en-GB" sz="2000" i="0" dirty="0">
                <a:solidFill>
                  <a:schemeClr val="bg1"/>
                </a:solidFill>
                <a:effectLst/>
                <a:latin typeface="Helvetica" panose="020B0604020202020204" pitchFamily="34" charset="0"/>
              </a:rPr>
              <a:t>Not being able to see the non-verbal cues, gestures, posture and general body language can make communication less effective.</a:t>
            </a:r>
            <a:endParaRPr lang="en-GB" sz="2000" dirty="0">
              <a:solidFill>
                <a:schemeClr val="bg1"/>
              </a:solidFill>
              <a:latin typeface="Segoe UI" panose="020B0502040204020203" pitchFamily="34" charset="0"/>
            </a:endParaRPr>
          </a:p>
          <a:p>
            <a:pPr marL="0" indent="0">
              <a:buNone/>
            </a:pPr>
            <a:r>
              <a:rPr lang="en-GB" sz="2000" dirty="0">
                <a:solidFill>
                  <a:schemeClr val="bg1"/>
                </a:solidFill>
              </a:rPr>
              <a:t>2.</a:t>
            </a:r>
            <a:r>
              <a:rPr lang="en-GB" sz="2000" b="1" i="0" dirty="0">
                <a:solidFill>
                  <a:schemeClr val="bg1"/>
                </a:solidFill>
                <a:effectLst/>
                <a:latin typeface="Arial" panose="020B0604020202020204" pitchFamily="34" charset="0"/>
              </a:rPr>
              <a:t> Language and linguistic ability may act as a barrier to communication.</a:t>
            </a:r>
            <a:r>
              <a:rPr lang="en-GB" sz="2000" b="0" i="0" dirty="0">
                <a:solidFill>
                  <a:schemeClr val="bg1"/>
                </a:solidFill>
                <a:effectLst/>
                <a:latin typeface="Arial" panose="020B0604020202020204" pitchFamily="34" charset="0"/>
              </a:rPr>
              <a:t> </a:t>
            </a:r>
          </a:p>
          <a:p>
            <a:pPr marL="0" indent="0">
              <a:buNone/>
            </a:pPr>
            <a:r>
              <a:rPr lang="en-US" sz="2000" dirty="0">
                <a:solidFill>
                  <a:schemeClr val="bg1"/>
                </a:solidFill>
                <a:latin typeface="Helvetica" panose="020B0604020202020204" pitchFamily="34" charset="0"/>
              </a:rPr>
              <a:t>However, even when communicating in the same language, the terminology used in a message may act as a barrier if it is not fully understood by the receiver(s). </a:t>
            </a:r>
          </a:p>
          <a:p>
            <a:pPr marL="0" indent="0">
              <a:buNone/>
            </a:pPr>
            <a:r>
              <a:rPr lang="en-US" sz="2000" dirty="0">
                <a:solidFill>
                  <a:schemeClr val="bg1"/>
                </a:solidFill>
                <a:latin typeface="Helvetica" panose="020B0604020202020204" pitchFamily="34" charset="0"/>
              </a:rPr>
              <a:t>3. </a:t>
            </a:r>
            <a:r>
              <a:rPr lang="en-US" sz="2000" b="1" i="0" dirty="0">
                <a:solidFill>
                  <a:schemeClr val="bg1"/>
                </a:solidFill>
                <a:effectLst/>
                <a:latin typeface="Arial" panose="020B0604020202020204" pitchFamily="34" charset="0"/>
              </a:rPr>
              <a:t>Systematic Barriers </a:t>
            </a:r>
          </a:p>
          <a:p>
            <a:pPr marL="0" indent="0">
              <a:buNone/>
            </a:pPr>
            <a:r>
              <a:rPr lang="en-GB" sz="2000" dirty="0">
                <a:solidFill>
                  <a:schemeClr val="bg1"/>
                </a:solidFill>
                <a:latin typeface="Helvetica" panose="020B0604020202020204" pitchFamily="34" charset="0"/>
              </a:rPr>
              <a:t>Systematic barriers to communication may exist in structures and organisations where there are inefficient or inappropriate information systems and communication channels, or where there is a lack of understanding of the roles and responsibilities for communication.</a:t>
            </a:r>
          </a:p>
          <a:p>
            <a:pPr marL="0" indent="0">
              <a:buNone/>
            </a:pPr>
            <a:r>
              <a:rPr lang="en-GB" sz="2000" dirty="0">
                <a:solidFill>
                  <a:schemeClr val="bg1"/>
                </a:solidFill>
                <a:latin typeface="Helvetica" panose="020B0604020202020204" pitchFamily="34" charset="0"/>
              </a:rPr>
              <a:t>4. </a:t>
            </a:r>
            <a:r>
              <a:rPr lang="en-US" sz="2000" b="1" dirty="0">
                <a:solidFill>
                  <a:schemeClr val="bg1"/>
                </a:solidFill>
                <a:latin typeface="Arial" panose="020B0604020202020204" pitchFamily="34" charset="0"/>
              </a:rPr>
              <a:t>Attitudinal Barriers </a:t>
            </a:r>
          </a:p>
          <a:p>
            <a:pPr marL="0" indent="0">
              <a:buNone/>
            </a:pPr>
            <a:r>
              <a:rPr lang="en-GB" sz="2000" b="0" i="0" dirty="0">
                <a:solidFill>
                  <a:schemeClr val="bg1"/>
                </a:solidFill>
                <a:effectLst/>
                <a:latin typeface="Arial" panose="020B0604020202020204" pitchFamily="34" charset="0"/>
              </a:rPr>
              <a:t>Attitudinal barriers are behaviours or perceptions that prevent people from communicating effectively. </a:t>
            </a:r>
          </a:p>
          <a:p>
            <a:pPr marL="0" indent="0">
              <a:buNone/>
            </a:pPr>
            <a:endParaRPr lang="en-GB" sz="1800" b="1" dirty="0">
              <a:solidFill>
                <a:schemeClr val="bg1"/>
              </a:solidFill>
              <a:latin typeface="Arial" panose="020B0604020202020204" pitchFamily="34" charset="0"/>
            </a:endParaRPr>
          </a:p>
          <a:p>
            <a:pPr marL="0" indent="0">
              <a:buNone/>
            </a:pPr>
            <a:endParaRPr lang="en-GB" sz="1800" dirty="0">
              <a:solidFill>
                <a:schemeClr val="bg1"/>
              </a:solidFill>
              <a:latin typeface="Helvetica" panose="020B0604020202020204" pitchFamily="34" charset="0"/>
            </a:endParaRPr>
          </a:p>
        </p:txBody>
      </p:sp>
    </p:spTree>
    <p:extLst>
      <p:ext uri="{BB962C8B-B14F-4D97-AF65-F5344CB8AC3E}">
        <p14:creationId xmlns:p14="http://schemas.microsoft.com/office/powerpoint/2010/main" val="3410144304"/>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0BC3C0-F98D-48BC-AA18-C635515763C2}"/>
              </a:ext>
            </a:extLst>
          </p:cNvPr>
          <p:cNvSpPr>
            <a:spLocks noGrp="1"/>
          </p:cNvSpPr>
          <p:nvPr>
            <p:ph idx="1"/>
          </p:nvPr>
        </p:nvSpPr>
        <p:spPr>
          <a:xfrm>
            <a:off x="838200" y="681038"/>
            <a:ext cx="10515600" cy="5495925"/>
          </a:xfrm>
        </p:spPr>
        <p:txBody>
          <a:bodyPr>
            <a:normAutofit fontScale="85000" lnSpcReduction="20000"/>
          </a:bodyPr>
          <a:lstStyle/>
          <a:p>
            <a:pPr marL="0" indent="0">
              <a:buNone/>
            </a:pPr>
            <a:r>
              <a:rPr lang="en-GB" sz="2800" dirty="0">
                <a:solidFill>
                  <a:schemeClr val="bg1"/>
                </a:solidFill>
                <a:latin typeface="Arial" panose="020B0604020202020204" pitchFamily="34" charset="0"/>
              </a:rPr>
              <a:t>5.</a:t>
            </a:r>
            <a:r>
              <a:rPr lang="en-US" sz="2800" b="1" i="0" dirty="0">
                <a:solidFill>
                  <a:schemeClr val="bg1"/>
                </a:solidFill>
                <a:effectLst/>
                <a:latin typeface="Arial" panose="020B0604020202020204" pitchFamily="34" charset="0"/>
              </a:rPr>
              <a:t> </a:t>
            </a:r>
            <a:r>
              <a:rPr lang="en-US" sz="2800" b="1" dirty="0">
                <a:solidFill>
                  <a:schemeClr val="bg1"/>
                </a:solidFill>
                <a:latin typeface="Arial" panose="020B0604020202020204" pitchFamily="34" charset="0"/>
              </a:rPr>
              <a:t>Selective perception </a:t>
            </a:r>
          </a:p>
          <a:p>
            <a:pPr marL="0" indent="0">
              <a:buNone/>
            </a:pPr>
            <a:endParaRPr lang="en-US" sz="2800" b="1" dirty="0">
              <a:solidFill>
                <a:schemeClr val="bg1"/>
              </a:solidFill>
              <a:latin typeface="Arial" panose="020B0604020202020204" pitchFamily="34" charset="0"/>
            </a:endParaRPr>
          </a:p>
          <a:p>
            <a:pPr marL="0" indent="0">
              <a:buNone/>
            </a:pPr>
            <a:r>
              <a:rPr lang="en-US" sz="2800" dirty="0">
                <a:solidFill>
                  <a:schemeClr val="bg1"/>
                </a:solidFill>
                <a:latin typeface="Arial" panose="020B0604020202020204" pitchFamily="34" charset="0"/>
              </a:rPr>
              <a:t>Refers to filtering what we see and hear to suit our own needs. This process is often unconscious. Small things can command our attention when we’re visiting a new place—a new city or a new company.</a:t>
            </a:r>
          </a:p>
          <a:p>
            <a:pPr marL="0" indent="0">
              <a:buNone/>
            </a:pPr>
            <a:r>
              <a:rPr lang="en-US" sz="2800" dirty="0">
                <a:solidFill>
                  <a:schemeClr val="bg1"/>
                </a:solidFill>
                <a:latin typeface="Arial" panose="020B0604020202020204" pitchFamily="34" charset="0"/>
              </a:rPr>
              <a:t>6. </a:t>
            </a:r>
            <a:r>
              <a:rPr lang="en-US" sz="2800" b="1" dirty="0">
                <a:solidFill>
                  <a:schemeClr val="bg1"/>
                </a:solidFill>
                <a:latin typeface="Arial" panose="020B0604020202020204" pitchFamily="34" charset="0"/>
              </a:rPr>
              <a:t>Information overload</a:t>
            </a:r>
          </a:p>
          <a:p>
            <a:pPr marL="0" indent="0">
              <a:buNone/>
            </a:pPr>
            <a:endParaRPr lang="en-US" sz="2800" b="1" dirty="0">
              <a:solidFill>
                <a:schemeClr val="bg1"/>
              </a:solidFill>
              <a:latin typeface="Arial" panose="020B0604020202020204" pitchFamily="34" charset="0"/>
            </a:endParaRPr>
          </a:p>
          <a:p>
            <a:pPr marL="0" indent="0">
              <a:buNone/>
            </a:pPr>
            <a:r>
              <a:rPr lang="en-US" sz="2800" dirty="0">
                <a:solidFill>
                  <a:schemeClr val="bg1"/>
                </a:solidFill>
                <a:latin typeface="Arial" panose="020B0604020202020204" pitchFamily="34" charset="0"/>
              </a:rPr>
              <a:t>Can be defined as “occurring when the information processing demands on an individual’s time to perform interactions and internal calculations exceed the supply or capacity of time available for such processing</a:t>
            </a:r>
          </a:p>
          <a:p>
            <a:pPr marL="0" indent="0">
              <a:buNone/>
            </a:pPr>
            <a:r>
              <a:rPr lang="en-US" sz="2800" dirty="0">
                <a:solidFill>
                  <a:schemeClr val="bg1"/>
                </a:solidFill>
                <a:latin typeface="Arial" panose="020B0604020202020204" pitchFamily="34" charset="0"/>
              </a:rPr>
              <a:t>7.</a:t>
            </a:r>
            <a:r>
              <a:rPr lang="en-US" sz="1800" b="1" i="0" dirty="0">
                <a:solidFill>
                  <a:schemeClr val="bg1"/>
                </a:solidFill>
                <a:effectLst/>
                <a:latin typeface="WordVisi_MSFontService"/>
              </a:rPr>
              <a:t> </a:t>
            </a:r>
            <a:r>
              <a:rPr lang="en-US" sz="2800" b="1" dirty="0">
                <a:solidFill>
                  <a:schemeClr val="bg1"/>
                </a:solidFill>
                <a:latin typeface="Arial" panose="020B0604020202020204" pitchFamily="34" charset="0"/>
              </a:rPr>
              <a:t>Active listening</a:t>
            </a:r>
          </a:p>
          <a:p>
            <a:pPr marL="0" indent="0">
              <a:buNone/>
            </a:pPr>
            <a:endParaRPr lang="en-US" sz="2800" b="1" dirty="0">
              <a:solidFill>
                <a:schemeClr val="bg1"/>
              </a:solidFill>
              <a:latin typeface="Arial" panose="020B0604020202020204" pitchFamily="34" charset="0"/>
            </a:endParaRPr>
          </a:p>
          <a:p>
            <a:pPr marL="0" indent="0">
              <a:buNone/>
            </a:pPr>
            <a:r>
              <a:rPr lang="en-US" sz="2800" dirty="0">
                <a:solidFill>
                  <a:schemeClr val="bg1"/>
                </a:solidFill>
                <a:latin typeface="Arial" panose="020B0604020202020204" pitchFamily="34" charset="0"/>
              </a:rPr>
              <a:t>Can be defined as giving full attention to what other people are saying, taking time to understand the points being made, asking questions as appropriate, and not interrupting at inappropriate times </a:t>
            </a:r>
          </a:p>
          <a:p>
            <a:pPr marL="0" indent="0">
              <a:buNone/>
            </a:pPr>
            <a:endParaRPr lang="en-US" sz="2800" b="1" dirty="0">
              <a:solidFill>
                <a:schemeClr val="bg1"/>
              </a:solidFill>
              <a:latin typeface="Arial" panose="020B0604020202020204" pitchFamily="34" charset="0"/>
            </a:endParaRPr>
          </a:p>
          <a:p>
            <a:endParaRPr lang="en-GB" dirty="0"/>
          </a:p>
        </p:txBody>
      </p:sp>
    </p:spTree>
    <p:extLst>
      <p:ext uri="{BB962C8B-B14F-4D97-AF65-F5344CB8AC3E}">
        <p14:creationId xmlns:p14="http://schemas.microsoft.com/office/powerpoint/2010/main" val="165473345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2A05-1A95-4CA3-9EBE-6A1FCD6088F8}"/>
              </a:ext>
            </a:extLst>
          </p:cNvPr>
          <p:cNvSpPr>
            <a:spLocks noGrp="1"/>
          </p:cNvSpPr>
          <p:nvPr>
            <p:ph type="title"/>
          </p:nvPr>
        </p:nvSpPr>
        <p:spPr>
          <a:xfrm>
            <a:off x="838200" y="365125"/>
            <a:ext cx="10515600" cy="854075"/>
          </a:xfrm>
        </p:spPr>
        <p:txBody>
          <a:bodyPr>
            <a:normAutofit fontScale="90000"/>
          </a:bodyPr>
          <a:lstStyle/>
          <a:p>
            <a:pPr algn="ctr"/>
            <a:r>
              <a:rPr lang="en-GB" dirty="0"/>
              <a:t>-	</a:t>
            </a:r>
            <a:r>
              <a:rPr lang="en-GB" dirty="0">
                <a:solidFill>
                  <a:schemeClr val="bg1"/>
                </a:solidFill>
              </a:rPr>
              <a:t>What are the channels of communication used by the organization and channels that can be used to improve communication?</a:t>
            </a:r>
          </a:p>
        </p:txBody>
      </p:sp>
      <p:sp>
        <p:nvSpPr>
          <p:cNvPr id="3" name="Content Placeholder 2">
            <a:extLst>
              <a:ext uri="{FF2B5EF4-FFF2-40B4-BE49-F238E27FC236}">
                <a16:creationId xmlns:a16="http://schemas.microsoft.com/office/drawing/2014/main" id="{B81968D5-EC17-4063-9753-37E23669E83C}"/>
              </a:ext>
            </a:extLst>
          </p:cNvPr>
          <p:cNvSpPr>
            <a:spLocks noGrp="1"/>
          </p:cNvSpPr>
          <p:nvPr>
            <p:ph idx="1"/>
          </p:nvPr>
        </p:nvSpPr>
        <p:spPr>
          <a:xfrm>
            <a:off x="956187" y="1632156"/>
            <a:ext cx="10515600" cy="4935792"/>
          </a:xfrm>
        </p:spPr>
        <p:txBody>
          <a:bodyPr>
            <a:normAutofit fontScale="32500" lnSpcReduction="20000"/>
          </a:bodyPr>
          <a:lstStyle/>
          <a:p>
            <a:pPr marL="0" indent="0" algn="ctr">
              <a:buNone/>
            </a:pPr>
            <a:r>
              <a:rPr lang="en-GB" sz="7400" b="1" dirty="0">
                <a:solidFill>
                  <a:schemeClr val="bg1"/>
                </a:solidFill>
                <a:latin typeface="Arial" panose="020B0604020202020204" pitchFamily="34" charset="0"/>
              </a:rPr>
              <a:t>Communication channels: The 7 essentials for a business</a:t>
            </a:r>
          </a:p>
          <a:p>
            <a:pPr marL="0" indent="0">
              <a:buNone/>
            </a:pPr>
            <a:r>
              <a:rPr lang="en-GB" sz="7400" b="1" dirty="0">
                <a:solidFill>
                  <a:schemeClr val="bg1"/>
                </a:solidFill>
                <a:latin typeface="Arial" panose="020B0604020202020204" pitchFamily="34" charset="0"/>
              </a:rPr>
              <a:t>Face-to-face communication (aka. video conferencing)</a:t>
            </a:r>
          </a:p>
          <a:p>
            <a:pPr marL="0" indent="0">
              <a:buNone/>
            </a:pPr>
            <a:endParaRPr lang="en-GB" sz="5100" b="1" dirty="0">
              <a:solidFill>
                <a:schemeClr val="bg1"/>
              </a:solidFill>
              <a:latin typeface="Arial" panose="020B0604020202020204" pitchFamily="34" charset="0"/>
            </a:endParaRPr>
          </a:p>
          <a:p>
            <a:pPr marL="0" indent="0">
              <a:buNone/>
            </a:pPr>
            <a:r>
              <a:rPr lang="en-GB" sz="6000" dirty="0">
                <a:solidFill>
                  <a:schemeClr val="bg1"/>
                </a:solidFill>
                <a:latin typeface="Arial" panose="020B0604020202020204" pitchFamily="34" charset="0"/>
              </a:rPr>
              <a:t>Ah, a classic. The nice thing today is that you don’t have to physically be in the same room as someone to have a face-to-face conversation with them.</a:t>
            </a:r>
          </a:p>
          <a:p>
            <a:pPr marL="0" indent="0">
              <a:buNone/>
            </a:pPr>
            <a:endParaRPr lang="en-GB" sz="6000" dirty="0">
              <a:solidFill>
                <a:schemeClr val="bg1"/>
              </a:solidFill>
              <a:latin typeface="Arial" panose="020B0604020202020204" pitchFamily="34" charset="0"/>
            </a:endParaRPr>
          </a:p>
          <a:p>
            <a:r>
              <a:rPr lang="en-GB" sz="7400" b="1" dirty="0">
                <a:solidFill>
                  <a:schemeClr val="bg1"/>
                </a:solidFill>
                <a:latin typeface="Arial" panose="020B0604020202020204" pitchFamily="34" charset="0"/>
              </a:rPr>
              <a:t>Phone calls</a:t>
            </a:r>
            <a:r>
              <a:rPr lang="en-GB" sz="5100" b="1" dirty="0">
                <a:solidFill>
                  <a:schemeClr val="bg1"/>
                </a:solidFill>
                <a:latin typeface="Arial" panose="020B0604020202020204" pitchFamily="34" charset="0"/>
              </a:rPr>
              <a:t>.</a:t>
            </a:r>
          </a:p>
          <a:p>
            <a:endParaRPr lang="en-GB" b="0" i="0" dirty="0">
              <a:solidFill>
                <a:schemeClr val="bg1"/>
              </a:solidFill>
              <a:effectLst/>
              <a:latin typeface="Segoe UI" panose="020B0502040204020203" pitchFamily="34" charset="0"/>
            </a:endParaRPr>
          </a:p>
          <a:p>
            <a:pPr marL="0" indent="0">
              <a:buNone/>
            </a:pPr>
            <a:r>
              <a:rPr lang="en-GB" sz="6000" dirty="0">
                <a:solidFill>
                  <a:schemeClr val="bg1"/>
                </a:solidFill>
                <a:latin typeface="Arial" panose="020B0604020202020204" pitchFamily="34" charset="0"/>
              </a:rPr>
              <a:t>Like emails, phone calls aren’t going away anytime soon (IMHO). People talk a lot of smack about the phone, but it’s still one of the fastest ways to get a response and when it comes to quick, direct, and effective communication, few other channels can beat it.</a:t>
            </a:r>
          </a:p>
          <a:p>
            <a:pPr marL="0" indent="0">
              <a:buNone/>
            </a:pPr>
            <a:endParaRPr lang="en-GB" sz="6000" dirty="0">
              <a:solidFill>
                <a:schemeClr val="bg1"/>
              </a:solidFill>
              <a:latin typeface="Arial" panose="020B0604020202020204" pitchFamily="34" charset="0"/>
            </a:endParaRPr>
          </a:p>
          <a:p>
            <a:r>
              <a:rPr lang="en-GB" sz="9600" b="1" dirty="0">
                <a:solidFill>
                  <a:schemeClr val="bg1"/>
                </a:solidFill>
                <a:latin typeface="Arial" panose="020B0604020202020204" pitchFamily="34" charset="0"/>
              </a:rPr>
              <a:t>Text messages</a:t>
            </a:r>
            <a:r>
              <a:rPr lang="en-GB" sz="5100" b="1" dirty="0">
                <a:solidFill>
                  <a:schemeClr val="bg1"/>
                </a:solidFill>
                <a:latin typeface="Arial" panose="020B0604020202020204" pitchFamily="34" charset="0"/>
              </a:rPr>
              <a:t>.</a:t>
            </a:r>
          </a:p>
          <a:p>
            <a:endParaRPr lang="en-GB" b="0" i="0" dirty="0">
              <a:solidFill>
                <a:schemeClr val="bg1"/>
              </a:solidFill>
              <a:effectLst/>
              <a:latin typeface="Segoe UI" panose="020B0502040204020203" pitchFamily="34" charset="0"/>
            </a:endParaRPr>
          </a:p>
          <a:p>
            <a:pPr marL="0" indent="0">
              <a:buNone/>
            </a:pPr>
            <a:r>
              <a:rPr lang="en-GB" sz="6000" dirty="0">
                <a:solidFill>
                  <a:schemeClr val="bg1"/>
                </a:solidFill>
                <a:latin typeface="Arial" panose="020B0604020202020204" pitchFamily="34" charset="0"/>
              </a:rPr>
              <a:t>Text messages are a communication staple in most of our personal lives, but business SMS can be useful too depending on your role and industry. </a:t>
            </a:r>
          </a:p>
          <a:p>
            <a:pPr marL="0" indent="0">
              <a:buNone/>
            </a:pPr>
            <a:endParaRPr lang="en-GB" sz="9600" dirty="0">
              <a:solidFill>
                <a:schemeClr val="bg1"/>
              </a:solidFill>
              <a:latin typeface="Arial" panose="020B0604020202020204" pitchFamily="34" charset="0"/>
            </a:endParaRPr>
          </a:p>
          <a:p>
            <a:endParaRPr lang="en-GB" b="0" i="0" dirty="0">
              <a:solidFill>
                <a:schemeClr val="bg1"/>
              </a:solidFill>
              <a:effectLst/>
              <a:latin typeface="Segoe UI" panose="020B0502040204020203" pitchFamily="34" charset="0"/>
            </a:endParaRPr>
          </a:p>
          <a:p>
            <a:pPr marL="0" indent="0">
              <a:buNone/>
            </a:pPr>
            <a:endParaRPr lang="en-GB" b="0" i="0" dirty="0">
              <a:effectLst/>
              <a:latin typeface="Segoe UI" panose="020B0502040204020203" pitchFamily="34" charset="0"/>
            </a:endParaRPr>
          </a:p>
          <a:p>
            <a:pPr marL="0" indent="0">
              <a:buNone/>
            </a:pPr>
            <a:endParaRPr lang="en-GB" b="0" i="0" dirty="0">
              <a:solidFill>
                <a:schemeClr val="bg1"/>
              </a:solidFill>
              <a:effectLst/>
              <a:latin typeface="Segoe UI" panose="020B0502040204020203" pitchFamily="34" charset="0"/>
            </a:endParaRPr>
          </a:p>
          <a:p>
            <a:endParaRPr lang="en-GB" b="0" i="0" dirty="0">
              <a:solidFill>
                <a:schemeClr val="bg1"/>
              </a:solidFill>
              <a:effectLst/>
              <a:latin typeface="Segoe UI" panose="020B0502040204020203" pitchFamily="34" charset="0"/>
            </a:endParaRPr>
          </a:p>
          <a:p>
            <a:pPr marL="0" indent="0" algn="ctr">
              <a:buNone/>
            </a:pPr>
            <a:endParaRPr lang="en-GB" dirty="0">
              <a:solidFill>
                <a:schemeClr val="bg1"/>
              </a:solidFill>
            </a:endParaRPr>
          </a:p>
        </p:txBody>
      </p:sp>
    </p:spTree>
    <p:extLst>
      <p:ext uri="{BB962C8B-B14F-4D97-AF65-F5344CB8AC3E}">
        <p14:creationId xmlns:p14="http://schemas.microsoft.com/office/powerpoint/2010/main" val="3941390856"/>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D6CC05-E9CC-43A1-A152-91A7C65DB0E8}"/>
              </a:ext>
            </a:extLst>
          </p:cNvPr>
          <p:cNvSpPr>
            <a:spLocks noGrp="1"/>
          </p:cNvSpPr>
          <p:nvPr>
            <p:ph idx="1"/>
          </p:nvPr>
        </p:nvSpPr>
        <p:spPr>
          <a:xfrm>
            <a:off x="794477" y="778158"/>
            <a:ext cx="10304489" cy="5607652"/>
          </a:xfrm>
        </p:spPr>
        <p:txBody>
          <a:bodyPr>
            <a:normAutofit fontScale="47500" lnSpcReduction="20000"/>
          </a:bodyPr>
          <a:lstStyle/>
          <a:p>
            <a:r>
              <a:rPr lang="en-GB" sz="3800" b="1" dirty="0">
                <a:solidFill>
                  <a:schemeClr val="bg1"/>
                </a:solidFill>
                <a:latin typeface="Arial" panose="020B0604020202020204" pitchFamily="34" charset="0"/>
              </a:rPr>
              <a:t>Instant messaging.</a:t>
            </a:r>
          </a:p>
          <a:p>
            <a:pPr marL="0" indent="0">
              <a:buNone/>
            </a:pPr>
            <a:r>
              <a:rPr lang="en-GB" sz="3200" dirty="0">
                <a:solidFill>
                  <a:schemeClr val="bg1"/>
                </a:solidFill>
                <a:latin typeface="Arial" panose="020B0604020202020204" pitchFamily="34" charset="0"/>
              </a:rPr>
              <a:t>Much like text messaging, instant messaging is a great way to send quick-fire, direct notes in real time to your teams or clients. Information flows most freely in this channel most of the time.</a:t>
            </a:r>
          </a:p>
          <a:p>
            <a:pPr marL="0" indent="0">
              <a:buNone/>
            </a:pPr>
            <a:endParaRPr lang="en-GB" sz="3600" dirty="0">
              <a:solidFill>
                <a:schemeClr val="bg1"/>
              </a:solidFill>
              <a:latin typeface="Arial" panose="020B0604020202020204" pitchFamily="34" charset="0"/>
            </a:endParaRPr>
          </a:p>
          <a:p>
            <a:r>
              <a:rPr lang="en-GB" sz="3800" b="1" dirty="0">
                <a:solidFill>
                  <a:schemeClr val="bg1"/>
                </a:solidFill>
                <a:latin typeface="Arial" panose="020B0604020202020204" pitchFamily="34" charset="0"/>
              </a:rPr>
              <a:t>Emails.</a:t>
            </a:r>
          </a:p>
          <a:p>
            <a:pPr marL="0" indent="0">
              <a:buNone/>
            </a:pPr>
            <a:endParaRPr lang="en-GB" b="0" i="0" dirty="0">
              <a:solidFill>
                <a:schemeClr val="bg1"/>
              </a:solidFill>
              <a:effectLst/>
              <a:latin typeface="Segoe UI" panose="020B0502040204020203" pitchFamily="34" charset="0"/>
            </a:endParaRPr>
          </a:p>
          <a:p>
            <a:pPr marL="0" indent="0">
              <a:buNone/>
            </a:pPr>
            <a:r>
              <a:rPr lang="en-GB" sz="3200" dirty="0">
                <a:solidFill>
                  <a:schemeClr val="bg1"/>
                </a:solidFill>
                <a:latin typeface="Arial" panose="020B0604020202020204" pitchFamily="34" charset="0"/>
              </a:rPr>
              <a:t>Email remains one of the best and most popular written communication channels. </a:t>
            </a:r>
          </a:p>
          <a:p>
            <a:pPr marL="0" indent="0">
              <a:buNone/>
            </a:pPr>
            <a:r>
              <a:rPr lang="en-GB" sz="3200" dirty="0">
                <a:solidFill>
                  <a:schemeClr val="bg1"/>
                </a:solidFill>
                <a:latin typeface="Arial" panose="020B0604020202020204" pitchFamily="34" charset="0"/>
              </a:rPr>
              <a:t>Even though </a:t>
            </a:r>
            <a:r>
              <a:rPr lang="en-GB" sz="3200" dirty="0">
                <a:solidFill>
                  <a:schemeClr val="bg1"/>
                </a:solidFill>
                <a:latin typeface="Arial" panose="020B0604020202020204" pitchFamily="34" charset="0"/>
                <a:hlinkClick r:id="rId4" tooltip="https://www.dialpad.com/blog/email-overload/">
                  <a:extLst>
                    <a:ext uri="{A12FA001-AC4F-418D-AE19-62706E023703}">
                      <ahyp:hlinkClr xmlns:ahyp="http://schemas.microsoft.com/office/drawing/2018/hyperlinkcolor" val="tx"/>
                    </a:ext>
                  </a:extLst>
                </a:hlinkClick>
              </a:rPr>
              <a:t>email overload</a:t>
            </a:r>
            <a:r>
              <a:rPr lang="en-GB" sz="3200" dirty="0">
                <a:solidFill>
                  <a:schemeClr val="bg1"/>
                </a:solidFill>
                <a:latin typeface="Arial" panose="020B0604020202020204" pitchFamily="34" charset="0"/>
              </a:rPr>
              <a:t> can be terrible, I still don’t see it going away anytime soon.</a:t>
            </a:r>
          </a:p>
          <a:p>
            <a:endParaRPr lang="en-GB" b="0" i="0" dirty="0">
              <a:solidFill>
                <a:schemeClr val="bg1"/>
              </a:solidFill>
              <a:effectLst/>
              <a:latin typeface="Segoe UI" panose="020B0502040204020203" pitchFamily="34" charset="0"/>
            </a:endParaRPr>
          </a:p>
          <a:p>
            <a:r>
              <a:rPr lang="en-GB" sz="3800" b="1" dirty="0">
                <a:solidFill>
                  <a:schemeClr val="bg1"/>
                </a:solidFill>
                <a:latin typeface="Arial" panose="020B0604020202020204" pitchFamily="34" charset="0"/>
              </a:rPr>
              <a:t>Live chat.</a:t>
            </a:r>
          </a:p>
          <a:p>
            <a:pPr marL="0" indent="0">
              <a:buNone/>
            </a:pPr>
            <a:endParaRPr lang="en-GB" b="0" i="0" dirty="0">
              <a:solidFill>
                <a:schemeClr val="bg1"/>
              </a:solidFill>
              <a:effectLst/>
              <a:latin typeface="Segoe UI" panose="020B0502040204020203" pitchFamily="34" charset="0"/>
            </a:endParaRPr>
          </a:p>
          <a:p>
            <a:pPr marL="0" indent="0">
              <a:buNone/>
            </a:pPr>
            <a:r>
              <a:rPr lang="en-GB" sz="3200" dirty="0">
                <a:solidFill>
                  <a:schemeClr val="bg1"/>
                </a:solidFill>
                <a:latin typeface="Arial" panose="020B0604020202020204" pitchFamily="34" charset="0"/>
              </a:rPr>
              <a:t>This one is if you have a website, and if you have many customers (or potential customers) who prefer to message you on your website.</a:t>
            </a:r>
          </a:p>
          <a:p>
            <a:pPr marL="0" indent="0">
              <a:buNone/>
            </a:pPr>
            <a:endParaRPr lang="en-GB" sz="3200" dirty="0">
              <a:solidFill>
                <a:schemeClr val="bg1"/>
              </a:solidFill>
              <a:latin typeface="Arial" panose="020B0604020202020204" pitchFamily="34" charset="0"/>
            </a:endParaRPr>
          </a:p>
          <a:p>
            <a:r>
              <a:rPr lang="en-GB" sz="3800" b="1" dirty="0">
                <a:solidFill>
                  <a:schemeClr val="bg1"/>
                </a:solidFill>
                <a:latin typeface="Arial" panose="020B0604020202020204" pitchFamily="34" charset="0"/>
              </a:rPr>
              <a:t>Social media.</a:t>
            </a:r>
          </a:p>
          <a:p>
            <a:endParaRPr lang="en-GB" b="0" i="0" dirty="0">
              <a:solidFill>
                <a:schemeClr val="bg1"/>
              </a:solidFill>
              <a:effectLst/>
              <a:latin typeface="Segoe UI" panose="020B0502040204020203" pitchFamily="34" charset="0"/>
            </a:endParaRPr>
          </a:p>
          <a:p>
            <a:pPr marL="0" indent="0">
              <a:buNone/>
            </a:pPr>
            <a:r>
              <a:rPr lang="en-GB" sz="3200" dirty="0">
                <a:solidFill>
                  <a:schemeClr val="bg1"/>
                </a:solidFill>
                <a:latin typeface="Arial" panose="020B0604020202020204" pitchFamily="34" charset="0"/>
              </a:rPr>
              <a:t>I know, I know, it’s a bit of a contentious one. </a:t>
            </a:r>
          </a:p>
          <a:p>
            <a:pPr marL="0" indent="0">
              <a:buNone/>
            </a:pPr>
            <a:r>
              <a:rPr lang="en-GB" sz="3200" dirty="0">
                <a:solidFill>
                  <a:schemeClr val="bg1"/>
                </a:solidFill>
                <a:latin typeface="Arial" panose="020B0604020202020204" pitchFamily="34" charset="0"/>
              </a:rPr>
              <a:t>But for many businesses, social media is an important communications channel. If your customers are on LinkedIn, or Twitter, or Facebook, or Instagram (or all of them), you should be able to talk to them on those channels.</a:t>
            </a:r>
          </a:p>
          <a:p>
            <a:endParaRPr lang="en-GB" b="0" i="0" dirty="0">
              <a:solidFill>
                <a:schemeClr val="bg1"/>
              </a:solidFill>
              <a:effectLst/>
              <a:latin typeface="Segoe UI" panose="020B0502040204020203" pitchFamily="34" charset="0"/>
            </a:endParaRPr>
          </a:p>
          <a:p>
            <a:pPr marL="0" indent="0">
              <a:buNone/>
            </a:pPr>
            <a:endParaRPr lang="en-GB" b="0" i="0" dirty="0">
              <a:solidFill>
                <a:schemeClr val="bg1"/>
              </a:solidFill>
              <a:effectLst/>
              <a:latin typeface="Segoe UI" panose="020B0502040204020203" pitchFamily="34" charset="0"/>
            </a:endParaRPr>
          </a:p>
          <a:p>
            <a:endParaRPr lang="en-GB" b="0" i="0" dirty="0">
              <a:solidFill>
                <a:schemeClr val="bg1"/>
              </a:solidFill>
              <a:effectLst/>
              <a:latin typeface="Segoe UI" panose="020B0502040204020203" pitchFamily="34" charset="0"/>
            </a:endParaRPr>
          </a:p>
          <a:p>
            <a:endParaRPr lang="en-GB" dirty="0">
              <a:solidFill>
                <a:schemeClr val="bg1"/>
              </a:solidFill>
            </a:endParaRPr>
          </a:p>
        </p:txBody>
      </p:sp>
    </p:spTree>
    <p:extLst>
      <p:ext uri="{BB962C8B-B14F-4D97-AF65-F5344CB8AC3E}">
        <p14:creationId xmlns:p14="http://schemas.microsoft.com/office/powerpoint/2010/main" val="125975219"/>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9718FA9B-6F9C-461C-A7EA-1185B5374B99}"/>
              </a:ext>
            </a:extLst>
          </p:cNvPr>
          <p:cNvGraphicFramePr>
            <a:graphicFrameLocks noGrp="1"/>
          </p:cNvGraphicFramePr>
          <p:nvPr>
            <p:extLst>
              <p:ext uri="{D42A27DB-BD31-4B8C-83A1-F6EECF244321}">
                <p14:modId xmlns:p14="http://schemas.microsoft.com/office/powerpoint/2010/main" val="2923080927"/>
              </p:ext>
            </p:extLst>
          </p:nvPr>
        </p:nvGraphicFramePr>
        <p:xfrm>
          <a:off x="254832" y="943419"/>
          <a:ext cx="11392525" cy="5577303"/>
        </p:xfrm>
        <a:graphic>
          <a:graphicData uri="http://schemas.openxmlformats.org/drawingml/2006/table">
            <a:tbl>
              <a:tblPr firstRow="1" bandRow="1">
                <a:tableStyleId>{5C22544A-7EE6-4342-B048-85BDC9FD1C3A}</a:tableStyleId>
              </a:tblPr>
              <a:tblGrid>
                <a:gridCol w="4109045">
                  <a:extLst>
                    <a:ext uri="{9D8B030D-6E8A-4147-A177-3AD203B41FA5}">
                      <a16:colId xmlns:a16="http://schemas.microsoft.com/office/drawing/2014/main" val="1381715570"/>
                    </a:ext>
                  </a:extLst>
                </a:gridCol>
                <a:gridCol w="7283480">
                  <a:extLst>
                    <a:ext uri="{9D8B030D-6E8A-4147-A177-3AD203B41FA5}">
                      <a16:colId xmlns:a16="http://schemas.microsoft.com/office/drawing/2014/main" val="3579679796"/>
                    </a:ext>
                  </a:extLst>
                </a:gridCol>
              </a:tblGrid>
              <a:tr h="913081">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913081">
                <a:tc>
                  <a:txBody>
                    <a:bodyPr/>
                    <a:lstStyle/>
                    <a:p>
                      <a:r>
                        <a:rPr lang="en-GB" dirty="0"/>
                        <a:t>Who was in your team? </a:t>
                      </a:r>
                    </a:p>
                  </a:txBody>
                  <a:tcPr/>
                </a:tc>
                <a:tc>
                  <a:txBody>
                    <a:bodyPr/>
                    <a:lstStyle/>
                    <a:p>
                      <a:r>
                        <a:rPr lang="en-GB" dirty="0"/>
                        <a:t>Nicolae </a:t>
                      </a:r>
                      <a:r>
                        <a:rPr lang="en-GB" dirty="0" err="1"/>
                        <a:t>Mataru</a:t>
                      </a:r>
                      <a:r>
                        <a:rPr lang="en-GB" dirty="0"/>
                        <a:t>  , </a:t>
                      </a:r>
                      <a:r>
                        <a:rPr lang="en-GB" dirty="0" err="1"/>
                        <a:t>Ionut</a:t>
                      </a:r>
                      <a:r>
                        <a:rPr lang="en-GB" dirty="0"/>
                        <a:t> </a:t>
                      </a:r>
                      <a:r>
                        <a:rPr lang="en-GB" dirty="0" err="1"/>
                        <a:t>Modiga</a:t>
                      </a:r>
                      <a:r>
                        <a:rPr lang="en-GB" dirty="0"/>
                        <a:t> , </a:t>
                      </a:r>
                      <a:r>
                        <a:rPr lang="en-GB" dirty="0" err="1"/>
                        <a:t>Vasile</a:t>
                      </a:r>
                      <a:r>
                        <a:rPr lang="en-GB" dirty="0"/>
                        <a:t> </a:t>
                      </a:r>
                      <a:r>
                        <a:rPr lang="en-GB" dirty="0" err="1"/>
                        <a:t>Bostan</a:t>
                      </a:r>
                      <a:r>
                        <a:rPr lang="en-GB" dirty="0"/>
                        <a:t>  , </a:t>
                      </a:r>
                      <a:r>
                        <a:rPr lang="en-GB" dirty="0" err="1"/>
                        <a:t>Omosere</a:t>
                      </a:r>
                      <a:r>
                        <a:rPr lang="en-GB" dirty="0"/>
                        <a:t> </a:t>
                      </a:r>
                      <a:r>
                        <a:rPr lang="en-GB" dirty="0" err="1"/>
                        <a:t>Osaro</a:t>
                      </a:r>
                      <a:r>
                        <a:rPr lang="en-GB" dirty="0"/>
                        <a:t> </a:t>
                      </a:r>
                      <a:r>
                        <a:rPr lang="en-GB" dirty="0" err="1"/>
                        <a:t>Ogbevoen</a:t>
                      </a:r>
                      <a:r>
                        <a:rPr lang="en-GB" dirty="0"/>
                        <a:t> </a:t>
                      </a:r>
                    </a:p>
                  </a:txBody>
                  <a:tcPr/>
                </a:tc>
                <a:extLst>
                  <a:ext uri="{0D108BD9-81ED-4DB2-BD59-A6C34878D82A}">
                    <a16:rowId xmlns:a16="http://schemas.microsoft.com/office/drawing/2014/main" val="2318373457"/>
                  </a:ext>
                </a:extLst>
              </a:tr>
              <a:tr h="9460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Organisation </a:t>
                      </a:r>
                    </a:p>
                  </a:txBody>
                  <a:tcPr/>
                </a:tc>
                <a:extLst>
                  <a:ext uri="{0D108BD9-81ED-4DB2-BD59-A6C34878D82A}">
                    <a16:rowId xmlns:a16="http://schemas.microsoft.com/office/drawing/2014/main" val="2507276796"/>
                  </a:ext>
                </a:extLst>
              </a:tr>
              <a:tr h="9460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err="1"/>
                        <a:t>Comunication</a:t>
                      </a:r>
                      <a:endParaRPr lang="en-GB" dirty="0"/>
                    </a:p>
                  </a:txBody>
                  <a:tcPr/>
                </a:tc>
                <a:extLst>
                  <a:ext uri="{0D108BD9-81ED-4DB2-BD59-A6C34878D82A}">
                    <a16:rowId xmlns:a16="http://schemas.microsoft.com/office/drawing/2014/main" val="1913256840"/>
                  </a:ext>
                </a:extLst>
              </a:tr>
              <a:tr h="9460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I would like to improve communication.</a:t>
                      </a:r>
                    </a:p>
                  </a:txBody>
                  <a:tcPr/>
                </a:tc>
                <a:extLst>
                  <a:ext uri="{0D108BD9-81ED-4DB2-BD59-A6C34878D82A}">
                    <a16:rowId xmlns:a16="http://schemas.microsoft.com/office/drawing/2014/main" val="771358641"/>
                  </a:ext>
                </a:extLst>
              </a:tr>
              <a:tr h="913081">
                <a:tc>
                  <a:txBody>
                    <a:bodyPr/>
                    <a:lstStyle/>
                    <a:p>
                      <a:r>
                        <a:rPr lang="en-GB" dirty="0"/>
                        <a:t>How would you rate your team working? Out of 10? </a:t>
                      </a:r>
                    </a:p>
                  </a:txBody>
                  <a:tcPr/>
                </a:tc>
                <a:tc>
                  <a:txBody>
                    <a:bodyPr/>
                    <a:lstStyle/>
                    <a:p>
                      <a:r>
                        <a:rPr lang="en-GB" dirty="0"/>
                        <a:t>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D7AA9211839BE4A98E84508561A1038" ma:contentTypeVersion="11" ma:contentTypeDescription="Create a new document." ma:contentTypeScope="" ma:versionID="4c08de48718c2031ed144966a4efa5a5">
  <xsd:schema xmlns:xsd="http://www.w3.org/2001/XMLSchema" xmlns:xs="http://www.w3.org/2001/XMLSchema" xmlns:p="http://schemas.microsoft.com/office/2006/metadata/properties" xmlns:ns2="b622e6b6-be37-4c19-996c-e7128692fbab" xmlns:ns3="07e8af73-2cea-42b9-949a-5a4007d303b0" targetNamespace="http://schemas.microsoft.com/office/2006/metadata/properties" ma:root="true" ma:fieldsID="2ba45565189f20c1a5d06c419d2c5675" ns2:_="" ns3:_="">
    <xsd:import namespace="b622e6b6-be37-4c19-996c-e7128692fbab"/>
    <xsd:import namespace="07e8af73-2cea-42b9-949a-5a4007d303b0"/>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22e6b6-be37-4c19-996c-e7128692fb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7e8af73-2cea-42b9-949a-5a4007d303b0"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6558a5ac-f0f5-4127-9ae0-019cd0848ed1}" ma:internalName="TaxCatchAll" ma:showField="CatchAllData" ma:web="07e8af73-2cea-42b9-949a-5a4007d303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07e8af73-2cea-42b9-949a-5a4007d303b0" xsi:nil="true"/>
    <lcf76f155ced4ddcb4097134ff3c332f xmlns="b622e6b6-be37-4c19-996c-e7128692fbab">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05B54B44-589C-42EE-93A3-79A452C8CB8F}">
  <ds:schemaRefs>
    <ds:schemaRef ds:uri="http://schemas.microsoft.com/sharepoint/v3/contenttype/forms"/>
  </ds:schemaRefs>
</ds:datastoreItem>
</file>

<file path=customXml/itemProps2.xml><?xml version="1.0" encoding="utf-8"?>
<ds:datastoreItem xmlns:ds="http://schemas.openxmlformats.org/officeDocument/2006/customXml" ds:itemID="{7AB8C28D-B841-42F9-B24C-BE548C9E1D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22e6b6-be37-4c19-996c-e7128692fbab"/>
    <ds:schemaRef ds:uri="07e8af73-2cea-42b9-949a-5a4007d303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1DE1659-02DB-4AA5-93E6-A068C88D3E1A}">
  <ds:schemaRefs>
    <ds:schemaRef ds:uri="http://schemas.microsoft.com/office/2006/metadata/properties"/>
    <ds:schemaRef ds:uri="http://schemas.microsoft.com/office/infopath/2007/PartnerControls"/>
    <ds:schemaRef ds:uri="07e8af73-2cea-42b9-949a-5a4007d303b0"/>
    <ds:schemaRef ds:uri="b622e6b6-be37-4c19-996c-e7128692fbab"/>
  </ds:schemaRefs>
</ds:datastoreItem>
</file>

<file path=docProps/app.xml><?xml version="1.0" encoding="utf-8"?>
<Properties xmlns="http://schemas.openxmlformats.org/officeDocument/2006/extended-properties" xmlns:vt="http://schemas.openxmlformats.org/officeDocument/2006/docPropsVTypes">
  <Template/>
  <TotalTime>139</TotalTime>
  <Words>1369</Words>
  <Application>Microsoft Office PowerPoint</Application>
  <PresentationFormat>Widescreen</PresentationFormat>
  <Paragraphs>137</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Helvetica</vt:lpstr>
      <vt:lpstr>Segoe UI</vt:lpstr>
      <vt:lpstr>WordVisi_MSFontService</vt:lpstr>
      <vt:lpstr>Office Theme</vt:lpstr>
      <vt:lpstr>Team 4 Musketeers </vt:lpstr>
      <vt:lpstr>Team Members </vt:lpstr>
      <vt:lpstr>Social Contract</vt:lpstr>
      <vt:lpstr>What are the benefits of effective communication on the organization’s business process?  </vt:lpstr>
      <vt:lpstr>PowerPoint Presentation</vt:lpstr>
      <vt:lpstr>How should the organization use the theories relating to models of communication? </vt:lpstr>
      <vt:lpstr>PowerPoint Presentation</vt:lpstr>
      <vt:lpstr>The types of barriers that can prevent effective communication between the organisation and their external stakeholders. </vt:lpstr>
      <vt:lpstr>PowerPoint Presentation</vt:lpstr>
      <vt:lpstr>- What are the channels of communication used by the organization and channels that can be used to improve communication?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4 Musketeers </dc:title>
  <dc:creator>Ionut</dc:creator>
  <cp:lastModifiedBy>Alexandra Popescu (2107116)</cp:lastModifiedBy>
  <cp:revision>3</cp:revision>
  <dcterms:created xsi:type="dcterms:W3CDTF">2022-03-05T11:49:31Z</dcterms:created>
  <dcterms:modified xsi:type="dcterms:W3CDTF">2022-03-25T21:05:34Z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0x010100FD7AA9211839BE4A98E84508561A1038</vt:lpwstr>
  </property>
  <property fmtid="{D5CDD505-2E9C-101B-9397-08002B2CF9AE}" pid="3" name="MediaServiceImageTags">
    <vt:lpwstr/>
  </property>
</Properties>
</file>