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xls" ContentType="application/vnd.ms-exce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notesSlides/notesSlide29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37"/>
  </p:notesMasterIdLst>
  <p:handoutMasterIdLst>
    <p:handoutMasterId r:id="rId38"/>
  </p:handoutMasterIdLst>
  <p:sldIdLst>
    <p:sldId id="266" r:id="rId2"/>
    <p:sldId id="434" r:id="rId3"/>
    <p:sldId id="313" r:id="rId4"/>
    <p:sldId id="340" r:id="rId5"/>
    <p:sldId id="358" r:id="rId6"/>
    <p:sldId id="407" r:id="rId7"/>
    <p:sldId id="430" r:id="rId8"/>
    <p:sldId id="353" r:id="rId9"/>
    <p:sldId id="433" r:id="rId10"/>
    <p:sldId id="409" r:id="rId11"/>
    <p:sldId id="366" r:id="rId12"/>
    <p:sldId id="435" r:id="rId13"/>
    <p:sldId id="432" r:id="rId14"/>
    <p:sldId id="411" r:id="rId15"/>
    <p:sldId id="427" r:id="rId16"/>
    <p:sldId id="426" r:id="rId17"/>
    <p:sldId id="413" r:id="rId18"/>
    <p:sldId id="423" r:id="rId19"/>
    <p:sldId id="428" r:id="rId20"/>
    <p:sldId id="420" r:id="rId21"/>
    <p:sldId id="421" r:id="rId22"/>
    <p:sldId id="424" r:id="rId23"/>
    <p:sldId id="429" r:id="rId24"/>
    <p:sldId id="436" r:id="rId25"/>
    <p:sldId id="431" r:id="rId26"/>
    <p:sldId id="414" r:id="rId27"/>
    <p:sldId id="416" r:id="rId28"/>
    <p:sldId id="417" r:id="rId29"/>
    <p:sldId id="418" r:id="rId30"/>
    <p:sldId id="419" r:id="rId31"/>
    <p:sldId id="408" r:id="rId32"/>
    <p:sldId id="344" r:id="rId33"/>
    <p:sldId id="371" r:id="rId34"/>
    <p:sldId id="410" r:id="rId35"/>
    <p:sldId id="415" r:id="rId36"/>
  </p:sldIdLst>
  <p:sldSz cx="9144000" cy="6858000" type="screen4x3"/>
  <p:notesSz cx="6781800" cy="9918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66FF"/>
    <a:srgbClr val="9999FF"/>
    <a:srgbClr val="FFFFFF"/>
    <a:srgbClr val="00FF00"/>
    <a:srgbClr val="00CC00"/>
    <a:srgbClr val="CCFF33"/>
    <a:srgbClr val="FFFF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521" autoAdjust="0"/>
    <p:restoredTop sz="94646" autoAdjust="0"/>
  </p:normalViewPr>
  <p:slideViewPr>
    <p:cSldViewPr>
      <p:cViewPr varScale="1">
        <p:scale>
          <a:sx n="104" d="100"/>
          <a:sy n="104" d="100"/>
        </p:scale>
        <p:origin x="-18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38463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1641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1750" y="0"/>
            <a:ext cx="2938463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31642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1813"/>
            <a:ext cx="2938463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1642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1750" y="9421813"/>
            <a:ext cx="2938463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AE16BE8-BB1E-41B8-994E-8890217A584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38463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029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3338" y="0"/>
            <a:ext cx="2938462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140292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911225" y="744538"/>
            <a:ext cx="4959350" cy="371951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4029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4875" y="4711700"/>
            <a:ext cx="4972050" cy="446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4029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3400"/>
            <a:ext cx="2938463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029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3338" y="9423400"/>
            <a:ext cx="2938462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2BAEA56-4602-4802-937D-CBBCE45C1CC9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7A6C850-4187-4023-9BEA-138ECCFBDC29}" type="slidenum">
              <a:rPr lang="en-GB"/>
              <a:pPr/>
              <a:t>1</a:t>
            </a:fld>
            <a:endParaRPr lang="en-GB"/>
          </a:p>
        </p:txBody>
      </p:sp>
      <p:sp>
        <p:nvSpPr>
          <p:cNvPr id="17715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7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C8FFF84-9BFE-4959-9E81-1144ADCCD66C}" type="slidenum">
              <a:rPr lang="en-GB"/>
              <a:pPr/>
              <a:t>2</a:t>
            </a:fld>
            <a:endParaRPr lang="en-GB"/>
          </a:p>
        </p:txBody>
      </p:sp>
      <p:sp>
        <p:nvSpPr>
          <p:cNvPr id="311298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1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33ECC7A-E0CC-432C-A4FA-2164C916A921}" type="slidenum">
              <a:rPr lang="en-GB"/>
              <a:pPr/>
              <a:t>3</a:t>
            </a:fld>
            <a:endParaRPr lang="en-GB"/>
          </a:p>
        </p:txBody>
      </p:sp>
      <p:sp>
        <p:nvSpPr>
          <p:cNvPr id="18739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7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656297A-3738-4F93-83B4-35B0D51A5998}" type="slidenum">
              <a:rPr lang="en-GB"/>
              <a:pPr/>
              <a:t>4</a:t>
            </a:fld>
            <a:endParaRPr lang="en-GB"/>
          </a:p>
        </p:txBody>
      </p:sp>
      <p:sp>
        <p:nvSpPr>
          <p:cNvPr id="188418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8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26FF93B-3F69-4609-BC1E-EE1BCF4392CD}" type="slidenum">
              <a:rPr lang="en-GB"/>
              <a:pPr/>
              <a:t>5</a:t>
            </a:fld>
            <a:endParaRPr lang="en-GB"/>
          </a:p>
        </p:txBody>
      </p:sp>
      <p:sp>
        <p:nvSpPr>
          <p:cNvPr id="19456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EEFCC58-C406-4C85-9CBF-CE14DB67597D}" type="slidenum">
              <a:rPr lang="en-GB"/>
              <a:pPr/>
              <a:t>6</a:t>
            </a:fld>
            <a:endParaRPr lang="en-GB"/>
          </a:p>
        </p:txBody>
      </p:sp>
      <p:sp>
        <p:nvSpPr>
          <p:cNvPr id="20070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0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46D0725-B6F5-4CC3-ABAE-D43065B955A7}" type="slidenum">
              <a:rPr lang="en-GB"/>
              <a:pPr/>
              <a:t>7</a:t>
            </a:fld>
            <a:endParaRPr lang="en-GB"/>
          </a:p>
        </p:txBody>
      </p:sp>
      <p:sp>
        <p:nvSpPr>
          <p:cNvPr id="304130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4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370BC8-473C-4AE2-ADBF-533258877F3E}" type="slidenum">
              <a:rPr lang="en-GB"/>
              <a:pPr/>
              <a:t>8</a:t>
            </a:fld>
            <a:endParaRPr lang="en-GB"/>
          </a:p>
        </p:txBody>
      </p:sp>
      <p:sp>
        <p:nvSpPr>
          <p:cNvPr id="21094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0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E5E6469-82E5-438F-A64B-E55DAE82B3BB}" type="slidenum">
              <a:rPr lang="en-GB"/>
              <a:pPr/>
              <a:t>9</a:t>
            </a:fld>
            <a:endParaRPr lang="en-GB"/>
          </a:p>
        </p:txBody>
      </p:sp>
      <p:sp>
        <p:nvSpPr>
          <p:cNvPr id="31232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2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7D41A2-45C9-4350-943D-546660D70771}" type="slidenum">
              <a:rPr lang="en-GB"/>
              <a:pPr/>
              <a:t>10</a:t>
            </a:fld>
            <a:endParaRPr lang="en-GB"/>
          </a:p>
        </p:txBody>
      </p:sp>
      <p:sp>
        <p:nvSpPr>
          <p:cNvPr id="24166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1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AFC9128-8CD7-4556-945D-05C9ACA70692}" type="slidenum">
              <a:rPr lang="en-GB"/>
              <a:pPr/>
              <a:t>11</a:t>
            </a:fld>
            <a:endParaRPr lang="en-GB"/>
          </a:p>
        </p:txBody>
      </p:sp>
      <p:sp>
        <p:nvSpPr>
          <p:cNvPr id="211970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1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7B2EBC4-0C0F-4C18-93EF-00BC565F14FA}" type="slidenum">
              <a:rPr lang="en-GB"/>
              <a:pPr/>
              <a:t>12</a:t>
            </a:fld>
            <a:endParaRPr lang="en-GB"/>
          </a:p>
        </p:txBody>
      </p:sp>
      <p:sp>
        <p:nvSpPr>
          <p:cNvPr id="31334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3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214BA9A-E921-4545-8A27-8862A6C56584}" type="slidenum">
              <a:rPr lang="en-GB"/>
              <a:pPr/>
              <a:t>13</a:t>
            </a:fld>
            <a:endParaRPr lang="en-GB"/>
          </a:p>
        </p:txBody>
      </p:sp>
      <p:sp>
        <p:nvSpPr>
          <p:cNvPr id="30720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24137F9-21A9-402E-B397-1B34BABC1AE6}" type="slidenum">
              <a:rPr lang="en-GB"/>
              <a:pPr/>
              <a:t>14</a:t>
            </a:fld>
            <a:endParaRPr lang="en-GB"/>
          </a:p>
        </p:txBody>
      </p:sp>
      <p:sp>
        <p:nvSpPr>
          <p:cNvPr id="25600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6DCC361-27C5-4C80-91FB-28220DE6F0B5}" type="slidenum">
              <a:rPr lang="en-GB"/>
              <a:pPr/>
              <a:t>15</a:t>
            </a:fld>
            <a:endParaRPr lang="en-GB"/>
          </a:p>
        </p:txBody>
      </p:sp>
      <p:sp>
        <p:nvSpPr>
          <p:cNvPr id="295938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5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5B8252C-56B6-470E-88D4-47658A00F241}" type="slidenum">
              <a:rPr lang="en-GB"/>
              <a:pPr/>
              <a:t>16</a:t>
            </a:fld>
            <a:endParaRPr lang="en-GB"/>
          </a:p>
        </p:txBody>
      </p:sp>
      <p:sp>
        <p:nvSpPr>
          <p:cNvPr id="29286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2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B45E92-98C7-4ACB-B3AA-F9E084A33E6B}" type="slidenum">
              <a:rPr lang="en-GB"/>
              <a:pPr/>
              <a:t>17</a:t>
            </a:fld>
            <a:endParaRPr lang="en-GB"/>
          </a:p>
        </p:txBody>
      </p:sp>
      <p:sp>
        <p:nvSpPr>
          <p:cNvPr id="260098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0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2551089-0DC4-47D9-AE20-05249EF53711}" type="slidenum">
              <a:rPr lang="en-GB"/>
              <a:pPr/>
              <a:t>18</a:t>
            </a:fld>
            <a:endParaRPr lang="en-GB"/>
          </a:p>
        </p:txBody>
      </p:sp>
      <p:sp>
        <p:nvSpPr>
          <p:cNvPr id="28774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7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CE22249-D268-4C24-994A-AB7E562B6C37}" type="slidenum">
              <a:rPr lang="en-GB"/>
              <a:pPr/>
              <a:t>19</a:t>
            </a:fld>
            <a:endParaRPr lang="en-GB"/>
          </a:p>
        </p:txBody>
      </p:sp>
      <p:sp>
        <p:nvSpPr>
          <p:cNvPr id="29696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B3B2AF8-2C70-4030-BA5A-B81A4A181742}" type="slidenum">
              <a:rPr lang="en-GB"/>
              <a:pPr/>
              <a:t>20</a:t>
            </a:fld>
            <a:endParaRPr lang="en-GB"/>
          </a:p>
        </p:txBody>
      </p:sp>
      <p:sp>
        <p:nvSpPr>
          <p:cNvPr id="28160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1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7D84B83-D81C-432E-BD1C-C211CEB88E54}" type="slidenum">
              <a:rPr lang="en-GB"/>
              <a:pPr/>
              <a:t>21</a:t>
            </a:fld>
            <a:endParaRPr lang="en-GB"/>
          </a:p>
        </p:txBody>
      </p:sp>
      <p:sp>
        <p:nvSpPr>
          <p:cNvPr id="28262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D4510C1-FE1A-488B-9B46-BFB8F1E0A6BD}" type="slidenum">
              <a:rPr lang="en-GB"/>
              <a:pPr/>
              <a:t>22</a:t>
            </a:fld>
            <a:endParaRPr lang="en-GB"/>
          </a:p>
        </p:txBody>
      </p:sp>
      <p:sp>
        <p:nvSpPr>
          <p:cNvPr id="28672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9476813-123E-4868-ABD7-6A512CE1B41C}" type="slidenum">
              <a:rPr lang="en-GB"/>
              <a:pPr/>
              <a:t>23</a:t>
            </a:fld>
            <a:endParaRPr lang="en-GB"/>
          </a:p>
        </p:txBody>
      </p:sp>
      <p:sp>
        <p:nvSpPr>
          <p:cNvPr id="299010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9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0C6F761-F5A3-450A-A253-66665CA3C1E5}" type="slidenum">
              <a:rPr lang="en-GB"/>
              <a:pPr/>
              <a:t>24</a:t>
            </a:fld>
            <a:endParaRPr lang="en-GB"/>
          </a:p>
        </p:txBody>
      </p:sp>
      <p:sp>
        <p:nvSpPr>
          <p:cNvPr id="31539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5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BAEB527-7F71-47A1-B8E2-AFBC53BD010D}" type="slidenum">
              <a:rPr lang="en-GB"/>
              <a:pPr/>
              <a:t>25</a:t>
            </a:fld>
            <a:endParaRPr lang="en-GB"/>
          </a:p>
        </p:txBody>
      </p:sp>
      <p:sp>
        <p:nvSpPr>
          <p:cNvPr id="30515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5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2899191-9A2F-45CF-BCA7-EF1FEAE3FCDE}" type="slidenum">
              <a:rPr lang="en-GB"/>
              <a:pPr/>
              <a:t>26</a:t>
            </a:fld>
            <a:endParaRPr lang="en-GB"/>
          </a:p>
        </p:txBody>
      </p:sp>
      <p:sp>
        <p:nvSpPr>
          <p:cNvPr id="25907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9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889461D-8B4A-4BC6-AC49-0A00E0C8022B}" type="slidenum">
              <a:rPr lang="en-GB"/>
              <a:pPr/>
              <a:t>27</a:t>
            </a:fld>
            <a:endParaRPr lang="en-GB"/>
          </a:p>
        </p:txBody>
      </p:sp>
      <p:sp>
        <p:nvSpPr>
          <p:cNvPr id="26726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7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38A258-8B46-4498-B7B0-85FE4D44F5C7}" type="slidenum">
              <a:rPr lang="en-GB"/>
              <a:pPr/>
              <a:t>28</a:t>
            </a:fld>
            <a:endParaRPr lang="en-GB"/>
          </a:p>
        </p:txBody>
      </p:sp>
      <p:sp>
        <p:nvSpPr>
          <p:cNvPr id="268290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8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1BE809-C75B-45F3-BE5D-6F1EC879C907}" type="slidenum">
              <a:rPr lang="en-GB"/>
              <a:pPr/>
              <a:t>29</a:t>
            </a:fld>
            <a:endParaRPr lang="en-GB"/>
          </a:p>
        </p:txBody>
      </p:sp>
      <p:sp>
        <p:nvSpPr>
          <p:cNvPr id="273410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3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3A7013F-CDB1-4CC7-BA21-F0E52E9B6812}" type="slidenum">
              <a:rPr lang="en-GB"/>
              <a:pPr/>
              <a:t>30</a:t>
            </a:fld>
            <a:endParaRPr lang="en-GB"/>
          </a:p>
        </p:txBody>
      </p:sp>
      <p:sp>
        <p:nvSpPr>
          <p:cNvPr id="27443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4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9738C19-BBAF-47A5-BED2-C8E14748108F}" type="slidenum">
              <a:rPr lang="en-GB"/>
              <a:pPr/>
              <a:t>31</a:t>
            </a:fld>
            <a:endParaRPr lang="en-GB"/>
          </a:p>
        </p:txBody>
      </p:sp>
      <p:sp>
        <p:nvSpPr>
          <p:cNvPr id="242690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2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D5C29FE-4C3E-42F7-8C52-930590A9D40D}" type="slidenum">
              <a:rPr lang="en-GB"/>
              <a:pPr/>
              <a:t>32</a:t>
            </a:fld>
            <a:endParaRPr lang="en-GB"/>
          </a:p>
        </p:txBody>
      </p:sp>
      <p:sp>
        <p:nvSpPr>
          <p:cNvPr id="19251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25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071DAF4-0543-49E2-B243-B1D02DDF4C41}" type="slidenum">
              <a:rPr lang="en-GB"/>
              <a:pPr/>
              <a:t>33</a:t>
            </a:fld>
            <a:endParaRPr lang="en-GB"/>
          </a:p>
        </p:txBody>
      </p:sp>
      <p:sp>
        <p:nvSpPr>
          <p:cNvPr id="19763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76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7D26E3A-9DCA-442B-AE8E-E8690F7001B8}" type="slidenum">
              <a:rPr lang="en-GB"/>
              <a:pPr/>
              <a:t>34</a:t>
            </a:fld>
            <a:endParaRPr lang="en-GB"/>
          </a:p>
        </p:txBody>
      </p:sp>
      <p:sp>
        <p:nvSpPr>
          <p:cNvPr id="24576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FEE406F-3912-4E4B-A05A-D8EB3398F0DE}" type="slidenum">
              <a:rPr lang="en-GB"/>
              <a:pPr/>
              <a:t>35</a:t>
            </a:fld>
            <a:endParaRPr lang="en-GB"/>
          </a:p>
        </p:txBody>
      </p:sp>
      <p:sp>
        <p:nvSpPr>
          <p:cNvPr id="25702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70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0" y="1981200"/>
            <a:ext cx="3162300" cy="4648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00700" y="1981200"/>
            <a:ext cx="3162300" cy="4648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50" y="609600"/>
            <a:ext cx="1619250" cy="6019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0" y="609600"/>
            <a:ext cx="4705350" cy="6019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2200" y="609600"/>
            <a:ext cx="60960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2286000" y="1981200"/>
            <a:ext cx="6477000" cy="464820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2200" y="609600"/>
            <a:ext cx="60960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286000" y="1981200"/>
            <a:ext cx="3162300" cy="464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00700" y="1981200"/>
            <a:ext cx="3162300" cy="464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2286000" y="609600"/>
            <a:ext cx="6477000" cy="6019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0099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362200" y="609600"/>
            <a:ext cx="6096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730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86000" y="1981200"/>
            <a:ext cx="6477000" cy="464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2"/>
            <a:r>
              <a:rPr lang="en-US" altLang="en-US" smtClean="0"/>
              <a:t>Fourth level</a:t>
            </a:r>
          </a:p>
          <a:p>
            <a:pPr lvl="3"/>
            <a:r>
              <a:rPr lang="en-US" altLang="en-US" smtClean="0"/>
              <a:t>Fifth level</a:t>
            </a:r>
          </a:p>
        </p:txBody>
      </p:sp>
      <p:sp>
        <p:nvSpPr>
          <p:cNvPr id="17306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>
                <a:latin typeface="+mn-lt"/>
              </a:defRPr>
            </a:lvl1pPr>
          </a:lstStyle>
          <a:p>
            <a:endParaRPr lang="en-US" altLang="en-US"/>
          </a:p>
        </p:txBody>
      </p:sp>
      <p:pic>
        <p:nvPicPr>
          <p:cNvPr id="173061" name="Picture 5"/>
          <p:cNvPicPr>
            <a:picLocks noChangeAspect="1" noChangeArrowheads="1"/>
          </p:cNvPicPr>
          <p:nvPr userDrawn="1"/>
        </p:nvPicPr>
        <p:blipFill>
          <a:blip r:embed="rId16" cstate="print"/>
          <a:srcRect l="28844" r="24037"/>
          <a:stretch>
            <a:fillRect/>
          </a:stretch>
        </p:blipFill>
        <p:spPr bwMode="auto">
          <a:xfrm>
            <a:off x="0" y="0"/>
            <a:ext cx="914400" cy="6858000"/>
          </a:xfrm>
          <a:prstGeom prst="rect">
            <a:avLst/>
          </a:prstGeom>
          <a:noFill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  <p:sldLayoutId id="2147483663" r:id="rId14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Times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Times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Times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Times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Times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Times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Times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Times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rgbClr val="FFFFFF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rgbClr val="FFFFFF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rgbClr val="FFFFFF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rgbClr val="FFFFFF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4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Microsoft_Office_Excel_Chart2.xls"/><Relationship Id="rId4" Type="http://schemas.openxmlformats.org/officeDocument/2006/relationships/oleObject" Target="../embeddings/Microsoft_Office_Excel_Chart1.xls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2"/>
          <p:cNvSpPr txBox="1">
            <a:spLocks noChangeArrowheads="1"/>
          </p:cNvSpPr>
          <p:nvPr/>
        </p:nvSpPr>
        <p:spPr bwMode="auto">
          <a:xfrm>
            <a:off x="1187450" y="1268413"/>
            <a:ext cx="7086600" cy="334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FFFFFF"/>
                </a:solidFill>
                <a:latin typeface="Bookman" pitchFamily="18" charset="0"/>
              </a:rPr>
              <a:t>Eco-Region NW: Sustainable Construction</a:t>
            </a:r>
          </a:p>
          <a:p>
            <a:pPr algn="ctr">
              <a:spcBef>
                <a:spcPct val="50000"/>
              </a:spcBef>
            </a:pPr>
            <a:r>
              <a:rPr lang="en-GB" sz="1800" b="1">
                <a:solidFill>
                  <a:srgbClr val="FFFFFF"/>
                </a:solidFill>
                <a:latin typeface="Bookman" pitchFamily="18" charset="0"/>
              </a:rPr>
              <a:t>CCINW, Manchester, September 6, 2005</a:t>
            </a:r>
          </a:p>
          <a:p>
            <a:pPr algn="ctr">
              <a:spcBef>
                <a:spcPct val="50000"/>
              </a:spcBef>
            </a:pPr>
            <a:endParaRPr lang="en-GB" sz="2000" b="1">
              <a:solidFill>
                <a:srgbClr val="FFFFFF"/>
              </a:solidFill>
              <a:latin typeface="Bookman" pitchFamily="18" charset="0"/>
            </a:endParaRPr>
          </a:p>
          <a:p>
            <a:pPr algn="ctr">
              <a:spcBef>
                <a:spcPct val="50000"/>
              </a:spcBef>
            </a:pPr>
            <a:r>
              <a:rPr lang="en-GB" sz="2000" b="1">
                <a:solidFill>
                  <a:srgbClr val="FFFFFF"/>
                </a:solidFill>
                <a:latin typeface="Bookman" pitchFamily="18" charset="0"/>
              </a:rPr>
              <a:t>Alastair Moore  </a:t>
            </a:r>
          </a:p>
          <a:p>
            <a:pPr algn="ctr">
              <a:spcBef>
                <a:spcPct val="50000"/>
              </a:spcBef>
            </a:pPr>
            <a:r>
              <a:rPr lang="en-GB" sz="2000" b="1">
                <a:solidFill>
                  <a:srgbClr val="FFFFFF"/>
                </a:solidFill>
                <a:latin typeface="Bookman" pitchFamily="18" charset="0"/>
              </a:rPr>
              <a:t>University of Manchester</a:t>
            </a:r>
          </a:p>
          <a:p>
            <a:pPr algn="ctr">
              <a:spcBef>
                <a:spcPct val="50000"/>
              </a:spcBef>
            </a:pPr>
            <a:r>
              <a:rPr lang="en-GB" sz="1600" b="1">
                <a:solidFill>
                  <a:srgbClr val="FFFFFF"/>
                </a:solidFill>
                <a:latin typeface="Bookman" pitchFamily="18" charset="0"/>
              </a:rPr>
              <a:t>Centre for Urban &amp; Regional Ecology</a:t>
            </a:r>
          </a:p>
          <a:p>
            <a:pPr algn="ctr">
              <a:spcBef>
                <a:spcPct val="50000"/>
              </a:spcBef>
            </a:pPr>
            <a:endParaRPr lang="en-GB" sz="1600" b="1">
              <a:solidFill>
                <a:srgbClr val="FFFFFF"/>
              </a:solidFill>
              <a:latin typeface="Bookman" pitchFamily="18" charset="0"/>
            </a:endParaRPr>
          </a:p>
          <a:p>
            <a:pPr algn="ctr">
              <a:spcBef>
                <a:spcPct val="50000"/>
              </a:spcBef>
            </a:pPr>
            <a:endParaRPr lang="en-US" sz="1600" b="1">
              <a:latin typeface="Book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Order of things . . .</a:t>
            </a:r>
            <a:endParaRPr lang="en-US"/>
          </a:p>
        </p:txBody>
      </p:sp>
      <p:sp>
        <p:nvSpPr>
          <p:cNvPr id="309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Project overview</a:t>
            </a:r>
          </a:p>
          <a:p>
            <a:r>
              <a:rPr lang="en-GB"/>
              <a:t>Ecological footprint</a:t>
            </a:r>
          </a:p>
          <a:p>
            <a:r>
              <a:rPr lang="en-GB"/>
              <a:t>Scenario modelling tool</a:t>
            </a:r>
          </a:p>
          <a:p>
            <a:r>
              <a:rPr lang="en-GB"/>
              <a:t>Case study: construction</a:t>
            </a:r>
          </a:p>
          <a:p>
            <a:r>
              <a:rPr lang="en-GB"/>
              <a:t>Conclusions &amp; Questions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ChangeArrowheads="1"/>
          </p:cNvSpPr>
          <p:nvPr/>
        </p:nvSpPr>
        <p:spPr bwMode="auto">
          <a:xfrm>
            <a:off x="1598613" y="2300288"/>
            <a:ext cx="62499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US" sz="3600" b="1" i="1">
              <a:latin typeface="Arial" charset="0"/>
              <a:cs typeface="Arial" charset="0"/>
            </a:endParaRPr>
          </a:p>
        </p:txBody>
      </p:sp>
      <p:sp>
        <p:nvSpPr>
          <p:cNvPr id="61443" name="Rectangle 3"/>
          <p:cNvSpPr>
            <a:spLocks noChangeArrowheads="1"/>
          </p:cNvSpPr>
          <p:nvPr/>
        </p:nvSpPr>
        <p:spPr bwMode="auto">
          <a:xfrm>
            <a:off x="1403350" y="2133600"/>
            <a:ext cx="6697663" cy="96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GB" sz="4400" b="1">
                <a:solidFill>
                  <a:srgbClr val="FFFFFF"/>
                </a:solidFill>
                <a:latin typeface="Arial" charset="0"/>
                <a:cs typeface="Times New Roman" pitchFamily="18" charset="0"/>
              </a:rPr>
              <a:t>Eco-Region North West</a:t>
            </a:r>
            <a:endParaRPr lang="en-GB" sz="4400" b="1">
              <a:latin typeface="Arial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6258" name="Object 2"/>
          <p:cNvGraphicFramePr>
            <a:graphicFrameLocks/>
          </p:cNvGraphicFramePr>
          <p:nvPr/>
        </p:nvGraphicFramePr>
        <p:xfrm>
          <a:off x="1724025" y="2068513"/>
          <a:ext cx="5440363" cy="4116387"/>
        </p:xfrm>
        <a:graphic>
          <a:graphicData uri="http://schemas.openxmlformats.org/presentationml/2006/ole">
            <p:oleObj spid="_x0000_s96258" name="Document" r:id="rId4" imgW="6330709" imgH="4654305" progId="Word.Document.6">
              <p:embed/>
            </p:oleObj>
          </a:graphicData>
        </a:graphic>
      </p:graphicFrame>
      <p:sp>
        <p:nvSpPr>
          <p:cNvPr id="96259" name="Rectangle 3"/>
          <p:cNvSpPr>
            <a:spLocks noChangeArrowheads="1"/>
          </p:cNvSpPr>
          <p:nvPr/>
        </p:nvSpPr>
        <p:spPr bwMode="auto">
          <a:xfrm>
            <a:off x="685800" y="3136900"/>
            <a:ext cx="129540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defTabSz="762000"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Energy &amp; water</a:t>
            </a:r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609600" y="3838575"/>
            <a:ext cx="1468438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defTabSz="762000"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Goods &amp; services</a:t>
            </a:r>
          </a:p>
        </p:txBody>
      </p:sp>
      <p:sp>
        <p:nvSpPr>
          <p:cNvPr id="96261" name="Rectangle 5"/>
          <p:cNvSpPr>
            <a:spLocks noChangeArrowheads="1"/>
          </p:cNvSpPr>
          <p:nvPr/>
        </p:nvSpPr>
        <p:spPr bwMode="auto">
          <a:xfrm>
            <a:off x="609600" y="4584700"/>
            <a:ext cx="129540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defTabSz="762000"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Renewable resources</a:t>
            </a:r>
          </a:p>
        </p:txBody>
      </p:sp>
      <p:sp>
        <p:nvSpPr>
          <p:cNvPr id="96262" name="Rectangle 6"/>
          <p:cNvSpPr>
            <a:spLocks noChangeArrowheads="1"/>
          </p:cNvSpPr>
          <p:nvPr/>
        </p:nvSpPr>
        <p:spPr bwMode="auto">
          <a:xfrm>
            <a:off x="609600" y="5591175"/>
            <a:ext cx="164147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defTabSz="762000"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Non-renewable resources</a:t>
            </a:r>
          </a:p>
        </p:txBody>
      </p:sp>
      <p:sp>
        <p:nvSpPr>
          <p:cNvPr id="96263" name="Rectangle 7"/>
          <p:cNvSpPr>
            <a:spLocks noChangeArrowheads="1"/>
          </p:cNvSpPr>
          <p:nvPr/>
        </p:nvSpPr>
        <p:spPr bwMode="auto">
          <a:xfrm>
            <a:off x="7086600" y="5727700"/>
            <a:ext cx="1122363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defTabSz="762000"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Resource depletion</a:t>
            </a:r>
          </a:p>
        </p:txBody>
      </p:sp>
      <p:sp>
        <p:nvSpPr>
          <p:cNvPr id="96264" name="Rectangle 8"/>
          <p:cNvSpPr>
            <a:spLocks noChangeArrowheads="1"/>
          </p:cNvSpPr>
          <p:nvPr/>
        </p:nvSpPr>
        <p:spPr bwMode="auto">
          <a:xfrm>
            <a:off x="7239000" y="4737100"/>
            <a:ext cx="949325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defTabSz="762000"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Air, water, waste</a:t>
            </a:r>
          </a:p>
        </p:txBody>
      </p:sp>
      <p:sp>
        <p:nvSpPr>
          <p:cNvPr id="96265" name="Rectangle 9"/>
          <p:cNvSpPr>
            <a:spLocks noChangeArrowheads="1"/>
          </p:cNvSpPr>
          <p:nvPr/>
        </p:nvSpPr>
        <p:spPr bwMode="auto">
          <a:xfrm>
            <a:off x="7086600" y="3898900"/>
            <a:ext cx="1122363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Goods  &amp; services</a:t>
            </a:r>
          </a:p>
        </p:txBody>
      </p:sp>
      <p:sp>
        <p:nvSpPr>
          <p:cNvPr id="96266" name="Rectangle 10"/>
          <p:cNvSpPr>
            <a:spLocks noChangeArrowheads="1"/>
          </p:cNvSpPr>
          <p:nvPr/>
        </p:nvSpPr>
        <p:spPr bwMode="auto">
          <a:xfrm>
            <a:off x="6705600" y="1689100"/>
            <a:ext cx="14684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/>
            <a:r>
              <a:rPr lang="en-GB" sz="2000" b="1" i="1">
                <a:solidFill>
                  <a:schemeClr val="tx2"/>
                </a:solidFill>
                <a:latin typeface="Arial" charset="0"/>
              </a:rPr>
              <a:t>OUTPUTS</a:t>
            </a:r>
          </a:p>
        </p:txBody>
      </p:sp>
      <p:sp>
        <p:nvSpPr>
          <p:cNvPr id="96267" name="Rectangle 11"/>
          <p:cNvSpPr>
            <a:spLocks noChangeArrowheads="1"/>
          </p:cNvSpPr>
          <p:nvPr/>
        </p:nvSpPr>
        <p:spPr bwMode="auto">
          <a:xfrm>
            <a:off x="3200400" y="1612900"/>
            <a:ext cx="19002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Future impacts</a:t>
            </a:r>
          </a:p>
        </p:txBody>
      </p:sp>
      <p:sp>
        <p:nvSpPr>
          <p:cNvPr id="96268" name="Rectangle 12"/>
          <p:cNvSpPr>
            <a:spLocks noChangeArrowheads="1"/>
          </p:cNvSpPr>
          <p:nvPr/>
        </p:nvSpPr>
        <p:spPr bwMode="auto">
          <a:xfrm>
            <a:off x="3068638" y="6276975"/>
            <a:ext cx="2417762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/>
            <a:r>
              <a:rPr lang="en-GB" sz="1600" b="1">
                <a:latin typeface="Arial" charset="0"/>
              </a:rPr>
              <a:t>Land &amp; environmental capacity </a:t>
            </a:r>
          </a:p>
        </p:txBody>
      </p:sp>
      <p:sp>
        <p:nvSpPr>
          <p:cNvPr id="96269" name="Rectangle 13"/>
          <p:cNvSpPr>
            <a:spLocks noChangeArrowheads="1"/>
          </p:cNvSpPr>
          <p:nvPr/>
        </p:nvSpPr>
        <p:spPr bwMode="auto">
          <a:xfrm>
            <a:off x="685800" y="1612900"/>
            <a:ext cx="19002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/>
            <a:r>
              <a:rPr lang="en-GB" sz="2000" b="1" i="1">
                <a:solidFill>
                  <a:schemeClr val="tx2"/>
                </a:solidFill>
                <a:latin typeface="Arial" charset="0"/>
              </a:rPr>
              <a:t>INPUTS</a:t>
            </a:r>
          </a:p>
        </p:txBody>
      </p:sp>
      <p:sp>
        <p:nvSpPr>
          <p:cNvPr id="96270" name="Rectangle 14"/>
          <p:cNvSpPr>
            <a:spLocks noChangeArrowheads="1"/>
          </p:cNvSpPr>
          <p:nvPr/>
        </p:nvSpPr>
        <p:spPr bwMode="auto">
          <a:xfrm>
            <a:off x="6934200" y="3228975"/>
            <a:ext cx="129540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Information &amp; capital</a:t>
            </a:r>
          </a:p>
        </p:txBody>
      </p:sp>
      <p:sp>
        <p:nvSpPr>
          <p:cNvPr id="96271" name="Rectangle 15"/>
          <p:cNvSpPr>
            <a:spLocks noChangeArrowheads="1"/>
          </p:cNvSpPr>
          <p:nvPr/>
        </p:nvSpPr>
        <p:spPr bwMode="auto">
          <a:xfrm>
            <a:off x="685800" y="2527300"/>
            <a:ext cx="14684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defTabSz="762000"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People</a:t>
            </a:r>
          </a:p>
        </p:txBody>
      </p:sp>
      <p:sp>
        <p:nvSpPr>
          <p:cNvPr id="96272" name="Rectangle 16"/>
          <p:cNvSpPr>
            <a:spLocks noChangeArrowheads="1"/>
          </p:cNvSpPr>
          <p:nvPr/>
        </p:nvSpPr>
        <p:spPr bwMode="auto">
          <a:xfrm>
            <a:off x="7086600" y="2679700"/>
            <a:ext cx="10366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defTabSz="762000"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People</a:t>
            </a:r>
          </a:p>
        </p:txBody>
      </p:sp>
      <p:sp>
        <p:nvSpPr>
          <p:cNvPr id="96273" name="Rectangle 17"/>
          <p:cNvSpPr>
            <a:spLocks noChangeArrowheads="1"/>
          </p:cNvSpPr>
          <p:nvPr/>
        </p:nvSpPr>
        <p:spPr bwMode="auto">
          <a:xfrm>
            <a:off x="0" y="393700"/>
            <a:ext cx="94630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defTabSz="762000" eaLnBrk="0" hangingPunct="0">
              <a:spcBef>
                <a:spcPct val="50000"/>
              </a:spcBef>
            </a:pPr>
            <a:r>
              <a:rPr lang="en-GB" b="1" i="1">
                <a:latin typeface="Arial" charset="0"/>
              </a:rPr>
              <a:t>CITIES &amp; REGIONS as MATERIAL PROCESSORS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050"/>
          <p:cNvSpPr>
            <a:spLocks noChangeArrowheads="1"/>
          </p:cNvSpPr>
          <p:nvPr/>
        </p:nvSpPr>
        <p:spPr bwMode="auto">
          <a:xfrm>
            <a:off x="914400" y="74613"/>
            <a:ext cx="8001000" cy="638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lnSpc>
                <a:spcPct val="130000"/>
              </a:lnSpc>
              <a:spcBef>
                <a:spcPct val="50000"/>
              </a:spcBef>
            </a:pPr>
            <a:r>
              <a:rPr lang="en-GB">
                <a:latin typeface="Arial" charset="0"/>
                <a:cs typeface="Times New Roman" pitchFamily="18" charset="0"/>
              </a:rPr>
              <a:t> </a:t>
            </a:r>
            <a:r>
              <a:rPr lang="en-GB" sz="3200" b="1" i="1">
                <a:latin typeface="Arial" charset="0"/>
                <a:cs typeface="Times New Roman" pitchFamily="18" charset="0"/>
              </a:rPr>
              <a:t>OBJECTIVES</a:t>
            </a:r>
          </a:p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en-GB">
                <a:latin typeface="Symbol" pitchFamily="18" charset="2"/>
                <a:cs typeface="Times New Roman" pitchFamily="18" charset="0"/>
              </a:rPr>
              <a:t>·</a:t>
            </a:r>
            <a:r>
              <a:rPr lang="en-GB">
                <a:cs typeface="Times New Roman" pitchFamily="18" charset="0"/>
              </a:rPr>
              <a:t>         </a:t>
            </a:r>
            <a:r>
              <a:rPr lang="en-GB" b="1" i="1">
                <a:latin typeface="Arial" charset="0"/>
                <a:cs typeface="Times New Roman" pitchFamily="18" charset="0"/>
              </a:rPr>
              <a:t>Databasing</a:t>
            </a:r>
            <a:r>
              <a:rPr lang="en-GB">
                <a:latin typeface="Arial" charset="0"/>
                <a:cs typeface="Times New Roman" pitchFamily="18" charset="0"/>
              </a:rPr>
              <a:t>: comprehensive data system on regional resource and waste flows</a:t>
            </a:r>
          </a:p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en-GB">
                <a:latin typeface="Symbol" pitchFamily="18" charset="2"/>
                <a:cs typeface="Times New Roman" pitchFamily="18" charset="0"/>
              </a:rPr>
              <a:t>·</a:t>
            </a:r>
            <a:r>
              <a:rPr lang="en-GB">
                <a:cs typeface="Times New Roman" pitchFamily="18" charset="0"/>
              </a:rPr>
              <a:t>         </a:t>
            </a:r>
            <a:r>
              <a:rPr lang="en-GB" b="1" i="1">
                <a:latin typeface="Arial" charset="0"/>
                <a:cs typeface="Times New Roman" pitchFamily="18" charset="0"/>
              </a:rPr>
              <a:t>Modelling</a:t>
            </a:r>
            <a:r>
              <a:rPr lang="en-GB">
                <a:latin typeface="Arial" charset="0"/>
                <a:cs typeface="Times New Roman" pitchFamily="18" charset="0"/>
              </a:rPr>
              <a:t>: integrated model to analyse future trends and scenarios</a:t>
            </a:r>
          </a:p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en-GB">
                <a:latin typeface="Symbol" pitchFamily="18" charset="2"/>
                <a:cs typeface="Times New Roman" pitchFamily="18" charset="0"/>
              </a:rPr>
              <a:t>·</a:t>
            </a:r>
            <a:r>
              <a:rPr lang="en-GB">
                <a:cs typeface="Times New Roman" pitchFamily="18" charset="0"/>
              </a:rPr>
              <a:t>         </a:t>
            </a:r>
            <a:r>
              <a:rPr lang="en-GB" b="1" i="1">
                <a:latin typeface="Arial" charset="0"/>
                <a:cs typeface="Times New Roman" pitchFamily="18" charset="0"/>
              </a:rPr>
              <a:t>Benchmarking</a:t>
            </a:r>
            <a:r>
              <a:rPr lang="en-GB">
                <a:latin typeface="Arial" charset="0"/>
                <a:cs typeface="Times New Roman" pitchFamily="18" charset="0"/>
              </a:rPr>
              <a:t>:  reporting system for waste minimization and resource productivity </a:t>
            </a:r>
          </a:p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en-GB">
                <a:latin typeface="Symbol" pitchFamily="18" charset="2"/>
                <a:cs typeface="Times New Roman" pitchFamily="18" charset="0"/>
              </a:rPr>
              <a:t>·</a:t>
            </a:r>
            <a:r>
              <a:rPr lang="en-GB">
                <a:cs typeface="Times New Roman" pitchFamily="18" charset="0"/>
              </a:rPr>
              <a:t>         </a:t>
            </a:r>
            <a:r>
              <a:rPr lang="en-GB" b="1" i="1">
                <a:latin typeface="Arial" charset="0"/>
                <a:cs typeface="Times New Roman" pitchFamily="18" charset="0"/>
              </a:rPr>
              <a:t>Business applications</a:t>
            </a:r>
            <a:r>
              <a:rPr lang="en-GB">
                <a:latin typeface="Arial" charset="0"/>
                <a:cs typeface="Times New Roman" pitchFamily="18" charset="0"/>
              </a:rPr>
              <a:t>: apply the model / database system to the construction industry </a:t>
            </a:r>
          </a:p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en-GB">
                <a:latin typeface="Symbol" pitchFamily="18" charset="2"/>
                <a:cs typeface="Times New Roman" pitchFamily="18" charset="0"/>
              </a:rPr>
              <a:t>·</a:t>
            </a:r>
            <a:r>
              <a:rPr lang="en-GB">
                <a:cs typeface="Times New Roman" pitchFamily="18" charset="0"/>
              </a:rPr>
              <a:t>         </a:t>
            </a:r>
            <a:r>
              <a:rPr lang="en-GB" b="1" i="1">
                <a:latin typeface="Arial" charset="0"/>
                <a:cs typeface="Times New Roman" pitchFamily="18" charset="0"/>
              </a:rPr>
              <a:t>Policy &amp; public applications</a:t>
            </a:r>
            <a:r>
              <a:rPr lang="en-GB">
                <a:latin typeface="Arial" charset="0"/>
                <a:cs typeface="Times New Roman" pitchFamily="18" charset="0"/>
              </a:rPr>
              <a:t>: use the database / modelling system to analyse regional policy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Text Box 2"/>
          <p:cNvSpPr txBox="1">
            <a:spLocks noChangeArrowheads="1"/>
          </p:cNvSpPr>
          <p:nvPr/>
        </p:nvSpPr>
        <p:spPr bwMode="auto">
          <a:xfrm>
            <a:off x="1042988" y="666750"/>
            <a:ext cx="8101012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457200" indent="-457200">
              <a:spcBef>
                <a:spcPct val="50000"/>
              </a:spcBef>
            </a:pPr>
            <a:r>
              <a:rPr lang="en-GB" b="1">
                <a:latin typeface="Arial" charset="0"/>
                <a:cs typeface="Arial" charset="0"/>
              </a:rPr>
              <a:t>Indicators: </a:t>
            </a:r>
          </a:p>
          <a:p>
            <a:pPr marL="457200" indent="-457200">
              <a:spcBef>
                <a:spcPct val="50000"/>
              </a:spcBef>
            </a:pPr>
            <a:r>
              <a:rPr lang="en-GB">
                <a:cs typeface="Times New Roman" pitchFamily="18" charset="0"/>
              </a:rPr>
              <a:t> Can be applied to regional economy: or SIC sectors, or products (e.g. house)</a:t>
            </a:r>
          </a:p>
          <a:p>
            <a:pPr marL="457200" indent="-457200">
              <a:spcBef>
                <a:spcPct val="50000"/>
              </a:spcBef>
              <a:buFontTx/>
              <a:buChar char="•"/>
            </a:pPr>
            <a:r>
              <a:rPr lang="en-GB">
                <a:cs typeface="Times New Roman" pitchFamily="18" charset="0"/>
              </a:rPr>
              <a:t>Ecological impacts: ecological footprint (EF)</a:t>
            </a:r>
          </a:p>
          <a:p>
            <a:pPr marL="457200" indent="-457200">
              <a:spcBef>
                <a:spcPct val="50000"/>
              </a:spcBef>
              <a:buFontTx/>
              <a:buChar char="•"/>
            </a:pPr>
            <a:r>
              <a:rPr lang="en-GB">
                <a:cs typeface="Times New Roman" pitchFamily="18" charset="0"/>
              </a:rPr>
              <a:t>Climate change: carbon intensity</a:t>
            </a:r>
          </a:p>
          <a:p>
            <a:pPr marL="457200" indent="-457200">
              <a:spcBef>
                <a:spcPct val="50000"/>
              </a:spcBef>
              <a:buFontTx/>
              <a:buChar char="•"/>
            </a:pPr>
            <a:r>
              <a:rPr lang="en-GB">
                <a:cs typeface="Times New Roman" pitchFamily="18" charset="0"/>
              </a:rPr>
              <a:t>Resource efficiency: resource inputs / resource outputs </a:t>
            </a:r>
          </a:p>
          <a:p>
            <a:pPr marL="457200" indent="-457200">
              <a:spcBef>
                <a:spcPct val="50000"/>
              </a:spcBef>
              <a:buFontTx/>
              <a:buChar char="•"/>
            </a:pPr>
            <a:r>
              <a:rPr lang="en-GB">
                <a:cs typeface="Times New Roman" pitchFamily="18" charset="0"/>
              </a:rPr>
              <a:t>Resource sufficiency: domestic production / domestic consumption </a:t>
            </a:r>
          </a:p>
          <a:p>
            <a:pPr marL="457200" indent="-457200">
              <a:spcBef>
                <a:spcPct val="50000"/>
              </a:spcBef>
              <a:buFontTx/>
              <a:buChar char="•"/>
            </a:pPr>
            <a:r>
              <a:rPr lang="en-GB">
                <a:cs typeface="Times New Roman" pitchFamily="18" charset="0"/>
              </a:rPr>
              <a:t>Resource productivity: GVA in production per unit MFA</a:t>
            </a:r>
          </a:p>
          <a:p>
            <a:pPr marL="457200" indent="-457200">
              <a:spcBef>
                <a:spcPct val="50000"/>
              </a:spcBef>
              <a:buFontTx/>
              <a:buChar char="•"/>
            </a:pPr>
            <a:r>
              <a:rPr lang="en-GB">
                <a:cs typeface="Times New Roman" pitchFamily="18" charset="0"/>
              </a:rPr>
              <a:t>Res.effectiveness: primary inputs / final consumption after waste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034" name="Rectangle 2"/>
          <p:cNvSpPr>
            <a:spLocks noGrp="1" noChangeArrowheads="1"/>
          </p:cNvSpPr>
          <p:nvPr>
            <p:ph type="title"/>
          </p:nvPr>
        </p:nvSpPr>
        <p:spPr>
          <a:xfrm>
            <a:off x="1692275" y="188913"/>
            <a:ext cx="6096000" cy="1143000"/>
          </a:xfrm>
        </p:spPr>
        <p:txBody>
          <a:bodyPr/>
          <a:lstStyle/>
          <a:p>
            <a:r>
              <a:rPr lang="en-GB"/>
              <a:t>Ecological Footprint</a:t>
            </a:r>
            <a:endParaRPr lang="en-US"/>
          </a:p>
        </p:txBody>
      </p:sp>
      <p:sp>
        <p:nvSpPr>
          <p:cNvPr id="300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58888" y="1312863"/>
            <a:ext cx="7489825" cy="499586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sz="2000"/>
              <a:t>Estimate of a population's consumption of food, materials and energy in terms of the area of biologically productive land or sea required to produce those natural resources </a:t>
            </a:r>
          </a:p>
          <a:p>
            <a:pPr>
              <a:lnSpc>
                <a:spcPct val="80000"/>
              </a:lnSpc>
            </a:pPr>
            <a:r>
              <a:rPr lang="en-US" sz="2000"/>
              <a:t>gha: A global hectare is one hectare of biologically productive space with world-average productivity</a:t>
            </a:r>
          </a:p>
          <a:p>
            <a:pPr>
              <a:lnSpc>
                <a:spcPct val="80000"/>
              </a:lnSpc>
            </a:pPr>
            <a:r>
              <a:rPr lang="en-US" sz="2000"/>
              <a:t>2002, biosphere had 11.4 billion hectares of biologically productive space (approx one quarter of the planet's surface)</a:t>
            </a:r>
          </a:p>
          <a:p>
            <a:pPr>
              <a:lnSpc>
                <a:spcPct val="80000"/>
              </a:lnSpc>
            </a:pPr>
            <a:r>
              <a:rPr lang="en-US" sz="2000"/>
              <a:t>Includes 2.0 billion hectares of ocean and 9.4 billion hectares of land.</a:t>
            </a:r>
          </a:p>
          <a:p>
            <a:pPr>
              <a:lnSpc>
                <a:spcPct val="80000"/>
              </a:lnSpc>
            </a:pPr>
            <a:r>
              <a:rPr lang="en-US" sz="2000"/>
              <a:t>1 global hectare is a hectare representing the average capacity of one of these 11.4 billion hectares.</a:t>
            </a:r>
          </a:p>
          <a:p>
            <a:pPr>
              <a:lnSpc>
                <a:spcPct val="80000"/>
              </a:lnSpc>
            </a:pPr>
            <a:r>
              <a:rPr lang="en-US" sz="2000"/>
              <a:t>Global hectares allow the meaningful comparison of the ecological footprints of different countries, regions, LAs, which use different qualities and mixes of cropland, grazing land, and forest</a:t>
            </a:r>
          </a:p>
          <a:p>
            <a:pPr>
              <a:lnSpc>
                <a:spcPct val="80000"/>
              </a:lnSpc>
            </a:pPr>
            <a:r>
              <a:rPr lang="en-US" sz="2000"/>
              <a:t>When all global hectares of bioprucdtive land and sea are divided by the total global population, we end up with our fair earth share - 1.8 gha.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ChangeArrowheads="1"/>
          </p:cNvSpPr>
          <p:nvPr/>
        </p:nvSpPr>
        <p:spPr bwMode="auto">
          <a:xfrm>
            <a:off x="1116013" y="1690688"/>
            <a:ext cx="6769100" cy="2706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GB" sz="4400" b="1">
                <a:latin typeface="Arial" charset="0"/>
                <a:cs typeface="Times New Roman" pitchFamily="18" charset="0"/>
              </a:rPr>
              <a:t>Construction sector: case study</a:t>
            </a:r>
          </a:p>
          <a:p>
            <a:pPr>
              <a:lnSpc>
                <a:spcPct val="130000"/>
              </a:lnSpc>
            </a:pPr>
            <a:endParaRPr lang="en-GB" sz="4400" b="1">
              <a:latin typeface="Arial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226" name="Rectangle 2"/>
          <p:cNvSpPr>
            <a:spLocks noGrp="1" noChangeArrowheads="1"/>
          </p:cNvSpPr>
          <p:nvPr>
            <p:ph type="title"/>
          </p:nvPr>
        </p:nvSpPr>
        <p:spPr>
          <a:xfrm>
            <a:off x="1763713" y="404813"/>
            <a:ext cx="6096000" cy="658812"/>
          </a:xfrm>
        </p:spPr>
        <p:txBody>
          <a:bodyPr/>
          <a:lstStyle/>
          <a:p>
            <a:r>
              <a:rPr lang="en-GB" sz="4000"/>
              <a:t>Drivers?</a:t>
            </a:r>
            <a:endParaRPr lang="en-US" sz="4000"/>
          </a:p>
        </p:txBody>
      </p:sp>
      <p:sp>
        <p:nvSpPr>
          <p:cNvPr id="308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1557338"/>
            <a:ext cx="6477000" cy="46482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/>
              <a:t>UK Gov’t Sustainable Development Strategy </a:t>
            </a:r>
          </a:p>
          <a:p>
            <a:pPr>
              <a:lnSpc>
                <a:spcPct val="80000"/>
              </a:lnSpc>
            </a:pPr>
            <a:r>
              <a:rPr lang="en-GB" sz="2400"/>
              <a:t>UK SCP</a:t>
            </a:r>
          </a:p>
          <a:p>
            <a:pPr>
              <a:lnSpc>
                <a:spcPct val="80000"/>
              </a:lnSpc>
            </a:pPr>
            <a:r>
              <a:rPr lang="en-GB" sz="2400"/>
              <a:t>Sustainable Communities</a:t>
            </a:r>
          </a:p>
          <a:p>
            <a:pPr>
              <a:lnSpc>
                <a:spcPct val="80000"/>
              </a:lnSpc>
            </a:pPr>
            <a:r>
              <a:rPr lang="en-GB" sz="2400"/>
              <a:t>Prescott’s £60K house</a:t>
            </a:r>
          </a:p>
          <a:p>
            <a:pPr>
              <a:lnSpc>
                <a:spcPct val="80000"/>
              </a:lnSpc>
            </a:pPr>
            <a:r>
              <a:rPr lang="en-GB" sz="2400"/>
              <a:t>Kyoto and UK GHG targets</a:t>
            </a:r>
          </a:p>
          <a:p>
            <a:pPr>
              <a:lnSpc>
                <a:spcPct val="80000"/>
              </a:lnSpc>
            </a:pPr>
            <a:r>
              <a:rPr lang="en-GB" sz="2400"/>
              <a:t>Aggregate levy</a:t>
            </a:r>
          </a:p>
          <a:p>
            <a:pPr>
              <a:lnSpc>
                <a:spcPct val="80000"/>
              </a:lnSpc>
            </a:pPr>
            <a:r>
              <a:rPr lang="en-GB" sz="2400"/>
              <a:t>Landfill levy</a:t>
            </a:r>
          </a:p>
          <a:p>
            <a:pPr>
              <a:lnSpc>
                <a:spcPct val="80000"/>
              </a:lnSpc>
            </a:pPr>
            <a:r>
              <a:rPr lang="en-GB" sz="2400"/>
              <a:t>SEA</a:t>
            </a:r>
          </a:p>
          <a:p>
            <a:pPr>
              <a:lnSpc>
                <a:spcPct val="80000"/>
              </a:lnSpc>
            </a:pPr>
            <a:r>
              <a:rPr lang="en-GB" sz="2400"/>
              <a:t>SA</a:t>
            </a:r>
          </a:p>
          <a:p>
            <a:pPr>
              <a:lnSpc>
                <a:spcPct val="80000"/>
              </a:lnSpc>
            </a:pPr>
            <a:r>
              <a:rPr lang="en-GB" sz="2400"/>
              <a:t>Competitiveness</a:t>
            </a:r>
          </a:p>
          <a:p>
            <a:pPr>
              <a:lnSpc>
                <a:spcPct val="80000"/>
              </a:lnSpc>
            </a:pPr>
            <a:r>
              <a:rPr lang="en-GB" sz="2400"/>
              <a:t>Current NW footprint 6.2 gha/cap vs ‘fair earth share of 1.8 gha/cap</a:t>
            </a:r>
          </a:p>
          <a:p>
            <a:pPr>
              <a:lnSpc>
                <a:spcPct val="80000"/>
              </a:lnSpc>
            </a:pPr>
            <a:endParaRPr lang="en-US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8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813" y="0"/>
            <a:ext cx="6096000" cy="731838"/>
          </a:xfrm>
        </p:spPr>
        <p:txBody>
          <a:bodyPr/>
          <a:lstStyle/>
          <a:p>
            <a:r>
              <a:rPr lang="en-GB" sz="4000"/>
              <a:t>Overall picture</a:t>
            </a:r>
            <a:endParaRPr lang="en-US" sz="4000"/>
          </a:p>
        </p:txBody>
      </p:sp>
      <p:pic>
        <p:nvPicPr>
          <p:cNvPr id="239621" name="Picture 5"/>
          <p:cNvPicPr>
            <a:picLocks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0" y="692150"/>
            <a:ext cx="9144000" cy="6165850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3" name="Rectangle 1027"/>
          <p:cNvSpPr>
            <a:spLocks noChangeArrowheads="1"/>
          </p:cNvSpPr>
          <p:nvPr/>
        </p:nvSpPr>
        <p:spPr bwMode="auto">
          <a:xfrm>
            <a:off x="3043238" y="14335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122882" name="Picture 1026" descr="agendas"/>
          <p:cNvPicPr>
            <a:picLocks noChangeAspect="1" noChangeArrowheads="1"/>
          </p:cNvPicPr>
          <p:nvPr/>
        </p:nvPicPr>
        <p:blipFill>
          <a:blip r:embed="rId3"/>
          <a:srcRect t="19450"/>
          <a:stretch>
            <a:fillRect/>
          </a:stretch>
        </p:blipFill>
        <p:spPr bwMode="auto">
          <a:xfrm>
            <a:off x="1681163" y="304800"/>
            <a:ext cx="6227762" cy="655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274" name="Rectangle 2"/>
          <p:cNvSpPr>
            <a:spLocks noGrp="1" noChangeArrowheads="1"/>
          </p:cNvSpPr>
          <p:nvPr>
            <p:ph type="title"/>
          </p:nvPr>
        </p:nvSpPr>
        <p:spPr>
          <a:xfrm>
            <a:off x="1763713" y="476250"/>
            <a:ext cx="6096000" cy="1143000"/>
          </a:xfrm>
        </p:spPr>
        <p:txBody>
          <a:bodyPr/>
          <a:lstStyle/>
          <a:p>
            <a:r>
              <a:rPr lang="en-GB" sz="4000"/>
              <a:t>Scenario modelling framework</a:t>
            </a:r>
            <a:endParaRPr lang="en-US" sz="4000"/>
          </a:p>
        </p:txBody>
      </p:sp>
      <p:sp>
        <p:nvSpPr>
          <p:cNvPr id="310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63713" y="1989138"/>
            <a:ext cx="6477000" cy="4648200"/>
          </a:xfrm>
        </p:spPr>
        <p:txBody>
          <a:bodyPr/>
          <a:lstStyle/>
          <a:p>
            <a:r>
              <a:rPr lang="en-GB"/>
              <a:t>Housing stock, flow model</a:t>
            </a:r>
          </a:p>
          <a:p>
            <a:r>
              <a:rPr lang="en-GB"/>
              <a:t>Spreadsheet-model linked to REAP and others</a:t>
            </a:r>
          </a:p>
          <a:p>
            <a:r>
              <a:rPr lang="en-GB"/>
              <a:t>Baselines or exg stock, growth, clearances</a:t>
            </a:r>
          </a:p>
          <a:p>
            <a:r>
              <a:rPr lang="en-GB"/>
              <a:t>HH energy demand scenarios</a:t>
            </a:r>
          </a:p>
          <a:p>
            <a:r>
              <a:rPr lang="en-GB"/>
              <a:t>Housing construction (MFA, EF, C02)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Ecological footprint of construction</a:t>
            </a:r>
            <a:endParaRPr lang="en-US" sz="4000"/>
          </a:p>
        </p:txBody>
      </p:sp>
      <p:sp>
        <p:nvSpPr>
          <p:cNvPr id="306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0.63 gha/cap household energy demand (~10% of total EF)</a:t>
            </a:r>
          </a:p>
          <a:p>
            <a:r>
              <a:rPr lang="en-GB"/>
              <a:t>0.3-0.6 gha/cap for construction activities</a:t>
            </a:r>
          </a:p>
          <a:p>
            <a:r>
              <a:rPr lang="en-GB"/>
              <a:t>How to reduce the EF of housing by factor of 4  (i.e. ~0.16 gha/cap for energy demand &amp; 0.08-0.15 for construction)?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810" name="Rectangle 2"/>
          <p:cNvSpPr>
            <a:spLocks noGrp="1" noChangeArrowheads="1"/>
          </p:cNvSpPr>
          <p:nvPr>
            <p:ph type="title"/>
          </p:nvPr>
        </p:nvSpPr>
        <p:spPr>
          <a:xfrm>
            <a:off x="1116013" y="260350"/>
            <a:ext cx="8027987" cy="1584325"/>
          </a:xfrm>
        </p:spPr>
        <p:txBody>
          <a:bodyPr/>
          <a:lstStyle/>
          <a:p>
            <a:r>
              <a:rPr lang="en-GB" sz="4000"/>
              <a:t>To build new. . . . or not to build new?</a:t>
            </a:r>
            <a:br>
              <a:rPr lang="en-GB" sz="4000"/>
            </a:br>
            <a:r>
              <a:rPr lang="en-GB" sz="4000"/>
              <a:t>This is the question </a:t>
            </a:r>
            <a:r>
              <a:rPr lang="en-GB" sz="1600"/>
              <a:t>(sort of)</a:t>
            </a:r>
            <a:endParaRPr lang="en-US" sz="1600"/>
          </a:p>
        </p:txBody>
      </p:sp>
      <p:sp>
        <p:nvSpPr>
          <p:cNvPr id="2478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58888" y="2060575"/>
            <a:ext cx="7416800" cy="424973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/>
              <a:t>~15-18,000 new houses constructed per year (RSS)</a:t>
            </a:r>
          </a:p>
          <a:p>
            <a:pPr lvl="2">
              <a:lnSpc>
                <a:spcPct val="90000"/>
              </a:lnSpc>
            </a:pPr>
            <a:r>
              <a:rPr lang="en-GB" sz="1800"/>
              <a:t>Opportunity for energy efficiency gains &amp; lower EF</a:t>
            </a:r>
          </a:p>
          <a:p>
            <a:pPr lvl="2">
              <a:lnSpc>
                <a:spcPct val="90000"/>
              </a:lnSpc>
            </a:pPr>
            <a:r>
              <a:rPr lang="en-GB" sz="1800"/>
              <a:t>Has considerable construction EF to annualize</a:t>
            </a:r>
          </a:p>
          <a:p>
            <a:pPr>
              <a:lnSpc>
                <a:spcPct val="90000"/>
              </a:lnSpc>
            </a:pPr>
            <a:r>
              <a:rPr lang="en-GB" sz="2400"/>
              <a:t>~13,000 additional houses per year, net of clearances</a:t>
            </a:r>
          </a:p>
          <a:p>
            <a:pPr>
              <a:lnSpc>
                <a:spcPct val="90000"/>
              </a:lnSpc>
            </a:pPr>
            <a:r>
              <a:rPr lang="en-GB" sz="2400"/>
              <a:t>~3-5,000 homes cleared (demolished) per year</a:t>
            </a:r>
          </a:p>
          <a:p>
            <a:pPr lvl="2">
              <a:lnSpc>
                <a:spcPct val="90000"/>
              </a:lnSpc>
            </a:pPr>
            <a:r>
              <a:rPr lang="en-GB" sz="1800"/>
              <a:t>Reduces EF of poor quality exg stock</a:t>
            </a:r>
          </a:p>
          <a:p>
            <a:pPr lvl="2">
              <a:lnSpc>
                <a:spcPct val="90000"/>
              </a:lnSpc>
            </a:pPr>
            <a:r>
              <a:rPr lang="en-GB" sz="1800"/>
              <a:t>Replacement houses have construction EF to annualize</a:t>
            </a:r>
          </a:p>
          <a:p>
            <a:pPr lvl="2">
              <a:lnSpc>
                <a:spcPct val="90000"/>
              </a:lnSpc>
            </a:pPr>
            <a:r>
              <a:rPr lang="en-GB" sz="1800"/>
              <a:t>New homes have lower operating EF</a:t>
            </a:r>
          </a:p>
          <a:p>
            <a:pPr>
              <a:lnSpc>
                <a:spcPct val="90000"/>
              </a:lnSpc>
            </a:pPr>
            <a:r>
              <a:rPr lang="en-GB" sz="2400"/>
              <a:t>Should no. of new more efficient houses be increased, or should we retrofit existing stock?</a:t>
            </a:r>
          </a:p>
          <a:p>
            <a:pPr>
              <a:lnSpc>
                <a:spcPct val="90000"/>
              </a:lnSpc>
            </a:pPr>
            <a:r>
              <a:rPr lang="en-GB" sz="2400"/>
              <a:t>Could retrofit some or all of 3-5,000 homes slated for clearing</a:t>
            </a:r>
            <a:endParaRPr lang="en-US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890" name="Rectangle 2"/>
          <p:cNvSpPr>
            <a:spLocks noGrp="1" noChangeArrowheads="1"/>
          </p:cNvSpPr>
          <p:nvPr>
            <p:ph type="title"/>
          </p:nvPr>
        </p:nvSpPr>
        <p:spPr>
          <a:xfrm>
            <a:off x="1908175" y="1989138"/>
            <a:ext cx="6096000" cy="1143000"/>
          </a:xfrm>
        </p:spPr>
        <p:txBody>
          <a:bodyPr/>
          <a:lstStyle/>
          <a:p>
            <a:r>
              <a:rPr lang="en-GB"/>
              <a:t>Construction phase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073" name="Rectangle 257"/>
          <p:cNvSpPr>
            <a:spLocks noGrp="1" noChangeArrowheads="1"/>
          </p:cNvSpPr>
          <p:nvPr>
            <p:ph type="title"/>
          </p:nvPr>
        </p:nvSpPr>
        <p:spPr>
          <a:xfrm>
            <a:off x="1331913" y="160338"/>
            <a:ext cx="7488237" cy="587375"/>
          </a:xfrm>
        </p:spPr>
        <p:txBody>
          <a:bodyPr/>
          <a:lstStyle/>
          <a:p>
            <a:r>
              <a:rPr lang="en-GB" sz="2800"/>
              <a:t>How ‘heavy’ is a house, and what is it’s ecological impact?</a:t>
            </a:r>
            <a:endParaRPr lang="en-US" sz="2800"/>
          </a:p>
        </p:txBody>
      </p:sp>
      <p:graphicFrame>
        <p:nvGraphicFramePr>
          <p:cNvPr id="291077" name="Group 261"/>
          <p:cNvGraphicFramePr>
            <a:graphicFrameLocks noGrp="1"/>
          </p:cNvGraphicFramePr>
          <p:nvPr>
            <p:ph idx="1"/>
          </p:nvPr>
        </p:nvGraphicFramePr>
        <p:xfrm>
          <a:off x="1042988" y="908050"/>
          <a:ext cx="8101012" cy="5616580"/>
        </p:xfrm>
        <a:graphic>
          <a:graphicData uri="http://schemas.openxmlformats.org/drawingml/2006/table">
            <a:tbl>
              <a:tblPr/>
              <a:tblGrid>
                <a:gridCol w="454025"/>
                <a:gridCol w="739775"/>
                <a:gridCol w="2695575"/>
                <a:gridCol w="1608137"/>
                <a:gridCol w="1320800"/>
                <a:gridCol w="1282700"/>
              </a:tblGrid>
              <a:tr h="96837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EA code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123 code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 TOTAL Ecological Footprint per tonne (=direct + indirect) EF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EF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gha/tonne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t/house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Other mining and quarrying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0.009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137.56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1.17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Structural clay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0.076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19.60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1.48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Cement, lime and plaster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0.176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15.03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2.65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36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Articles of concrete, stone etc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0.028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105.78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2.99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Wood and wood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1.523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7.82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11.90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Paints, varnishes, printing ink etc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0.615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0.69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0.43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Rubber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1.305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0.11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0.14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48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Plastic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1.262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2.10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2.65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49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Glass and glass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0.306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0.99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0.30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Ceramic goods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0.283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0.76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0.21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Iron and steel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0.727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2.52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1.83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57-61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Structural metal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1.433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2.00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2.86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70-72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Electric motors and generators etc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0.537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0.94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0.50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9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Total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150 + 137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29.1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517" name="Rectangle 637"/>
          <p:cNvSpPr>
            <a:spLocks noGrp="1" noChangeArrowheads="1"/>
          </p:cNvSpPr>
          <p:nvPr>
            <p:ph type="title"/>
          </p:nvPr>
        </p:nvSpPr>
        <p:spPr>
          <a:xfrm>
            <a:off x="1979613" y="88900"/>
            <a:ext cx="6096000" cy="476250"/>
          </a:xfrm>
        </p:spPr>
        <p:txBody>
          <a:bodyPr/>
          <a:lstStyle/>
          <a:p>
            <a:r>
              <a:rPr lang="en-GB" sz="4000"/>
              <a:t>MFA (standard vs eco)</a:t>
            </a:r>
            <a:endParaRPr lang="en-US" sz="4000"/>
          </a:p>
        </p:txBody>
      </p:sp>
      <p:graphicFrame>
        <p:nvGraphicFramePr>
          <p:cNvPr id="251532" name="Group 652"/>
          <p:cNvGraphicFramePr>
            <a:graphicFrameLocks noGrp="1"/>
          </p:cNvGraphicFramePr>
          <p:nvPr>
            <p:ph idx="1"/>
          </p:nvPr>
        </p:nvGraphicFramePr>
        <p:xfrm>
          <a:off x="1042988" y="692150"/>
          <a:ext cx="7777162" cy="6187440"/>
        </p:xfrm>
        <a:graphic>
          <a:graphicData uri="http://schemas.openxmlformats.org/drawingml/2006/table">
            <a:tbl>
              <a:tblPr/>
              <a:tblGrid>
                <a:gridCol w="1920875"/>
                <a:gridCol w="828675"/>
                <a:gridCol w="828675"/>
                <a:gridCol w="1195387"/>
                <a:gridCol w="1001713"/>
                <a:gridCol w="996950"/>
                <a:gridCol w="1004887"/>
              </a:tblGrid>
              <a:tr h="2587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STANDARD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gha/tonne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EF-standard (gha)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ECO-TYPE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gha/tonne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EF-eco-type (gha</a:t>
                      </a:r>
                      <a:r>
                        <a:rPr kumimoji="0" lang="en-GB" sz="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CEMENT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11.523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0.176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2.028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1.163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0.176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0.205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BRICK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6.343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0.076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0.482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0.423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0.076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0.032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LIME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0.079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0.176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0.014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0.226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0.176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0.040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STEEL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0.162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0.727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0.118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PVC WINDOWS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0.348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1.262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0.439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TIMBER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-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3.177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1.523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4.838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INSULATION (rock)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0.399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0.009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0.004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INSULATION (polystyrene)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0.272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1.262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0.343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INSULATION (cellulose)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0.513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1.523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0.781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CER.TILES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0.401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0.283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0.113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0.401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0.283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0.113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CLAY TILES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2.789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0.076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0.211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1301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AGGREGATE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3.541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6.220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674" name="Rectangle 2"/>
          <p:cNvSpPr>
            <a:spLocks noGrp="1" noChangeArrowheads="1"/>
          </p:cNvSpPr>
          <p:nvPr>
            <p:ph type="title"/>
          </p:nvPr>
        </p:nvSpPr>
        <p:spPr>
          <a:xfrm>
            <a:off x="2195513" y="333375"/>
            <a:ext cx="6096000" cy="658813"/>
          </a:xfrm>
        </p:spPr>
        <p:txBody>
          <a:bodyPr/>
          <a:lstStyle/>
          <a:p>
            <a:r>
              <a:rPr lang="en-GB" sz="4000"/>
              <a:t>House construction EF</a:t>
            </a:r>
            <a:endParaRPr lang="en-US" sz="4000"/>
          </a:p>
        </p:txBody>
      </p:sp>
      <p:sp>
        <p:nvSpPr>
          <p:cNvPr id="2846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87450" y="1196975"/>
            <a:ext cx="7272338" cy="25273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sz="1800"/>
              <a:t>Total EF embodied in construction materials required to build typical house in the NW is 29 gha</a:t>
            </a:r>
          </a:p>
          <a:p>
            <a:pPr>
              <a:lnSpc>
                <a:spcPct val="80000"/>
              </a:lnSpc>
            </a:pPr>
            <a:r>
              <a:rPr lang="en-US" sz="2400"/>
              <a:t>REAP tells us </a:t>
            </a:r>
            <a:r>
              <a:rPr lang="en-US" sz="2400" b="1">
                <a:solidFill>
                  <a:srgbClr val="FF0000"/>
                </a:solidFill>
              </a:rPr>
              <a:t>another 13 gha per house</a:t>
            </a:r>
            <a:r>
              <a:rPr lang="en-US" sz="2400"/>
              <a:t> is due to the activities of actually assembling all these materials into a house</a:t>
            </a:r>
          </a:p>
          <a:p>
            <a:pPr>
              <a:lnSpc>
                <a:spcPct val="80000"/>
              </a:lnSpc>
            </a:pPr>
            <a:r>
              <a:rPr lang="en-GB" sz="2400"/>
              <a:t>Total EF of constructing a dwelling is </a:t>
            </a:r>
            <a:r>
              <a:rPr lang="en-GB" sz="2400" b="1"/>
              <a:t>0.3 gha/cap/yr</a:t>
            </a:r>
            <a:r>
              <a:rPr lang="en-GB" sz="2400"/>
              <a:t> </a:t>
            </a:r>
            <a:r>
              <a:rPr lang="en-GB" sz="1800"/>
              <a:t>(assuming 60 yr lifespan) </a:t>
            </a:r>
            <a:r>
              <a:rPr lang="en-GB" sz="2400"/>
              <a:t>or </a:t>
            </a:r>
            <a:r>
              <a:rPr lang="en-GB" sz="2400" b="1"/>
              <a:t>0.6</a:t>
            </a:r>
            <a:r>
              <a:rPr lang="en-GB" sz="2400"/>
              <a:t> if 30 years is used </a:t>
            </a:r>
            <a:r>
              <a:rPr lang="en-GB" sz="1600"/>
              <a:t>(assuming closer comparability with operational costs)</a:t>
            </a:r>
            <a:endParaRPr lang="en-US" sz="2000"/>
          </a:p>
        </p:txBody>
      </p:sp>
      <p:graphicFrame>
        <p:nvGraphicFramePr>
          <p:cNvPr id="284711" name="Group 39"/>
          <p:cNvGraphicFramePr>
            <a:graphicFrameLocks noGrp="1"/>
          </p:cNvGraphicFramePr>
          <p:nvPr>
            <p:ph sz="half" idx="2"/>
          </p:nvPr>
        </p:nvGraphicFramePr>
        <p:xfrm>
          <a:off x="1187450" y="3644900"/>
          <a:ext cx="7632700" cy="2585720"/>
        </p:xfrm>
        <a:graphic>
          <a:graphicData uri="http://schemas.openxmlformats.org/drawingml/2006/table">
            <a:tbl>
              <a:tblPr/>
              <a:tblGrid>
                <a:gridCol w="3894138"/>
                <a:gridCol w="904875"/>
                <a:gridCol w="946150"/>
                <a:gridCol w="942975"/>
                <a:gridCol w="944562"/>
              </a:tblGrid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/ cap from construction</a:t>
                      </a:r>
                    </a:p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marL="90000" marR="9000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30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2005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2010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2025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2050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 yr operational life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4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847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 yr operational life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4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914" name="Rectangle 2"/>
          <p:cNvSpPr>
            <a:spLocks noGrp="1" noChangeArrowheads="1"/>
          </p:cNvSpPr>
          <p:nvPr>
            <p:ph type="title"/>
          </p:nvPr>
        </p:nvSpPr>
        <p:spPr>
          <a:xfrm>
            <a:off x="1692275" y="2133600"/>
            <a:ext cx="6096000" cy="1143000"/>
          </a:xfrm>
        </p:spPr>
        <p:txBody>
          <a:bodyPr/>
          <a:lstStyle/>
          <a:p>
            <a:pPr algn="l"/>
            <a:r>
              <a:rPr lang="en-GB" sz="4000"/>
              <a:t>Household energy damand:</a:t>
            </a:r>
            <a:br>
              <a:rPr lang="en-GB" sz="4000"/>
            </a:br>
            <a:r>
              <a:rPr lang="en-GB" sz="4000"/>
              <a:t/>
            </a:r>
            <a:br>
              <a:rPr lang="en-GB" sz="4000"/>
            </a:br>
            <a:r>
              <a:rPr lang="en-GB" sz="4000"/>
              <a:t/>
            </a:r>
            <a:br>
              <a:rPr lang="en-GB" sz="4000"/>
            </a:br>
            <a:r>
              <a:rPr lang="en-GB" sz="4000"/>
              <a:t>A series of potential policy options</a:t>
            </a:r>
            <a:endParaRPr lang="en-US" sz="4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5864" name="Group 408"/>
          <p:cNvGraphicFramePr>
            <a:graphicFrameLocks noGrp="1"/>
          </p:cNvGraphicFramePr>
          <p:nvPr>
            <p:ph type="tbl" idx="1"/>
          </p:nvPr>
        </p:nvGraphicFramePr>
        <p:xfrm>
          <a:off x="971550" y="1052513"/>
          <a:ext cx="7921625" cy="5616576"/>
        </p:xfrm>
        <a:graphic>
          <a:graphicData uri="http://schemas.openxmlformats.org/drawingml/2006/table">
            <a:tbl>
              <a:tblPr/>
              <a:tblGrid>
                <a:gridCol w="2543175"/>
                <a:gridCol w="223838"/>
                <a:gridCol w="779462"/>
                <a:gridCol w="247650"/>
                <a:gridCol w="222250"/>
                <a:gridCol w="223838"/>
                <a:gridCol w="495300"/>
                <a:gridCol w="628650"/>
                <a:gridCol w="617537"/>
                <a:gridCol w="679450"/>
                <a:gridCol w="642938"/>
                <a:gridCol w="617537"/>
              </a:tblGrid>
              <a:tr h="5524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no retrofit; add 12K Ecohomes Excellent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7239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existing stock - 1/3 replaced by 2050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2864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2758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2591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231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new stock at increased rate 16k /yr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16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320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720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39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stock: exg + new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2944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3078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3311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39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exg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m.gha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39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new: Ecohomes excellent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m.gha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231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 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4.45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4.64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39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/ cap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75866" name="Oval 410"/>
          <p:cNvSpPr>
            <a:spLocks noChangeArrowheads="1"/>
          </p:cNvSpPr>
          <p:nvPr/>
        </p:nvSpPr>
        <p:spPr bwMode="auto">
          <a:xfrm>
            <a:off x="6265863" y="6108700"/>
            <a:ext cx="2843212" cy="431800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867" name="Oval 411"/>
          <p:cNvSpPr>
            <a:spLocks noChangeArrowheads="1"/>
          </p:cNvSpPr>
          <p:nvPr/>
        </p:nvSpPr>
        <p:spPr bwMode="auto">
          <a:xfrm>
            <a:off x="6229350" y="3933825"/>
            <a:ext cx="2843213" cy="431800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7734" name="Group 230"/>
          <p:cNvGraphicFramePr>
            <a:graphicFrameLocks noGrp="1"/>
          </p:cNvGraphicFramePr>
          <p:nvPr>
            <p:ph idx="1"/>
          </p:nvPr>
        </p:nvGraphicFramePr>
        <p:xfrm>
          <a:off x="1042988" y="1052513"/>
          <a:ext cx="7921625" cy="5616578"/>
        </p:xfrm>
        <a:graphic>
          <a:graphicData uri="http://schemas.openxmlformats.org/drawingml/2006/table">
            <a:tbl>
              <a:tblPr/>
              <a:tblGrid>
                <a:gridCol w="2543175"/>
                <a:gridCol w="223837"/>
                <a:gridCol w="779463"/>
                <a:gridCol w="247650"/>
                <a:gridCol w="222250"/>
                <a:gridCol w="223837"/>
                <a:gridCol w="495300"/>
                <a:gridCol w="628650"/>
                <a:gridCol w="617538"/>
                <a:gridCol w="679450"/>
                <a:gridCol w="642937"/>
                <a:gridCol w="617538"/>
              </a:tblGrid>
              <a:tr h="6175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- 40% house retrofit; add 12K Ecohomes Excellent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2885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2840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2766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new stock at increased rate 12k /yr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240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540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stock: exg + new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2945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3080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3306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91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exg dwelling efficiency:40% house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 per dw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1.48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1.19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0.82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69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exg: 40% house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m.gha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4.06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3.37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2.26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new: Ecohomes excellent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m.gha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05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 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4.09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3.48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2.60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/ cap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0.59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0.49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0.36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77735" name="Oval 231"/>
          <p:cNvSpPr>
            <a:spLocks noChangeArrowheads="1"/>
          </p:cNvSpPr>
          <p:nvPr/>
        </p:nvSpPr>
        <p:spPr bwMode="auto">
          <a:xfrm>
            <a:off x="6265863" y="6165850"/>
            <a:ext cx="2843212" cy="431800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7737" name="Oval 233"/>
          <p:cNvSpPr>
            <a:spLocks noChangeArrowheads="1"/>
          </p:cNvSpPr>
          <p:nvPr/>
        </p:nvSpPr>
        <p:spPr bwMode="auto">
          <a:xfrm>
            <a:off x="6300788" y="4149725"/>
            <a:ext cx="2843212" cy="431800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698" name="Rectangle 2"/>
          <p:cNvSpPr>
            <a:spLocks noGrp="1" noChangeArrowheads="1"/>
          </p:cNvSpPr>
          <p:nvPr>
            <p:ph type="title"/>
          </p:nvPr>
        </p:nvSpPr>
        <p:spPr>
          <a:xfrm>
            <a:off x="1908175" y="260350"/>
            <a:ext cx="6096000" cy="792163"/>
          </a:xfrm>
        </p:spPr>
        <p:txBody>
          <a:bodyPr/>
          <a:lstStyle/>
          <a:p>
            <a:r>
              <a:rPr lang="en-GB"/>
              <a:t>Results (build &amp; operate)</a:t>
            </a:r>
            <a:endParaRPr lang="en-US"/>
          </a:p>
        </p:txBody>
      </p:sp>
      <p:graphicFrame>
        <p:nvGraphicFramePr>
          <p:cNvPr id="285881" name="Group 185"/>
          <p:cNvGraphicFramePr>
            <a:graphicFrameLocks noGrp="1"/>
          </p:cNvGraphicFramePr>
          <p:nvPr>
            <p:ph type="tbl" idx="1"/>
          </p:nvPr>
        </p:nvGraphicFramePr>
        <p:xfrm>
          <a:off x="1331913" y="1196975"/>
          <a:ext cx="7561262" cy="5497197"/>
        </p:xfrm>
        <a:graphic>
          <a:graphicData uri="http://schemas.openxmlformats.org/drawingml/2006/table">
            <a:tbl>
              <a:tblPr/>
              <a:tblGrid>
                <a:gridCol w="3857625"/>
                <a:gridCol w="896937"/>
                <a:gridCol w="936625"/>
                <a:gridCol w="935038"/>
                <a:gridCol w="935037"/>
              </a:tblGrid>
              <a:tr h="519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pitchFamily="18" charset="0"/>
                        </a:rPr>
                        <a:t>Policy options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/ cap from HH energy demand</a:t>
                      </a: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2005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2010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2025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2050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021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single policy: add 18K annually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021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no retrofit; add 12K Ecohomes Excellent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0.64</a:t>
                      </a:r>
                      <a:endParaRPr kumimoji="0" lang="en-GB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99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no retrofit; add 12K BedZED</a:t>
                      </a:r>
                      <a:endParaRPr kumimoji="0" 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0.61</a:t>
                      </a:r>
                      <a:endParaRPr kumimoji="0" lang="en-GB" sz="4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- 40% house retrofit; add 12K Ecohomes Excellent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0.59</a:t>
                      </a:r>
                      <a:endParaRPr kumimoji="0" lang="en-GB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0.49</a:t>
                      </a:r>
                      <a:endParaRPr kumimoji="0" lang="en-GB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0.36</a:t>
                      </a:r>
                      <a:endParaRPr kumimoji="0" lang="en-GB" sz="3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6088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retrofit to 40% house std ovr 30 yrs; add 9K BedZED</a:t>
                      </a:r>
                      <a:endParaRPr kumimoji="0" 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0.59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0.34</a:t>
                      </a:r>
                      <a:endParaRPr kumimoji="0" lang="en-GB" sz="4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132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- 40% house with 30% (31K) replacement; BedZED</a:t>
                      </a:r>
                      <a:endParaRPr kumimoji="0" 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0.57</a:t>
                      </a:r>
                      <a:endParaRPr kumimoji="0" lang="en-GB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0.42</a:t>
                      </a:r>
                      <a:endParaRPr kumimoji="0" lang="en-GB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0.25</a:t>
                      </a:r>
                      <a:endParaRPr kumimoji="0" lang="en-GB" sz="4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- 40% house with 50% (42K) replacement; BedZED</a:t>
                      </a:r>
                      <a:endParaRPr kumimoji="0" 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0.55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0.38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0.20</a:t>
                      </a:r>
                      <a:endParaRPr kumimoji="0" lang="en-GB" sz="4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/ cap from construction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03238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 yr operational life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 yr operational life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986" name="Rectangle 2"/>
          <p:cNvSpPr>
            <a:spLocks noGrp="1" noChangeArrowheads="1"/>
          </p:cNvSpPr>
          <p:nvPr>
            <p:ph type="title"/>
          </p:nvPr>
        </p:nvSpPr>
        <p:spPr>
          <a:xfrm>
            <a:off x="1692275" y="549275"/>
            <a:ext cx="6096000" cy="1143000"/>
          </a:xfrm>
        </p:spPr>
        <p:txBody>
          <a:bodyPr/>
          <a:lstStyle/>
          <a:p>
            <a:r>
              <a:rPr lang="en-GB"/>
              <a:t>Questions</a:t>
            </a:r>
            <a:endParaRPr lang="en-US"/>
          </a:p>
        </p:txBody>
      </p:sp>
      <p:sp>
        <p:nvSpPr>
          <p:cNvPr id="297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1700213"/>
            <a:ext cx="6999288" cy="4648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/>
              <a:t>Is the EF the best metric to measure resource efficiency?</a:t>
            </a:r>
          </a:p>
          <a:p>
            <a:pPr>
              <a:lnSpc>
                <a:spcPct val="90000"/>
              </a:lnSpc>
            </a:pPr>
            <a:r>
              <a:rPr lang="en-GB" sz="2800"/>
              <a:t>How do we annualize the EF of construction to ensure comparability between new build and retrofitting?</a:t>
            </a:r>
          </a:p>
          <a:p>
            <a:pPr>
              <a:lnSpc>
                <a:spcPct val="90000"/>
              </a:lnSpc>
            </a:pPr>
            <a:r>
              <a:rPr lang="en-US" sz="2800"/>
              <a:t>Footprint calculations are an underestimate of our global impacts, and they rely on national and regional level data. Does this make the EF measure too simplistic?</a:t>
            </a:r>
          </a:p>
          <a:p>
            <a:pPr>
              <a:lnSpc>
                <a:spcPct val="90000"/>
              </a:lnSpc>
            </a:pPr>
            <a:r>
              <a:rPr lang="en-US" sz="2800"/>
              <a:t>Is the EF’s accuracy sufficient to allow us to act on what the footprint is showing us now?</a:t>
            </a:r>
            <a:endParaRPr lang="en-GB" sz="2800"/>
          </a:p>
          <a:p>
            <a:pPr>
              <a:lnSpc>
                <a:spcPct val="90000"/>
              </a:lnSpc>
            </a:pPr>
            <a:endParaRPr lang="en-US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Conclusions</a:t>
            </a:r>
            <a:endParaRPr lang="en-US"/>
          </a:p>
        </p:txBody>
      </p:sp>
      <p:sp>
        <p:nvSpPr>
          <p:cNvPr id="314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92275" y="1844675"/>
            <a:ext cx="6624638" cy="4648200"/>
          </a:xfrm>
        </p:spPr>
        <p:txBody>
          <a:bodyPr/>
          <a:lstStyle/>
          <a:p>
            <a:r>
              <a:rPr lang="en-GB" sz="2800"/>
              <a:t>Retrofitting may deserve a closer look.</a:t>
            </a:r>
          </a:p>
          <a:p>
            <a:r>
              <a:rPr lang="en-GB" sz="2800"/>
              <a:t>Few key assumptions, but EF, CO2 and material intensity results are comparable. </a:t>
            </a:r>
          </a:p>
          <a:p>
            <a:r>
              <a:rPr lang="en-GB" sz="2800"/>
              <a:t>Start of a universal indicator of ecological impact of consumption.</a:t>
            </a:r>
          </a:p>
          <a:p>
            <a:r>
              <a:rPr lang="en-GB" sz="2800"/>
              <a:t>Data is generally standardized and available yearly; hence updatable</a:t>
            </a:r>
          </a:p>
          <a:p>
            <a:r>
              <a:rPr lang="en-GB" sz="2800"/>
              <a:t>More data will yield better resolution.</a:t>
            </a:r>
            <a:endParaRPr lang="en-US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z="2000"/>
              <a:t>Alastair Moore</a:t>
            </a:r>
          </a:p>
          <a:p>
            <a:pPr>
              <a:buFontTx/>
              <a:buNone/>
            </a:pPr>
            <a:r>
              <a:rPr lang="en-GB" sz="2000"/>
              <a:t>Research Associate</a:t>
            </a:r>
          </a:p>
          <a:p>
            <a:pPr>
              <a:buFontTx/>
              <a:buNone/>
            </a:pPr>
            <a:r>
              <a:rPr lang="en-GB" sz="2000"/>
              <a:t>Centre for Urban &amp; Regional Ecology</a:t>
            </a:r>
          </a:p>
          <a:p>
            <a:pPr>
              <a:buFontTx/>
              <a:buNone/>
            </a:pPr>
            <a:r>
              <a:rPr lang="en-GB" sz="2000"/>
              <a:t>University of Manchester</a:t>
            </a:r>
          </a:p>
          <a:p>
            <a:pPr>
              <a:buFontTx/>
              <a:buNone/>
            </a:pPr>
            <a:r>
              <a:rPr lang="en-GB" sz="2000"/>
              <a:t>Alastair.moore@manchester.ac.uk</a:t>
            </a:r>
            <a:endParaRPr lang="en-US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200" name="Rectangle 272"/>
          <p:cNvSpPr>
            <a:spLocks noGrp="1" noChangeArrowheads="1"/>
          </p:cNvSpPr>
          <p:nvPr>
            <p:ph type="title"/>
          </p:nvPr>
        </p:nvSpPr>
        <p:spPr>
          <a:xfrm>
            <a:off x="1116013" y="0"/>
            <a:ext cx="7848600" cy="658813"/>
          </a:xfrm>
        </p:spPr>
        <p:txBody>
          <a:bodyPr/>
          <a:lstStyle/>
          <a:p>
            <a:r>
              <a:rPr lang="en-GB" sz="2400"/>
              <a:t>CO2 emissions from construction of  typical UK house</a:t>
            </a:r>
            <a:endParaRPr lang="en-US" sz="2400"/>
          </a:p>
        </p:txBody>
      </p:sp>
      <p:graphicFrame>
        <p:nvGraphicFramePr>
          <p:cNvPr id="253203" name="Group 275"/>
          <p:cNvGraphicFramePr>
            <a:graphicFrameLocks noGrp="1"/>
          </p:cNvGraphicFramePr>
          <p:nvPr>
            <p:ph idx="1"/>
          </p:nvPr>
        </p:nvGraphicFramePr>
        <p:xfrm>
          <a:off x="1042988" y="981075"/>
          <a:ext cx="7850187" cy="5468941"/>
        </p:xfrm>
        <a:graphic>
          <a:graphicData uri="http://schemas.openxmlformats.org/drawingml/2006/table">
            <a:tbl>
              <a:tblPr/>
              <a:tblGrid>
                <a:gridCol w="474662"/>
                <a:gridCol w="771525"/>
                <a:gridCol w="2816225"/>
                <a:gridCol w="1168400"/>
                <a:gridCol w="1284288"/>
                <a:gridCol w="1335087"/>
              </a:tblGrid>
              <a:tr h="938213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EA code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123 code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 TOTAL Co2 for different building materials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 tonnes materials per house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 Total CO2 per house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T CO2/tonne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Other mining and quarrying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0.019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137.56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2.58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Structural clay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0.188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19.60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3.68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Cement, lime and plaster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0.671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15.03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10.09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36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Articles of concrete, stone etc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0.076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105.78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8.03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Wood and wood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0.674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7.82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5.27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Paints, varnishes, printing ink etc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0.506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0.69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0.35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Rubber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1.131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0.11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0.12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48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Plastic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1.285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2.10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2.70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49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Glass and glass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1.739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0.99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1.73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Ceramic goods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1.950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0.76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1.47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Iron and steel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4.061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2.52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10.25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57-61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Structural metal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6.805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2.00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13.60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70-72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Electric motors and generators etc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1.371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0.94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1.29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00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Total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61.168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429" name="Oval 309"/>
          <p:cNvSpPr>
            <a:spLocks noChangeArrowheads="1"/>
          </p:cNvSpPr>
          <p:nvPr/>
        </p:nvSpPr>
        <p:spPr bwMode="auto">
          <a:xfrm>
            <a:off x="6072188" y="6021388"/>
            <a:ext cx="2843212" cy="431800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261682" name="Group 562"/>
          <p:cNvGraphicFramePr>
            <a:graphicFrameLocks noGrp="1"/>
          </p:cNvGraphicFramePr>
          <p:nvPr>
            <p:ph/>
          </p:nvPr>
        </p:nvGraphicFramePr>
        <p:xfrm>
          <a:off x="1042988" y="333375"/>
          <a:ext cx="7705725" cy="6208078"/>
        </p:xfrm>
        <a:graphic>
          <a:graphicData uri="http://schemas.openxmlformats.org/drawingml/2006/table">
            <a:tbl>
              <a:tblPr/>
              <a:tblGrid>
                <a:gridCol w="2382837"/>
                <a:gridCol w="217488"/>
                <a:gridCol w="776287"/>
                <a:gridCol w="244475"/>
                <a:gridCol w="215900"/>
                <a:gridCol w="217488"/>
                <a:gridCol w="498475"/>
                <a:gridCol w="623887"/>
                <a:gridCol w="609600"/>
                <a:gridCol w="673100"/>
                <a:gridCol w="636588"/>
                <a:gridCol w="609600"/>
              </a:tblGrid>
              <a:tr h="4714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- 40% house with 30% replacement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6159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existing stock - 1/3 replaced by 2050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2772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2420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1931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59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new stock at increased rate 31k /yr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620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1395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75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stock: exg + new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2927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3040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3326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59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exg dwelling efficiency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 per dw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1.48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1.19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0.82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75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exg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3.90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2.87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1.57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59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new dwelling efficiency BedZed2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 per dw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59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new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gha/cap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0.22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75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 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3.93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2.97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1.80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59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/ cap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0.57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0.25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63733" name="Group 565"/>
          <p:cNvGraphicFramePr>
            <a:graphicFrameLocks noGrp="1"/>
          </p:cNvGraphicFramePr>
          <p:nvPr>
            <p:ph/>
          </p:nvPr>
        </p:nvGraphicFramePr>
        <p:xfrm>
          <a:off x="1042988" y="260350"/>
          <a:ext cx="7561262" cy="6169661"/>
        </p:xfrm>
        <a:graphic>
          <a:graphicData uri="http://schemas.openxmlformats.org/drawingml/2006/table">
            <a:tbl>
              <a:tblPr/>
              <a:tblGrid>
                <a:gridCol w="2338387"/>
                <a:gridCol w="212725"/>
                <a:gridCol w="762000"/>
                <a:gridCol w="239713"/>
                <a:gridCol w="212725"/>
                <a:gridCol w="212725"/>
                <a:gridCol w="488950"/>
                <a:gridCol w="612775"/>
                <a:gridCol w="598487"/>
                <a:gridCol w="658813"/>
                <a:gridCol w="625475"/>
                <a:gridCol w="598487"/>
              </a:tblGrid>
              <a:tr h="4445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- 40% house with 50% replacement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5826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existing stock - 1/2 replaced by 2050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2682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2122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1436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new stock at increased rate 42k /yr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840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1890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26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stock: exg + new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2892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2962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3326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26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exg dwelling efficiency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 per dw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1.48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1.19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0.82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26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exg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3.78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2.52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1.17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new dwelling efficiency BedZed2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 per dw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new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gha/cap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619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 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3.81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2.65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1.47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/ cap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0.55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0.38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0.20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63472" name="Oval 304"/>
          <p:cNvSpPr>
            <a:spLocks noChangeArrowheads="1"/>
          </p:cNvSpPr>
          <p:nvPr/>
        </p:nvSpPr>
        <p:spPr bwMode="auto">
          <a:xfrm>
            <a:off x="6057900" y="5894388"/>
            <a:ext cx="2843213" cy="431800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69570" name="Group 258"/>
          <p:cNvGraphicFramePr>
            <a:graphicFrameLocks noGrp="1"/>
          </p:cNvGraphicFramePr>
          <p:nvPr>
            <p:ph idx="1"/>
          </p:nvPr>
        </p:nvGraphicFramePr>
        <p:xfrm>
          <a:off x="900113" y="665163"/>
          <a:ext cx="8064500" cy="6196648"/>
        </p:xfrm>
        <a:graphic>
          <a:graphicData uri="http://schemas.openxmlformats.org/drawingml/2006/table">
            <a:tbl>
              <a:tblPr/>
              <a:tblGrid>
                <a:gridCol w="2493962"/>
                <a:gridCol w="227013"/>
                <a:gridCol w="812800"/>
                <a:gridCol w="255587"/>
                <a:gridCol w="227013"/>
                <a:gridCol w="227012"/>
                <a:gridCol w="522288"/>
                <a:gridCol w="650875"/>
                <a:gridCol w="639762"/>
                <a:gridCol w="703263"/>
                <a:gridCol w="666750"/>
                <a:gridCol w="638175"/>
              </a:tblGrid>
              <a:tr h="5191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retrofit to 40% house std ovr 30 yrs; add 9K BedZED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905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new stock at increased rate 9k /yr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405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stock: exg + new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2945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3080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3305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57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exg dwelling efficiency:40% house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 per dw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1.48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1.19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0.82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exg: 40% house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m.gha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4.09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3.44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2.37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57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new dwelling efficiency BedZed2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 per dw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new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gha/cap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 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4.09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3.47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2.43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/ cap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0.59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0.34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1618" name="Group 258"/>
          <p:cNvGraphicFramePr>
            <a:graphicFrameLocks noGrp="1"/>
          </p:cNvGraphicFramePr>
          <p:nvPr>
            <p:ph idx="1"/>
          </p:nvPr>
        </p:nvGraphicFramePr>
        <p:xfrm>
          <a:off x="1042988" y="492125"/>
          <a:ext cx="7921625" cy="6107749"/>
        </p:xfrm>
        <a:graphic>
          <a:graphicData uri="http://schemas.openxmlformats.org/drawingml/2006/table">
            <a:tbl>
              <a:tblPr/>
              <a:tblGrid>
                <a:gridCol w="2449512"/>
                <a:gridCol w="223838"/>
                <a:gridCol w="798512"/>
                <a:gridCol w="250825"/>
                <a:gridCol w="223838"/>
                <a:gridCol w="222250"/>
                <a:gridCol w="512762"/>
                <a:gridCol w="639763"/>
                <a:gridCol w="628650"/>
                <a:gridCol w="674687"/>
                <a:gridCol w="669925"/>
                <a:gridCol w="627063"/>
              </a:tblGrid>
              <a:tr h="3984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no retrofit; add 12K BedZED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5222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2885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2840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2766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new stock at increased rate 12k /yr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240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540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stock: exg + new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2945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3080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3306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73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exg dwelling efficiency:40% house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 per dw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1.48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1.19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0.82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72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exg: 40% house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m.gha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73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new dwelling efficiency BedZed2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 per dw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new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gha/cap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0.04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4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 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4.34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/ cap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0576" name="Group 176"/>
          <p:cNvGraphicFramePr>
            <a:graphicFrameLocks noGrp="1"/>
          </p:cNvGraphicFramePr>
          <p:nvPr>
            <p:ph idx="1"/>
          </p:nvPr>
        </p:nvGraphicFramePr>
        <p:xfrm>
          <a:off x="900113" y="1052513"/>
          <a:ext cx="8243887" cy="5146677"/>
        </p:xfrm>
        <a:graphic>
          <a:graphicData uri="http://schemas.openxmlformats.org/drawingml/2006/table">
            <a:tbl>
              <a:tblPr/>
              <a:tblGrid>
                <a:gridCol w="2894012"/>
                <a:gridCol w="282575"/>
                <a:gridCol w="1052513"/>
                <a:gridCol w="328612"/>
                <a:gridCol w="282575"/>
                <a:gridCol w="823913"/>
                <a:gridCol w="901700"/>
                <a:gridCol w="855662"/>
                <a:gridCol w="822325"/>
              </a:tblGrid>
              <a:tr h="346075">
                <a:tc gridSpan="3"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SUMMARY OF THE REGION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728663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all figures per capita unless otherwise stated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units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2005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2025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long range 2050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population 1000s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6830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6887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7031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7232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26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households (2004)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3000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3110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3317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size of household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2.35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2.30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2.26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2.17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26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EF     2005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EF      2010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EF    2025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long range EF 2050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EF / cap - central projection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6.55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7.73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10.19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5826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- central projection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million.gha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42.35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45.12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54.36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73.69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AutoShape 2"/>
          <p:cNvSpPr>
            <a:spLocks noChangeArrowheads="1"/>
          </p:cNvSpPr>
          <p:nvPr/>
        </p:nvSpPr>
        <p:spPr bwMode="auto">
          <a:xfrm>
            <a:off x="990600" y="533400"/>
            <a:ext cx="7620000" cy="4114800"/>
          </a:xfrm>
          <a:prstGeom prst="roundRect">
            <a:avLst>
              <a:gd name="adj" fmla="val 16667"/>
            </a:avLst>
          </a:prstGeom>
          <a:solidFill>
            <a:srgbClr val="FFFF66"/>
          </a:solidFill>
          <a:ln w="76200">
            <a:solidFill>
              <a:srgbClr val="FF0000"/>
            </a:solidFill>
            <a:prstDash val="sysDot"/>
            <a:round/>
            <a:headEnd/>
            <a:tailEnd/>
          </a:ln>
          <a:effectLst/>
        </p:spPr>
        <p:txBody>
          <a:bodyPr lIns="0" rIns="0" anchor="ctr"/>
          <a:lstStyle/>
          <a:p>
            <a:pPr algn="ctr"/>
            <a:endParaRPr lang="en-US" sz="1200">
              <a:latin typeface="Arial" charset="0"/>
            </a:endParaRPr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1143000" y="1905000"/>
            <a:ext cx="7620000" cy="4114800"/>
          </a:xfrm>
          <a:prstGeom prst="roundRect">
            <a:avLst>
              <a:gd name="adj" fmla="val 16667"/>
            </a:avLst>
          </a:prstGeom>
          <a:solidFill>
            <a:srgbClr val="00FF00"/>
          </a:solidFill>
          <a:ln w="76200">
            <a:solidFill>
              <a:srgbClr val="FF0000"/>
            </a:solidFill>
            <a:prstDash val="sysDot"/>
            <a:round/>
            <a:headEnd/>
            <a:tailEnd/>
          </a:ln>
          <a:effectLst/>
        </p:spPr>
        <p:txBody>
          <a:bodyPr lIns="0" rIns="0" anchor="ctr"/>
          <a:lstStyle/>
          <a:p>
            <a:pPr algn="ctr"/>
            <a:endParaRPr lang="en-US" sz="1200">
              <a:latin typeface="Arial" charset="0"/>
            </a:endParaRPr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3505200" y="2119313"/>
            <a:ext cx="3810000" cy="331787"/>
          </a:xfrm>
          <a:prstGeom prst="rightArrow">
            <a:avLst>
              <a:gd name="adj1" fmla="val 29194"/>
              <a:gd name="adj2" fmla="val 84583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6986588" y="2798763"/>
            <a:ext cx="425450" cy="325437"/>
          </a:xfrm>
          <a:prstGeom prst="rightArrow">
            <a:avLst>
              <a:gd name="adj1" fmla="val 46870"/>
              <a:gd name="adj2" fmla="val 57601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>
            <a:off x="6988175" y="3997325"/>
            <a:ext cx="423863" cy="255588"/>
          </a:xfrm>
          <a:prstGeom prst="rightArrow">
            <a:avLst>
              <a:gd name="adj1" fmla="val 46870"/>
              <a:gd name="adj2" fmla="val 73069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AutoShape 7"/>
          <p:cNvSpPr>
            <a:spLocks noChangeArrowheads="1"/>
          </p:cNvSpPr>
          <p:nvPr/>
        </p:nvSpPr>
        <p:spPr bwMode="auto">
          <a:xfrm>
            <a:off x="5811838" y="2652713"/>
            <a:ext cx="1020762" cy="609600"/>
          </a:xfrm>
          <a:prstGeom prst="roundRect">
            <a:avLst>
              <a:gd name="adj" fmla="val 16667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Household  food cons.</a:t>
            </a:r>
            <a:endParaRPr lang="en-US" sz="1200" b="1" i="1">
              <a:latin typeface="Arial" charset="0"/>
            </a:endParaRPr>
          </a:p>
        </p:txBody>
      </p:sp>
      <p:sp>
        <p:nvSpPr>
          <p:cNvPr id="100360" name="AutoShape 8"/>
          <p:cNvSpPr>
            <a:spLocks noChangeArrowheads="1"/>
          </p:cNvSpPr>
          <p:nvPr/>
        </p:nvSpPr>
        <p:spPr bwMode="auto">
          <a:xfrm>
            <a:off x="1219200" y="2728913"/>
            <a:ext cx="1020763" cy="63341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Regional  extraction</a:t>
            </a:r>
            <a:endParaRPr lang="en-US" sz="1200" b="1" i="1">
              <a:latin typeface="Arial" charset="0"/>
            </a:endParaRPr>
          </a:p>
        </p:txBody>
      </p:sp>
      <p:sp>
        <p:nvSpPr>
          <p:cNvPr id="100361" name="AutoShape 9"/>
          <p:cNvSpPr>
            <a:spLocks noChangeArrowheads="1"/>
          </p:cNvSpPr>
          <p:nvPr/>
        </p:nvSpPr>
        <p:spPr bwMode="auto">
          <a:xfrm>
            <a:off x="2797175" y="2705100"/>
            <a:ext cx="1020763" cy="63341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Regional production </a:t>
            </a:r>
            <a:endParaRPr lang="en-US" sz="1200" b="1" i="1">
              <a:latin typeface="Arial" charset="0"/>
            </a:endParaRPr>
          </a:p>
        </p:txBody>
      </p:sp>
      <p:sp>
        <p:nvSpPr>
          <p:cNvPr id="100362" name="AutoShape 10"/>
          <p:cNvSpPr>
            <a:spLocks noChangeArrowheads="1"/>
          </p:cNvSpPr>
          <p:nvPr/>
        </p:nvSpPr>
        <p:spPr bwMode="auto">
          <a:xfrm>
            <a:off x="3897313" y="2819400"/>
            <a:ext cx="423862" cy="414338"/>
          </a:xfrm>
          <a:prstGeom prst="rightArrow">
            <a:avLst>
              <a:gd name="adj1" fmla="val 46870"/>
              <a:gd name="adj2" fmla="val 4507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3" name="AutoShape 11"/>
          <p:cNvSpPr>
            <a:spLocks noChangeArrowheads="1"/>
          </p:cNvSpPr>
          <p:nvPr/>
        </p:nvSpPr>
        <p:spPr bwMode="auto">
          <a:xfrm>
            <a:off x="2263775" y="2819400"/>
            <a:ext cx="423863" cy="414338"/>
          </a:xfrm>
          <a:prstGeom prst="rightArrow">
            <a:avLst>
              <a:gd name="adj1" fmla="val 46870"/>
              <a:gd name="adj2" fmla="val 4507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4" name="AutoShape 12"/>
          <p:cNvSpPr>
            <a:spLocks noChangeArrowheads="1"/>
          </p:cNvSpPr>
          <p:nvPr/>
        </p:nvSpPr>
        <p:spPr bwMode="auto">
          <a:xfrm>
            <a:off x="5421313" y="2819400"/>
            <a:ext cx="423862" cy="414338"/>
          </a:xfrm>
          <a:prstGeom prst="rightArrow">
            <a:avLst>
              <a:gd name="adj1" fmla="val 46870"/>
              <a:gd name="adj2" fmla="val 4507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5" name="AutoShape 13"/>
          <p:cNvSpPr>
            <a:spLocks noChangeArrowheads="1"/>
          </p:cNvSpPr>
          <p:nvPr/>
        </p:nvSpPr>
        <p:spPr bwMode="auto">
          <a:xfrm>
            <a:off x="5811838" y="3338513"/>
            <a:ext cx="1020762" cy="609600"/>
          </a:xfrm>
          <a:prstGeom prst="roundRect">
            <a:avLst>
              <a:gd name="adj" fmla="val 16667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Commercial   food cons.</a:t>
            </a:r>
            <a:endParaRPr lang="en-US" sz="1200" b="1" i="1">
              <a:latin typeface="Arial" charset="0"/>
            </a:endParaRPr>
          </a:p>
        </p:txBody>
      </p:sp>
      <p:sp>
        <p:nvSpPr>
          <p:cNvPr id="100366" name="AutoShape 14"/>
          <p:cNvSpPr>
            <a:spLocks noChangeArrowheads="1"/>
          </p:cNvSpPr>
          <p:nvPr/>
        </p:nvSpPr>
        <p:spPr bwMode="auto">
          <a:xfrm>
            <a:off x="5811838" y="4024313"/>
            <a:ext cx="1020762" cy="609600"/>
          </a:xfrm>
          <a:prstGeom prst="roundRect">
            <a:avLst>
              <a:gd name="adj" fmla="val 16667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Public    food cons.</a:t>
            </a:r>
            <a:endParaRPr lang="en-US" sz="1200" b="1" i="1">
              <a:latin typeface="Arial" charset="0"/>
            </a:endParaRPr>
          </a:p>
        </p:txBody>
      </p:sp>
      <p:sp>
        <p:nvSpPr>
          <p:cNvPr id="100367" name="AutoShape 15"/>
          <p:cNvSpPr>
            <a:spLocks noChangeArrowheads="1"/>
          </p:cNvSpPr>
          <p:nvPr/>
        </p:nvSpPr>
        <p:spPr bwMode="auto">
          <a:xfrm rot="21600000">
            <a:off x="3254375" y="2195513"/>
            <a:ext cx="382588" cy="382587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8" name="AutoShape 16"/>
          <p:cNvSpPr>
            <a:spLocks noChangeArrowheads="1"/>
          </p:cNvSpPr>
          <p:nvPr/>
        </p:nvSpPr>
        <p:spPr bwMode="auto">
          <a:xfrm rot="21600000">
            <a:off x="1806575" y="2195513"/>
            <a:ext cx="382588" cy="382587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9" name="AutoShape 17"/>
          <p:cNvSpPr>
            <a:spLocks noChangeArrowheads="1"/>
          </p:cNvSpPr>
          <p:nvPr/>
        </p:nvSpPr>
        <p:spPr bwMode="auto">
          <a:xfrm rot="-5400000">
            <a:off x="2701131" y="1772444"/>
            <a:ext cx="976313" cy="479425"/>
          </a:xfrm>
          <a:prstGeom prst="rightArrow">
            <a:avLst>
              <a:gd name="adj1" fmla="val 36648"/>
              <a:gd name="adj2" fmla="val 33092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0" name="AutoShape 18"/>
          <p:cNvSpPr>
            <a:spLocks noChangeArrowheads="1"/>
          </p:cNvSpPr>
          <p:nvPr/>
        </p:nvSpPr>
        <p:spPr bwMode="auto">
          <a:xfrm>
            <a:off x="4291013" y="2705100"/>
            <a:ext cx="1096962" cy="63341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Factors: transport &amp; construction </a:t>
            </a:r>
            <a:endParaRPr lang="en-US" sz="1200" b="1" i="1">
              <a:latin typeface="Arial" charset="0"/>
            </a:endParaRPr>
          </a:p>
        </p:txBody>
      </p:sp>
      <p:sp>
        <p:nvSpPr>
          <p:cNvPr id="100371" name="AutoShape 19"/>
          <p:cNvSpPr>
            <a:spLocks noChangeArrowheads="1"/>
          </p:cNvSpPr>
          <p:nvPr/>
        </p:nvSpPr>
        <p:spPr bwMode="auto">
          <a:xfrm>
            <a:off x="838200" y="1585913"/>
            <a:ext cx="8001000" cy="3429000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lIns="0" rIns="0" anchor="ctr"/>
          <a:lstStyle/>
          <a:p>
            <a:pPr algn="ctr"/>
            <a:endParaRPr lang="en-US" sz="1200">
              <a:latin typeface="Arial" charset="0"/>
            </a:endParaRPr>
          </a:p>
        </p:txBody>
      </p:sp>
      <p:sp>
        <p:nvSpPr>
          <p:cNvPr id="100372" name="AutoShape 20"/>
          <p:cNvSpPr>
            <a:spLocks noChangeArrowheads="1"/>
          </p:cNvSpPr>
          <p:nvPr/>
        </p:nvSpPr>
        <p:spPr bwMode="auto">
          <a:xfrm>
            <a:off x="3627438" y="747713"/>
            <a:ext cx="1020762" cy="63341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Exported production </a:t>
            </a:r>
            <a:endParaRPr lang="en-US" sz="1200" b="1" i="1">
              <a:latin typeface="Arial" charset="0"/>
            </a:endParaRPr>
          </a:p>
        </p:txBody>
      </p:sp>
      <p:sp>
        <p:nvSpPr>
          <p:cNvPr id="100373" name="AutoShape 21"/>
          <p:cNvSpPr>
            <a:spLocks noChangeArrowheads="1"/>
          </p:cNvSpPr>
          <p:nvPr/>
        </p:nvSpPr>
        <p:spPr bwMode="auto">
          <a:xfrm rot="21600000">
            <a:off x="3101975" y="900113"/>
            <a:ext cx="631825" cy="547687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4" name="Rectangle 22"/>
          <p:cNvSpPr>
            <a:spLocks noChangeArrowheads="1"/>
          </p:cNvSpPr>
          <p:nvPr/>
        </p:nvSpPr>
        <p:spPr bwMode="auto">
          <a:xfrm>
            <a:off x="3254375" y="1935163"/>
            <a:ext cx="25368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i="1">
                <a:latin typeface="Arial" charset="0"/>
              </a:rPr>
              <a:t>Production waste / emissions</a:t>
            </a:r>
          </a:p>
        </p:txBody>
      </p:sp>
      <p:sp>
        <p:nvSpPr>
          <p:cNvPr id="100375" name="AutoShape 23"/>
          <p:cNvSpPr>
            <a:spLocks noChangeArrowheads="1"/>
          </p:cNvSpPr>
          <p:nvPr/>
        </p:nvSpPr>
        <p:spPr bwMode="auto">
          <a:xfrm rot="-5400000">
            <a:off x="1039813" y="1779587"/>
            <a:ext cx="990600" cy="479425"/>
          </a:xfrm>
          <a:prstGeom prst="rightArrow">
            <a:avLst>
              <a:gd name="adj1" fmla="val 36648"/>
              <a:gd name="adj2" fmla="val 33576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6" name="AutoShape 24"/>
          <p:cNvSpPr>
            <a:spLocks noChangeArrowheads="1"/>
          </p:cNvSpPr>
          <p:nvPr/>
        </p:nvSpPr>
        <p:spPr bwMode="auto">
          <a:xfrm>
            <a:off x="1905000" y="762000"/>
            <a:ext cx="1020763" cy="63341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Exported extraction </a:t>
            </a:r>
            <a:endParaRPr lang="en-US" sz="1200" b="1" i="1">
              <a:latin typeface="Arial" charset="0"/>
            </a:endParaRPr>
          </a:p>
        </p:txBody>
      </p:sp>
      <p:sp>
        <p:nvSpPr>
          <p:cNvPr id="100377" name="AutoShape 25"/>
          <p:cNvSpPr>
            <a:spLocks noChangeArrowheads="1"/>
          </p:cNvSpPr>
          <p:nvPr/>
        </p:nvSpPr>
        <p:spPr bwMode="auto">
          <a:xfrm rot="21600000">
            <a:off x="1447800" y="914400"/>
            <a:ext cx="631825" cy="547688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8" name="AutoShape 26"/>
          <p:cNvSpPr>
            <a:spLocks noChangeArrowheads="1"/>
          </p:cNvSpPr>
          <p:nvPr/>
        </p:nvSpPr>
        <p:spPr bwMode="auto">
          <a:xfrm>
            <a:off x="1196975" y="5208588"/>
            <a:ext cx="1020763" cy="63341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Imported    extraction</a:t>
            </a:r>
            <a:endParaRPr lang="en-US" sz="1200" b="1" i="1">
              <a:latin typeface="Arial" charset="0"/>
            </a:endParaRPr>
          </a:p>
        </p:txBody>
      </p:sp>
      <p:sp>
        <p:nvSpPr>
          <p:cNvPr id="100379" name="AutoShape 27"/>
          <p:cNvSpPr>
            <a:spLocks noChangeArrowheads="1"/>
          </p:cNvSpPr>
          <p:nvPr/>
        </p:nvSpPr>
        <p:spPr bwMode="auto">
          <a:xfrm>
            <a:off x="2797175" y="5208588"/>
            <a:ext cx="1020763" cy="63341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Imported  production </a:t>
            </a:r>
            <a:endParaRPr lang="en-US" sz="1200" b="1" i="1">
              <a:latin typeface="Arial" charset="0"/>
            </a:endParaRPr>
          </a:p>
        </p:txBody>
      </p:sp>
      <p:sp>
        <p:nvSpPr>
          <p:cNvPr id="100380" name="AutoShape 28"/>
          <p:cNvSpPr>
            <a:spLocks noChangeArrowheads="1"/>
          </p:cNvSpPr>
          <p:nvPr/>
        </p:nvSpPr>
        <p:spPr bwMode="auto">
          <a:xfrm rot="-5400000">
            <a:off x="2853531" y="4375944"/>
            <a:ext cx="976313" cy="479425"/>
          </a:xfrm>
          <a:prstGeom prst="rightArrow">
            <a:avLst>
              <a:gd name="adj1" fmla="val 36648"/>
              <a:gd name="adj2" fmla="val 33092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1" name="AutoShape 29"/>
          <p:cNvSpPr>
            <a:spLocks noChangeArrowheads="1"/>
          </p:cNvSpPr>
          <p:nvPr/>
        </p:nvSpPr>
        <p:spPr bwMode="auto">
          <a:xfrm rot="21600000">
            <a:off x="3254375" y="3503613"/>
            <a:ext cx="631825" cy="547687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2" name="AutoShape 30"/>
          <p:cNvSpPr>
            <a:spLocks noChangeArrowheads="1"/>
          </p:cNvSpPr>
          <p:nvPr/>
        </p:nvSpPr>
        <p:spPr bwMode="auto">
          <a:xfrm rot="-5400000">
            <a:off x="1192213" y="4383087"/>
            <a:ext cx="990600" cy="479425"/>
          </a:xfrm>
          <a:prstGeom prst="rightArrow">
            <a:avLst>
              <a:gd name="adj1" fmla="val 36648"/>
              <a:gd name="adj2" fmla="val 33576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3" name="AutoShape 31"/>
          <p:cNvSpPr>
            <a:spLocks noChangeArrowheads="1"/>
          </p:cNvSpPr>
          <p:nvPr/>
        </p:nvSpPr>
        <p:spPr bwMode="auto">
          <a:xfrm rot="21600000">
            <a:off x="1600200" y="3517900"/>
            <a:ext cx="631825" cy="547688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4" name="AutoShape 32"/>
          <p:cNvSpPr>
            <a:spLocks noChangeArrowheads="1"/>
          </p:cNvSpPr>
          <p:nvPr/>
        </p:nvSpPr>
        <p:spPr bwMode="auto">
          <a:xfrm>
            <a:off x="2286000" y="2182813"/>
            <a:ext cx="423863" cy="255587"/>
          </a:xfrm>
          <a:prstGeom prst="rightArrow">
            <a:avLst>
              <a:gd name="adj1" fmla="val 46870"/>
              <a:gd name="adj2" fmla="val 73069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5" name="AutoShape 33"/>
          <p:cNvSpPr>
            <a:spLocks noChangeArrowheads="1"/>
          </p:cNvSpPr>
          <p:nvPr/>
        </p:nvSpPr>
        <p:spPr bwMode="auto">
          <a:xfrm rot="10800000">
            <a:off x="7008813" y="4495800"/>
            <a:ext cx="382587" cy="382588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6" name="AutoShape 34"/>
          <p:cNvSpPr>
            <a:spLocks noChangeArrowheads="1"/>
          </p:cNvSpPr>
          <p:nvPr/>
        </p:nvSpPr>
        <p:spPr bwMode="auto">
          <a:xfrm rot="16200000">
            <a:off x="5256213" y="4419600"/>
            <a:ext cx="534988" cy="382587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7" name="AutoShape 35"/>
          <p:cNvSpPr>
            <a:spLocks noChangeArrowheads="1"/>
          </p:cNvSpPr>
          <p:nvPr/>
        </p:nvSpPr>
        <p:spPr bwMode="auto">
          <a:xfrm flipH="1">
            <a:off x="3810000" y="4724400"/>
            <a:ext cx="1600200" cy="228600"/>
          </a:xfrm>
          <a:prstGeom prst="rightArrow">
            <a:avLst>
              <a:gd name="adj1" fmla="val 47231"/>
              <a:gd name="adj2" fmla="val 68250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8" name="AutoShape 36"/>
          <p:cNvSpPr>
            <a:spLocks noChangeArrowheads="1"/>
          </p:cNvSpPr>
          <p:nvPr/>
        </p:nvSpPr>
        <p:spPr bwMode="auto">
          <a:xfrm flipH="1">
            <a:off x="5638800" y="4697413"/>
            <a:ext cx="1295400" cy="255587"/>
          </a:xfrm>
          <a:prstGeom prst="rightArrow">
            <a:avLst>
              <a:gd name="adj1" fmla="val 44102"/>
              <a:gd name="adj2" fmla="val 61477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9" name="AutoShape 37"/>
          <p:cNvSpPr>
            <a:spLocks noChangeArrowheads="1"/>
          </p:cNvSpPr>
          <p:nvPr/>
        </p:nvSpPr>
        <p:spPr bwMode="auto">
          <a:xfrm rot="16200000">
            <a:off x="3427413" y="4433888"/>
            <a:ext cx="534987" cy="382587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0390" name="Group 38"/>
          <p:cNvGrpSpPr>
            <a:grpSpLocks/>
          </p:cNvGrpSpPr>
          <p:nvPr/>
        </p:nvGrpSpPr>
        <p:grpSpPr bwMode="auto">
          <a:xfrm>
            <a:off x="1044575" y="6096000"/>
            <a:ext cx="7543800" cy="776288"/>
            <a:chOff x="658" y="3840"/>
            <a:chExt cx="4752" cy="489"/>
          </a:xfrm>
        </p:grpSpPr>
        <p:sp>
          <p:nvSpPr>
            <p:cNvPr id="100391" name="Rectangle 39"/>
            <p:cNvSpPr>
              <a:spLocks noChangeArrowheads="1"/>
            </p:cNvSpPr>
            <p:nvPr/>
          </p:nvSpPr>
          <p:spPr bwMode="auto">
            <a:xfrm>
              <a:off x="666" y="3869"/>
              <a:ext cx="712" cy="4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400" b="1" i="1">
                  <a:latin typeface="Arial" charset="0"/>
                </a:rPr>
                <a:t>Primary mass balance</a:t>
              </a:r>
            </a:p>
          </p:txBody>
        </p:sp>
        <p:sp>
          <p:nvSpPr>
            <p:cNvPr id="100392" name="Rectangle 40"/>
            <p:cNvSpPr>
              <a:spLocks noChangeArrowheads="1"/>
            </p:cNvSpPr>
            <p:nvPr/>
          </p:nvSpPr>
          <p:spPr bwMode="auto">
            <a:xfrm>
              <a:off x="1666" y="3869"/>
              <a:ext cx="712" cy="4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400" b="1" i="1">
                  <a:latin typeface="Arial" charset="0"/>
                </a:rPr>
                <a:t>Secondarymass balance</a:t>
              </a:r>
            </a:p>
          </p:txBody>
        </p:sp>
        <p:sp>
          <p:nvSpPr>
            <p:cNvPr id="100393" name="Rectangle 41"/>
            <p:cNvSpPr>
              <a:spLocks noChangeArrowheads="1"/>
            </p:cNvSpPr>
            <p:nvPr/>
          </p:nvSpPr>
          <p:spPr bwMode="auto">
            <a:xfrm>
              <a:off x="3642" y="3869"/>
              <a:ext cx="712" cy="4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400" b="1" i="1">
                  <a:latin typeface="Arial" charset="0"/>
                </a:rPr>
                <a:t>Demand side mass balance</a:t>
              </a:r>
            </a:p>
          </p:txBody>
        </p:sp>
        <p:sp>
          <p:nvSpPr>
            <p:cNvPr id="100394" name="Rectangle 42"/>
            <p:cNvSpPr>
              <a:spLocks noChangeArrowheads="1"/>
            </p:cNvSpPr>
            <p:nvPr/>
          </p:nvSpPr>
          <p:spPr bwMode="auto">
            <a:xfrm>
              <a:off x="4698" y="3869"/>
              <a:ext cx="712" cy="4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400" b="1" i="1">
                  <a:latin typeface="Arial" charset="0"/>
                </a:rPr>
                <a:t>Externalities  mass balance</a:t>
              </a:r>
            </a:p>
          </p:txBody>
        </p:sp>
        <p:sp>
          <p:nvSpPr>
            <p:cNvPr id="100395" name="Line 43"/>
            <p:cNvSpPr>
              <a:spLocks noChangeShapeType="1"/>
            </p:cNvSpPr>
            <p:nvPr/>
          </p:nvSpPr>
          <p:spPr bwMode="auto">
            <a:xfrm>
              <a:off x="658" y="3840"/>
              <a:ext cx="6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96" name="Line 44"/>
            <p:cNvSpPr>
              <a:spLocks noChangeShapeType="1"/>
            </p:cNvSpPr>
            <p:nvPr/>
          </p:nvSpPr>
          <p:spPr bwMode="auto">
            <a:xfrm>
              <a:off x="1706" y="3840"/>
              <a:ext cx="6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97" name="Line 45"/>
            <p:cNvSpPr>
              <a:spLocks noChangeShapeType="1"/>
            </p:cNvSpPr>
            <p:nvPr/>
          </p:nvSpPr>
          <p:spPr bwMode="auto">
            <a:xfrm>
              <a:off x="3634" y="3840"/>
              <a:ext cx="6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98" name="Line 46"/>
            <p:cNvSpPr>
              <a:spLocks noChangeShapeType="1"/>
            </p:cNvSpPr>
            <p:nvPr/>
          </p:nvSpPr>
          <p:spPr bwMode="auto">
            <a:xfrm>
              <a:off x="4690" y="3840"/>
              <a:ext cx="6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0399" name="Line 47"/>
          <p:cNvSpPr>
            <a:spLocks noChangeShapeType="1"/>
          </p:cNvSpPr>
          <p:nvPr/>
        </p:nvSpPr>
        <p:spPr bwMode="auto">
          <a:xfrm>
            <a:off x="457200" y="6096000"/>
            <a:ext cx="83820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400" name="AutoShape 48"/>
          <p:cNvSpPr>
            <a:spLocks noChangeArrowheads="1"/>
          </p:cNvSpPr>
          <p:nvPr/>
        </p:nvSpPr>
        <p:spPr bwMode="auto">
          <a:xfrm>
            <a:off x="7010400" y="3657600"/>
            <a:ext cx="423863" cy="255588"/>
          </a:xfrm>
          <a:prstGeom prst="rightArrow">
            <a:avLst>
              <a:gd name="adj1" fmla="val 46870"/>
              <a:gd name="adj2" fmla="val 73069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01" name="AutoShape 49"/>
          <p:cNvSpPr>
            <a:spLocks noChangeArrowheads="1"/>
          </p:cNvSpPr>
          <p:nvPr/>
        </p:nvSpPr>
        <p:spPr bwMode="auto">
          <a:xfrm>
            <a:off x="7458075" y="3338513"/>
            <a:ext cx="1020763" cy="6096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Consumer   waste / emissions</a:t>
            </a:r>
            <a:endParaRPr lang="en-US" sz="1200" b="1" i="1">
              <a:latin typeface="Arial" charset="0"/>
            </a:endParaRPr>
          </a:p>
        </p:txBody>
      </p:sp>
      <p:sp>
        <p:nvSpPr>
          <p:cNvPr id="100402" name="AutoShape 50"/>
          <p:cNvSpPr>
            <a:spLocks noChangeArrowheads="1"/>
          </p:cNvSpPr>
          <p:nvPr/>
        </p:nvSpPr>
        <p:spPr bwMode="auto">
          <a:xfrm>
            <a:off x="7491413" y="4267200"/>
            <a:ext cx="1020762" cy="6096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Tertiary waste / em</a:t>
            </a:r>
            <a:endParaRPr lang="en-US" sz="1200" b="1" i="1">
              <a:latin typeface="Arial" charset="0"/>
            </a:endParaRPr>
          </a:p>
        </p:txBody>
      </p:sp>
      <p:sp>
        <p:nvSpPr>
          <p:cNvPr id="100403" name="AutoShape 51"/>
          <p:cNvSpPr>
            <a:spLocks noChangeArrowheads="1"/>
          </p:cNvSpPr>
          <p:nvPr/>
        </p:nvSpPr>
        <p:spPr bwMode="auto">
          <a:xfrm>
            <a:off x="7445375" y="2514600"/>
            <a:ext cx="1020763" cy="6096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Secondary waste / emissions</a:t>
            </a:r>
            <a:endParaRPr lang="en-US" sz="1200" b="1" i="1">
              <a:latin typeface="Arial" charset="0"/>
            </a:endParaRPr>
          </a:p>
        </p:txBody>
      </p:sp>
      <p:sp>
        <p:nvSpPr>
          <p:cNvPr id="100404" name="AutoShape 52"/>
          <p:cNvSpPr>
            <a:spLocks noChangeArrowheads="1"/>
          </p:cNvSpPr>
          <p:nvPr/>
        </p:nvSpPr>
        <p:spPr bwMode="auto">
          <a:xfrm>
            <a:off x="7467600" y="1828800"/>
            <a:ext cx="1020763" cy="6096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Primary   waste / emissions</a:t>
            </a:r>
            <a:endParaRPr lang="en-US" sz="1200" b="1" i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Text Box 2"/>
          <p:cNvSpPr txBox="1">
            <a:spLocks noChangeArrowheads="1"/>
          </p:cNvSpPr>
          <p:nvPr/>
        </p:nvSpPr>
        <p:spPr bwMode="auto">
          <a:xfrm>
            <a:off x="1611313" y="0"/>
            <a:ext cx="6008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 i="1">
                <a:latin typeface="Arial" charset="0"/>
              </a:rPr>
              <a:t>Eco-Region NW  data framework</a:t>
            </a:r>
            <a:endParaRPr lang="en-US" b="1" i="1">
              <a:latin typeface="Arial" charset="0"/>
            </a:endParaRPr>
          </a:p>
        </p:txBody>
      </p:sp>
      <p:sp>
        <p:nvSpPr>
          <p:cNvPr id="128007" name="Line 7"/>
          <p:cNvSpPr>
            <a:spLocks noChangeShapeType="1"/>
          </p:cNvSpPr>
          <p:nvPr/>
        </p:nvSpPr>
        <p:spPr bwMode="auto">
          <a:xfrm>
            <a:off x="0" y="2955925"/>
            <a:ext cx="9220200" cy="0"/>
          </a:xfrm>
          <a:prstGeom prst="line">
            <a:avLst/>
          </a:prstGeom>
          <a:noFill/>
          <a:ln w="57150" cap="rnd">
            <a:solidFill>
              <a:schemeClr val="tx1"/>
            </a:solidFill>
            <a:prstDash val="sysDot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28011" name="Line 11"/>
          <p:cNvSpPr>
            <a:spLocks noChangeShapeType="1"/>
          </p:cNvSpPr>
          <p:nvPr/>
        </p:nvSpPr>
        <p:spPr bwMode="auto">
          <a:xfrm>
            <a:off x="0" y="4419600"/>
            <a:ext cx="9220200" cy="0"/>
          </a:xfrm>
          <a:prstGeom prst="line">
            <a:avLst/>
          </a:prstGeom>
          <a:noFill/>
          <a:ln w="57150" cap="rnd">
            <a:solidFill>
              <a:schemeClr val="tx1"/>
            </a:solidFill>
            <a:prstDash val="sysDot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28012" name="Line 12"/>
          <p:cNvSpPr>
            <a:spLocks noChangeShapeType="1"/>
          </p:cNvSpPr>
          <p:nvPr/>
        </p:nvSpPr>
        <p:spPr bwMode="auto">
          <a:xfrm flipV="1">
            <a:off x="0" y="5638800"/>
            <a:ext cx="9220200" cy="0"/>
          </a:xfrm>
          <a:prstGeom prst="line">
            <a:avLst/>
          </a:prstGeom>
          <a:noFill/>
          <a:ln w="57150" cap="rnd">
            <a:solidFill>
              <a:schemeClr val="tx1"/>
            </a:solidFill>
            <a:prstDash val="sysDot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28048" name="Group 48"/>
          <p:cNvGrpSpPr>
            <a:grpSpLocks/>
          </p:cNvGrpSpPr>
          <p:nvPr/>
        </p:nvGrpSpPr>
        <p:grpSpPr bwMode="auto">
          <a:xfrm>
            <a:off x="0" y="914400"/>
            <a:ext cx="9525000" cy="5715000"/>
            <a:chOff x="0" y="576"/>
            <a:chExt cx="6000" cy="3600"/>
          </a:xfrm>
        </p:grpSpPr>
        <p:sp>
          <p:nvSpPr>
            <p:cNvPr id="128043" name="Rectangle 43"/>
            <p:cNvSpPr>
              <a:spLocks noChangeArrowheads="1"/>
            </p:cNvSpPr>
            <p:nvPr/>
          </p:nvSpPr>
          <p:spPr bwMode="auto">
            <a:xfrm>
              <a:off x="0" y="1488"/>
              <a:ext cx="816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 i="1">
                  <a:latin typeface="Arial" charset="0"/>
                </a:rPr>
                <a:t>National level</a:t>
              </a:r>
            </a:p>
          </p:txBody>
        </p:sp>
        <p:sp>
          <p:nvSpPr>
            <p:cNvPr id="128008" name="Text Box 8"/>
            <p:cNvSpPr txBox="1">
              <a:spLocks noChangeArrowheads="1"/>
            </p:cNvSpPr>
            <p:nvPr/>
          </p:nvSpPr>
          <p:spPr bwMode="auto">
            <a:xfrm>
              <a:off x="135" y="2082"/>
              <a:ext cx="585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Regional level</a:t>
              </a:r>
              <a:endParaRPr lang="en-US" sz="1600" b="1" i="1">
                <a:latin typeface="Arial" charset="0"/>
              </a:endParaRPr>
            </a:p>
          </p:txBody>
        </p:sp>
        <p:sp>
          <p:nvSpPr>
            <p:cNvPr id="128009" name="Text Box 9"/>
            <p:cNvSpPr txBox="1">
              <a:spLocks noChangeArrowheads="1"/>
            </p:cNvSpPr>
            <p:nvPr/>
          </p:nvSpPr>
          <p:spPr bwMode="auto">
            <a:xfrm>
              <a:off x="96" y="3004"/>
              <a:ext cx="585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Sectoral level</a:t>
              </a:r>
              <a:endParaRPr lang="en-US" sz="1600" b="1" i="1">
                <a:latin typeface="Arial" charset="0"/>
              </a:endParaRPr>
            </a:p>
          </p:txBody>
        </p:sp>
        <p:sp>
          <p:nvSpPr>
            <p:cNvPr id="128010" name="Text Box 10"/>
            <p:cNvSpPr txBox="1">
              <a:spLocks noChangeArrowheads="1"/>
            </p:cNvSpPr>
            <p:nvPr/>
          </p:nvSpPr>
          <p:spPr bwMode="auto">
            <a:xfrm>
              <a:off x="96" y="3676"/>
              <a:ext cx="585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Firm level</a:t>
              </a:r>
              <a:endParaRPr lang="en-US" sz="1600" b="1" i="1">
                <a:latin typeface="Arial" charset="0"/>
              </a:endParaRPr>
            </a:p>
          </p:txBody>
        </p:sp>
        <p:sp>
          <p:nvSpPr>
            <p:cNvPr id="128013" name="AutoShape 13"/>
            <p:cNvSpPr>
              <a:spLocks noChangeArrowheads="1"/>
            </p:cNvSpPr>
            <p:nvPr/>
          </p:nvSpPr>
          <p:spPr bwMode="auto">
            <a:xfrm>
              <a:off x="1872" y="3879"/>
              <a:ext cx="2064" cy="297"/>
            </a:xfrm>
            <a:prstGeom prst="roundRect">
              <a:avLst>
                <a:gd name="adj" fmla="val 16667"/>
              </a:avLst>
            </a:prstGeom>
            <a:solidFill>
              <a:srgbClr val="00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 Benchmarking </a:t>
              </a:r>
            </a:p>
            <a:p>
              <a:pPr algn="ctr"/>
              <a:r>
                <a:rPr lang="en-GB" sz="1400" b="1">
                  <a:latin typeface="Arial" charset="0"/>
                </a:rPr>
                <a:t>ASSESS / ENWORKS</a:t>
              </a:r>
              <a:r>
                <a:rPr lang="en-GB" sz="1400" b="1" i="1">
                  <a:latin typeface="Arial" charset="0"/>
                </a:rPr>
                <a:t> </a:t>
              </a:r>
              <a:endParaRPr lang="en-US" sz="1400" b="1" i="1">
                <a:latin typeface="Arial" charset="0"/>
              </a:endParaRPr>
            </a:p>
          </p:txBody>
        </p:sp>
        <p:sp>
          <p:nvSpPr>
            <p:cNvPr id="128037" name="AutoShape 37"/>
            <p:cNvSpPr>
              <a:spLocks noChangeArrowheads="1"/>
            </p:cNvSpPr>
            <p:nvPr/>
          </p:nvSpPr>
          <p:spPr bwMode="auto">
            <a:xfrm>
              <a:off x="5116" y="2064"/>
              <a:ext cx="836" cy="442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2a) Ecological footprint </a:t>
              </a:r>
              <a:endParaRPr lang="en-US" sz="1400" b="1">
                <a:latin typeface="Arial" charset="0"/>
              </a:endParaRPr>
            </a:p>
          </p:txBody>
        </p:sp>
        <p:sp>
          <p:nvSpPr>
            <p:cNvPr id="128039" name="AutoShape 39"/>
            <p:cNvSpPr>
              <a:spLocks noChangeArrowheads="1"/>
            </p:cNvSpPr>
            <p:nvPr/>
          </p:nvSpPr>
          <p:spPr bwMode="auto">
            <a:xfrm>
              <a:off x="5136" y="2967"/>
              <a:ext cx="864" cy="441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2b) sectoral footprint</a:t>
              </a:r>
              <a:endParaRPr lang="en-US" sz="1400" b="1" i="1">
                <a:latin typeface="Arial" charset="0"/>
              </a:endParaRPr>
            </a:p>
          </p:txBody>
        </p:sp>
        <p:sp>
          <p:nvSpPr>
            <p:cNvPr id="128042" name="Text Box 42"/>
            <p:cNvSpPr txBox="1">
              <a:spLocks noChangeArrowheads="1"/>
            </p:cNvSpPr>
            <p:nvPr/>
          </p:nvSpPr>
          <p:spPr bwMode="auto">
            <a:xfrm>
              <a:off x="4990" y="912"/>
              <a:ext cx="1010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Impacts </a:t>
              </a:r>
              <a:endParaRPr lang="en-US" sz="1600" b="1" i="1">
                <a:latin typeface="Arial" charset="0"/>
              </a:endParaRPr>
            </a:p>
          </p:txBody>
        </p:sp>
        <p:sp>
          <p:nvSpPr>
            <p:cNvPr id="128003" name="Text Box 3"/>
            <p:cNvSpPr txBox="1">
              <a:spLocks noChangeArrowheads="1"/>
            </p:cNvSpPr>
            <p:nvPr/>
          </p:nvSpPr>
          <p:spPr bwMode="auto">
            <a:xfrm>
              <a:off x="1825" y="912"/>
              <a:ext cx="730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Activities</a:t>
              </a:r>
              <a:endParaRPr lang="en-US" sz="1600" b="1" i="1">
                <a:latin typeface="Arial" charset="0"/>
              </a:endParaRPr>
            </a:p>
          </p:txBody>
        </p:sp>
        <p:sp>
          <p:nvSpPr>
            <p:cNvPr id="128004" name="Text Box 4"/>
            <p:cNvSpPr txBox="1">
              <a:spLocks noChangeArrowheads="1"/>
            </p:cNvSpPr>
            <p:nvPr/>
          </p:nvSpPr>
          <p:spPr bwMode="auto">
            <a:xfrm>
              <a:off x="708" y="912"/>
              <a:ext cx="960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Production by sectors</a:t>
              </a:r>
              <a:endParaRPr lang="en-US" sz="1600" b="1" i="1">
                <a:latin typeface="Arial" charset="0"/>
              </a:endParaRPr>
            </a:p>
          </p:txBody>
        </p:sp>
        <p:sp>
          <p:nvSpPr>
            <p:cNvPr id="128005" name="Text Box 5"/>
            <p:cNvSpPr txBox="1">
              <a:spLocks noChangeArrowheads="1"/>
            </p:cNvSpPr>
            <p:nvPr/>
          </p:nvSpPr>
          <p:spPr bwMode="auto">
            <a:xfrm>
              <a:off x="2772" y="912"/>
              <a:ext cx="960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1600" b="1" i="1">
                  <a:latin typeface="Arial" charset="0"/>
                </a:rPr>
                <a:t>Consumption by factors</a:t>
              </a:r>
            </a:p>
          </p:txBody>
        </p:sp>
        <p:sp>
          <p:nvSpPr>
            <p:cNvPr id="128006" name="Text Box 6"/>
            <p:cNvSpPr txBox="1">
              <a:spLocks noChangeArrowheads="1"/>
            </p:cNvSpPr>
            <p:nvPr/>
          </p:nvSpPr>
          <p:spPr bwMode="auto">
            <a:xfrm>
              <a:off x="3934" y="915"/>
              <a:ext cx="1010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Waste &amp; emissions</a:t>
              </a:r>
              <a:endParaRPr lang="en-US" sz="1600" b="1" i="1">
                <a:latin typeface="Arial" charset="0"/>
              </a:endParaRPr>
            </a:p>
          </p:txBody>
        </p:sp>
        <p:sp>
          <p:nvSpPr>
            <p:cNvPr id="128014" name="AutoShape 14"/>
            <p:cNvSpPr>
              <a:spLocks noChangeArrowheads="1"/>
            </p:cNvSpPr>
            <p:nvPr/>
          </p:nvSpPr>
          <p:spPr bwMode="auto">
            <a:xfrm>
              <a:off x="759" y="2061"/>
              <a:ext cx="836" cy="442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5a) Sectoral model (REWARD)     </a:t>
              </a:r>
              <a:endParaRPr lang="en-US" sz="1400" b="1">
                <a:latin typeface="Arial" charset="0"/>
              </a:endParaRPr>
            </a:p>
          </p:txBody>
        </p:sp>
        <p:sp>
          <p:nvSpPr>
            <p:cNvPr id="128015" name="AutoShape 15"/>
            <p:cNvSpPr>
              <a:spLocks noChangeArrowheads="1"/>
            </p:cNvSpPr>
            <p:nvPr/>
          </p:nvSpPr>
          <p:spPr bwMode="auto">
            <a:xfrm>
              <a:off x="720" y="2967"/>
              <a:ext cx="864" cy="441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5c) </a:t>
              </a:r>
            </a:p>
            <a:p>
              <a:pPr algn="ctr"/>
              <a:r>
                <a:rPr lang="en-GB" sz="1400" b="1">
                  <a:latin typeface="Arial" charset="0"/>
                </a:rPr>
                <a:t>Production benchmarks</a:t>
              </a:r>
              <a:endParaRPr lang="en-US" sz="1400" b="1" i="1">
                <a:latin typeface="Arial" charset="0"/>
              </a:endParaRPr>
            </a:p>
          </p:txBody>
        </p:sp>
        <p:sp>
          <p:nvSpPr>
            <p:cNvPr id="128016" name="AutoShape 16"/>
            <p:cNvSpPr>
              <a:spLocks noChangeArrowheads="1"/>
            </p:cNvSpPr>
            <p:nvPr/>
          </p:nvSpPr>
          <p:spPr bwMode="auto">
            <a:xfrm>
              <a:off x="2976" y="2064"/>
              <a:ext cx="884" cy="442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1) Mass balance model </a:t>
              </a:r>
              <a:endParaRPr lang="en-US" sz="1400" b="1">
                <a:latin typeface="Arial" charset="0"/>
              </a:endParaRPr>
            </a:p>
          </p:txBody>
        </p:sp>
        <p:sp>
          <p:nvSpPr>
            <p:cNvPr id="128017" name="AutoShape 17"/>
            <p:cNvSpPr>
              <a:spLocks noChangeArrowheads="1"/>
            </p:cNvSpPr>
            <p:nvPr/>
          </p:nvSpPr>
          <p:spPr bwMode="auto">
            <a:xfrm>
              <a:off x="4074" y="2064"/>
              <a:ext cx="836" cy="442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3a) Regional waste balance </a:t>
              </a:r>
              <a:endParaRPr lang="en-US" sz="1400" b="1">
                <a:latin typeface="Arial" charset="0"/>
              </a:endParaRPr>
            </a:p>
          </p:txBody>
        </p:sp>
        <p:sp>
          <p:nvSpPr>
            <p:cNvPr id="128018" name="AutoShape 18"/>
            <p:cNvSpPr>
              <a:spLocks noChangeArrowheads="1"/>
            </p:cNvSpPr>
            <p:nvPr/>
          </p:nvSpPr>
          <p:spPr bwMode="auto">
            <a:xfrm>
              <a:off x="2974" y="2967"/>
              <a:ext cx="914" cy="441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4b) consumption benchmarks</a:t>
              </a:r>
              <a:endParaRPr lang="en-US" sz="1400" b="1">
                <a:latin typeface="Arial" charset="0"/>
              </a:endParaRPr>
            </a:p>
          </p:txBody>
        </p:sp>
        <p:sp>
          <p:nvSpPr>
            <p:cNvPr id="128019" name="AutoShape 19"/>
            <p:cNvSpPr>
              <a:spLocks noChangeArrowheads="1"/>
            </p:cNvSpPr>
            <p:nvPr/>
          </p:nvSpPr>
          <p:spPr bwMode="auto">
            <a:xfrm rot="16200000">
              <a:off x="1296" y="3648"/>
              <a:ext cx="384" cy="384"/>
            </a:xfrm>
            <a:custGeom>
              <a:avLst/>
              <a:gdLst>
                <a:gd name="G0" fmla="+- 15126 0 0"/>
                <a:gd name="G1" fmla="+- 2912 0 0"/>
                <a:gd name="G2" fmla="+- 12158 0 2912"/>
                <a:gd name="G3" fmla="+- G2 0 2912"/>
                <a:gd name="G4" fmla="*/ G3 32768 32059"/>
                <a:gd name="G5" fmla="*/ G4 1 2"/>
                <a:gd name="G6" fmla="+- 21600 0 15126"/>
                <a:gd name="G7" fmla="*/ G6 2912 6079"/>
                <a:gd name="G8" fmla="+- G7 15126 0"/>
                <a:gd name="T0" fmla="*/ 15126 w 21600"/>
                <a:gd name="T1" fmla="*/ 0 h 21600"/>
                <a:gd name="T2" fmla="*/ 15126 w 21600"/>
                <a:gd name="T3" fmla="*/ 12158 h 21600"/>
                <a:gd name="T4" fmla="*/ 3237 w 21600"/>
                <a:gd name="T5" fmla="*/ 21600 h 21600"/>
                <a:gd name="T6" fmla="*/ 21600 w 21600"/>
                <a:gd name="T7" fmla="*/ 6079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27 w 21600"/>
                <a:gd name="T13" fmla="*/ G1 h 21600"/>
                <a:gd name="T14" fmla="*/ G8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close/>
                </a:path>
              </a:pathLst>
            </a:cu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20" name="AutoShape 20"/>
            <p:cNvSpPr>
              <a:spLocks noChangeArrowheads="1"/>
            </p:cNvSpPr>
            <p:nvPr/>
          </p:nvSpPr>
          <p:spPr bwMode="auto">
            <a:xfrm rot="5400000" flipH="1">
              <a:off x="3984" y="3552"/>
              <a:ext cx="384" cy="384"/>
            </a:xfrm>
            <a:custGeom>
              <a:avLst/>
              <a:gdLst>
                <a:gd name="G0" fmla="+- 15126 0 0"/>
                <a:gd name="G1" fmla="+- 2912 0 0"/>
                <a:gd name="G2" fmla="+- 12158 0 2912"/>
                <a:gd name="G3" fmla="+- G2 0 2912"/>
                <a:gd name="G4" fmla="*/ G3 32768 32059"/>
                <a:gd name="G5" fmla="*/ G4 1 2"/>
                <a:gd name="G6" fmla="+- 21600 0 15126"/>
                <a:gd name="G7" fmla="*/ G6 2912 6079"/>
                <a:gd name="G8" fmla="+- G7 15126 0"/>
                <a:gd name="T0" fmla="*/ 15126 w 21600"/>
                <a:gd name="T1" fmla="*/ 0 h 21600"/>
                <a:gd name="T2" fmla="*/ 15126 w 21600"/>
                <a:gd name="T3" fmla="*/ 12158 h 21600"/>
                <a:gd name="T4" fmla="*/ 3237 w 21600"/>
                <a:gd name="T5" fmla="*/ 21600 h 21600"/>
                <a:gd name="T6" fmla="*/ 21600 w 21600"/>
                <a:gd name="T7" fmla="*/ 6079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27 w 21600"/>
                <a:gd name="T13" fmla="*/ G1 h 21600"/>
                <a:gd name="T14" fmla="*/ G8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close/>
                </a:path>
              </a:pathLst>
            </a:cu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21" name="AutoShape 21"/>
            <p:cNvSpPr>
              <a:spLocks noChangeArrowheads="1"/>
            </p:cNvSpPr>
            <p:nvPr/>
          </p:nvSpPr>
          <p:spPr bwMode="auto">
            <a:xfrm rot="5400000">
              <a:off x="1041" y="2559"/>
              <a:ext cx="240" cy="305"/>
            </a:xfrm>
            <a:prstGeom prst="leftRightArrow">
              <a:avLst>
                <a:gd name="adj1" fmla="val 59028"/>
                <a:gd name="adj2" fmla="val 37153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22" name="AutoShape 22"/>
            <p:cNvSpPr>
              <a:spLocks noChangeArrowheads="1"/>
            </p:cNvSpPr>
            <p:nvPr/>
          </p:nvSpPr>
          <p:spPr bwMode="auto">
            <a:xfrm rot="5400000">
              <a:off x="3319" y="2550"/>
              <a:ext cx="240" cy="323"/>
            </a:xfrm>
            <a:prstGeom prst="leftRightArrow">
              <a:avLst>
                <a:gd name="adj1" fmla="val 59028"/>
                <a:gd name="adj2" fmla="val 37153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23" name="AutoShape 23"/>
            <p:cNvSpPr>
              <a:spLocks noChangeArrowheads="1"/>
            </p:cNvSpPr>
            <p:nvPr/>
          </p:nvSpPr>
          <p:spPr bwMode="auto">
            <a:xfrm>
              <a:off x="1632" y="2208"/>
              <a:ext cx="192" cy="199"/>
            </a:xfrm>
            <a:prstGeom prst="rightArrow">
              <a:avLst>
                <a:gd name="adj1" fmla="val 45731"/>
                <a:gd name="adj2" fmla="val 84894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24" name="AutoShape 24"/>
            <p:cNvSpPr>
              <a:spLocks noChangeArrowheads="1"/>
            </p:cNvSpPr>
            <p:nvPr/>
          </p:nvSpPr>
          <p:spPr bwMode="auto">
            <a:xfrm>
              <a:off x="2736" y="2208"/>
              <a:ext cx="192" cy="199"/>
            </a:xfrm>
            <a:prstGeom prst="rightArrow">
              <a:avLst>
                <a:gd name="adj1" fmla="val 45731"/>
                <a:gd name="adj2" fmla="val 84894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25" name="AutoShape 25"/>
            <p:cNvSpPr>
              <a:spLocks noChangeArrowheads="1"/>
            </p:cNvSpPr>
            <p:nvPr/>
          </p:nvSpPr>
          <p:spPr bwMode="auto">
            <a:xfrm>
              <a:off x="3925" y="2208"/>
              <a:ext cx="203" cy="199"/>
            </a:xfrm>
            <a:prstGeom prst="rightArrow">
              <a:avLst>
                <a:gd name="adj1" fmla="val 45731"/>
                <a:gd name="adj2" fmla="val 86600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26" name="AutoShape 26"/>
            <p:cNvSpPr>
              <a:spLocks noChangeArrowheads="1"/>
            </p:cNvSpPr>
            <p:nvPr/>
          </p:nvSpPr>
          <p:spPr bwMode="auto">
            <a:xfrm>
              <a:off x="4080" y="2967"/>
              <a:ext cx="864" cy="441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3b) Waste sector benchmarks</a:t>
              </a:r>
              <a:endParaRPr lang="en-US" sz="1400" b="1" i="1">
                <a:latin typeface="Arial" charset="0"/>
              </a:endParaRPr>
            </a:p>
          </p:txBody>
        </p:sp>
        <p:sp>
          <p:nvSpPr>
            <p:cNvPr id="128027" name="AutoShape 27"/>
            <p:cNvSpPr>
              <a:spLocks noChangeArrowheads="1"/>
            </p:cNvSpPr>
            <p:nvPr/>
          </p:nvSpPr>
          <p:spPr bwMode="auto">
            <a:xfrm rot="5400000">
              <a:off x="4336" y="2559"/>
              <a:ext cx="240" cy="305"/>
            </a:xfrm>
            <a:prstGeom prst="leftRightArrow">
              <a:avLst>
                <a:gd name="adj1" fmla="val 59028"/>
                <a:gd name="adj2" fmla="val 37153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28" name="AutoShape 28"/>
            <p:cNvSpPr>
              <a:spLocks noChangeArrowheads="1"/>
            </p:cNvSpPr>
            <p:nvPr/>
          </p:nvSpPr>
          <p:spPr bwMode="auto">
            <a:xfrm>
              <a:off x="1852" y="2054"/>
              <a:ext cx="836" cy="442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5b) Activity model (Atlas) </a:t>
              </a:r>
              <a:endParaRPr lang="en-US" sz="1400" b="1">
                <a:latin typeface="Arial" charset="0"/>
              </a:endParaRPr>
            </a:p>
          </p:txBody>
        </p:sp>
        <p:sp>
          <p:nvSpPr>
            <p:cNvPr id="128029" name="AutoShape 29"/>
            <p:cNvSpPr>
              <a:spLocks noChangeArrowheads="1"/>
            </p:cNvSpPr>
            <p:nvPr/>
          </p:nvSpPr>
          <p:spPr bwMode="auto">
            <a:xfrm>
              <a:off x="3936" y="3065"/>
              <a:ext cx="203" cy="199"/>
            </a:xfrm>
            <a:prstGeom prst="rightArrow">
              <a:avLst>
                <a:gd name="adj1" fmla="val 45731"/>
                <a:gd name="adj2" fmla="val 86600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30" name="AutoShape 30"/>
            <p:cNvSpPr>
              <a:spLocks noChangeArrowheads="1"/>
            </p:cNvSpPr>
            <p:nvPr/>
          </p:nvSpPr>
          <p:spPr bwMode="auto">
            <a:xfrm>
              <a:off x="1872" y="2967"/>
              <a:ext cx="864" cy="441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4a) Construction  benchmarks</a:t>
              </a:r>
              <a:endParaRPr lang="en-US" sz="1400" b="1" i="1">
                <a:latin typeface="Arial" charset="0"/>
              </a:endParaRPr>
            </a:p>
          </p:txBody>
        </p:sp>
        <p:sp>
          <p:nvSpPr>
            <p:cNvPr id="128031" name="AutoShape 31"/>
            <p:cNvSpPr>
              <a:spLocks noChangeArrowheads="1"/>
            </p:cNvSpPr>
            <p:nvPr/>
          </p:nvSpPr>
          <p:spPr bwMode="auto">
            <a:xfrm rot="5400000">
              <a:off x="2176" y="2559"/>
              <a:ext cx="240" cy="305"/>
            </a:xfrm>
            <a:prstGeom prst="leftRightArrow">
              <a:avLst>
                <a:gd name="adj1" fmla="val 59028"/>
                <a:gd name="adj2" fmla="val 37153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32" name="AutoShape 32"/>
            <p:cNvSpPr>
              <a:spLocks noChangeArrowheads="1"/>
            </p:cNvSpPr>
            <p:nvPr/>
          </p:nvSpPr>
          <p:spPr bwMode="auto">
            <a:xfrm rot="-5400000">
              <a:off x="2230" y="3578"/>
              <a:ext cx="203" cy="247"/>
            </a:xfrm>
            <a:prstGeom prst="rightArrow">
              <a:avLst>
                <a:gd name="adj1" fmla="val 43324"/>
                <a:gd name="adj2" fmla="val 63551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33" name="Text Box 33"/>
            <p:cNvSpPr txBox="1">
              <a:spLocks noChangeArrowheads="1"/>
            </p:cNvSpPr>
            <p:nvPr/>
          </p:nvSpPr>
          <p:spPr bwMode="auto">
            <a:xfrm>
              <a:off x="1104" y="576"/>
              <a:ext cx="91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1400" i="1">
                  <a:latin typeface="Arial" charset="0"/>
                </a:rPr>
                <a:t>upstream</a:t>
              </a:r>
            </a:p>
          </p:txBody>
        </p:sp>
        <p:sp>
          <p:nvSpPr>
            <p:cNvPr id="128034" name="Text Box 34"/>
            <p:cNvSpPr txBox="1">
              <a:spLocks noChangeArrowheads="1"/>
            </p:cNvSpPr>
            <p:nvPr/>
          </p:nvSpPr>
          <p:spPr bwMode="auto">
            <a:xfrm>
              <a:off x="4320" y="576"/>
              <a:ext cx="91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1400" i="1">
                  <a:latin typeface="Arial" charset="0"/>
                </a:rPr>
                <a:t>downstream</a:t>
              </a:r>
            </a:p>
          </p:txBody>
        </p:sp>
        <p:sp>
          <p:nvSpPr>
            <p:cNvPr id="128035" name="AutoShape 35"/>
            <p:cNvSpPr>
              <a:spLocks noChangeArrowheads="1"/>
            </p:cNvSpPr>
            <p:nvPr/>
          </p:nvSpPr>
          <p:spPr bwMode="auto">
            <a:xfrm>
              <a:off x="2064" y="576"/>
              <a:ext cx="528" cy="192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rgbClr val="00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36" name="AutoShape 36"/>
            <p:cNvSpPr>
              <a:spLocks noChangeArrowheads="1"/>
            </p:cNvSpPr>
            <p:nvPr/>
          </p:nvSpPr>
          <p:spPr bwMode="auto">
            <a:xfrm>
              <a:off x="3696" y="576"/>
              <a:ext cx="528" cy="192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rgbClr val="00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38" name="AutoShape 38"/>
            <p:cNvSpPr>
              <a:spLocks noChangeArrowheads="1"/>
            </p:cNvSpPr>
            <p:nvPr/>
          </p:nvSpPr>
          <p:spPr bwMode="auto">
            <a:xfrm>
              <a:off x="4967" y="2208"/>
              <a:ext cx="203" cy="199"/>
            </a:xfrm>
            <a:prstGeom prst="rightArrow">
              <a:avLst>
                <a:gd name="adj1" fmla="val 45731"/>
                <a:gd name="adj2" fmla="val 86600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40" name="AutoShape 40"/>
            <p:cNvSpPr>
              <a:spLocks noChangeArrowheads="1"/>
            </p:cNvSpPr>
            <p:nvPr/>
          </p:nvSpPr>
          <p:spPr bwMode="auto">
            <a:xfrm rot="5400000">
              <a:off x="5392" y="2559"/>
              <a:ext cx="240" cy="305"/>
            </a:xfrm>
            <a:prstGeom prst="leftRightArrow">
              <a:avLst>
                <a:gd name="adj1" fmla="val 59028"/>
                <a:gd name="adj2" fmla="val 37153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41" name="AutoShape 41"/>
            <p:cNvSpPr>
              <a:spLocks noChangeArrowheads="1"/>
            </p:cNvSpPr>
            <p:nvPr/>
          </p:nvSpPr>
          <p:spPr bwMode="auto">
            <a:xfrm>
              <a:off x="4992" y="3065"/>
              <a:ext cx="203" cy="199"/>
            </a:xfrm>
            <a:prstGeom prst="rightArrow">
              <a:avLst>
                <a:gd name="adj1" fmla="val 45731"/>
                <a:gd name="adj2" fmla="val 86600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44" name="AutoShape 44"/>
            <p:cNvSpPr>
              <a:spLocks noChangeArrowheads="1"/>
            </p:cNvSpPr>
            <p:nvPr/>
          </p:nvSpPr>
          <p:spPr bwMode="auto">
            <a:xfrm>
              <a:off x="1104" y="1440"/>
              <a:ext cx="4368" cy="346"/>
            </a:xfrm>
            <a:prstGeom prst="roundRect">
              <a:avLst>
                <a:gd name="adj" fmla="val 16667"/>
              </a:avLst>
            </a:prstGeom>
            <a:solidFill>
              <a:srgbClr val="00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REAP model: </a:t>
              </a:r>
            </a:p>
            <a:p>
              <a:pPr algn="ctr"/>
              <a:r>
                <a:rPr lang="en-GB" sz="1400" b="1">
                  <a:latin typeface="Arial" charset="0"/>
                </a:rPr>
                <a:t>Application to Eco-Budget UK     </a:t>
              </a:r>
              <a:endParaRPr lang="en-US" sz="1400" b="1">
                <a:latin typeface="Arial" charset="0"/>
              </a:endParaRPr>
            </a:p>
          </p:txBody>
        </p:sp>
        <p:sp>
          <p:nvSpPr>
            <p:cNvPr id="128045" name="AutoShape 45"/>
            <p:cNvSpPr>
              <a:spLocks noChangeArrowheads="1"/>
            </p:cNvSpPr>
            <p:nvPr/>
          </p:nvSpPr>
          <p:spPr bwMode="auto">
            <a:xfrm rot="-5400000">
              <a:off x="3382" y="3578"/>
              <a:ext cx="203" cy="247"/>
            </a:xfrm>
            <a:prstGeom prst="rightArrow">
              <a:avLst>
                <a:gd name="adj1" fmla="val 43324"/>
                <a:gd name="adj2" fmla="val 63551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7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LCA results</a:t>
            </a:r>
            <a:endParaRPr lang="en-US"/>
          </a:p>
        </p:txBody>
      </p:sp>
      <p:graphicFrame>
        <p:nvGraphicFramePr>
          <p:cNvPr id="243716" name="Object 4"/>
          <p:cNvGraphicFramePr>
            <a:graphicFrameLocks noChangeAspect="1"/>
          </p:cNvGraphicFramePr>
          <p:nvPr>
            <p:ph sz="half" idx="1"/>
          </p:nvPr>
        </p:nvGraphicFramePr>
        <p:xfrm>
          <a:off x="755650" y="1557338"/>
          <a:ext cx="4464050" cy="3259137"/>
        </p:xfrm>
        <a:graphic>
          <a:graphicData uri="http://schemas.openxmlformats.org/presentationml/2006/ole">
            <p:oleObj spid="_x0000_s243716" name="Chart" r:id="rId4" imgW="4476902" imgH="3267032" progId="Excel.Chart.8">
              <p:embed/>
            </p:oleObj>
          </a:graphicData>
        </a:graphic>
      </p:graphicFrame>
      <p:graphicFrame>
        <p:nvGraphicFramePr>
          <p:cNvPr id="243719" name="Object 7"/>
          <p:cNvGraphicFramePr>
            <a:graphicFrameLocks noChangeAspect="1"/>
          </p:cNvGraphicFramePr>
          <p:nvPr>
            <p:ph sz="half" idx="2"/>
          </p:nvPr>
        </p:nvGraphicFramePr>
        <p:xfrm>
          <a:off x="5140325" y="3216275"/>
          <a:ext cx="4067175" cy="3279775"/>
        </p:xfrm>
        <a:graphic>
          <a:graphicData uri="http://schemas.openxmlformats.org/presentationml/2006/ole">
            <p:oleObj spid="_x0000_s243719" name="Chart" r:id="rId5" imgW="5343672" imgH="4810221" progId="Excel.Char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978" name="Rectangle 2"/>
          <p:cNvSpPr>
            <a:spLocks noGrp="1" noChangeArrowheads="1"/>
          </p:cNvSpPr>
          <p:nvPr>
            <p:ph type="title"/>
          </p:nvPr>
        </p:nvSpPr>
        <p:spPr>
          <a:xfrm>
            <a:off x="1258888" y="260350"/>
            <a:ext cx="7561262" cy="865188"/>
          </a:xfrm>
        </p:spPr>
        <p:txBody>
          <a:bodyPr/>
          <a:lstStyle/>
          <a:p>
            <a:r>
              <a:rPr lang="en-GB" sz="3600"/>
              <a:t>Energy Retrofits to Existing Buildings</a:t>
            </a:r>
            <a:endParaRPr lang="en-US" sz="3600"/>
          </a:p>
        </p:txBody>
      </p:sp>
      <p:sp>
        <p:nvSpPr>
          <p:cNvPr id="2549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773238"/>
            <a:ext cx="3527425" cy="4392612"/>
          </a:xfrm>
        </p:spPr>
        <p:txBody>
          <a:bodyPr/>
          <a:lstStyle/>
          <a:p>
            <a:pPr lvl="1">
              <a:lnSpc>
                <a:spcPct val="80000"/>
              </a:lnSpc>
            </a:pPr>
            <a:r>
              <a:rPr lang="en-GB" sz="1800"/>
              <a:t>Loft Insulation (100 – 200mm)</a:t>
            </a:r>
          </a:p>
          <a:p>
            <a:pPr lvl="1">
              <a:lnSpc>
                <a:spcPct val="80000"/>
              </a:lnSpc>
            </a:pPr>
            <a:r>
              <a:rPr lang="en-GB" sz="1800"/>
              <a:t>Cavity Wall Insulation</a:t>
            </a:r>
          </a:p>
          <a:p>
            <a:pPr lvl="1">
              <a:lnSpc>
                <a:spcPct val="80000"/>
              </a:lnSpc>
            </a:pPr>
            <a:r>
              <a:rPr lang="en-GB" sz="1800"/>
              <a:t>Draught Stripping</a:t>
            </a:r>
          </a:p>
          <a:p>
            <a:pPr lvl="1">
              <a:lnSpc>
                <a:spcPct val="80000"/>
              </a:lnSpc>
            </a:pPr>
            <a:r>
              <a:rPr lang="en-GB" sz="1800"/>
              <a:t>Double glazing with low ‘e’ glass</a:t>
            </a:r>
          </a:p>
          <a:p>
            <a:pPr lvl="1">
              <a:lnSpc>
                <a:spcPct val="80000"/>
              </a:lnSpc>
            </a:pPr>
            <a:r>
              <a:rPr lang="en-GB" sz="1800"/>
              <a:t>Floor insulation</a:t>
            </a:r>
          </a:p>
          <a:p>
            <a:pPr lvl="1">
              <a:lnSpc>
                <a:spcPct val="80000"/>
              </a:lnSpc>
            </a:pPr>
            <a:r>
              <a:rPr lang="en-GB" sz="1800"/>
              <a:t>Gas Central Heating Controls</a:t>
            </a:r>
          </a:p>
          <a:p>
            <a:pPr lvl="1">
              <a:lnSpc>
                <a:spcPct val="80000"/>
              </a:lnSpc>
            </a:pPr>
            <a:r>
              <a:rPr lang="en-GB" sz="1800"/>
              <a:t>Hot Water Tank Insulation</a:t>
            </a:r>
          </a:p>
          <a:p>
            <a:pPr lvl="1">
              <a:lnSpc>
                <a:spcPct val="80000"/>
              </a:lnSpc>
            </a:pPr>
            <a:r>
              <a:rPr lang="en-GB" sz="1800"/>
              <a:t>Hot Water Tank Thermostat</a:t>
            </a:r>
          </a:p>
          <a:p>
            <a:pPr lvl="1">
              <a:lnSpc>
                <a:spcPct val="80000"/>
              </a:lnSpc>
            </a:pPr>
            <a:r>
              <a:rPr lang="en-GB" sz="1800"/>
              <a:t>Primary Pipework Insulation</a:t>
            </a:r>
          </a:p>
          <a:p>
            <a:pPr lvl="1">
              <a:lnSpc>
                <a:spcPct val="80000"/>
              </a:lnSpc>
            </a:pPr>
            <a:r>
              <a:rPr lang="en-GB" sz="1800"/>
              <a:t>Condensing Boiler</a:t>
            </a:r>
          </a:p>
          <a:p>
            <a:pPr lvl="1">
              <a:lnSpc>
                <a:spcPct val="80000"/>
              </a:lnSpc>
            </a:pPr>
            <a:r>
              <a:rPr lang="en-GB" sz="1800"/>
              <a:t>10% renewables</a:t>
            </a:r>
          </a:p>
          <a:p>
            <a:pPr lvl="1">
              <a:lnSpc>
                <a:spcPct val="80000"/>
              </a:lnSpc>
              <a:buFontTx/>
              <a:buNone/>
            </a:pPr>
            <a:endParaRPr lang="en-US" sz="1800"/>
          </a:p>
        </p:txBody>
      </p:sp>
      <p:sp>
        <p:nvSpPr>
          <p:cNvPr id="254980" name="Rectangle 4"/>
          <p:cNvSpPr>
            <a:spLocks noChangeArrowheads="1"/>
          </p:cNvSpPr>
          <p:nvPr/>
        </p:nvSpPr>
        <p:spPr bwMode="auto">
          <a:xfrm>
            <a:off x="5470525" y="2133600"/>
            <a:ext cx="3673475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sz="2000">
                <a:solidFill>
                  <a:srgbClr val="FFFFFF"/>
                </a:solidFill>
                <a:latin typeface="Times" pitchFamily="18" charset="0"/>
              </a:rPr>
              <a:t>Yield 38% CO2 reductions, or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sz="2000">
                <a:solidFill>
                  <a:srgbClr val="FFFFFF"/>
                </a:solidFill>
                <a:latin typeface="Times" pitchFamily="18" charset="0"/>
              </a:rPr>
              <a:t>5.48 tonnes to 3.62 tonnes CO2/year/dwelling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sz="2000">
                <a:solidFill>
                  <a:srgbClr val="FFFFFF"/>
                </a:solidFill>
                <a:latin typeface="Times" pitchFamily="18" charset="0"/>
              </a:rPr>
              <a:t>5580 tonnes/yr if applied to approx 3,000 dwellings slated for demolition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sz="2000">
                <a:solidFill>
                  <a:srgbClr val="FFFFFF"/>
                </a:solidFill>
                <a:latin typeface="Times" pitchFamily="18" charset="0"/>
              </a:rPr>
              <a:t>53% reduction in EF by 2050 assuming 30 year phase-in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endParaRPr lang="en-GB" sz="2000">
              <a:solidFill>
                <a:srgbClr val="FFFFFF"/>
              </a:solidFill>
              <a:latin typeface="Times" pitchFamily="18" charset="0"/>
            </a:endParaRP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endParaRPr lang="en-US" sz="2000">
              <a:solidFill>
                <a:srgbClr val="FFFFFF"/>
              </a:solidFill>
              <a:latin typeface="Times" pitchFamily="18" charset="0"/>
            </a:endParaRPr>
          </a:p>
        </p:txBody>
      </p:sp>
      <p:sp>
        <p:nvSpPr>
          <p:cNvPr id="254982" name="AutoShape 6"/>
          <p:cNvSpPr>
            <a:spLocks noChangeArrowheads="1"/>
          </p:cNvSpPr>
          <p:nvPr/>
        </p:nvSpPr>
        <p:spPr bwMode="auto">
          <a:xfrm>
            <a:off x="4500563" y="2563813"/>
            <a:ext cx="1366837" cy="2160587"/>
          </a:xfrm>
          <a:prstGeom prst="rightArrow">
            <a:avLst>
              <a:gd name="adj1" fmla="val 47991"/>
              <a:gd name="adj2" fmla="val 4947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nk Presentation">
  <a:themeElements>
    <a:clrScheme name="">
      <a:dk1>
        <a:srgbClr val="000000"/>
      </a:dk1>
      <a:lt1>
        <a:srgbClr val="333399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ADADCA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Times"/>
        <a:ea typeface=""/>
        <a:cs typeface=""/>
      </a:majorFont>
      <a:minorFont>
        <a:latin typeface="Time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2126</TotalTime>
  <Words>2332</Words>
  <Application>Microsoft PowerPoint</Application>
  <PresentationFormat>On-screen Show (4:3)</PresentationFormat>
  <Paragraphs>1076</Paragraphs>
  <Slides>35</Slides>
  <Notes>35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35</vt:i4>
      </vt:variant>
    </vt:vector>
  </HeadingPairs>
  <TitlesOfParts>
    <vt:vector size="44" baseType="lpstr">
      <vt:lpstr>Times New Roman</vt:lpstr>
      <vt:lpstr>Times</vt:lpstr>
      <vt:lpstr>Bookman</vt:lpstr>
      <vt:lpstr>Arial</vt:lpstr>
      <vt:lpstr>Symbol</vt:lpstr>
      <vt:lpstr>Arial Narrow</vt:lpstr>
      <vt:lpstr>Blank Presentation</vt:lpstr>
      <vt:lpstr>Document</vt:lpstr>
      <vt:lpstr>Microsoft Excel Chart</vt:lpstr>
      <vt:lpstr>Slide 1</vt:lpstr>
      <vt:lpstr>Order of things . . .</vt:lpstr>
      <vt:lpstr>Slide 3</vt:lpstr>
      <vt:lpstr>Slide 4</vt:lpstr>
      <vt:lpstr>Slide 5</vt:lpstr>
      <vt:lpstr>Slide 6</vt:lpstr>
      <vt:lpstr>Ecological Footprint</vt:lpstr>
      <vt:lpstr>Slide 8</vt:lpstr>
      <vt:lpstr>Drivers?</vt:lpstr>
      <vt:lpstr>Overall picture</vt:lpstr>
      <vt:lpstr>Slide 11</vt:lpstr>
      <vt:lpstr>Scenario modelling framework</vt:lpstr>
      <vt:lpstr>Ecological footprint of construction</vt:lpstr>
      <vt:lpstr>To build new. . . . or not to build new? This is the question (sort of)</vt:lpstr>
      <vt:lpstr>Construction phase</vt:lpstr>
      <vt:lpstr>How ‘heavy’ is a house, and what is it’s ecological impact?</vt:lpstr>
      <vt:lpstr>MFA (standard vs eco)</vt:lpstr>
      <vt:lpstr>House construction EF</vt:lpstr>
      <vt:lpstr>Household energy damand:   A series of potential policy options</vt:lpstr>
      <vt:lpstr>Slide 20</vt:lpstr>
      <vt:lpstr>Slide 21</vt:lpstr>
      <vt:lpstr>Results (build &amp; operate)</vt:lpstr>
      <vt:lpstr>Questions</vt:lpstr>
      <vt:lpstr>Conclusions</vt:lpstr>
      <vt:lpstr>Slide 25</vt:lpstr>
      <vt:lpstr>CO2 emissions from construction of  typical UK house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LCA results</vt:lpstr>
      <vt:lpstr>Energy Retrofits to Existing Buildings</vt:lpstr>
    </vt:vector>
  </TitlesOfParts>
  <Company> manchester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 ravetz</dc:creator>
  <cp:lastModifiedBy>bus-lr</cp:lastModifiedBy>
  <cp:revision>201</cp:revision>
  <dcterms:created xsi:type="dcterms:W3CDTF">2004-08-12T08:12:47Z</dcterms:created>
  <dcterms:modified xsi:type="dcterms:W3CDTF">2011-11-03T15:48:39Z</dcterms:modified>
</cp:coreProperties>
</file>