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351" r:id="rId2"/>
    <p:sldId id="320" r:id="rId3"/>
    <p:sldId id="340" r:id="rId4"/>
    <p:sldId id="337" r:id="rId5"/>
    <p:sldId id="322" r:id="rId6"/>
    <p:sldId id="258" r:id="rId7"/>
    <p:sldId id="262" r:id="rId8"/>
    <p:sldId id="269" r:id="rId9"/>
    <p:sldId id="259" r:id="rId10"/>
    <p:sldId id="261" r:id="rId11"/>
    <p:sldId id="263" r:id="rId12"/>
    <p:sldId id="347" r:id="rId13"/>
    <p:sldId id="348" r:id="rId14"/>
    <p:sldId id="349" r:id="rId15"/>
    <p:sldId id="267" r:id="rId16"/>
    <p:sldId id="260" r:id="rId17"/>
    <p:sldId id="270" r:id="rId18"/>
    <p:sldId id="268" r:id="rId19"/>
    <p:sldId id="264" r:id="rId20"/>
    <p:sldId id="266" r:id="rId21"/>
    <p:sldId id="271" r:id="rId22"/>
    <p:sldId id="272" r:id="rId23"/>
    <p:sldId id="273" r:id="rId24"/>
    <p:sldId id="265" r:id="rId25"/>
    <p:sldId id="274" r:id="rId26"/>
  </p:sldIdLst>
  <p:sldSz cx="9144000" cy="6858000" type="screen4x3"/>
  <p:notesSz cx="6735763" cy="9869488"/>
  <p:custDataLst>
    <p:tags r:id="rId29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w-dlf" initials="Q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69696"/>
    <a:srgbClr val="DADADA"/>
    <a:srgbClr val="DEDEDE"/>
    <a:srgbClr val="99BBFF"/>
    <a:srgbClr val="B1CBFF"/>
    <a:srgbClr val="C9DBFF"/>
    <a:srgbClr val="DBE7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18" autoAdjust="0"/>
    <p:restoredTop sz="96112" autoAdjust="0"/>
  </p:normalViewPr>
  <p:slideViewPr>
    <p:cSldViewPr>
      <p:cViewPr varScale="1">
        <p:scale>
          <a:sx n="95" d="100"/>
          <a:sy n="95" d="100"/>
        </p:scale>
        <p:origin x="1864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571595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defTabSz="911225">
              <a:defRPr sz="1000" b="0" i="1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7938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algn="r" defTabSz="911225">
              <a:defRPr sz="1000" b="0" i="1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2813" y="771525"/>
            <a:ext cx="4910137" cy="3683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6938" y="4699000"/>
            <a:ext cx="4941887" cy="440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82" tIns="45941" rIns="91882" bIns="4594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defTabSz="911225">
              <a:defRPr sz="1000" b="0" i="1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7938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algn="r" defTabSz="911225">
              <a:defRPr sz="1000" b="0" i="1"/>
            </a:lvl1pPr>
          </a:lstStyle>
          <a:p>
            <a:pPr>
              <a:defRPr/>
            </a:pPr>
            <a:fld id="{AF40F1B2-CA3D-4C38-B251-4C7598F881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7026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2813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6782789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8609972"/>
      </p:ext>
    </p:extLst>
  </p:cSld>
  <p:clrMapOvr>
    <a:masterClrMapping/>
  </p:clrMapOvr>
  <p:transition advTm="4300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"/>
            <a:ext cx="784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2051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9750" y="1628775"/>
            <a:ext cx="7848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0"/>
            <a:r>
              <a:rPr lang="en-GB" altLang="en-US"/>
              <a:t>Second level</a:t>
            </a:r>
          </a:p>
          <a:p>
            <a:pPr lvl="0"/>
            <a:r>
              <a:rPr lang="en-GB" altLang="en-US"/>
              <a:t>Third level</a:t>
            </a:r>
          </a:p>
          <a:p>
            <a:pPr lvl="0"/>
            <a:r>
              <a:rPr lang="en-GB" altLang="en-US"/>
              <a:t>Fourth level</a:t>
            </a:r>
          </a:p>
          <a:p>
            <a:pPr lvl="0"/>
            <a:r>
              <a:rPr lang="en-GB" altLang="en-US"/>
              <a:t>Fifth level</a:t>
            </a:r>
          </a:p>
        </p:txBody>
      </p:sp>
      <p:sp>
        <p:nvSpPr>
          <p:cNvPr id="6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Lysons</a:t>
            </a: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&amp; Farrington,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Procurement and Supply Chain Management,</a:t>
            </a: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9e © Pearson Education Limited 2016</a:t>
            </a:r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Slide 16.</a:t>
            </a:r>
            <a:fld id="{EE8FF528-2F63-47C1-9125-8E65D8390175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ransition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916832"/>
            <a:ext cx="6408712" cy="1209675"/>
          </a:xfrm>
        </p:spPr>
        <p:txBody>
          <a:bodyPr/>
          <a:lstStyle/>
          <a:p>
            <a:pPr algn="ctr">
              <a:buNone/>
            </a:pPr>
            <a:r>
              <a:rPr lang="en-IN" altLang="en-US" sz="3400" b="1" dirty="0"/>
              <a:t>Category and Commodity Procurement</a:t>
            </a:r>
          </a:p>
        </p:txBody>
      </p:sp>
    </p:spTree>
  </p:cSld>
  <p:clrMapOvr>
    <a:masterClrMapping/>
  </p:clrMapOvr>
  <p:transition advTm="4300">
    <p:randomBa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50825" y="476250"/>
            <a:ext cx="5062538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/>
              <a:t>Category and commodity procurement</a:t>
            </a:r>
          </a:p>
        </p:txBody>
      </p:sp>
      <p:sp>
        <p:nvSpPr>
          <p:cNvPr id="3080" name="Rectangle 318"/>
          <p:cNvSpPr>
            <a:spLocks noChangeArrowheads="1"/>
          </p:cNvSpPr>
          <p:nvPr/>
        </p:nvSpPr>
        <p:spPr bwMode="auto">
          <a:xfrm>
            <a:off x="0" y="16287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3083" name="AutoShape 383"/>
          <p:cNvSpPr>
            <a:spLocks noChangeArrowheads="1"/>
          </p:cNvSpPr>
          <p:nvPr/>
        </p:nvSpPr>
        <p:spPr bwMode="auto">
          <a:xfrm>
            <a:off x="2877344" y="1251482"/>
            <a:ext cx="3389312" cy="7905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>
            <a:noFill/>
          </a:ln>
          <a:effectLst>
            <a:prstShdw prst="shdw17" dist="45791" dir="12821404">
              <a:schemeClr val="tx1"/>
            </a:prstShdw>
          </a:effectLst>
          <a:extLs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round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CIPS definition of </a:t>
            </a:r>
          </a:p>
          <a:p>
            <a:pPr algn="ctr"/>
            <a:r>
              <a:rPr lang="en-GB" altLang="en-US" dirty="0"/>
              <a:t>category management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482810" y="2564904"/>
            <a:ext cx="8409669" cy="341632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1800" b="0" dirty="0"/>
              <a:t>‘Category management is a strategic approach which organises</a:t>
            </a:r>
          </a:p>
          <a:p>
            <a:pPr algn="just">
              <a:lnSpc>
                <a:spcPct val="200000"/>
              </a:lnSpc>
            </a:pPr>
            <a:r>
              <a:rPr lang="en-GB" sz="1800" b="0" dirty="0"/>
              <a:t>procurement resources to focus on specific areas of spends. This enables </a:t>
            </a:r>
          </a:p>
          <a:p>
            <a:pPr algn="just">
              <a:lnSpc>
                <a:spcPct val="200000"/>
              </a:lnSpc>
            </a:pPr>
            <a:r>
              <a:rPr lang="en-GB" sz="1800" b="0" dirty="0"/>
              <a:t>category managers to focus their time and conduct in depth market analysis</a:t>
            </a:r>
          </a:p>
          <a:p>
            <a:pPr algn="just">
              <a:lnSpc>
                <a:spcPct val="200000"/>
              </a:lnSpc>
            </a:pPr>
            <a:r>
              <a:rPr lang="en-GB" sz="1800" b="0" dirty="0"/>
              <a:t> to fully leverage their procurement decisions on behalf of the whole organisation. </a:t>
            </a:r>
          </a:p>
          <a:p>
            <a:pPr algn="just">
              <a:lnSpc>
                <a:spcPct val="200000"/>
              </a:lnSpc>
            </a:pPr>
            <a:r>
              <a:rPr lang="en-GB" sz="1800" b="0" dirty="0"/>
              <a:t>The results can be significantly greater than traditional transactional based </a:t>
            </a:r>
          </a:p>
          <a:p>
            <a:pPr algn="just">
              <a:lnSpc>
                <a:spcPct val="200000"/>
              </a:lnSpc>
            </a:pPr>
            <a:r>
              <a:rPr lang="en-GB" sz="1800" b="0" dirty="0"/>
              <a:t>purchasing methods’.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3" grpId="0" animBg="1"/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28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433" name="AutoShape 129"/>
          <p:cNvSpPr>
            <a:spLocks noChangeArrowheads="1"/>
          </p:cNvSpPr>
          <p:nvPr/>
        </p:nvSpPr>
        <p:spPr bwMode="auto">
          <a:xfrm>
            <a:off x="250825" y="476250"/>
            <a:ext cx="5062538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/>
              <a:t>Category and commodity procurement</a:t>
            </a:r>
          </a:p>
        </p:txBody>
      </p:sp>
      <p:sp>
        <p:nvSpPr>
          <p:cNvPr id="4100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1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3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4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4111" name="Text Box 417"/>
          <p:cNvSpPr txBox="1">
            <a:spLocks noChangeArrowheads="1"/>
          </p:cNvSpPr>
          <p:nvPr/>
        </p:nvSpPr>
        <p:spPr bwMode="auto">
          <a:xfrm>
            <a:off x="684213" y="980728"/>
            <a:ext cx="7664450" cy="872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sz="1800" dirty="0"/>
              <a:t>ICT procurement</a:t>
            </a:r>
          </a:p>
          <a:p>
            <a:pPr algn="ctr">
              <a:lnSpc>
                <a:spcPct val="150000"/>
              </a:lnSpc>
            </a:pPr>
            <a:r>
              <a:rPr lang="en-GB" altLang="en-US" sz="1800" dirty="0"/>
              <a:t> Salient considerations </a:t>
            </a:r>
          </a:p>
        </p:txBody>
      </p:sp>
      <p:sp>
        <p:nvSpPr>
          <p:cNvPr id="2" name="Trapezoid 1"/>
          <p:cNvSpPr/>
          <p:nvPr/>
        </p:nvSpPr>
        <p:spPr bwMode="auto">
          <a:xfrm>
            <a:off x="684212" y="2348880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Long-term ICT 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strategy</a:t>
            </a:r>
          </a:p>
        </p:txBody>
      </p:sp>
      <p:sp>
        <p:nvSpPr>
          <p:cNvPr id="34" name="Trapezoid 33"/>
          <p:cNvSpPr/>
          <p:nvPr/>
        </p:nvSpPr>
        <p:spPr bwMode="auto">
          <a:xfrm>
            <a:off x="3131838" y="2367327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Intellectual property ownership</a:t>
            </a:r>
          </a:p>
        </p:txBody>
      </p:sp>
      <p:sp>
        <p:nvSpPr>
          <p:cNvPr id="35" name="Trapezoid 34"/>
          <p:cNvSpPr/>
          <p:nvPr/>
        </p:nvSpPr>
        <p:spPr bwMode="auto">
          <a:xfrm>
            <a:off x="5508103" y="2290312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Potential outsourcing/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insourcing</a:t>
            </a:r>
          </a:p>
        </p:txBody>
      </p:sp>
      <p:sp>
        <p:nvSpPr>
          <p:cNvPr id="36" name="Trapezoid 35"/>
          <p:cNvSpPr/>
          <p:nvPr/>
        </p:nvSpPr>
        <p:spPr bwMode="auto">
          <a:xfrm>
            <a:off x="619526" y="4293096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ICT skills /knowledge requirements</a:t>
            </a:r>
          </a:p>
        </p:txBody>
      </p:sp>
      <p:sp>
        <p:nvSpPr>
          <p:cNvPr id="37" name="Trapezoid 36"/>
          <p:cNvSpPr/>
          <p:nvPr/>
        </p:nvSpPr>
        <p:spPr bwMode="auto">
          <a:xfrm>
            <a:off x="3151562" y="4293096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Contract detail</a:t>
            </a:r>
          </a:p>
        </p:txBody>
      </p:sp>
      <p:sp>
        <p:nvSpPr>
          <p:cNvPr id="38" name="Trapezoid 37"/>
          <p:cNvSpPr/>
          <p:nvPr/>
        </p:nvSpPr>
        <p:spPr bwMode="auto">
          <a:xfrm>
            <a:off x="5580112" y="4245011"/>
            <a:ext cx="1908000" cy="1224000"/>
          </a:xfrm>
          <a:prstGeom prst="trapezoid">
            <a:avLst/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charset="0"/>
              </a:rPr>
              <a:t>Operational risk profiling</a:t>
            </a:r>
          </a:p>
        </p:txBody>
      </p:sp>
    </p:spTree>
    <p:extLst>
      <p:ext uri="{BB962C8B-B14F-4D97-AF65-F5344CB8AC3E}">
        <p14:creationId xmlns:p14="http://schemas.microsoft.com/office/powerpoint/2010/main" val="18269308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1" grpId="0"/>
      <p:bldP spid="2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305"/>
          <p:cNvSpPr>
            <a:spLocks noChangeArrowheads="1"/>
          </p:cNvSpPr>
          <p:nvPr/>
        </p:nvSpPr>
        <p:spPr bwMode="auto">
          <a:xfrm>
            <a:off x="2771775" y="1196975"/>
            <a:ext cx="3456409" cy="433388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The talent challenge</a:t>
            </a:r>
          </a:p>
        </p:txBody>
      </p:sp>
      <p:sp>
        <p:nvSpPr>
          <p:cNvPr id="3075" name="Line 21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4278" name="AutoShape 22"/>
          <p:cNvSpPr>
            <a:spLocks noChangeArrowheads="1"/>
          </p:cNvSpPr>
          <p:nvPr/>
        </p:nvSpPr>
        <p:spPr bwMode="auto">
          <a:xfrm>
            <a:off x="250825" y="476250"/>
            <a:ext cx="5062538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/>
              <a:t>Category and commodity procurement</a:t>
            </a:r>
          </a:p>
        </p:txBody>
      </p:sp>
      <p:sp>
        <p:nvSpPr>
          <p:cNvPr id="3078" name="Rectangle 54"/>
          <p:cNvSpPr>
            <a:spLocks noChangeArrowheads="1"/>
          </p:cNvSpPr>
          <p:nvPr/>
        </p:nvSpPr>
        <p:spPr bwMode="auto">
          <a:xfrm>
            <a:off x="0" y="15621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3079" name="Text Box 306"/>
          <p:cNvSpPr txBox="1">
            <a:spLocks noChangeArrowheads="1"/>
          </p:cNvSpPr>
          <p:nvPr/>
        </p:nvSpPr>
        <p:spPr bwMode="auto">
          <a:xfrm>
            <a:off x="971600" y="1988840"/>
            <a:ext cx="6192688" cy="360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b="0" dirty="0"/>
              <a:t>Supply market knowledge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b="0" dirty="0"/>
              <a:t>Excellent technical understanding of the category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b="0" dirty="0"/>
              <a:t>Timing of entry into the market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b="0" dirty="0"/>
              <a:t>Impacts on the supplier’s pricing decisions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b="0" dirty="0"/>
              <a:t>Defining the contractual detail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altLang="en-US" sz="1900" b="0" dirty="0"/>
              <a:t>Identifying risks and robust mitigation strategies</a:t>
            </a:r>
            <a:endParaRPr lang="en-GB" altLang="en-US" sz="1900" b="0" dirty="0"/>
          </a:p>
        </p:txBody>
      </p:sp>
      <p:sp>
        <p:nvSpPr>
          <p:cNvPr id="3080" name="Rectangle 318"/>
          <p:cNvSpPr>
            <a:spLocks noChangeArrowheads="1"/>
          </p:cNvSpPr>
          <p:nvPr/>
        </p:nvSpPr>
        <p:spPr bwMode="auto">
          <a:xfrm>
            <a:off x="0" y="16287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8242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  <p:bldP spid="30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28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433" name="AutoShape 129"/>
          <p:cNvSpPr>
            <a:spLocks noChangeArrowheads="1"/>
          </p:cNvSpPr>
          <p:nvPr/>
        </p:nvSpPr>
        <p:spPr bwMode="auto">
          <a:xfrm>
            <a:off x="250825" y="476250"/>
            <a:ext cx="5062538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/>
              <a:t>Category and commodity procurement</a:t>
            </a:r>
          </a:p>
        </p:txBody>
      </p:sp>
      <p:sp>
        <p:nvSpPr>
          <p:cNvPr id="4100" name="Rectangle 149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1" name="Rectangle 152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2" name="Rectangle 155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3" name="Rectangle 15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04" name="Rectangle 161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4108" name="Text Box 411"/>
          <p:cNvSpPr txBox="1">
            <a:spLocks noChangeArrowheads="1"/>
          </p:cNvSpPr>
          <p:nvPr/>
        </p:nvSpPr>
        <p:spPr bwMode="auto">
          <a:xfrm>
            <a:off x="3276600" y="2525713"/>
            <a:ext cx="30187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Intellectual property risks</a:t>
            </a:r>
          </a:p>
        </p:txBody>
      </p:sp>
      <p:sp>
        <p:nvSpPr>
          <p:cNvPr id="4109" name="Text Box 412"/>
          <p:cNvSpPr txBox="1">
            <a:spLocks noChangeArrowheads="1"/>
          </p:cNvSpPr>
          <p:nvPr/>
        </p:nvSpPr>
        <p:spPr bwMode="auto">
          <a:xfrm>
            <a:off x="3276600" y="3567113"/>
            <a:ext cx="3486852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Supply market structure risks</a:t>
            </a:r>
          </a:p>
        </p:txBody>
      </p:sp>
      <p:sp>
        <p:nvSpPr>
          <p:cNvPr id="4110" name="Text Box 413"/>
          <p:cNvSpPr txBox="1">
            <a:spLocks noChangeArrowheads="1"/>
          </p:cNvSpPr>
          <p:nvPr/>
        </p:nvSpPr>
        <p:spPr bwMode="auto">
          <a:xfrm>
            <a:off x="3276600" y="4087813"/>
            <a:ext cx="541064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Own organisation’s demand forecasting ability</a:t>
            </a:r>
          </a:p>
        </p:txBody>
      </p:sp>
      <p:sp>
        <p:nvSpPr>
          <p:cNvPr id="4111" name="Text Box 417"/>
          <p:cNvSpPr txBox="1">
            <a:spLocks noChangeArrowheads="1"/>
          </p:cNvSpPr>
          <p:nvPr/>
        </p:nvSpPr>
        <p:spPr bwMode="auto">
          <a:xfrm>
            <a:off x="1018684" y="980728"/>
            <a:ext cx="7664450" cy="1338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sz="1800" dirty="0"/>
              <a:t>PROCURISK</a:t>
            </a:r>
            <a:r>
              <a:rPr lang="en-GB" altLang="en-US" sz="1800" baseline="30000" dirty="0"/>
              <a:t>®</a:t>
            </a:r>
            <a:r>
              <a:rPr lang="en-GB" altLang="en-US" sz="1800" dirty="0"/>
              <a:t> risk profiling</a:t>
            </a:r>
          </a:p>
          <a:p>
            <a:pPr algn="ctr">
              <a:lnSpc>
                <a:spcPct val="150000"/>
              </a:lnSpc>
            </a:pPr>
            <a:r>
              <a:rPr lang="en-GB" altLang="en-US" sz="1800" dirty="0"/>
              <a:t>Brian Farrington Limited listing </a:t>
            </a:r>
            <a:r>
              <a:rPr lang="en-IN" sz="1800" dirty="0"/>
              <a:t>–</a:t>
            </a:r>
            <a:endParaRPr lang="en-GB" altLang="en-US" sz="1800" dirty="0"/>
          </a:p>
          <a:p>
            <a:pPr algn="ctr">
              <a:lnSpc>
                <a:spcPct val="150000"/>
              </a:lnSpc>
            </a:pPr>
            <a:r>
              <a:rPr lang="en-GB" altLang="en-US" sz="1800" dirty="0"/>
              <a:t>sample only</a:t>
            </a:r>
          </a:p>
        </p:txBody>
      </p:sp>
      <p:sp>
        <p:nvSpPr>
          <p:cNvPr id="4112" name="Text Box 421"/>
          <p:cNvSpPr txBox="1">
            <a:spLocks noChangeArrowheads="1"/>
          </p:cNvSpPr>
          <p:nvPr/>
        </p:nvSpPr>
        <p:spPr bwMode="auto">
          <a:xfrm>
            <a:off x="3276600" y="4608513"/>
            <a:ext cx="182293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Currency risks</a:t>
            </a:r>
          </a:p>
        </p:txBody>
      </p:sp>
      <p:sp>
        <p:nvSpPr>
          <p:cNvPr id="4113" name="Text Box 422"/>
          <p:cNvSpPr txBox="1">
            <a:spLocks noChangeArrowheads="1"/>
          </p:cNvSpPr>
          <p:nvPr/>
        </p:nvSpPr>
        <p:spPr bwMode="auto">
          <a:xfrm>
            <a:off x="3276600" y="5129213"/>
            <a:ext cx="330571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Product obsolescence risks</a:t>
            </a:r>
          </a:p>
        </p:txBody>
      </p:sp>
      <p:sp>
        <p:nvSpPr>
          <p:cNvPr id="4114" name="Text Box 423"/>
          <p:cNvSpPr txBox="1">
            <a:spLocks noChangeArrowheads="1"/>
          </p:cNvSpPr>
          <p:nvPr/>
        </p:nvSpPr>
        <p:spPr bwMode="auto">
          <a:xfrm>
            <a:off x="3276600" y="5651500"/>
            <a:ext cx="242245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Environmental risks</a:t>
            </a:r>
          </a:p>
        </p:txBody>
      </p:sp>
      <p:sp>
        <p:nvSpPr>
          <p:cNvPr id="4115" name="Line 428"/>
          <p:cNvSpPr>
            <a:spLocks noChangeShapeType="1"/>
          </p:cNvSpPr>
          <p:nvPr/>
        </p:nvSpPr>
        <p:spPr bwMode="auto">
          <a:xfrm>
            <a:off x="2978150" y="5822950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8" name="Line 431"/>
          <p:cNvSpPr>
            <a:spLocks noChangeShapeType="1"/>
          </p:cNvSpPr>
          <p:nvPr/>
        </p:nvSpPr>
        <p:spPr bwMode="auto">
          <a:xfrm>
            <a:off x="2978150" y="2730500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9" name="Line 432"/>
          <p:cNvSpPr>
            <a:spLocks noChangeShapeType="1"/>
          </p:cNvSpPr>
          <p:nvPr/>
        </p:nvSpPr>
        <p:spPr bwMode="auto">
          <a:xfrm>
            <a:off x="2978150" y="3760788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0" name="Line 433"/>
          <p:cNvSpPr>
            <a:spLocks noChangeShapeType="1"/>
          </p:cNvSpPr>
          <p:nvPr/>
        </p:nvSpPr>
        <p:spPr bwMode="auto">
          <a:xfrm>
            <a:off x="2978150" y="4276725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1" name="Line 434"/>
          <p:cNvSpPr>
            <a:spLocks noChangeShapeType="1"/>
          </p:cNvSpPr>
          <p:nvPr/>
        </p:nvSpPr>
        <p:spPr bwMode="auto">
          <a:xfrm>
            <a:off x="2978150" y="4791075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2" name="Line 435"/>
          <p:cNvSpPr>
            <a:spLocks noChangeShapeType="1"/>
          </p:cNvSpPr>
          <p:nvPr/>
        </p:nvSpPr>
        <p:spPr bwMode="auto">
          <a:xfrm>
            <a:off x="2978150" y="5307013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4" name="Oval 416"/>
          <p:cNvSpPr>
            <a:spLocks noChangeArrowheads="1"/>
          </p:cNvSpPr>
          <p:nvPr/>
        </p:nvSpPr>
        <p:spPr bwMode="auto">
          <a:xfrm>
            <a:off x="2909888" y="472122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5" name="Oval 418"/>
          <p:cNvSpPr>
            <a:spLocks noChangeArrowheads="1"/>
          </p:cNvSpPr>
          <p:nvPr/>
        </p:nvSpPr>
        <p:spPr bwMode="auto">
          <a:xfrm>
            <a:off x="2909888" y="2654300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6" name="Oval 419"/>
          <p:cNvSpPr>
            <a:spLocks noChangeArrowheads="1"/>
          </p:cNvSpPr>
          <p:nvPr/>
        </p:nvSpPr>
        <p:spPr bwMode="auto">
          <a:xfrm>
            <a:off x="2909888" y="3687763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7" name="Oval 420"/>
          <p:cNvSpPr>
            <a:spLocks noChangeArrowheads="1"/>
          </p:cNvSpPr>
          <p:nvPr/>
        </p:nvSpPr>
        <p:spPr bwMode="auto">
          <a:xfrm>
            <a:off x="2909888" y="575627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8" name="Oval 424"/>
          <p:cNvSpPr>
            <a:spLocks noChangeArrowheads="1"/>
          </p:cNvSpPr>
          <p:nvPr/>
        </p:nvSpPr>
        <p:spPr bwMode="auto">
          <a:xfrm>
            <a:off x="2909888" y="5238750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29" name="Oval 425"/>
          <p:cNvSpPr>
            <a:spLocks noChangeArrowheads="1"/>
          </p:cNvSpPr>
          <p:nvPr/>
        </p:nvSpPr>
        <p:spPr bwMode="auto">
          <a:xfrm>
            <a:off x="2909888" y="420528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4131" name="Text Box 436"/>
          <p:cNvSpPr txBox="1">
            <a:spLocks noChangeArrowheads="1"/>
          </p:cNvSpPr>
          <p:nvPr/>
        </p:nvSpPr>
        <p:spPr bwMode="auto">
          <a:xfrm>
            <a:off x="3276600" y="3046413"/>
            <a:ext cx="343074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Safety critical warranty risks </a:t>
            </a:r>
          </a:p>
        </p:txBody>
      </p:sp>
      <p:sp>
        <p:nvSpPr>
          <p:cNvPr id="4132" name="Line 437"/>
          <p:cNvSpPr>
            <a:spLocks noChangeShapeType="1"/>
          </p:cNvSpPr>
          <p:nvPr/>
        </p:nvSpPr>
        <p:spPr bwMode="auto">
          <a:xfrm>
            <a:off x="2978150" y="3244850"/>
            <a:ext cx="32702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33" name="Oval 438"/>
          <p:cNvSpPr>
            <a:spLocks noChangeArrowheads="1"/>
          </p:cNvSpPr>
          <p:nvPr/>
        </p:nvSpPr>
        <p:spPr bwMode="auto">
          <a:xfrm>
            <a:off x="2909888" y="317023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8" grpId="0"/>
      <p:bldP spid="4109" grpId="0"/>
      <p:bldP spid="4110" grpId="0"/>
      <p:bldP spid="4111" grpId="0"/>
      <p:bldP spid="4112" grpId="0"/>
      <p:bldP spid="4113" grpId="0"/>
      <p:bldP spid="4114" grpId="0"/>
      <p:bldP spid="41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Procurement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024963"/>
            <a:ext cx="7886700" cy="3849130"/>
          </a:xfrm>
        </p:spPr>
        <p:txBody>
          <a:bodyPr>
            <a:noAutofit/>
          </a:bodyPr>
          <a:lstStyle/>
          <a:p>
            <a:r>
              <a:rPr lang="en-GB" sz="1800" dirty="0"/>
              <a:t>Production materials</a:t>
            </a:r>
          </a:p>
          <a:p>
            <a:pPr lvl="1"/>
            <a:r>
              <a:rPr lang="en-GB" sz="1800" dirty="0"/>
              <a:t>Raw materials (commodity buying)</a:t>
            </a:r>
          </a:p>
          <a:p>
            <a:pPr lvl="1"/>
            <a:r>
              <a:rPr lang="en-GB" sz="1800" dirty="0"/>
              <a:t>Semi- finished goods</a:t>
            </a:r>
          </a:p>
          <a:p>
            <a:pPr lvl="1"/>
            <a:r>
              <a:rPr lang="en-GB" sz="1800" dirty="0"/>
              <a:t>Component parts and assemblies </a:t>
            </a:r>
          </a:p>
          <a:p>
            <a:r>
              <a:rPr lang="en-GB" sz="1800" dirty="0"/>
              <a:t>Capital Equipment</a:t>
            </a:r>
          </a:p>
          <a:p>
            <a:pPr lvl="1"/>
            <a:r>
              <a:rPr lang="en-GB" sz="1800" dirty="0"/>
              <a:t>Purchasing</a:t>
            </a:r>
          </a:p>
          <a:p>
            <a:pPr lvl="1"/>
            <a:r>
              <a:rPr lang="en-GB" sz="1800" dirty="0"/>
              <a:t>Leasing</a:t>
            </a:r>
          </a:p>
          <a:p>
            <a:r>
              <a:rPr lang="en-GB" sz="1800" dirty="0"/>
              <a:t>Services</a:t>
            </a:r>
          </a:p>
          <a:p>
            <a:r>
              <a:rPr lang="en-GB" sz="1800" dirty="0"/>
              <a:t>Global purchasing</a:t>
            </a:r>
          </a:p>
          <a:p>
            <a:r>
              <a:rPr lang="en-GB" sz="1800" dirty="0"/>
              <a:t>Indirect Purchasing</a:t>
            </a:r>
          </a:p>
          <a:p>
            <a:r>
              <a:rPr lang="en-GB" sz="1800" dirty="0"/>
              <a:t>Retail Purchasing</a:t>
            </a:r>
          </a:p>
          <a:p>
            <a:r>
              <a:rPr lang="en-GB" sz="1800" dirty="0"/>
              <a:t>Specialist products/services </a:t>
            </a:r>
          </a:p>
          <a:p>
            <a:r>
              <a:rPr lang="en-GB" sz="1800" dirty="0"/>
              <a:t>Category Management</a:t>
            </a:r>
          </a:p>
        </p:txBody>
      </p:sp>
    </p:spTree>
    <p:extLst>
      <p:ext uri="{BB962C8B-B14F-4D97-AF65-F5344CB8AC3E}">
        <p14:creationId xmlns:p14="http://schemas.microsoft.com/office/powerpoint/2010/main" val="988080396"/>
      </p:ext>
    </p:extLst>
  </p:cSld>
  <p:clrMapOvr>
    <a:masterClrMapping/>
  </p:clrMapOvr>
  <p:transition advTm="4300">
    <p:randomBa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Production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71600"/>
            <a:ext cx="7886700" cy="522575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Raw Materials</a:t>
            </a:r>
          </a:p>
          <a:p>
            <a:r>
              <a:rPr lang="en-GB" sz="1800" dirty="0"/>
              <a:t>Primarily from agriculture or extraction (mining) industries – ores, timber, petroleum</a:t>
            </a:r>
          </a:p>
          <a:p>
            <a:r>
              <a:rPr lang="en-GB" sz="1800" dirty="0"/>
              <a:t>Frequently dealt with in recognised commodity markets and influenced by market conditions such as:</a:t>
            </a:r>
          </a:p>
          <a:p>
            <a:pPr lvl="1"/>
            <a:r>
              <a:rPr lang="en-GB" sz="1800" dirty="0"/>
              <a:t>Interest rates</a:t>
            </a:r>
          </a:p>
          <a:p>
            <a:pPr lvl="1"/>
            <a:r>
              <a:rPr lang="en-GB" sz="1800" dirty="0"/>
              <a:t>Currency fluctuations</a:t>
            </a:r>
          </a:p>
          <a:p>
            <a:pPr lvl="1"/>
            <a:r>
              <a:rPr lang="en-GB" sz="1800" dirty="0"/>
              <a:t>Inflation</a:t>
            </a:r>
          </a:p>
          <a:p>
            <a:pPr lvl="1"/>
            <a:r>
              <a:rPr lang="en-GB" sz="1800" dirty="0"/>
              <a:t>Government policies</a:t>
            </a:r>
          </a:p>
          <a:p>
            <a:pPr lvl="1"/>
            <a:r>
              <a:rPr lang="en-GB" sz="1800" dirty="0"/>
              <a:t>Glut or shortage supply factors</a:t>
            </a:r>
          </a:p>
          <a:p>
            <a:pPr lvl="1"/>
            <a:r>
              <a:rPr lang="en-GB" sz="1800" dirty="0"/>
              <a:t>Relationships between exporting and importing country (oil/gas used as political weapon)</a:t>
            </a:r>
          </a:p>
          <a:p>
            <a:r>
              <a:rPr lang="en-GB" sz="1800" dirty="0"/>
              <a:t>Safeguarded in many organisations by </a:t>
            </a:r>
            <a:r>
              <a:rPr lang="en-GB" sz="1800" b="1" dirty="0"/>
              <a:t>backward integration</a:t>
            </a:r>
          </a:p>
          <a:p>
            <a:pPr lvl="1"/>
            <a:r>
              <a:rPr lang="en-GB" sz="1800" dirty="0"/>
              <a:t>Steel company owning its own iron ore mine</a:t>
            </a:r>
          </a:p>
          <a:p>
            <a:r>
              <a:rPr lang="en-GB" sz="1800" dirty="0"/>
              <a:t>Supplies frequently secured by “forward buying”</a:t>
            </a:r>
          </a:p>
          <a:p>
            <a:pPr lvl="1"/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66092545"/>
      </p:ext>
    </p:extLst>
  </p:cSld>
  <p:clrMapOvr>
    <a:masterClrMapping/>
  </p:clrMapOvr>
  <p:transition advTm="4300">
    <p:randomBa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Production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84784"/>
            <a:ext cx="7886700" cy="4005189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Semi-finished goods and production materials</a:t>
            </a:r>
          </a:p>
          <a:p>
            <a:r>
              <a:rPr lang="en-GB" sz="1800" dirty="0"/>
              <a:t>Items finished in part or may have been formed into shapes ready for further processing</a:t>
            </a:r>
          </a:p>
          <a:p>
            <a:pPr lvl="1"/>
            <a:r>
              <a:rPr lang="en-GB" sz="1800" dirty="0"/>
              <a:t>Metal forgings/castings</a:t>
            </a:r>
          </a:p>
          <a:p>
            <a:pPr lvl="1"/>
            <a:r>
              <a:rPr lang="en-GB" sz="1800" dirty="0"/>
              <a:t>Chemicals</a:t>
            </a:r>
          </a:p>
          <a:p>
            <a:pPr lvl="1"/>
            <a:r>
              <a:rPr lang="en-GB" sz="1800" dirty="0"/>
              <a:t>Fabric</a:t>
            </a:r>
          </a:p>
          <a:p>
            <a:r>
              <a:rPr lang="en-GB" sz="1800" dirty="0"/>
              <a:t>Long lead times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Component parts and assemblies</a:t>
            </a:r>
          </a:p>
          <a:p>
            <a:r>
              <a:rPr lang="en-GB" sz="1800" dirty="0"/>
              <a:t>Completely finished products of one manufacturer that can be used as part of a more complex product by another manufacturer.  Common in automotive industry</a:t>
            </a:r>
          </a:p>
          <a:p>
            <a:pPr lvl="1"/>
            <a:r>
              <a:rPr lang="en-GB" sz="1800" dirty="0"/>
              <a:t>Gears</a:t>
            </a:r>
          </a:p>
          <a:p>
            <a:pPr lvl="1"/>
            <a:r>
              <a:rPr lang="en-GB" sz="1800" dirty="0"/>
              <a:t>Wheels</a:t>
            </a:r>
          </a:p>
          <a:p>
            <a:pPr lvl="1"/>
            <a:r>
              <a:rPr lang="en-GB" sz="1800" dirty="0"/>
              <a:t>Engines</a:t>
            </a:r>
          </a:p>
          <a:p>
            <a:pPr lvl="1"/>
            <a:endParaRPr lang="en-GB" sz="750" dirty="0"/>
          </a:p>
          <a:p>
            <a:pPr lvl="1"/>
            <a:endParaRPr lang="en-GB" sz="1050" dirty="0"/>
          </a:p>
          <a:p>
            <a:pPr marL="0" indent="0">
              <a:buNone/>
            </a:pPr>
            <a:endParaRPr lang="en-GB" sz="135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387879"/>
      </p:ext>
    </p:extLst>
  </p:cSld>
  <p:clrMapOvr>
    <a:masterClrMapping/>
  </p:clrMapOvr>
  <p:transition advTm="4300">
    <p:randomBa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57251"/>
            <a:ext cx="7886700" cy="994172"/>
          </a:xfrm>
        </p:spPr>
        <p:txBody>
          <a:bodyPr/>
          <a:lstStyle/>
          <a:p>
            <a:r>
              <a:rPr lang="en-GB" b="1" dirty="0"/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53114"/>
            <a:ext cx="7886700" cy="43401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Definition</a:t>
            </a:r>
          </a:p>
          <a:p>
            <a:pPr marL="0" indent="0">
              <a:buNone/>
            </a:pPr>
            <a:r>
              <a:rPr lang="en-US" altLang="en-US" sz="1800" dirty="0"/>
              <a:t>Items chargeable to a capital account rather than to an expense account such as buildings, industrial and office machinery, tools, transportation equipment, furniture and fixtures and others. </a:t>
            </a:r>
          </a:p>
          <a:p>
            <a:pPr marL="0" indent="0" algn="ctr">
              <a:spcBef>
                <a:spcPct val="0"/>
              </a:spcBef>
              <a:buNone/>
            </a:pPr>
            <a:endParaRPr lang="en-US" altLang="en-US" sz="1800" dirty="0"/>
          </a:p>
          <a:p>
            <a:pPr marL="0" indent="0">
              <a:spcBef>
                <a:spcPct val="0"/>
              </a:spcBef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How Capital Equipment Procurement Differs from that of Materials and Components:</a:t>
            </a:r>
            <a:endParaRPr lang="en-GB" altLang="en-US" sz="1800" b="1" dirty="0">
              <a:latin typeface="Arial" panose="020B0604020202020204" pitchFamily="34" charset="0"/>
            </a:endParaRPr>
          </a:p>
          <a:p>
            <a:r>
              <a:rPr lang="en-GB" altLang="en-US" sz="1800" dirty="0"/>
              <a:t>Cost per item is usually greater</a:t>
            </a:r>
          </a:p>
          <a:p>
            <a:r>
              <a:rPr lang="en-GB" altLang="en-US" sz="1800" dirty="0"/>
              <a:t>The equipment facilitates production</a:t>
            </a:r>
          </a:p>
          <a:p>
            <a:r>
              <a:rPr lang="en-GB" altLang="en-US" sz="1800" dirty="0"/>
              <a:t>Financed with long-term capital</a:t>
            </a:r>
          </a:p>
          <a:p>
            <a:r>
              <a:rPr lang="en-GB" altLang="en-US" sz="1800" dirty="0"/>
              <a:t>Tax considerations play a big part in the decision</a:t>
            </a:r>
          </a:p>
          <a:p>
            <a:r>
              <a:rPr lang="en-GB" altLang="en-US" sz="1800" dirty="0"/>
              <a:t>Government financial assistance may be available</a:t>
            </a:r>
          </a:p>
          <a:p>
            <a:r>
              <a:rPr lang="en-GB" altLang="en-US" sz="1800" dirty="0"/>
              <a:t>Decision to purchase, results in consequences for sale, output and labour</a:t>
            </a:r>
          </a:p>
          <a:p>
            <a:endParaRPr lang="en-US" altLang="en-US" sz="135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288569"/>
      </p:ext>
    </p:extLst>
  </p:cSld>
  <p:clrMapOvr>
    <a:masterClrMapping/>
  </p:clrMapOvr>
  <p:transition advTm="4300">
    <p:randomBa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006429"/>
            <a:ext cx="7886700" cy="348354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Factors to Consider</a:t>
            </a:r>
          </a:p>
          <a:p>
            <a:r>
              <a:rPr lang="en-GB" sz="1350" dirty="0"/>
              <a:t>Cost of installation</a:t>
            </a:r>
          </a:p>
          <a:p>
            <a:r>
              <a:rPr lang="en-GB" sz="1350" dirty="0"/>
              <a:t>Cost of operation</a:t>
            </a:r>
          </a:p>
          <a:p>
            <a:r>
              <a:rPr lang="en-GB" sz="1350" dirty="0"/>
              <a:t>Lead time</a:t>
            </a:r>
          </a:p>
          <a:p>
            <a:r>
              <a:rPr lang="en-GB" sz="1350" dirty="0"/>
              <a:t>Reliability</a:t>
            </a:r>
          </a:p>
          <a:p>
            <a:r>
              <a:rPr lang="en-GB" sz="1350" dirty="0"/>
              <a:t>Compatibility with existing equipment</a:t>
            </a:r>
          </a:p>
          <a:p>
            <a:r>
              <a:rPr lang="en-GB" sz="1350" dirty="0"/>
              <a:t>Cost and availability of spares</a:t>
            </a:r>
          </a:p>
          <a:p>
            <a:r>
              <a:rPr lang="en-GB" sz="1350" dirty="0"/>
              <a:t>Cost and availability of after-sales service</a:t>
            </a:r>
          </a:p>
          <a:p>
            <a:r>
              <a:rPr lang="en-GB" sz="1350" dirty="0"/>
              <a:t>Life</a:t>
            </a:r>
          </a:p>
          <a:p>
            <a:r>
              <a:rPr lang="en-GB" sz="1350" dirty="0"/>
              <a:t>Depreciation</a:t>
            </a:r>
          </a:p>
        </p:txBody>
      </p:sp>
    </p:spTree>
    <p:extLst>
      <p:ext uri="{BB962C8B-B14F-4D97-AF65-F5344CB8AC3E}">
        <p14:creationId xmlns:p14="http://schemas.microsoft.com/office/powerpoint/2010/main" val="3341476417"/>
      </p:ext>
    </p:extLst>
  </p:cSld>
  <p:clrMapOvr>
    <a:masterClrMapping/>
  </p:clrMapOvr>
  <p:transition advTm="4300">
    <p:randomBa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07575"/>
            <a:ext cx="7886700" cy="358239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Leasing</a:t>
            </a:r>
          </a:p>
          <a:p>
            <a:pPr marL="0" indent="0">
              <a:buNone/>
            </a:pPr>
            <a:r>
              <a:rPr lang="en-GB" sz="1500" i="1" dirty="0"/>
              <a:t>“If it appreciates, buy it. If it depreciates, lease it.” Jean Paul Getty, founder of Getty Oil Company and the richest living American, 1957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1500" b="1" dirty="0"/>
              <a:t>Advantages</a:t>
            </a:r>
          </a:p>
          <a:p>
            <a:pPr>
              <a:buFontTx/>
              <a:buChar char="•"/>
            </a:pPr>
            <a:r>
              <a:rPr lang="en-US" altLang="en-US" sz="1350" dirty="0"/>
              <a:t>Costs are known in advance</a:t>
            </a:r>
          </a:p>
          <a:p>
            <a:pPr>
              <a:buFontTx/>
              <a:buChar char="•"/>
            </a:pPr>
            <a:r>
              <a:rPr lang="en-US" altLang="en-US" sz="1350" dirty="0"/>
              <a:t>Reduced need to tie up capital in fixed assets</a:t>
            </a:r>
          </a:p>
          <a:p>
            <a:pPr>
              <a:buFontTx/>
              <a:buChar char="•"/>
            </a:pPr>
            <a:r>
              <a:rPr lang="en-US" altLang="en-US" sz="1350" dirty="0"/>
              <a:t>Hedge against risk of obsolescence</a:t>
            </a:r>
          </a:p>
          <a:p>
            <a:pPr>
              <a:buFontTx/>
              <a:buChar char="•"/>
            </a:pPr>
            <a:r>
              <a:rPr lang="en-US" altLang="en-US" sz="1350" dirty="0"/>
              <a:t>Service and maintenance costs included</a:t>
            </a:r>
          </a:p>
          <a:p>
            <a:pPr marL="0" indent="0">
              <a:buNone/>
            </a:pPr>
            <a:endParaRPr lang="en-GB" sz="1500" b="1" dirty="0"/>
          </a:p>
          <a:p>
            <a:pPr marL="0" indent="0">
              <a:buNone/>
            </a:pPr>
            <a:r>
              <a:rPr lang="en-GB" sz="1500" b="1" dirty="0"/>
              <a:t>Disadvantages</a:t>
            </a:r>
          </a:p>
          <a:p>
            <a:pPr>
              <a:buFontTx/>
              <a:buChar char="•"/>
            </a:pPr>
            <a:r>
              <a:rPr lang="en-US" altLang="en-US" sz="1500" dirty="0"/>
              <a:t>Fixed obligation to pay</a:t>
            </a:r>
          </a:p>
          <a:p>
            <a:pPr>
              <a:buFontTx/>
              <a:buChar char="•"/>
            </a:pPr>
            <a:r>
              <a:rPr lang="en-US" altLang="en-US" sz="1500" dirty="0"/>
              <a:t>Does not provide the prestige or flexibility of ownership</a:t>
            </a:r>
          </a:p>
          <a:p>
            <a:pPr>
              <a:buFontTx/>
              <a:buChar char="•"/>
            </a:pPr>
            <a:r>
              <a:rPr lang="en-US" altLang="en-US" sz="1500" dirty="0"/>
              <a:t>Flexibility to dispose of obsolete equipment before end of lease may be reduced</a:t>
            </a:r>
            <a:endParaRPr lang="en-GB" altLang="en-US" sz="1500" dirty="0"/>
          </a:p>
          <a:p>
            <a:pPr marL="0" indent="0">
              <a:buNone/>
            </a:pPr>
            <a:endParaRPr lang="en-GB" sz="1500" b="1" dirty="0"/>
          </a:p>
        </p:txBody>
      </p:sp>
    </p:spTree>
    <p:extLst>
      <p:ext uri="{BB962C8B-B14F-4D97-AF65-F5344CB8AC3E}">
        <p14:creationId xmlns:p14="http://schemas.microsoft.com/office/powerpoint/2010/main" val="4057191153"/>
      </p:ext>
    </p:extLst>
  </p:cSld>
  <p:clrMapOvr>
    <a:masterClrMapping/>
  </p:clrMapOvr>
  <p:transition advTm="4300">
    <p:randomBa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Line 2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2931" name="AutoShape 3"/>
          <p:cNvSpPr>
            <a:spLocks noChangeArrowheads="1"/>
          </p:cNvSpPr>
          <p:nvPr/>
        </p:nvSpPr>
        <p:spPr bwMode="auto">
          <a:xfrm>
            <a:off x="250825" y="476250"/>
            <a:ext cx="5062538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/>
              <a:t>Category and commodity procurement</a:t>
            </a:r>
          </a:p>
        </p:txBody>
      </p:sp>
      <p:sp>
        <p:nvSpPr>
          <p:cNvPr id="12292" name="Rectangle 5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2293" name="Rectangle 6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2294" name="Rectangle 7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2295" name="Rectangle 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2296" name="Rectangle 9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12298" name="AutoShape 11"/>
          <p:cNvSpPr>
            <a:spLocks noChangeArrowheads="1"/>
          </p:cNvSpPr>
          <p:nvPr/>
        </p:nvSpPr>
        <p:spPr bwMode="auto">
          <a:xfrm>
            <a:off x="2987674" y="1211594"/>
            <a:ext cx="4105275" cy="576263"/>
          </a:xfrm>
          <a:prstGeom prst="roundRect">
            <a:avLst>
              <a:gd name="adj" fmla="val 50000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b="0" dirty="0">
                <a:solidFill>
                  <a:schemeClr val="bg1"/>
                </a:solidFill>
              </a:rPr>
              <a:t>Electricity</a:t>
            </a: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12299" name="TextBox 21"/>
          <p:cNvSpPr txBox="1">
            <a:spLocks noChangeArrowheads="1"/>
          </p:cNvSpPr>
          <p:nvPr/>
        </p:nvSpPr>
        <p:spPr bwMode="auto">
          <a:xfrm>
            <a:off x="3491880" y="2255019"/>
            <a:ext cx="4032250" cy="374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Total kilowatts used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Transmission charge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Distribution charge 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Meter charges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Fossil fuel levy (FFL)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→"/>
            </a:pPr>
            <a:r>
              <a:rPr lang="en-GB" altLang="en-US" dirty="0"/>
              <a:t>  Climate Change Levy (CCL)</a:t>
            </a:r>
            <a:endParaRPr lang="en-US" altLang="en-US" dirty="0"/>
          </a:p>
        </p:txBody>
      </p:sp>
      <p:sp>
        <p:nvSpPr>
          <p:cNvPr id="12300" name="Pentagon 12"/>
          <p:cNvSpPr>
            <a:spLocks noChangeArrowheads="1"/>
          </p:cNvSpPr>
          <p:nvPr/>
        </p:nvSpPr>
        <p:spPr bwMode="auto">
          <a:xfrm>
            <a:off x="106362" y="2010269"/>
            <a:ext cx="2881313" cy="431800"/>
          </a:xfrm>
          <a:prstGeom prst="homePlate">
            <a:avLst>
              <a:gd name="adj" fmla="val 50046"/>
            </a:avLst>
          </a:prstGeom>
          <a:solidFill>
            <a:schemeClr val="accent1"/>
          </a:solidFill>
          <a:ln w="12700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Invoice elements</a:t>
            </a:r>
            <a:endParaRPr lang="en-US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6689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Line 2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52931" name="AutoShape 3"/>
          <p:cNvSpPr>
            <a:spLocks noChangeArrowheads="1"/>
          </p:cNvSpPr>
          <p:nvPr/>
        </p:nvSpPr>
        <p:spPr bwMode="auto">
          <a:xfrm>
            <a:off x="250825" y="476250"/>
            <a:ext cx="5062538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/>
              <a:t>Category and commodity procurement</a:t>
            </a:r>
          </a:p>
        </p:txBody>
      </p:sp>
      <p:sp>
        <p:nvSpPr>
          <p:cNvPr id="13316" name="Rectangle 5"/>
          <p:cNvSpPr>
            <a:spLocks noChangeArrowheads="1"/>
          </p:cNvSpPr>
          <p:nvPr/>
        </p:nvSpPr>
        <p:spPr bwMode="auto">
          <a:xfrm>
            <a:off x="1644650" y="2578100"/>
            <a:ext cx="77152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3317" name="Rectangle 6"/>
          <p:cNvSpPr>
            <a:spLocks noChangeArrowheads="1"/>
          </p:cNvSpPr>
          <p:nvPr/>
        </p:nvSpPr>
        <p:spPr bwMode="auto">
          <a:xfrm>
            <a:off x="1644650" y="2578100"/>
            <a:ext cx="763588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3318" name="Rectangle 7"/>
          <p:cNvSpPr>
            <a:spLocks noChangeArrowheads="1"/>
          </p:cNvSpPr>
          <p:nvPr/>
        </p:nvSpPr>
        <p:spPr bwMode="auto">
          <a:xfrm>
            <a:off x="1644650" y="2578100"/>
            <a:ext cx="19367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3319" name="Rectangle 8"/>
          <p:cNvSpPr>
            <a:spLocks noChangeArrowheads="1"/>
          </p:cNvSpPr>
          <p:nvPr/>
        </p:nvSpPr>
        <p:spPr bwMode="auto">
          <a:xfrm>
            <a:off x="1644650" y="2578100"/>
            <a:ext cx="879475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3320" name="Rectangle 9"/>
          <p:cNvSpPr>
            <a:spLocks noChangeArrowheads="1"/>
          </p:cNvSpPr>
          <p:nvPr/>
        </p:nvSpPr>
        <p:spPr bwMode="auto">
          <a:xfrm>
            <a:off x="1644650" y="2578100"/>
            <a:ext cx="90805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indent="1588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 sz="2400" b="0">
              <a:latin typeface="Times New Roman" pitchFamily="18" charset="0"/>
            </a:endParaRPr>
          </a:p>
        </p:txBody>
      </p:sp>
      <p:sp>
        <p:nvSpPr>
          <p:cNvPr id="13322" name="AutoShape 11"/>
          <p:cNvSpPr>
            <a:spLocks noChangeArrowheads="1"/>
          </p:cNvSpPr>
          <p:nvPr/>
        </p:nvSpPr>
        <p:spPr bwMode="auto">
          <a:xfrm>
            <a:off x="1043609" y="1124744"/>
            <a:ext cx="6912768" cy="576263"/>
          </a:xfrm>
          <a:prstGeom prst="roundRect">
            <a:avLst>
              <a:gd name="adj" fmla="val 50000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GB" altLang="en-US" b="0" dirty="0">
                <a:solidFill>
                  <a:schemeClr val="bg1"/>
                </a:solidFill>
              </a:rPr>
              <a:t>Organising to procure energy</a:t>
            </a:r>
            <a:endParaRPr lang="en-GB" altLang="en-US" dirty="0">
              <a:solidFill>
                <a:schemeClr val="bg1"/>
              </a:solidFill>
            </a:endParaRP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524000" y="1988837"/>
          <a:ext cx="6096000" cy="4276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5330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Minimum information required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Full site details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Half-hourly data files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IN" sz="1800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Meter Point Administration (</a:t>
                      </a:r>
                      <a:r>
                        <a:rPr lang="en-GB" dirty="0"/>
                        <a:t>MPA)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Working days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Meter serial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Shift pattern/hours of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0432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All MPANs for gas and electricity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Details of any planned usage changes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Meter serial 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Agreed supply capacity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5330"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r>
                        <a:rPr lang="en-GB" dirty="0"/>
                        <a:t>Meter 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Wingdings" panose="05000000000000000000" pitchFamily="2" charset="2"/>
                        <a:buChar char="§"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191769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Line 58"/>
          <p:cNvSpPr>
            <a:spLocks noChangeShapeType="1"/>
          </p:cNvSpPr>
          <p:nvPr/>
        </p:nvSpPr>
        <p:spPr bwMode="auto">
          <a:xfrm>
            <a:off x="1116013" y="1989138"/>
            <a:ext cx="2376487" cy="3527425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39" name="Line 4"/>
          <p:cNvSpPr>
            <a:spLocks noChangeShapeType="1"/>
          </p:cNvSpPr>
          <p:nvPr/>
        </p:nvSpPr>
        <p:spPr bwMode="auto">
          <a:xfrm>
            <a:off x="0" y="682625"/>
            <a:ext cx="9144000" cy="0"/>
          </a:xfrm>
          <a:prstGeom prst="line">
            <a:avLst/>
          </a:prstGeom>
          <a:noFill/>
          <a:ln w="28575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8837" name="AutoShape 5"/>
          <p:cNvSpPr>
            <a:spLocks noChangeArrowheads="1"/>
          </p:cNvSpPr>
          <p:nvPr/>
        </p:nvSpPr>
        <p:spPr bwMode="auto">
          <a:xfrm>
            <a:off x="250825" y="476250"/>
            <a:ext cx="5062538" cy="411163"/>
          </a:xfrm>
          <a:prstGeom prst="roundRect">
            <a:avLst>
              <a:gd name="adj" fmla="val 16667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>
              <a:defRPr/>
            </a:pPr>
            <a:r>
              <a:rPr lang="en-US" b="0" dirty="0"/>
              <a:t>Category and commodity procurement</a:t>
            </a:r>
          </a:p>
        </p:txBody>
      </p:sp>
      <p:sp>
        <p:nvSpPr>
          <p:cNvPr id="14341" name="Rectangle 6"/>
          <p:cNvSpPr>
            <a:spLocks noChangeArrowheads="1"/>
          </p:cNvSpPr>
          <p:nvPr/>
        </p:nvSpPr>
        <p:spPr bwMode="auto">
          <a:xfrm>
            <a:off x="0" y="18986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43" name="AutoShape 51"/>
          <p:cNvSpPr>
            <a:spLocks noChangeArrowheads="1"/>
          </p:cNvSpPr>
          <p:nvPr/>
        </p:nvSpPr>
        <p:spPr bwMode="auto">
          <a:xfrm>
            <a:off x="755576" y="1011238"/>
            <a:ext cx="7560840" cy="433387"/>
          </a:xfrm>
          <a:prstGeom prst="roundRect">
            <a:avLst>
              <a:gd name="adj" fmla="val 50000"/>
            </a:avLst>
          </a:prstGeom>
          <a:ln>
            <a:headEnd type="none" w="sm" len="sm"/>
            <a:tailEnd type="none" w="sm" len="sm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b="0" dirty="0">
                <a:solidFill>
                  <a:schemeClr val="bg1"/>
                </a:solidFill>
              </a:rPr>
              <a:t>Construction procurement differentiators</a:t>
            </a:r>
            <a:endParaRPr lang="en-GB" altLang="en-US" dirty="0">
              <a:solidFill>
                <a:schemeClr val="bg1"/>
              </a:solidFill>
            </a:endParaRPr>
          </a:p>
        </p:txBody>
      </p:sp>
      <p:sp>
        <p:nvSpPr>
          <p:cNvPr id="14344" name="Text Box 53"/>
          <p:cNvSpPr txBox="1">
            <a:spLocks noChangeArrowheads="1"/>
          </p:cNvSpPr>
          <p:nvPr/>
        </p:nvSpPr>
        <p:spPr bwMode="auto">
          <a:xfrm>
            <a:off x="1363663" y="1803400"/>
            <a:ext cx="55943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The site may be remote from procurement office</a:t>
            </a:r>
          </a:p>
        </p:txBody>
      </p:sp>
      <p:sp>
        <p:nvSpPr>
          <p:cNvPr id="14345" name="Text Box 54"/>
          <p:cNvSpPr txBox="1">
            <a:spLocks noChangeArrowheads="1"/>
          </p:cNvSpPr>
          <p:nvPr/>
        </p:nvSpPr>
        <p:spPr bwMode="auto">
          <a:xfrm>
            <a:off x="1608138" y="2155825"/>
            <a:ext cx="47958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Buyer may be allocated to a large project</a:t>
            </a:r>
          </a:p>
        </p:txBody>
      </p:sp>
      <p:sp>
        <p:nvSpPr>
          <p:cNvPr id="14346" name="Text Box 55"/>
          <p:cNvSpPr txBox="1">
            <a:spLocks noChangeArrowheads="1"/>
          </p:cNvSpPr>
          <p:nvPr/>
        </p:nvSpPr>
        <p:spPr bwMode="auto">
          <a:xfrm>
            <a:off x="1824038" y="2508250"/>
            <a:ext cx="53498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Supplies often have high bulk relative to value</a:t>
            </a:r>
          </a:p>
        </p:txBody>
      </p:sp>
      <p:sp>
        <p:nvSpPr>
          <p:cNvPr id="14347" name="Text Box 56"/>
          <p:cNvSpPr txBox="1">
            <a:spLocks noChangeArrowheads="1"/>
          </p:cNvSpPr>
          <p:nvPr/>
        </p:nvSpPr>
        <p:spPr bwMode="auto">
          <a:xfrm>
            <a:off x="2039938" y="2860675"/>
            <a:ext cx="58451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Range of purchases is very wide, including utilities</a:t>
            </a:r>
          </a:p>
        </p:txBody>
      </p:sp>
      <p:sp>
        <p:nvSpPr>
          <p:cNvPr id="14348" name="Text Box 57"/>
          <p:cNvSpPr txBox="1">
            <a:spLocks noChangeArrowheads="1"/>
          </p:cNvSpPr>
          <p:nvPr/>
        </p:nvSpPr>
        <p:spPr bwMode="auto">
          <a:xfrm>
            <a:off x="2255838" y="3213100"/>
            <a:ext cx="68929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Specifications produced by trade specialists, e.g. architects</a:t>
            </a:r>
          </a:p>
        </p:txBody>
      </p:sp>
      <p:sp>
        <p:nvSpPr>
          <p:cNvPr id="14349" name="Oval 60"/>
          <p:cNvSpPr>
            <a:spLocks noChangeArrowheads="1"/>
          </p:cNvSpPr>
          <p:nvPr/>
        </p:nvSpPr>
        <p:spPr bwMode="auto">
          <a:xfrm>
            <a:off x="1547813" y="263683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0" name="Oval 61"/>
          <p:cNvSpPr>
            <a:spLocks noChangeArrowheads="1"/>
          </p:cNvSpPr>
          <p:nvPr/>
        </p:nvSpPr>
        <p:spPr bwMode="auto">
          <a:xfrm>
            <a:off x="2046288" y="3351213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1" name="Oval 62"/>
          <p:cNvSpPr>
            <a:spLocks noChangeArrowheads="1"/>
          </p:cNvSpPr>
          <p:nvPr/>
        </p:nvSpPr>
        <p:spPr bwMode="auto">
          <a:xfrm>
            <a:off x="2290763" y="3740150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2" name="Oval 63"/>
          <p:cNvSpPr>
            <a:spLocks noChangeArrowheads="1"/>
          </p:cNvSpPr>
          <p:nvPr/>
        </p:nvSpPr>
        <p:spPr bwMode="auto">
          <a:xfrm>
            <a:off x="2493963" y="404812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3" name="Oval 64"/>
          <p:cNvSpPr>
            <a:spLocks noChangeArrowheads="1"/>
          </p:cNvSpPr>
          <p:nvPr/>
        </p:nvSpPr>
        <p:spPr bwMode="auto">
          <a:xfrm>
            <a:off x="2959100" y="474027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4" name="Text Box 65"/>
          <p:cNvSpPr txBox="1">
            <a:spLocks noChangeArrowheads="1"/>
          </p:cNvSpPr>
          <p:nvPr/>
        </p:nvSpPr>
        <p:spPr bwMode="auto">
          <a:xfrm>
            <a:off x="2516188" y="3563938"/>
            <a:ext cx="541813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Security and storage of site deliveries an issue</a:t>
            </a:r>
          </a:p>
        </p:txBody>
      </p:sp>
      <p:sp>
        <p:nvSpPr>
          <p:cNvPr id="14355" name="Oval 66"/>
          <p:cNvSpPr>
            <a:spLocks noChangeArrowheads="1"/>
          </p:cNvSpPr>
          <p:nvPr/>
        </p:nvSpPr>
        <p:spPr bwMode="auto">
          <a:xfrm>
            <a:off x="3203575" y="510063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56" name="Text Box 67"/>
          <p:cNvSpPr txBox="1">
            <a:spLocks noChangeArrowheads="1"/>
          </p:cNvSpPr>
          <p:nvPr/>
        </p:nvSpPr>
        <p:spPr bwMode="auto">
          <a:xfrm>
            <a:off x="2760663" y="3916363"/>
            <a:ext cx="43608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Free issue can be another dimension</a:t>
            </a:r>
          </a:p>
        </p:txBody>
      </p:sp>
      <p:sp>
        <p:nvSpPr>
          <p:cNvPr id="14357" name="Text Box 68"/>
          <p:cNvSpPr txBox="1">
            <a:spLocks noChangeArrowheads="1"/>
          </p:cNvSpPr>
          <p:nvPr/>
        </p:nvSpPr>
        <p:spPr bwMode="auto">
          <a:xfrm>
            <a:off x="2976563" y="4268788"/>
            <a:ext cx="50942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Subcontracting takes place on a large scale</a:t>
            </a:r>
          </a:p>
        </p:txBody>
      </p:sp>
      <p:sp>
        <p:nvSpPr>
          <p:cNvPr id="14358" name="Text Box 69"/>
          <p:cNvSpPr txBox="1">
            <a:spLocks noChangeArrowheads="1"/>
          </p:cNvSpPr>
          <p:nvPr/>
        </p:nvSpPr>
        <p:spPr bwMode="auto">
          <a:xfrm>
            <a:off x="3263900" y="4621213"/>
            <a:ext cx="47799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Site transfer of materials can be an issue</a:t>
            </a:r>
          </a:p>
        </p:txBody>
      </p:sp>
      <p:sp>
        <p:nvSpPr>
          <p:cNvPr id="14359" name="Oval 70"/>
          <p:cNvSpPr>
            <a:spLocks noChangeArrowheads="1"/>
          </p:cNvSpPr>
          <p:nvPr/>
        </p:nvSpPr>
        <p:spPr bwMode="auto">
          <a:xfrm>
            <a:off x="1087438" y="194468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60" name="Oval 71"/>
          <p:cNvSpPr>
            <a:spLocks noChangeArrowheads="1"/>
          </p:cNvSpPr>
          <p:nvPr/>
        </p:nvSpPr>
        <p:spPr bwMode="auto">
          <a:xfrm>
            <a:off x="2714625" y="4379913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61" name="Text Box 73"/>
          <p:cNvSpPr txBox="1">
            <a:spLocks noChangeArrowheads="1"/>
          </p:cNvSpPr>
          <p:nvPr/>
        </p:nvSpPr>
        <p:spPr bwMode="auto">
          <a:xfrm>
            <a:off x="3481388" y="4973638"/>
            <a:ext cx="42592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Local site purchases often permitted</a:t>
            </a:r>
          </a:p>
        </p:txBody>
      </p:sp>
      <p:sp>
        <p:nvSpPr>
          <p:cNvPr id="14362" name="Oval 74"/>
          <p:cNvSpPr>
            <a:spLocks noChangeArrowheads="1"/>
          </p:cNvSpPr>
          <p:nvPr/>
        </p:nvSpPr>
        <p:spPr bwMode="auto">
          <a:xfrm>
            <a:off x="1331913" y="2290763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63" name="Text Box 75"/>
          <p:cNvSpPr txBox="1">
            <a:spLocks noChangeArrowheads="1"/>
          </p:cNvSpPr>
          <p:nvPr/>
        </p:nvSpPr>
        <p:spPr bwMode="auto">
          <a:xfrm>
            <a:off x="3697288" y="5326063"/>
            <a:ext cx="457708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Site theft of scaffolding, for example, is</a:t>
            </a:r>
          </a:p>
          <a:p>
            <a:r>
              <a:rPr lang="en-GB" altLang="en-US" b="0" dirty="0"/>
              <a:t>   another issue</a:t>
            </a:r>
          </a:p>
        </p:txBody>
      </p:sp>
      <p:sp>
        <p:nvSpPr>
          <p:cNvPr id="14364" name="Oval 77"/>
          <p:cNvSpPr>
            <a:spLocks noChangeArrowheads="1"/>
          </p:cNvSpPr>
          <p:nvPr/>
        </p:nvSpPr>
        <p:spPr bwMode="auto">
          <a:xfrm>
            <a:off x="3443288" y="5459413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sp>
        <p:nvSpPr>
          <p:cNvPr id="14365" name="Oval 78"/>
          <p:cNvSpPr>
            <a:spLocks noChangeArrowheads="1"/>
          </p:cNvSpPr>
          <p:nvPr/>
        </p:nvSpPr>
        <p:spPr bwMode="auto">
          <a:xfrm>
            <a:off x="1792288" y="2997200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559443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3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3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3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3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3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3" grpId="0" animBg="1"/>
      <p:bldP spid="14344" grpId="0"/>
      <p:bldP spid="14345" grpId="0"/>
      <p:bldP spid="14346" grpId="0"/>
      <p:bldP spid="14347" grpId="0"/>
      <p:bldP spid="14348" grpId="0"/>
      <p:bldP spid="14354" grpId="0"/>
      <p:bldP spid="14356" grpId="0"/>
      <p:bldP spid="14357" grpId="0"/>
      <p:bldP spid="14358" grpId="0"/>
      <p:bldP spid="14361" grpId="0"/>
      <p:bldP spid="1436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Procurement of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69358"/>
            <a:ext cx="7886700" cy="3520614"/>
          </a:xfrm>
        </p:spPr>
        <p:txBody>
          <a:bodyPr/>
          <a:lstStyle/>
          <a:p>
            <a:pPr marL="0" indent="0">
              <a:buNone/>
            </a:pPr>
            <a:r>
              <a:rPr lang="en-GB" sz="1500" dirty="0"/>
              <a:t>Procurement of intangible activities (not tangible/physical goods)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Characteristics</a:t>
            </a:r>
          </a:p>
          <a:p>
            <a:r>
              <a:rPr lang="en-GB" sz="1800" dirty="0"/>
              <a:t>Risky due to high level of human involvement</a:t>
            </a:r>
          </a:p>
          <a:p>
            <a:r>
              <a:rPr lang="en-GB" sz="1800" dirty="0"/>
              <a:t>Cost analysis and negotiation difficult</a:t>
            </a:r>
          </a:p>
          <a:p>
            <a:r>
              <a:rPr lang="en-GB" sz="1800" dirty="0"/>
              <a:t>Difficult to measure performance</a:t>
            </a:r>
          </a:p>
          <a:p>
            <a:pPr lvl="1"/>
            <a:r>
              <a:rPr lang="en-GB" sz="1500" dirty="0"/>
              <a:t>Specifications less specific than tangible goods</a:t>
            </a:r>
          </a:p>
          <a:p>
            <a:pPr lvl="1"/>
            <a:r>
              <a:rPr lang="en-GB" sz="1500" dirty="0"/>
              <a:t>Service Level Agreements</a:t>
            </a:r>
          </a:p>
          <a:p>
            <a:r>
              <a:rPr lang="en-GB" sz="1800" dirty="0"/>
              <a:t>Can represent a significant part of an organisation’s overheads</a:t>
            </a:r>
          </a:p>
          <a:p>
            <a:r>
              <a:rPr lang="en-GB" sz="1800" dirty="0"/>
              <a:t>Significant importance as organisations try to outsource non core activities</a:t>
            </a:r>
          </a:p>
        </p:txBody>
      </p:sp>
    </p:spTree>
    <p:extLst>
      <p:ext uri="{BB962C8B-B14F-4D97-AF65-F5344CB8AC3E}">
        <p14:creationId xmlns:p14="http://schemas.microsoft.com/office/powerpoint/2010/main" val="1177709927"/>
      </p:ext>
    </p:extLst>
  </p:cSld>
  <p:clrMapOvr>
    <a:masterClrMapping/>
  </p:clrMapOvr>
  <p:transition advTm="4300">
    <p:randomBar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6"/>
          <p:cNvSpPr>
            <a:spLocks noChangeArrowheads="1"/>
          </p:cNvSpPr>
          <p:nvPr/>
        </p:nvSpPr>
        <p:spPr bwMode="auto">
          <a:xfrm>
            <a:off x="2686051" y="2768204"/>
            <a:ext cx="184731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500"/>
          </a:p>
        </p:txBody>
      </p:sp>
      <p:sp>
        <p:nvSpPr>
          <p:cNvPr id="11269" name="Rectangle 57"/>
          <p:cNvSpPr>
            <a:spLocks noChangeArrowheads="1"/>
          </p:cNvSpPr>
          <p:nvPr/>
        </p:nvSpPr>
        <p:spPr bwMode="auto">
          <a:xfrm>
            <a:off x="2087167" y="1214439"/>
            <a:ext cx="3055645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500" b="0" i="1" dirty="0">
                <a:solidFill>
                  <a:schemeClr val="bg1"/>
                </a:solidFill>
              </a:rPr>
              <a:t>Contrasting approaches to supply</a:t>
            </a:r>
          </a:p>
        </p:txBody>
      </p:sp>
      <p:sp>
        <p:nvSpPr>
          <p:cNvPr id="11270" name="Rectangle 61"/>
          <p:cNvSpPr>
            <a:spLocks noChangeArrowheads="1"/>
          </p:cNvSpPr>
          <p:nvPr/>
        </p:nvSpPr>
        <p:spPr bwMode="auto">
          <a:xfrm>
            <a:off x="1143001" y="2252545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800" b="0">
              <a:latin typeface="Times New Roman" panose="02020603050405020304" pitchFamily="18" charset="0"/>
            </a:endParaRPr>
          </a:p>
        </p:txBody>
      </p:sp>
      <p:sp>
        <p:nvSpPr>
          <p:cNvPr id="11271" name="Rectangle 62"/>
          <p:cNvSpPr>
            <a:spLocks noChangeArrowheads="1"/>
          </p:cNvSpPr>
          <p:nvPr/>
        </p:nvSpPr>
        <p:spPr bwMode="auto">
          <a:xfrm>
            <a:off x="1143001" y="2437210"/>
            <a:ext cx="184731" cy="323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500"/>
          </a:p>
        </p:txBody>
      </p:sp>
      <p:sp>
        <p:nvSpPr>
          <p:cNvPr id="11272" name="AutoShape 171"/>
          <p:cNvSpPr>
            <a:spLocks noChangeArrowheads="1"/>
          </p:cNvSpPr>
          <p:nvPr/>
        </p:nvSpPr>
        <p:spPr bwMode="auto">
          <a:xfrm>
            <a:off x="2469356" y="1615680"/>
            <a:ext cx="4205288" cy="325040"/>
          </a:xfrm>
          <a:prstGeom prst="roundRect">
            <a:avLst>
              <a:gd name="adj" fmla="val 50000"/>
            </a:avLst>
          </a:prstGeom>
          <a:solidFill>
            <a:srgbClr val="006BB7"/>
          </a:solidFill>
          <a:ln w="12700">
            <a:solidFill>
              <a:srgbClr val="006BB7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500" b="0">
                <a:solidFill>
                  <a:schemeClr val="bg1"/>
                </a:solidFill>
              </a:rPr>
              <a:t>Hadfield Matrix</a:t>
            </a:r>
            <a:endParaRPr lang="en-GB" altLang="en-US" sz="1500">
              <a:solidFill>
                <a:schemeClr val="bg1"/>
              </a:solidFill>
            </a:endParaRPr>
          </a:p>
        </p:txBody>
      </p:sp>
      <p:graphicFrame>
        <p:nvGraphicFramePr>
          <p:cNvPr id="250028" name="Group 172"/>
          <p:cNvGraphicFramePr>
            <a:graphicFrameLocks noGrp="1"/>
          </p:cNvGraphicFramePr>
          <p:nvPr/>
        </p:nvGraphicFramePr>
        <p:xfrm>
          <a:off x="2033588" y="2187180"/>
          <a:ext cx="5238750" cy="2982515"/>
        </p:xfrm>
        <a:graphic>
          <a:graphicData uri="http://schemas.openxmlformats.org/drawingml/2006/table">
            <a:tbl>
              <a:tblPr/>
              <a:tblGrid>
                <a:gridCol w="10036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2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526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8955">
                <a:tc row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+</a:t>
                      </a: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Travel service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Temporary labour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Construction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Desktop PC maintenance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>
                          <a:tab pos="457200" algn="r"/>
                          <a:tab pos="2636838" algn="ctr"/>
                          <a:tab pos="5273675" algn="r"/>
                        </a:tabLst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4</a:t>
                      </a: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IT consultants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Security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Cash operations equipment maintenance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Check/credit card processing</a:t>
                      </a: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3</a:t>
                      </a: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4895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Florist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Landscaping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Janitorial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Dry cleaning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1</a:t>
                      </a:r>
                      <a:endParaRPr kumimoji="0" lang="en-GB" sz="1200" b="0" i="0" u="none" strike="noStrike" cap="none" normalizeH="0" baseline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Training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Midrange/mainframe computer   maintenance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Mail service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Char char=""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 Voice and data network service</a:t>
                      </a: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  <a:cs typeface="Times New Roman" charset="0"/>
                      </a:endParaRPr>
                    </a:p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2</a:t>
                      </a: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4605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-</a:t>
                      </a:r>
                      <a:endParaRPr kumimoji="0" lang="en-GB" sz="1200" b="0" i="0" u="none" strike="noStrike" cap="none" normalizeH="0" baseline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6BB7"/>
                          </a:solidFill>
                          <a:effectLst/>
                          <a:latin typeface="Arial" charset="0"/>
                          <a:cs typeface="Times New Roman" charset="0"/>
                        </a:rPr>
                        <a:t>+</a:t>
                      </a:r>
                      <a:endParaRPr kumimoji="0" lang="en-GB" sz="1200" b="0" i="0" u="none" strike="noStrike" cap="none" normalizeH="0" baseline="0" dirty="0">
                        <a:ln>
                          <a:noFill/>
                        </a:ln>
                        <a:solidFill>
                          <a:srgbClr val="006BB7"/>
                        </a:solidFill>
                        <a:effectLst/>
                        <a:latin typeface="Arial" charset="0"/>
                      </a:endParaRPr>
                    </a:p>
                  </a:txBody>
                  <a:tcPr marL="68580" marR="68580" marT="34295" marB="34295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1289" name="Line 188"/>
          <p:cNvSpPr>
            <a:spLocks noChangeShapeType="1"/>
          </p:cNvSpPr>
          <p:nvPr/>
        </p:nvSpPr>
        <p:spPr bwMode="auto">
          <a:xfrm>
            <a:off x="3538538" y="5049441"/>
            <a:ext cx="30861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11290" name="Line 189"/>
          <p:cNvSpPr>
            <a:spLocks noChangeShapeType="1"/>
          </p:cNvSpPr>
          <p:nvPr/>
        </p:nvSpPr>
        <p:spPr bwMode="auto">
          <a:xfrm flipV="1">
            <a:off x="2519363" y="2519364"/>
            <a:ext cx="0" cy="1951435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500"/>
          </a:p>
        </p:txBody>
      </p:sp>
      <p:sp>
        <p:nvSpPr>
          <p:cNvPr id="2" name="TextBox 1"/>
          <p:cNvSpPr txBox="1"/>
          <p:nvPr/>
        </p:nvSpPr>
        <p:spPr>
          <a:xfrm>
            <a:off x="834081" y="1039655"/>
            <a:ext cx="5171609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300" dirty="0">
                <a:latin typeface="+mj-lt"/>
              </a:rPr>
              <a:t>Procurement of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985055" y="5169695"/>
            <a:ext cx="209865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Strategic Importance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82810" y="3356581"/>
            <a:ext cx="612668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/>
              <a:t>Cost</a:t>
            </a:r>
          </a:p>
        </p:txBody>
      </p:sp>
    </p:spTree>
    <p:extLst>
      <p:ext uri="{BB962C8B-B14F-4D97-AF65-F5344CB8AC3E}">
        <p14:creationId xmlns:p14="http://schemas.microsoft.com/office/powerpoint/2010/main" val="19091669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Global Procurement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84785"/>
            <a:ext cx="7886700" cy="50405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900" dirty="0"/>
              <a:t>Motivations to buying from overseas</a:t>
            </a:r>
          </a:p>
          <a:p>
            <a:r>
              <a:rPr lang="en-GB" sz="1900" dirty="0"/>
              <a:t>Availability doesn’t exist in buyer’s country</a:t>
            </a:r>
          </a:p>
          <a:p>
            <a:pPr lvl="1"/>
            <a:r>
              <a:rPr lang="en-GB" sz="1900" dirty="0"/>
              <a:t>Access to specialist skills</a:t>
            </a:r>
          </a:p>
          <a:p>
            <a:pPr lvl="1"/>
            <a:r>
              <a:rPr lang="en-GB" sz="1900" dirty="0"/>
              <a:t>Essential raw materials</a:t>
            </a:r>
          </a:p>
          <a:p>
            <a:r>
              <a:rPr lang="en-GB" sz="1900" dirty="0"/>
              <a:t>Pressure to reduce costs</a:t>
            </a:r>
          </a:p>
          <a:p>
            <a:pPr lvl="1"/>
            <a:r>
              <a:rPr lang="en-GB" sz="1900" dirty="0"/>
              <a:t>Take advantage of LCC (Low Cost Countries)</a:t>
            </a:r>
          </a:p>
          <a:p>
            <a:pPr lvl="1"/>
            <a:r>
              <a:rPr lang="en-GB" sz="1900" dirty="0"/>
              <a:t>Manufacturing flexibility – additional capacity</a:t>
            </a:r>
          </a:p>
          <a:p>
            <a:pPr lvl="1"/>
            <a:endParaRPr lang="en-GB" sz="1900" dirty="0"/>
          </a:p>
          <a:p>
            <a:pPr marL="0" indent="0">
              <a:buNone/>
            </a:pPr>
            <a:r>
              <a:rPr lang="en-GB" sz="1900" dirty="0"/>
              <a:t>Factors to consider</a:t>
            </a:r>
          </a:p>
          <a:p>
            <a:r>
              <a:rPr lang="en-GB" sz="1900" dirty="0"/>
              <a:t>Logistics </a:t>
            </a:r>
          </a:p>
          <a:p>
            <a:pPr lvl="1"/>
            <a:r>
              <a:rPr lang="en-GB" sz="1900" dirty="0"/>
              <a:t>lead times </a:t>
            </a:r>
          </a:p>
          <a:p>
            <a:pPr lvl="1"/>
            <a:r>
              <a:rPr lang="en-GB" sz="1900" dirty="0"/>
              <a:t>cost </a:t>
            </a:r>
          </a:p>
          <a:p>
            <a:pPr lvl="1"/>
            <a:r>
              <a:rPr lang="en-GB" sz="1900" dirty="0"/>
              <a:t>transport networks</a:t>
            </a:r>
          </a:p>
          <a:p>
            <a:pPr lvl="1"/>
            <a:r>
              <a:rPr lang="en-GB" sz="1900" dirty="0"/>
              <a:t>customs</a:t>
            </a:r>
          </a:p>
          <a:p>
            <a:r>
              <a:rPr lang="en-GB" sz="1900" dirty="0"/>
              <a:t>Culture and language</a:t>
            </a:r>
          </a:p>
          <a:p>
            <a:r>
              <a:rPr lang="en-GB" sz="1900" dirty="0"/>
              <a:t>Political stability</a:t>
            </a:r>
          </a:p>
          <a:p>
            <a:r>
              <a:rPr lang="en-GB" sz="1900" dirty="0"/>
              <a:t>International standards</a:t>
            </a:r>
          </a:p>
          <a:p>
            <a:r>
              <a:rPr lang="en-GB" sz="1900" dirty="0"/>
              <a:t>Contractual Risk</a:t>
            </a:r>
          </a:p>
          <a:p>
            <a:pPr lvl="1"/>
            <a:r>
              <a:rPr lang="en-GB" sz="1900" dirty="0"/>
              <a:t>Applicable law and legal jurisdiction</a:t>
            </a:r>
          </a:p>
          <a:p>
            <a:r>
              <a:rPr lang="en-GB" sz="1900" dirty="0"/>
              <a:t>Currency fluctuations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508439"/>
      </p:ext>
    </p:extLst>
  </p:cSld>
  <p:clrMapOvr>
    <a:masterClrMapping/>
  </p:clrMapOvr>
  <p:transition advTm="4300">
    <p:randomBar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Types of Procurement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28800"/>
            <a:ext cx="7886700" cy="496855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b="1" dirty="0"/>
              <a:t>Indirect Procurement</a:t>
            </a:r>
          </a:p>
          <a:p>
            <a:r>
              <a:rPr lang="en-GB" sz="1800" dirty="0"/>
              <a:t>Goods or services not used in final product sold to the customer</a:t>
            </a:r>
          </a:p>
          <a:p>
            <a:pPr lvl="1"/>
            <a:r>
              <a:rPr lang="en-GB" sz="1800" dirty="0"/>
              <a:t>Maintenance, Repair and Operational consumables</a:t>
            </a:r>
          </a:p>
          <a:p>
            <a:pPr lvl="1"/>
            <a:r>
              <a:rPr lang="en-GB" sz="1800" dirty="0"/>
              <a:t>Janitorial supplies</a:t>
            </a:r>
          </a:p>
          <a:p>
            <a:r>
              <a:rPr lang="en-GB" sz="1800" dirty="0"/>
              <a:t>Can be viewed as non-strategic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Retail Procurement</a:t>
            </a:r>
          </a:p>
          <a:p>
            <a:r>
              <a:rPr lang="en-GB" sz="1800" dirty="0"/>
              <a:t>Procurement for large retail chains such as Tesco, John Lewis, Kingfisher Group</a:t>
            </a:r>
          </a:p>
          <a:p>
            <a:r>
              <a:rPr lang="en-GB" sz="1800" dirty="0"/>
              <a:t>High leverage</a:t>
            </a:r>
          </a:p>
          <a:p>
            <a:pPr lvl="1"/>
            <a:r>
              <a:rPr lang="en-GB" sz="1800" dirty="0"/>
              <a:t>Tesco V Unilever</a:t>
            </a:r>
          </a:p>
          <a:p>
            <a:r>
              <a:rPr lang="en-GB" sz="1800" dirty="0"/>
              <a:t>Ethical considerations due to corporate image and social responsibility</a:t>
            </a:r>
          </a:p>
          <a:p>
            <a:pPr lvl="1"/>
            <a:r>
              <a:rPr lang="en-GB" sz="1800" dirty="0"/>
              <a:t>Aldi advert featuring Scottish beef farmers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Specialist Procurement</a:t>
            </a:r>
          </a:p>
          <a:p>
            <a:r>
              <a:rPr lang="en-GB" sz="1800" dirty="0"/>
              <a:t>Procurement of goods or services where a limited supply base exists</a:t>
            </a:r>
          </a:p>
          <a:p>
            <a:pPr lvl="1"/>
            <a:r>
              <a:rPr lang="en-GB" sz="1800" dirty="0"/>
              <a:t>Low leverage</a:t>
            </a:r>
          </a:p>
          <a:p>
            <a:pPr lvl="1"/>
            <a:r>
              <a:rPr lang="en-GB" sz="1800" dirty="0"/>
              <a:t>Single Source V Sole Source</a:t>
            </a:r>
          </a:p>
          <a:p>
            <a:pPr lvl="1"/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966242878"/>
      </p:ext>
    </p:extLst>
  </p:cSld>
  <p:clrMapOvr>
    <a:masterClrMapping/>
  </p:clrMapOvr>
  <p:transition advTm="4300">
    <p:randomBar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433" y="2348880"/>
            <a:ext cx="5134234" cy="322202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66119" y="1048780"/>
            <a:ext cx="2428870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100" dirty="0"/>
              <a:t>The </a:t>
            </a:r>
            <a:r>
              <a:rPr lang="en-GB" sz="2100" dirty="0" err="1"/>
              <a:t>Kraljic</a:t>
            </a:r>
            <a:r>
              <a:rPr lang="en-GB" sz="2100" dirty="0"/>
              <a:t> Matrix</a:t>
            </a:r>
          </a:p>
        </p:txBody>
      </p:sp>
    </p:spTree>
    <p:extLst>
      <p:ext uri="{BB962C8B-B14F-4D97-AF65-F5344CB8AC3E}">
        <p14:creationId xmlns:p14="http://schemas.microsoft.com/office/powerpoint/2010/main" val="993085154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938116"/>
            <a:ext cx="7886700" cy="994172"/>
          </a:xfrm>
        </p:spPr>
        <p:txBody>
          <a:bodyPr/>
          <a:lstStyle/>
          <a:p>
            <a:r>
              <a:rPr lang="en-GB" b="1" dirty="0"/>
              <a:t>Category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32288"/>
            <a:ext cx="7886700" cy="4449040"/>
          </a:xfrm>
        </p:spPr>
        <p:txBody>
          <a:bodyPr>
            <a:normAutofit lnSpcReduction="10000"/>
          </a:bodyPr>
          <a:lstStyle/>
          <a:p>
            <a:r>
              <a:rPr lang="en-GB" sz="1350" i="1" dirty="0"/>
              <a:t>Category management can be defined as organising the resources of the Procurement team in such a way as to focus externally onto the supply markets of an organisation (as against having a focus on the internal customers or on internal Procurement departmental functions) in order to fully leverage purchasing decisions (Chartered Institute of Purchasing and Supply).  </a:t>
            </a:r>
          </a:p>
          <a:p>
            <a:pPr lvl="1"/>
            <a:r>
              <a:rPr lang="en-GB" sz="1425" dirty="0"/>
              <a:t>Categories group products and services together based on the ability of the market to supply not on the basis of organisational boundaries. </a:t>
            </a:r>
          </a:p>
          <a:p>
            <a:pPr lvl="1"/>
            <a:endParaRPr lang="en-GB" sz="1425" i="1" dirty="0"/>
          </a:p>
          <a:p>
            <a:r>
              <a:rPr lang="en-GB" sz="1350" dirty="0"/>
              <a:t>Pioneered by large Automotive OEMs during the 1980s and 1990s</a:t>
            </a:r>
          </a:p>
          <a:p>
            <a:r>
              <a:rPr lang="en-GB" sz="1350" dirty="0"/>
              <a:t>Approach now used by many, large, multi-site and global organisations</a:t>
            </a:r>
          </a:p>
          <a:p>
            <a:pPr lvl="1"/>
            <a:r>
              <a:rPr lang="en-GB" sz="1050" dirty="0"/>
              <a:t>UK Public Sector</a:t>
            </a:r>
          </a:p>
          <a:p>
            <a:pPr lvl="1"/>
            <a:endParaRPr lang="en-GB" sz="1050" dirty="0"/>
          </a:p>
          <a:p>
            <a:pPr marL="0" indent="0">
              <a:buNone/>
            </a:pPr>
            <a:r>
              <a:rPr lang="en-GB" sz="1350" dirty="0"/>
              <a:t>Advantages</a:t>
            </a:r>
          </a:p>
          <a:p>
            <a:r>
              <a:rPr lang="en-GB" sz="1350" dirty="0"/>
              <a:t>Focusses activities on supply markets</a:t>
            </a:r>
          </a:p>
          <a:p>
            <a:r>
              <a:rPr lang="en-GB" sz="1350" dirty="0"/>
              <a:t>Identifies procurement synergies across organisational functions</a:t>
            </a:r>
          </a:p>
          <a:p>
            <a:r>
              <a:rPr lang="en-GB" sz="1350" dirty="0"/>
              <a:t>Easier to leverage spend with fewer suppliers</a:t>
            </a:r>
          </a:p>
          <a:p>
            <a:r>
              <a:rPr lang="en-GB" sz="1350" dirty="0"/>
              <a:t>Develops long term, partnership relationships with suppliers – less adversarial</a:t>
            </a:r>
          </a:p>
          <a:p>
            <a:endParaRPr lang="en-GB" sz="1350" dirty="0"/>
          </a:p>
          <a:p>
            <a:pPr marL="0" indent="0">
              <a:buNone/>
            </a:pPr>
            <a:r>
              <a:rPr lang="en-GB" sz="1350" dirty="0"/>
              <a:t>Disadvantages</a:t>
            </a:r>
            <a:endParaRPr lang="en-GB" sz="1050" dirty="0"/>
          </a:p>
          <a:p>
            <a:r>
              <a:rPr lang="en-GB" sz="1350" dirty="0"/>
              <a:t>Can isolate end users from procurement decisions</a:t>
            </a:r>
          </a:p>
        </p:txBody>
      </p:sp>
    </p:spTree>
    <p:extLst>
      <p:ext uri="{BB962C8B-B14F-4D97-AF65-F5344CB8AC3E}">
        <p14:creationId xmlns:p14="http://schemas.microsoft.com/office/powerpoint/2010/main" val="2029962791"/>
      </p:ext>
    </p:extLst>
  </p:cSld>
  <p:clrMapOvr>
    <a:masterClrMapping/>
  </p:clrMapOvr>
  <p:transition advTm="4300">
    <p:randomBar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9" y="199183"/>
            <a:ext cx="7886700" cy="994172"/>
          </a:xfrm>
        </p:spPr>
        <p:txBody>
          <a:bodyPr/>
          <a:lstStyle/>
          <a:p>
            <a:r>
              <a:rPr lang="en-GB" b="1" dirty="0"/>
              <a:t>Category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93356"/>
            <a:ext cx="7886700" cy="533198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Bosch Automotive</a:t>
            </a:r>
          </a:p>
        </p:txBody>
      </p:sp>
      <p:sp>
        <p:nvSpPr>
          <p:cNvPr id="4" name="Rectangle 3"/>
          <p:cNvSpPr/>
          <p:nvPr/>
        </p:nvSpPr>
        <p:spPr>
          <a:xfrm>
            <a:off x="3453713" y="1839723"/>
            <a:ext cx="1612557" cy="8501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/>
              <a:t>Global Commodity Purchasing VP</a:t>
            </a:r>
          </a:p>
        </p:txBody>
      </p:sp>
      <p:sp>
        <p:nvSpPr>
          <p:cNvPr id="5" name="Rectangle 4"/>
          <p:cNvSpPr/>
          <p:nvPr/>
        </p:nvSpPr>
        <p:spPr>
          <a:xfrm>
            <a:off x="1142998" y="2893026"/>
            <a:ext cx="1921477" cy="7846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/>
              <a:t>Commodity Director</a:t>
            </a:r>
          </a:p>
          <a:p>
            <a:pPr algn="ctr"/>
            <a:r>
              <a:rPr lang="en-GB" sz="1500" dirty="0"/>
              <a:t>Direct Purchasing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5633909" y="2893025"/>
            <a:ext cx="2106443" cy="5745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500" dirty="0"/>
              <a:t>Commodity Director </a:t>
            </a:r>
          </a:p>
          <a:p>
            <a:pPr algn="ctr"/>
            <a:r>
              <a:rPr lang="en-GB" sz="1500" dirty="0"/>
              <a:t>Indirect Purchasing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6993920" y="3800804"/>
            <a:ext cx="926757" cy="4757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  <a:p>
            <a:pPr algn="ctr"/>
            <a:r>
              <a:rPr lang="en-GB" sz="750" dirty="0"/>
              <a:t>Goods</a:t>
            </a:r>
          </a:p>
        </p:txBody>
      </p:sp>
      <p:sp>
        <p:nvSpPr>
          <p:cNvPr id="8" name="Rectangle 7"/>
          <p:cNvSpPr/>
          <p:nvPr/>
        </p:nvSpPr>
        <p:spPr>
          <a:xfrm>
            <a:off x="4815528" y="3800805"/>
            <a:ext cx="1131675" cy="405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  <a:p>
            <a:pPr algn="ctr"/>
            <a:r>
              <a:rPr lang="en-GB" sz="750" dirty="0"/>
              <a:t>Services</a:t>
            </a:r>
          </a:p>
        </p:txBody>
      </p:sp>
      <p:sp>
        <p:nvSpPr>
          <p:cNvPr id="9" name="Rectangle 8"/>
          <p:cNvSpPr/>
          <p:nvPr/>
        </p:nvSpPr>
        <p:spPr>
          <a:xfrm>
            <a:off x="388984" y="3861123"/>
            <a:ext cx="887620" cy="369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  <a:p>
            <a:pPr algn="ctr"/>
            <a:r>
              <a:rPr lang="en-GB" sz="750" dirty="0"/>
              <a:t>Metals</a:t>
            </a:r>
          </a:p>
        </p:txBody>
      </p:sp>
      <p:sp>
        <p:nvSpPr>
          <p:cNvPr id="10" name="Rectangle 9"/>
          <p:cNvSpPr/>
          <p:nvPr/>
        </p:nvSpPr>
        <p:spPr>
          <a:xfrm>
            <a:off x="1552317" y="3921726"/>
            <a:ext cx="949926" cy="3676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  <a:p>
            <a:pPr algn="ctr"/>
            <a:r>
              <a:rPr lang="en-GB" sz="750" dirty="0"/>
              <a:t>Plastics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675239" y="3927904"/>
            <a:ext cx="778475" cy="31509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Senior Category Manager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82622" y="4311053"/>
            <a:ext cx="859566" cy="4049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Aluminium Castings</a:t>
            </a:r>
            <a:endParaRPr lang="en-GB" sz="1500" dirty="0"/>
          </a:p>
        </p:txBody>
      </p:sp>
      <p:sp>
        <p:nvSpPr>
          <p:cNvPr id="13" name="Rectangle 12"/>
          <p:cNvSpPr/>
          <p:nvPr/>
        </p:nvSpPr>
        <p:spPr>
          <a:xfrm>
            <a:off x="452824" y="4899456"/>
            <a:ext cx="874755" cy="3570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Steel Castings</a:t>
            </a:r>
            <a:endParaRPr lang="en-GB" sz="1500" dirty="0"/>
          </a:p>
        </p:txBody>
      </p:sp>
      <p:sp>
        <p:nvSpPr>
          <p:cNvPr id="14" name="Rectangle 13"/>
          <p:cNvSpPr/>
          <p:nvPr/>
        </p:nvSpPr>
        <p:spPr>
          <a:xfrm>
            <a:off x="403911" y="5439976"/>
            <a:ext cx="923668" cy="581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Aluminium Stamped Parts </a:t>
            </a:r>
            <a:endParaRPr lang="en-GB" sz="1500" dirty="0"/>
          </a:p>
        </p:txBody>
      </p:sp>
      <p:sp>
        <p:nvSpPr>
          <p:cNvPr id="15" name="Rectangle 14"/>
          <p:cNvSpPr/>
          <p:nvPr/>
        </p:nvSpPr>
        <p:spPr>
          <a:xfrm>
            <a:off x="1552318" y="4409818"/>
            <a:ext cx="933192" cy="240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Injection Mouldings</a:t>
            </a:r>
            <a:endParaRPr lang="en-GB" sz="1500" dirty="0"/>
          </a:p>
        </p:txBody>
      </p:sp>
      <p:sp>
        <p:nvSpPr>
          <p:cNvPr id="16" name="Rectangle 15"/>
          <p:cNvSpPr/>
          <p:nvPr/>
        </p:nvSpPr>
        <p:spPr>
          <a:xfrm>
            <a:off x="1552317" y="4829946"/>
            <a:ext cx="933193" cy="2409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Vacuum </a:t>
            </a:r>
            <a:r>
              <a:rPr lang="en-GB" sz="750" dirty="0" err="1"/>
              <a:t>Formings</a:t>
            </a:r>
            <a:endParaRPr lang="en-GB" sz="1500" dirty="0"/>
          </a:p>
        </p:txBody>
      </p:sp>
      <p:sp>
        <p:nvSpPr>
          <p:cNvPr id="17" name="Rectangle 16"/>
          <p:cNvSpPr/>
          <p:nvPr/>
        </p:nvSpPr>
        <p:spPr>
          <a:xfrm>
            <a:off x="2601097" y="4432987"/>
            <a:ext cx="945293" cy="396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 Fasteners</a:t>
            </a:r>
          </a:p>
        </p:txBody>
      </p:sp>
      <p:cxnSp>
        <p:nvCxnSpPr>
          <p:cNvPr id="19" name="Elbow Connector 18"/>
          <p:cNvCxnSpPr>
            <a:cxnSpLocks/>
            <a:stCxn id="5" idx="2"/>
            <a:endCxn id="11" idx="0"/>
          </p:cNvCxnSpPr>
          <p:nvPr/>
        </p:nvCxnSpPr>
        <p:spPr>
          <a:xfrm rot="16200000" flipH="1">
            <a:off x="2458995" y="3322421"/>
            <a:ext cx="250225" cy="96074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cxnSpLocks/>
            <a:stCxn id="5" idx="2"/>
            <a:endCxn id="9" idx="0"/>
          </p:cNvCxnSpPr>
          <p:nvPr/>
        </p:nvCxnSpPr>
        <p:spPr>
          <a:xfrm rot="5400000">
            <a:off x="1376544" y="3133930"/>
            <a:ext cx="183444" cy="1270943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1" idx="2"/>
            <a:endCxn id="17" idx="0"/>
          </p:cNvCxnSpPr>
          <p:nvPr/>
        </p:nvCxnSpPr>
        <p:spPr>
          <a:xfrm>
            <a:off x="3064476" y="4243002"/>
            <a:ext cx="9267" cy="18998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cxnSpLocks/>
            <a:stCxn id="5" idx="2"/>
          </p:cNvCxnSpPr>
          <p:nvPr/>
        </p:nvCxnSpPr>
        <p:spPr>
          <a:xfrm flipH="1">
            <a:off x="1871277" y="3677679"/>
            <a:ext cx="232460" cy="2378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Elbow Connector 31"/>
          <p:cNvCxnSpPr>
            <a:cxnSpLocks/>
            <a:stCxn id="9" idx="1"/>
            <a:endCxn id="14" idx="1"/>
          </p:cNvCxnSpPr>
          <p:nvPr/>
        </p:nvCxnSpPr>
        <p:spPr>
          <a:xfrm rot="10800000" flipH="1" flipV="1">
            <a:off x="388983" y="4045884"/>
            <a:ext cx="14927" cy="1684748"/>
          </a:xfrm>
          <a:prstGeom prst="bentConnector3">
            <a:avLst>
              <a:gd name="adj1" fmla="val -1531453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Elbow Connector 36"/>
          <p:cNvCxnSpPr>
            <a:endCxn id="13" idx="1"/>
          </p:cNvCxnSpPr>
          <p:nvPr/>
        </p:nvCxnSpPr>
        <p:spPr>
          <a:xfrm>
            <a:off x="217787" y="5070902"/>
            <a:ext cx="235037" cy="7092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Elbow Connector 47"/>
          <p:cNvCxnSpPr>
            <a:stCxn id="10" idx="1"/>
            <a:endCxn id="16" idx="1"/>
          </p:cNvCxnSpPr>
          <p:nvPr/>
        </p:nvCxnSpPr>
        <p:spPr>
          <a:xfrm rot="10800000" flipV="1">
            <a:off x="1552317" y="4105532"/>
            <a:ext cx="9525" cy="844892"/>
          </a:xfrm>
          <a:prstGeom prst="bentConnector3">
            <a:avLst>
              <a:gd name="adj1" fmla="val 180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Elbow Connector 50"/>
          <p:cNvCxnSpPr>
            <a:endCxn id="15" idx="1"/>
          </p:cNvCxnSpPr>
          <p:nvPr/>
        </p:nvCxnSpPr>
        <p:spPr>
          <a:xfrm>
            <a:off x="1388075" y="4527207"/>
            <a:ext cx="164243" cy="3089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Elbow Connector 52"/>
          <p:cNvCxnSpPr>
            <a:cxnSpLocks/>
            <a:stCxn id="4" idx="2"/>
            <a:endCxn id="5" idx="0"/>
          </p:cNvCxnSpPr>
          <p:nvPr/>
        </p:nvCxnSpPr>
        <p:spPr>
          <a:xfrm rot="5400000">
            <a:off x="3080285" y="1713318"/>
            <a:ext cx="203161" cy="215625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Elbow Connector 54"/>
          <p:cNvCxnSpPr>
            <a:cxnSpLocks/>
            <a:stCxn id="4" idx="2"/>
            <a:endCxn id="6" idx="0"/>
          </p:cNvCxnSpPr>
          <p:nvPr/>
        </p:nvCxnSpPr>
        <p:spPr>
          <a:xfrm rot="16200000" flipH="1">
            <a:off x="5371981" y="1577875"/>
            <a:ext cx="203160" cy="2427139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endCxn id="12" idx="1"/>
          </p:cNvCxnSpPr>
          <p:nvPr/>
        </p:nvCxnSpPr>
        <p:spPr>
          <a:xfrm flipV="1">
            <a:off x="217788" y="4513532"/>
            <a:ext cx="264835" cy="89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Rectangle 83"/>
          <p:cNvSpPr/>
          <p:nvPr/>
        </p:nvSpPr>
        <p:spPr>
          <a:xfrm>
            <a:off x="4936519" y="4642578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3</a:t>
            </a:r>
            <a:r>
              <a:rPr lang="en-GB" sz="750" baseline="30000" dirty="0"/>
              <a:t>rd</a:t>
            </a:r>
            <a:r>
              <a:rPr lang="en-GB" sz="750" dirty="0"/>
              <a:t> Party Logistics</a:t>
            </a:r>
          </a:p>
        </p:txBody>
      </p:sp>
      <p:sp>
        <p:nvSpPr>
          <p:cNvPr id="85" name="Rectangle 84"/>
          <p:cNvSpPr/>
          <p:nvPr/>
        </p:nvSpPr>
        <p:spPr>
          <a:xfrm>
            <a:off x="4953256" y="5121016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Engineering Services</a:t>
            </a:r>
          </a:p>
        </p:txBody>
      </p:sp>
      <p:sp>
        <p:nvSpPr>
          <p:cNvPr id="86" name="Rectangle 85"/>
          <p:cNvSpPr/>
          <p:nvPr/>
        </p:nvSpPr>
        <p:spPr>
          <a:xfrm>
            <a:off x="4953256" y="5548846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Facilities</a:t>
            </a:r>
          </a:p>
        </p:txBody>
      </p:sp>
      <p:cxnSp>
        <p:nvCxnSpPr>
          <p:cNvPr id="88" name="Elbow Connector 87"/>
          <p:cNvCxnSpPr>
            <a:stCxn id="8" idx="1"/>
            <a:endCxn id="86" idx="1"/>
          </p:cNvCxnSpPr>
          <p:nvPr/>
        </p:nvCxnSpPr>
        <p:spPr>
          <a:xfrm rot="10800000" flipH="1" flipV="1">
            <a:off x="4815528" y="4003783"/>
            <a:ext cx="137728" cy="1704542"/>
          </a:xfrm>
          <a:prstGeom prst="bentConnector3">
            <a:avLst>
              <a:gd name="adj1" fmla="val -124485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endCxn id="84" idx="1"/>
          </p:cNvCxnSpPr>
          <p:nvPr/>
        </p:nvCxnSpPr>
        <p:spPr>
          <a:xfrm>
            <a:off x="4610869" y="4802057"/>
            <a:ext cx="32565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endCxn id="85" idx="1"/>
          </p:cNvCxnSpPr>
          <p:nvPr/>
        </p:nvCxnSpPr>
        <p:spPr>
          <a:xfrm>
            <a:off x="4627606" y="5280495"/>
            <a:ext cx="32565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Rectangle 96"/>
          <p:cNvSpPr/>
          <p:nvPr/>
        </p:nvSpPr>
        <p:spPr>
          <a:xfrm>
            <a:off x="6993921" y="4650774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MRO Spares</a:t>
            </a:r>
          </a:p>
        </p:txBody>
      </p:sp>
      <p:sp>
        <p:nvSpPr>
          <p:cNvPr id="99" name="Rectangle 98"/>
          <p:cNvSpPr/>
          <p:nvPr/>
        </p:nvSpPr>
        <p:spPr>
          <a:xfrm>
            <a:off x="6993921" y="5150405"/>
            <a:ext cx="1124465" cy="3189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50" dirty="0"/>
              <a:t>Category Manager</a:t>
            </a:r>
          </a:p>
          <a:p>
            <a:pPr algn="ctr"/>
            <a:r>
              <a:rPr lang="en-GB" sz="750" dirty="0"/>
              <a:t>Consumables</a:t>
            </a:r>
          </a:p>
        </p:txBody>
      </p:sp>
      <p:cxnSp>
        <p:nvCxnSpPr>
          <p:cNvPr id="101" name="Elbow Connector 100"/>
          <p:cNvCxnSpPr>
            <a:stCxn id="7" idx="1"/>
            <a:endCxn id="99" idx="1"/>
          </p:cNvCxnSpPr>
          <p:nvPr/>
        </p:nvCxnSpPr>
        <p:spPr>
          <a:xfrm rot="10800000" flipV="1">
            <a:off x="6993920" y="4038672"/>
            <a:ext cx="9525" cy="1271213"/>
          </a:xfrm>
          <a:prstGeom prst="bentConnector3">
            <a:avLst>
              <a:gd name="adj1" fmla="val 180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/>
          <p:cNvCxnSpPr>
            <a:endCxn id="97" idx="1"/>
          </p:cNvCxnSpPr>
          <p:nvPr/>
        </p:nvCxnSpPr>
        <p:spPr>
          <a:xfrm>
            <a:off x="6827108" y="4810253"/>
            <a:ext cx="16681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6537193"/>
      </p:ext>
    </p:extLst>
  </p:cSld>
  <p:clrMapOvr>
    <a:masterClrMapping/>
  </p:clrMapOvr>
  <p:transition advTm="4300">
    <p:randomBar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232" y="1258845"/>
            <a:ext cx="7432589" cy="4553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992924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302" y="1159991"/>
            <a:ext cx="7982465" cy="4454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748702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57251"/>
            <a:ext cx="7886700" cy="994172"/>
          </a:xfrm>
        </p:spPr>
        <p:txBody>
          <a:bodyPr/>
          <a:lstStyle/>
          <a:p>
            <a:r>
              <a:rPr lang="en-GB" b="1" dirty="0"/>
              <a:t>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07575"/>
            <a:ext cx="7886700" cy="358239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Using the </a:t>
            </a:r>
            <a:r>
              <a:rPr lang="en-GB" dirty="0" err="1"/>
              <a:t>Kraljic</a:t>
            </a:r>
            <a:r>
              <a:rPr lang="en-GB" dirty="0"/>
              <a:t> matrix suggest an appropriate Procurement approach/strategy for the following scenarios:</a:t>
            </a:r>
          </a:p>
          <a:p>
            <a:r>
              <a:rPr lang="en-GB" sz="1350" dirty="0"/>
              <a:t>Due to major expansion, Amazon requires an additional fleet of forklift trucks for its Swansea distribution facility</a:t>
            </a:r>
          </a:p>
          <a:p>
            <a:r>
              <a:rPr lang="en-GB" sz="1350" dirty="0"/>
              <a:t>To increase capacity, Ford Bridgend require several new robots to automate a production cell.</a:t>
            </a:r>
          </a:p>
          <a:p>
            <a:r>
              <a:rPr lang="en-GB" sz="1350" dirty="0"/>
              <a:t>The MOD requires a new fleet of armoured vehicles</a:t>
            </a:r>
          </a:p>
          <a:p>
            <a:r>
              <a:rPr lang="en-GB" sz="1350" dirty="0"/>
              <a:t>UWTSD requires a new IT Provider</a:t>
            </a:r>
          </a:p>
          <a:p>
            <a:r>
              <a:rPr lang="en-GB" sz="1350" dirty="0"/>
              <a:t>Tata Steel has a shortage of iron ore stocks</a:t>
            </a:r>
          </a:p>
          <a:p>
            <a:r>
              <a:rPr lang="en-GB" sz="1350" dirty="0"/>
              <a:t>The new Golf Mark 8 will have a complete interior redesign and will be built at Volkswagen’s Shanghai facility.  New suppliers will be required to support this platform</a:t>
            </a:r>
          </a:p>
          <a:p>
            <a:r>
              <a:rPr lang="en-GB" sz="1350" dirty="0"/>
              <a:t>UWTSD has run out of soap for the toilet dispensers</a:t>
            </a:r>
          </a:p>
          <a:p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74286367"/>
      </p:ext>
    </p:extLst>
  </p:cSld>
  <p:clrMapOvr>
    <a:masterClrMapping/>
  </p:clrMapOvr>
  <p:transition advTm="4300">
    <p:randomBar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Purchasing and Supply Chain Management – Keith </a:t>
            </a:r>
            <a:r>
              <a:rPr lang="en-GB" dirty="0" err="1"/>
              <a:t>Lysons</a:t>
            </a:r>
            <a:r>
              <a:rPr lang="en-GB" dirty="0"/>
              <a:t>, Brian Farringdon (2005) Chapters 13 and 14</a:t>
            </a:r>
          </a:p>
        </p:txBody>
      </p:sp>
    </p:spTree>
    <p:extLst>
      <p:ext uri="{BB962C8B-B14F-4D97-AF65-F5344CB8AC3E}">
        <p14:creationId xmlns:p14="http://schemas.microsoft.com/office/powerpoint/2010/main" val="727796848"/>
      </p:ext>
    </p:extLst>
  </p:cSld>
  <p:clrMapOvr>
    <a:masterClrMapping/>
  </p:clrMapOvr>
  <p:transition advTm="4300">
    <p:randomBar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4"/>
  <p:tag name="MMPROD_UIDATA" val="&lt;database version=&quot;6.0&quot;&gt;&lt;object type=&quot;1&quot; unique_id=&quot;10001&quot;&gt;&lt;object type=&quot;8&quot; unique_id=&quot;10895&quot;&gt;&lt;/object&gt;&lt;object type=&quot;2&quot; unique_id=&quot;10896&quot;&gt;&lt;object type=&quot;3&quot; unique_id=&quot;10897&quot;&gt;&lt;property id=&quot;20148&quot; value=&quot;5&quot;/&gt;&lt;property id=&quot;20300&quot; value=&quot;Slide 2&quot;/&gt;&lt;property id=&quot;20307&quot; value=&quot;320&quot;/&gt;&lt;/object&gt;&lt;object type=&quot;3&quot; unique_id=&quot;10898&quot;&gt;&lt;property id=&quot;20148&quot; value=&quot;5&quot;/&gt;&lt;property id=&quot;20300&quot; value=&quot;Slide 4&quot;/&gt;&lt;property id=&quot;20307&quot; value=&quot;322&quot;/&gt;&lt;/object&gt;&lt;object type=&quot;3&quot; unique_id=&quot;12089&quot;&gt;&lt;property id=&quot;20148&quot; value=&quot;5&quot;/&gt;&lt;property id=&quot;20300&quot; value=&quot;Slide 1 - &amp;quot;Chapter 16&amp;quot;&quot;/&gt;&lt;property id=&quot;20307&quot; value=&quot;351&quot;/&gt;&lt;/object&gt;&lt;object type=&quot;3&quot; unique_id=&quot;12090&quot;&gt;&lt;property id=&quot;20148&quot; value=&quot;5&quot;/&gt;&lt;property id=&quot;20300&quot; value=&quot;Slide 3&quot;/&gt;&lt;property id=&quot;20307&quot; value=&quot;337&quot;/&gt;&lt;/object&gt;&lt;object type=&quot;3&quot; unique_id=&quot;12091&quot;&gt;&lt;property id=&quot;20148&quot; value=&quot;5&quot;/&gt;&lt;property id=&quot;20300&quot; value=&quot;Slide 5&quot;/&gt;&lt;property id=&quot;20307&quot; value=&quot;338&quot;/&gt;&lt;/object&gt;&lt;object type=&quot;3&quot; unique_id=&quot;12092&quot;&gt;&lt;property id=&quot;20148&quot; value=&quot;5&quot;/&gt;&lt;property id=&quot;20300&quot; value=&quot;Slide 6&quot;/&gt;&lt;property id=&quot;20307&quot; value=&quot;340&quot;/&gt;&lt;/object&gt;&lt;object type=&quot;3&quot; unique_id=&quot;12093&quot;&gt;&lt;property id=&quot;20148&quot; value=&quot;5&quot;/&gt;&lt;property id=&quot;20300&quot; value=&quot;Slide 7&quot;/&gt;&lt;property id=&quot;20307&quot; value=&quot;341&quot;/&gt;&lt;/object&gt;&lt;object type=&quot;3&quot; unique_id=&quot;12094&quot;&gt;&lt;property id=&quot;20148&quot; value=&quot;5&quot;/&gt;&lt;property id=&quot;20300&quot; value=&quot;Slide 8&quot;/&gt;&lt;property id=&quot;20307&quot; value=&quot;344&quot;/&gt;&lt;/object&gt;&lt;object type=&quot;3&quot; unique_id=&quot;12095&quot;&gt;&lt;property id=&quot;20148&quot; value=&quot;5&quot;/&gt;&lt;property id=&quot;20300&quot; value=&quot;Slide 9&quot;/&gt;&lt;property id=&quot;20307&quot; value=&quot;345&quot;/&gt;&lt;/object&gt;&lt;object type=&quot;3&quot; unique_id=&quot;12096&quot;&gt;&lt;property id=&quot;20148&quot; value=&quot;5&quot;/&gt;&lt;property id=&quot;20300&quot; value=&quot;Slide 10&quot;/&gt;&lt;property id=&quot;20307&quot; value=&quot;346&quot;/&gt;&lt;/object&gt;&lt;object type=&quot;3&quot; unique_id=&quot;12097&quot;&gt;&lt;property id=&quot;20148&quot; value=&quot;5&quot;/&gt;&lt;property id=&quot;20300&quot; value=&quot;Slide 11&quot;/&gt;&lt;property id=&quot;20307&quot; value=&quot;347&quot;/&gt;&lt;/object&gt;&lt;object type=&quot;3&quot; unique_id=&quot;12098&quot;&gt;&lt;property id=&quot;20148&quot; value=&quot;5&quot;/&gt;&lt;property id=&quot;20300&quot; value=&quot;Slide 12&quot;/&gt;&lt;property id=&quot;20307&quot; value=&quot;348&quot;/&gt;&lt;/object&gt;&lt;object type=&quot;3&quot; unique_id=&quot;12099&quot;&gt;&lt;property id=&quot;20148&quot; value=&quot;5&quot;/&gt;&lt;property id=&quot;20300&quot; value=&quot;Slide 13&quot;/&gt;&lt;property id=&quot;20307&quot; value=&quot;349&quot;/&gt;&lt;/object&gt;&lt;object type=&quot;3&quot; unique_id=&quot;12100&quot;&gt;&lt;property id=&quot;20148&quot; value=&quot;5&quot;/&gt;&lt;property id=&quot;20300&quot; value=&quot;Slide 14&quot;/&gt;&lt;property id=&quot;20307&quot; value=&quot;350&quot;/&gt;&lt;/object&gt;&lt;/object&gt;&lt;/object&gt;&lt;/database&gt;"/>
</p:tagLst>
</file>

<file path=ppt/theme/theme1.xml><?xml version="1.0" encoding="utf-8"?>
<a:theme xmlns:a="http://schemas.openxmlformats.org/drawingml/2006/main" name="Double Lines">
  <a:themeElements>
    <a:clrScheme name="Double Lines 7">
      <a:dk1>
        <a:srgbClr val="003399"/>
      </a:dk1>
      <a:lt1>
        <a:srgbClr val="FFFFFF"/>
      </a:lt1>
      <a:dk2>
        <a:srgbClr val="000066"/>
      </a:dk2>
      <a:lt2>
        <a:srgbClr val="EAEAEA"/>
      </a:lt2>
      <a:accent1>
        <a:srgbClr val="000066"/>
      </a:accent1>
      <a:accent2>
        <a:srgbClr val="0000CC"/>
      </a:accent2>
      <a:accent3>
        <a:srgbClr val="FFFFFF"/>
      </a:accent3>
      <a:accent4>
        <a:srgbClr val="002A82"/>
      </a:accent4>
      <a:accent5>
        <a:srgbClr val="AAAAB8"/>
      </a:accent5>
      <a:accent6>
        <a:srgbClr val="0000B9"/>
      </a:accent6>
      <a:hlink>
        <a:srgbClr val="6699FF"/>
      </a:hlink>
      <a:folHlink>
        <a:srgbClr val="006699"/>
      </a:folHlink>
    </a:clrScheme>
    <a:fontScheme name="Double Lin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ouble Lines 1">
        <a:dk1>
          <a:srgbClr val="000000"/>
        </a:dk1>
        <a:lt1>
          <a:srgbClr val="FFFFFF"/>
        </a:lt1>
        <a:dk2>
          <a:srgbClr val="990066"/>
        </a:dk2>
        <a:lt2>
          <a:srgbClr val="00CCCC"/>
        </a:lt2>
        <a:accent1>
          <a:srgbClr val="D60093"/>
        </a:accent1>
        <a:accent2>
          <a:srgbClr val="FFFF66"/>
        </a:accent2>
        <a:accent3>
          <a:srgbClr val="CAAAB8"/>
        </a:accent3>
        <a:accent4>
          <a:srgbClr val="DADADA"/>
        </a:accent4>
        <a:accent5>
          <a:srgbClr val="E8AAC8"/>
        </a:accent5>
        <a:accent6>
          <a:srgbClr val="E7E75C"/>
        </a:accent6>
        <a:hlink>
          <a:srgbClr val="FF9933"/>
        </a:hlink>
        <a:folHlink>
          <a:srgbClr val="FF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2">
        <a:dk1>
          <a:srgbClr val="000000"/>
        </a:dk1>
        <a:lt1>
          <a:srgbClr val="FFFFCC"/>
        </a:lt1>
        <a:dk2>
          <a:srgbClr val="996600"/>
        </a:dk2>
        <a:lt2>
          <a:srgbClr val="FFFFCC"/>
        </a:lt2>
        <a:accent1>
          <a:srgbClr val="FFCC00"/>
        </a:accent1>
        <a:accent2>
          <a:srgbClr val="6666FF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5C5CE7"/>
        </a:accent6>
        <a:hlink>
          <a:srgbClr val="999933"/>
        </a:hlink>
        <a:folHlink>
          <a:srgbClr val="99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4">
        <a:dk1>
          <a:srgbClr val="000000"/>
        </a:dk1>
        <a:lt1>
          <a:srgbClr val="000099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5">
        <a:dk1>
          <a:srgbClr val="000099"/>
        </a:dk1>
        <a:lt1>
          <a:srgbClr val="003399"/>
        </a:lt1>
        <a:dk2>
          <a:srgbClr val="000099"/>
        </a:dk2>
        <a:lt2>
          <a:srgbClr val="000099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2A82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6">
        <a:dk1>
          <a:srgbClr val="003399"/>
        </a:dk1>
        <a:lt1>
          <a:srgbClr val="FFFFFF"/>
        </a:lt1>
        <a:dk2>
          <a:srgbClr val="FFFFFF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7">
        <a:dk1>
          <a:srgbClr val="003399"/>
        </a:dk1>
        <a:lt1>
          <a:srgbClr val="FFFFFF"/>
        </a:lt1>
        <a:dk2>
          <a:srgbClr val="000066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4479</TotalTime>
  <Words>1398</Words>
  <Application>Microsoft Macintosh PowerPoint</Application>
  <PresentationFormat>On-screen Show (4:3)</PresentationFormat>
  <Paragraphs>298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Monotype Sorts</vt:lpstr>
      <vt:lpstr>Symbol</vt:lpstr>
      <vt:lpstr>Times New Roman</vt:lpstr>
      <vt:lpstr>Wingdings</vt:lpstr>
      <vt:lpstr>Double Lines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Types of Procurement</vt:lpstr>
      <vt:lpstr>Production Materials</vt:lpstr>
      <vt:lpstr>Production Materials</vt:lpstr>
      <vt:lpstr>Capital Equipment</vt:lpstr>
      <vt:lpstr>Capital Equipment</vt:lpstr>
      <vt:lpstr>Capital Equipment</vt:lpstr>
      <vt:lpstr>PowerPoint Presentation</vt:lpstr>
      <vt:lpstr>PowerPoint Presentation</vt:lpstr>
      <vt:lpstr>PowerPoint Presentation</vt:lpstr>
      <vt:lpstr>Procurement of Services</vt:lpstr>
      <vt:lpstr>PowerPoint Presentation</vt:lpstr>
      <vt:lpstr>Global Procurement</vt:lpstr>
      <vt:lpstr>Other Types of Procurement </vt:lpstr>
      <vt:lpstr>PowerPoint Presentation</vt:lpstr>
      <vt:lpstr>Category Management</vt:lpstr>
      <vt:lpstr>Category Management</vt:lpstr>
      <vt:lpstr>PowerPoint Presentation</vt:lpstr>
      <vt:lpstr>PowerPoint Presentation</vt:lpstr>
      <vt:lpstr>Activities</vt:lpstr>
      <vt:lpstr>Reading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Service and Supply Contracts.</dc:title>
  <dc:creator>Paul Ellis</dc:creator>
  <cp:lastModifiedBy>Microsoft Office User</cp:lastModifiedBy>
  <cp:revision>292</cp:revision>
  <cp:lastPrinted>2001-10-03T13:53:16Z</cp:lastPrinted>
  <dcterms:created xsi:type="dcterms:W3CDTF">1996-02-04T19:37:58Z</dcterms:created>
  <dcterms:modified xsi:type="dcterms:W3CDTF">2018-12-06T10:34:10Z</dcterms:modified>
</cp:coreProperties>
</file>