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3" r:id="rId3"/>
    <p:sldId id="257" r:id="rId4"/>
    <p:sldId id="258" r:id="rId5"/>
    <p:sldId id="259" r:id="rId6"/>
    <p:sldId id="260" r:id="rId7"/>
    <p:sldId id="261" r:id="rId8"/>
    <p:sldId id="262"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4"/>
  </p:normalViewPr>
  <p:slideViewPr>
    <p:cSldViewPr snapToGrid="0" snapToObjects="1">
      <p:cViewPr varScale="1">
        <p:scale>
          <a:sx n="104" d="100"/>
          <a:sy n="104" d="100"/>
        </p:scale>
        <p:origin x="232"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4A2C3-A57E-744E-84D2-DC6C465F79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F0E00E-67BC-E349-AFCB-021ADB8763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82B6AB-F547-E04F-B9EF-81CE7C910083}"/>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5" name="Footer Placeholder 4">
            <a:extLst>
              <a:ext uri="{FF2B5EF4-FFF2-40B4-BE49-F238E27FC236}">
                <a16:creationId xmlns:a16="http://schemas.microsoft.com/office/drawing/2014/main" id="{DE3329A8-9AFA-2E4D-B87C-8CBD9EA92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6DA226-27B6-2641-9C34-C57A83B23E47}"/>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965399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5D092-C79D-4B4F-861E-78867972E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F775BE-4428-FD44-AE40-F818A2662F8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10F927-819C-8B4D-9E1D-E1B87F055571}"/>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5" name="Footer Placeholder 4">
            <a:extLst>
              <a:ext uri="{FF2B5EF4-FFF2-40B4-BE49-F238E27FC236}">
                <a16:creationId xmlns:a16="http://schemas.microsoft.com/office/drawing/2014/main" id="{4CC58395-0A6E-1244-BE19-13A37BB80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66B8C3-ADBC-A749-A2C0-DE4D1C006FA3}"/>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435054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46B9B-487E-8D4C-AAEF-71550397A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A2232E-6768-824C-B2F4-45A76B0225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53B6E9F-4925-1743-9F35-CEED4F1AFD2B}"/>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5" name="Footer Placeholder 4">
            <a:extLst>
              <a:ext uri="{FF2B5EF4-FFF2-40B4-BE49-F238E27FC236}">
                <a16:creationId xmlns:a16="http://schemas.microsoft.com/office/drawing/2014/main" id="{852ACE5B-EDEF-2949-A720-F0E5FEFDF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5FD5D-7E5E-314D-8506-7F7BA228D21A}"/>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086162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0D3F-6645-5641-87EB-022C80BC6E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205924-C77E-DC42-B404-C4E65FD23A0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DB65A9-8757-8F47-9A19-854D3661869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60A2D9-96D0-DD4F-9936-0BA6ABFE89A8}"/>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6" name="Footer Placeholder 5">
            <a:extLst>
              <a:ext uri="{FF2B5EF4-FFF2-40B4-BE49-F238E27FC236}">
                <a16:creationId xmlns:a16="http://schemas.microsoft.com/office/drawing/2014/main" id="{9DE268F2-6300-5549-BC20-073C888B6D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C7E458-E783-4A4E-B66E-C7DA24EEC282}"/>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888417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EC66-32DB-7D4B-AA32-E410C49275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78FDB1-2422-6343-BE5A-6CDC66E2C8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0F3A5A2-DCF6-084A-B68F-3C05C17A3B3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B48965-879F-5E45-9EDE-3BDAA396FE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6225087-A34F-8040-8DB8-5B28071FDDA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6EEE0E-4243-294B-B522-1CE7EB290A29}"/>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8" name="Footer Placeholder 7">
            <a:extLst>
              <a:ext uri="{FF2B5EF4-FFF2-40B4-BE49-F238E27FC236}">
                <a16:creationId xmlns:a16="http://schemas.microsoft.com/office/drawing/2014/main" id="{DCF57D49-A014-C749-8254-8423DA4A25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561B3A-A113-814F-8746-2710A983195C}"/>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380653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CD7FF-B922-284C-A919-A78921BD63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D33DA0-835D-7543-A13F-FB1AD6632808}"/>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4" name="Footer Placeholder 3">
            <a:extLst>
              <a:ext uri="{FF2B5EF4-FFF2-40B4-BE49-F238E27FC236}">
                <a16:creationId xmlns:a16="http://schemas.microsoft.com/office/drawing/2014/main" id="{0D003CF9-A70A-EF46-B7F2-B22943FA11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D3BBA3-1603-3047-84DB-75A2F4544E87}"/>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113592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85AF11-8824-2440-96C9-50B1FF39DF94}"/>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3" name="Footer Placeholder 2">
            <a:extLst>
              <a:ext uri="{FF2B5EF4-FFF2-40B4-BE49-F238E27FC236}">
                <a16:creationId xmlns:a16="http://schemas.microsoft.com/office/drawing/2014/main" id="{1D379EA4-FA6F-AD45-B19A-49D3D76853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D893D5-8AF9-1C43-BD18-0C93CB1242EF}"/>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996950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1B8C0-577E-6F4B-B22F-3CEC7D951E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07D991-9342-4C43-8194-2814824A6E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74237B-44EE-7848-B57E-CD6157DFC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3E5CA07-8E87-104A-A030-80FF77827484}"/>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6" name="Footer Placeholder 5">
            <a:extLst>
              <a:ext uri="{FF2B5EF4-FFF2-40B4-BE49-F238E27FC236}">
                <a16:creationId xmlns:a16="http://schemas.microsoft.com/office/drawing/2014/main" id="{BFFFE7E4-62C5-8346-A90F-6CB5694F76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8FDE9F-FEA8-B644-9979-EC2C5BBF0411}"/>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927011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A13E6-1032-9543-BDD0-1B259FCCE2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0F1B11-CD1A-8543-97BF-A9D493C46D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DAC1B1-2274-A049-A20F-48C22DF471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B66667-2AFB-2D40-82A9-9D2284FCA0CC}"/>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6" name="Footer Placeholder 5">
            <a:extLst>
              <a:ext uri="{FF2B5EF4-FFF2-40B4-BE49-F238E27FC236}">
                <a16:creationId xmlns:a16="http://schemas.microsoft.com/office/drawing/2014/main" id="{645BD904-6259-CF46-A4F8-BBC885903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7C9A7C-128C-5648-AB65-1A381CED4630}"/>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627795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108F2-E216-AD4F-9925-27A26E4D19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306A0E-3A4E-3C46-9715-55167D136DD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B53C6D-573F-854C-AB23-A9AC06A0474A}"/>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5" name="Footer Placeholder 4">
            <a:extLst>
              <a:ext uri="{FF2B5EF4-FFF2-40B4-BE49-F238E27FC236}">
                <a16:creationId xmlns:a16="http://schemas.microsoft.com/office/drawing/2014/main" id="{84B16A7C-81A3-4840-923D-137E29E03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55E67-2104-6548-98A3-EE4D2D05206E}"/>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955254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B284C4-0B16-E347-8914-B515F6858F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304A04-7D85-A14F-9EF2-B58E141C7A4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3DAB2-03A2-FE42-9EA0-0784488C40CD}"/>
              </a:ext>
            </a:extLst>
          </p:cNvPr>
          <p:cNvSpPr>
            <a:spLocks noGrp="1"/>
          </p:cNvSpPr>
          <p:nvPr>
            <p:ph type="dt" sz="half" idx="10"/>
          </p:nvPr>
        </p:nvSpPr>
        <p:spPr/>
        <p:txBody>
          <a:bodyPr/>
          <a:lstStyle/>
          <a:p>
            <a:fld id="{F4447B0C-37AF-C246-85AD-348A96F65B44}" type="datetimeFigureOut">
              <a:rPr lang="en-GB" smtClean="0"/>
              <a:t>07/10/2018</a:t>
            </a:fld>
            <a:endParaRPr lang="en-GB"/>
          </a:p>
        </p:txBody>
      </p:sp>
      <p:sp>
        <p:nvSpPr>
          <p:cNvPr id="5" name="Footer Placeholder 4">
            <a:extLst>
              <a:ext uri="{FF2B5EF4-FFF2-40B4-BE49-F238E27FC236}">
                <a16:creationId xmlns:a16="http://schemas.microsoft.com/office/drawing/2014/main" id="{E28DB8D8-1D99-FA49-B0C1-D8FC431973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6FAC46-2B21-C845-8A39-1625131B7E02}"/>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760930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90C254-CEFE-0044-ADF7-CCCE90FDC1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E8C907-3E72-A34D-A70A-44B9665B8E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0E285-5415-5349-9EE1-FA0B5C3FE3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447B0C-37AF-C246-85AD-348A96F65B44}" type="datetimeFigureOut">
              <a:rPr lang="en-GB" smtClean="0"/>
              <a:t>07/10/2018</a:t>
            </a:fld>
            <a:endParaRPr lang="en-GB"/>
          </a:p>
        </p:txBody>
      </p:sp>
      <p:sp>
        <p:nvSpPr>
          <p:cNvPr id="5" name="Footer Placeholder 4">
            <a:extLst>
              <a:ext uri="{FF2B5EF4-FFF2-40B4-BE49-F238E27FC236}">
                <a16:creationId xmlns:a16="http://schemas.microsoft.com/office/drawing/2014/main" id="{17207F20-6948-5A42-98BC-5A9D8A6485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89153D-6447-3D45-9DE3-9F928B55F7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DA1818-AA0B-3248-B314-2A355F4B30D6}" type="slidenum">
              <a:rPr lang="en-GB" smtClean="0"/>
              <a:t>‹#›</a:t>
            </a:fld>
            <a:endParaRPr lang="en-GB"/>
          </a:p>
        </p:txBody>
      </p:sp>
    </p:spTree>
    <p:extLst>
      <p:ext uri="{BB962C8B-B14F-4D97-AF65-F5344CB8AC3E}">
        <p14:creationId xmlns:p14="http://schemas.microsoft.com/office/powerpoint/2010/main" val="3659301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fsspx.news/en/news-events/news/gender-ideology-will-soon-be-banished-universities-hungary-40188"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497CE-56F4-714D-ACAA-42E8A102642D}"/>
              </a:ext>
            </a:extLst>
          </p:cNvPr>
          <p:cNvSpPr>
            <a:spLocks noGrp="1"/>
          </p:cNvSpPr>
          <p:nvPr>
            <p:ph type="ctrTitle"/>
          </p:nvPr>
        </p:nvSpPr>
        <p:spPr/>
        <p:txBody>
          <a:bodyPr/>
          <a:lstStyle/>
          <a:p>
            <a:r>
              <a:rPr lang="en-GB" dirty="0"/>
              <a:t>Queer Wars and Gender Ideology</a:t>
            </a:r>
          </a:p>
        </p:txBody>
      </p:sp>
      <p:sp>
        <p:nvSpPr>
          <p:cNvPr id="3" name="Subtitle 2">
            <a:extLst>
              <a:ext uri="{FF2B5EF4-FFF2-40B4-BE49-F238E27FC236}">
                <a16:creationId xmlns:a16="http://schemas.microsoft.com/office/drawing/2014/main" id="{2AED9E61-0ED5-0640-8F8C-45CD18D80B84}"/>
              </a:ext>
            </a:extLst>
          </p:cNvPr>
          <p:cNvSpPr>
            <a:spLocks noGrp="1"/>
          </p:cNvSpPr>
          <p:nvPr>
            <p:ph type="subTitle" idx="1"/>
          </p:nvPr>
        </p:nvSpPr>
        <p:spPr/>
        <p:txBody>
          <a:bodyPr/>
          <a:lstStyle/>
          <a:p>
            <a:r>
              <a:rPr lang="en-GB" dirty="0"/>
              <a:t>Alastair Lawrie</a:t>
            </a:r>
          </a:p>
          <a:p>
            <a:r>
              <a:rPr lang="en-GB" dirty="0"/>
              <a:t>https://</a:t>
            </a:r>
            <a:r>
              <a:rPr lang="en-GB" dirty="0" err="1"/>
              <a:t>alastairlawrie.net</a:t>
            </a:r>
            <a:r>
              <a:rPr lang="en-GB" dirty="0"/>
              <a:t>/2016/05/17/queer-wars-by-</a:t>
            </a:r>
            <a:r>
              <a:rPr lang="en-GB" dirty="0" err="1"/>
              <a:t>dennis</a:t>
            </a:r>
            <a:r>
              <a:rPr lang="en-GB" dirty="0"/>
              <a:t>-</a:t>
            </a:r>
            <a:r>
              <a:rPr lang="en-GB" dirty="0" err="1"/>
              <a:t>altman</a:t>
            </a:r>
            <a:r>
              <a:rPr lang="en-GB" dirty="0"/>
              <a:t>-and-</a:t>
            </a:r>
            <a:r>
              <a:rPr lang="en-GB" dirty="0" err="1"/>
              <a:t>jonathan</a:t>
            </a:r>
            <a:r>
              <a:rPr lang="en-GB" dirty="0"/>
              <a:t>-</a:t>
            </a:r>
            <a:r>
              <a:rPr lang="en-GB" dirty="0" err="1"/>
              <a:t>symons</a:t>
            </a:r>
            <a:r>
              <a:rPr lang="en-GB"/>
              <a:t>/</a:t>
            </a:r>
          </a:p>
        </p:txBody>
      </p:sp>
    </p:spTree>
    <p:extLst>
      <p:ext uri="{BB962C8B-B14F-4D97-AF65-F5344CB8AC3E}">
        <p14:creationId xmlns:p14="http://schemas.microsoft.com/office/powerpoint/2010/main" val="2352117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F0603-B722-0A4A-ABAD-8922E9548A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418DE3-B8C6-4E43-8B19-69C5F6664697}"/>
              </a:ext>
            </a:extLst>
          </p:cNvPr>
          <p:cNvSpPr>
            <a:spLocks noGrp="1"/>
          </p:cNvSpPr>
          <p:nvPr>
            <p:ph idx="1"/>
          </p:nvPr>
        </p:nvSpPr>
        <p:spPr/>
        <p:txBody>
          <a:bodyPr/>
          <a:lstStyle/>
          <a:p>
            <a:r>
              <a:rPr lang="en-GB" dirty="0"/>
              <a:t>The Viktor </a:t>
            </a:r>
            <a:r>
              <a:rPr lang="en-GB" dirty="0" err="1"/>
              <a:t>Orban</a:t>
            </a:r>
            <a:r>
              <a:rPr lang="en-GB" dirty="0"/>
              <a:t> administration’s reasons for forbidding this degree are the small number of students enrolled, the formation’s uselessness for the economy and the work market, and the ideological and non-scientific nature of the subject matter.</a:t>
            </a:r>
          </a:p>
          <a:p>
            <a:r>
              <a:rPr lang="en-GB" dirty="0">
                <a:hlinkClick r:id="rId2"/>
              </a:rPr>
              <a:t>https://fsspx.news/en/news-events/news/gender-ideology-will-soon-be-banished-universities-hungary-40188</a:t>
            </a:r>
            <a:endParaRPr lang="en-GB" dirty="0"/>
          </a:p>
          <a:p>
            <a:r>
              <a:rPr lang="en-GB" dirty="0"/>
              <a:t>August 27, 2018</a:t>
            </a:r>
          </a:p>
        </p:txBody>
      </p:sp>
    </p:spTree>
    <p:extLst>
      <p:ext uri="{BB962C8B-B14F-4D97-AF65-F5344CB8AC3E}">
        <p14:creationId xmlns:p14="http://schemas.microsoft.com/office/powerpoint/2010/main" val="1295403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15B3-BD55-F540-859F-AA8ABEDAAF8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C47224F-653F-A54C-8F68-8DBC07179BE1}"/>
              </a:ext>
            </a:extLst>
          </p:cNvPr>
          <p:cNvSpPr>
            <a:spLocks noGrp="1"/>
          </p:cNvSpPr>
          <p:nvPr>
            <p:ph idx="1"/>
          </p:nvPr>
        </p:nvSpPr>
        <p:spPr/>
        <p:txBody>
          <a:bodyPr/>
          <a:lstStyle/>
          <a:p>
            <a:pPr fontAlgn="base"/>
            <a:r>
              <a:rPr lang="en-GB" dirty="0"/>
              <a:t>Specifically, </a:t>
            </a:r>
            <a:r>
              <a:rPr lang="en-GB" i="1" dirty="0"/>
              <a:t>Queer Wars</a:t>
            </a:r>
            <a:r>
              <a:rPr lang="en-GB" dirty="0"/>
              <a:t> sets out to answer two questions:</a:t>
            </a:r>
          </a:p>
          <a:p>
            <a:pPr fontAlgn="base"/>
            <a:r>
              <a:rPr lang="en-GB" dirty="0"/>
              <a:t>Why have reactions to sexual and gender diversity become so polarised? </a:t>
            </a:r>
          </a:p>
          <a:p>
            <a:pPr fontAlgn="base"/>
            <a:r>
              <a:rPr lang="en-GB" dirty="0"/>
              <a:t>What is to be done? </a:t>
            </a:r>
          </a:p>
        </p:txBody>
      </p:sp>
    </p:spTree>
    <p:extLst>
      <p:ext uri="{BB962C8B-B14F-4D97-AF65-F5344CB8AC3E}">
        <p14:creationId xmlns:p14="http://schemas.microsoft.com/office/powerpoint/2010/main" val="45816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34C25-21E3-8946-8130-D2F89FE1BE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A24BF6-ED71-4841-A38D-9C6A8006868A}"/>
              </a:ext>
            </a:extLst>
          </p:cNvPr>
          <p:cNvSpPr>
            <a:spLocks noGrp="1"/>
          </p:cNvSpPr>
          <p:nvPr>
            <p:ph idx="1"/>
          </p:nvPr>
        </p:nvSpPr>
        <p:spPr/>
        <p:txBody>
          <a:bodyPr/>
          <a:lstStyle/>
          <a:p>
            <a:r>
              <a:rPr lang="en-GB" dirty="0"/>
              <a:t>In answering the first question, the book takes a fascinating look at how, and how far, LGBTI rights have progressed in six extremely varied countries: Australia, Spain, Cuba, India, South Africa and South Korea[iv], including the factors that have aided, or hindered, change in these places respectively (the need to address HIV, and prevent its spread among men who have sex with men, being a frequent, although not universal, motivator for reform among this group).</a:t>
            </a:r>
          </a:p>
        </p:txBody>
      </p:sp>
    </p:spTree>
    <p:extLst>
      <p:ext uri="{BB962C8B-B14F-4D97-AF65-F5344CB8AC3E}">
        <p14:creationId xmlns:p14="http://schemas.microsoft.com/office/powerpoint/2010/main" val="341276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32DC1-33CA-9D4D-8B24-8648653FCF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91D49D-3103-8C4D-9755-FF03431B668F}"/>
              </a:ext>
            </a:extLst>
          </p:cNvPr>
          <p:cNvSpPr>
            <a:spLocks noGrp="1"/>
          </p:cNvSpPr>
          <p:nvPr>
            <p:ph idx="1"/>
          </p:nvPr>
        </p:nvSpPr>
        <p:spPr/>
        <p:txBody>
          <a:bodyPr/>
          <a:lstStyle/>
          <a:p>
            <a:r>
              <a:rPr lang="en-GB" dirty="0"/>
              <a:t>It then spends some time considering the specific factors that may have held back change, especially in other parts of Africa and in much of the Middle East, as well as possible explanations for recent attacks on LGBTI rights from Russia to Uganda and elsewhere.</a:t>
            </a:r>
          </a:p>
        </p:txBody>
      </p:sp>
    </p:spTree>
    <p:extLst>
      <p:ext uri="{BB962C8B-B14F-4D97-AF65-F5344CB8AC3E}">
        <p14:creationId xmlns:p14="http://schemas.microsoft.com/office/powerpoint/2010/main" val="665994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F5C3-A969-7746-85C7-3C122A91C0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A44F57-80B8-3545-ABE0-404F7922F7C3}"/>
              </a:ext>
            </a:extLst>
          </p:cNvPr>
          <p:cNvSpPr>
            <a:spLocks noGrp="1"/>
          </p:cNvSpPr>
          <p:nvPr>
            <p:ph idx="1"/>
          </p:nvPr>
        </p:nvSpPr>
        <p:spPr/>
        <p:txBody>
          <a:bodyPr>
            <a:normAutofit/>
          </a:bodyPr>
          <a:lstStyle/>
          <a:p>
            <a:pPr fontAlgn="base"/>
            <a:r>
              <a:rPr lang="en-GB" dirty="0"/>
              <a:t>Without wishing to over-simplify what is a complex discussion of often inter-related influences, these include:</a:t>
            </a:r>
          </a:p>
          <a:p>
            <a:pPr marL="0" indent="0" fontAlgn="base">
              <a:buNone/>
            </a:pPr>
            <a:endParaRPr lang="en-GB" dirty="0"/>
          </a:p>
          <a:p>
            <a:pPr fontAlgn="base"/>
            <a:r>
              <a:rPr lang="en-GB" dirty="0"/>
              <a:t>An almost inevitable reactionary backlash to the progress that has been made. This can be triggered when the rights are recognised more quickly than their acceptance by the community. </a:t>
            </a:r>
          </a:p>
          <a:p>
            <a:pPr fontAlgn="base"/>
            <a:r>
              <a:rPr lang="en-GB" dirty="0"/>
              <a:t>But it also derives from the well-resourced and highly organised efforts, to oppose gender and LGBTI rights across the world. </a:t>
            </a:r>
          </a:p>
          <a:p>
            <a:pPr fontAlgn="base"/>
            <a:endParaRPr lang="en-GB" dirty="0"/>
          </a:p>
          <a:p>
            <a:endParaRPr lang="en-GB" dirty="0"/>
          </a:p>
        </p:txBody>
      </p:sp>
    </p:spTree>
    <p:extLst>
      <p:ext uri="{BB962C8B-B14F-4D97-AF65-F5344CB8AC3E}">
        <p14:creationId xmlns:p14="http://schemas.microsoft.com/office/powerpoint/2010/main" val="3681586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2C13D-49D2-F349-ACDD-DDC0C8CB5F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F86036-E8EF-2C47-A552-CFE1BEECEDDE}"/>
              </a:ext>
            </a:extLst>
          </p:cNvPr>
          <p:cNvSpPr>
            <a:spLocks noGrp="1"/>
          </p:cNvSpPr>
          <p:nvPr>
            <p:ph idx="1"/>
          </p:nvPr>
        </p:nvSpPr>
        <p:spPr/>
        <p:txBody>
          <a:bodyPr/>
          <a:lstStyle/>
          <a:p>
            <a:r>
              <a:rPr lang="en-GB" dirty="0"/>
              <a:t>International organising to oppose anything that suggests the blurring of gender lines or acceptance of gender diversity – has paralleled the growth of international feminist and other organising. </a:t>
            </a:r>
          </a:p>
          <a:p>
            <a:r>
              <a:rPr lang="en-GB" dirty="0"/>
              <a:t>American-based organisations defending ‘family values’ have been particularly active in promoting an anti-homosexual and anti- gender line both in international fora and within a number of overseas countries.</a:t>
            </a:r>
          </a:p>
        </p:txBody>
      </p:sp>
    </p:spTree>
    <p:extLst>
      <p:ext uri="{BB962C8B-B14F-4D97-AF65-F5344CB8AC3E}">
        <p14:creationId xmlns:p14="http://schemas.microsoft.com/office/powerpoint/2010/main" val="3422250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1C3CD-FA50-DD40-BA8C-699FFA21D5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E1A7ED-4308-9846-A450-47FEE9CBE4FD}"/>
              </a:ext>
            </a:extLst>
          </p:cNvPr>
          <p:cNvSpPr>
            <a:spLocks noGrp="1"/>
          </p:cNvSpPr>
          <p:nvPr>
            <p:ph idx="1"/>
          </p:nvPr>
        </p:nvSpPr>
        <p:spPr/>
        <p:txBody>
          <a:bodyPr/>
          <a:lstStyle/>
          <a:p>
            <a:r>
              <a:rPr lang="en-GB" dirty="0"/>
              <a:t>The scapegoating of LGBTI communities by authoritarian regimes when they need a distraction from other problems, a tactic perfected by Zimbabwe  ex-President Robert Mugabe</a:t>
            </a:r>
            <a:r>
              <a:rPr lang="en-GB" dirty="0">
                <a:hlinkClick r:id="rId2"/>
              </a:rPr>
              <a:t>[v]</a:t>
            </a:r>
            <a:r>
              <a:rPr lang="en-GB" dirty="0"/>
              <a:t>, and later emulated, to some extent, by Russian Leader Vladimir Putin.</a:t>
            </a:r>
          </a:p>
          <a:p>
            <a:endParaRPr lang="en-GB" dirty="0"/>
          </a:p>
        </p:txBody>
      </p:sp>
    </p:spTree>
    <p:extLst>
      <p:ext uri="{BB962C8B-B14F-4D97-AF65-F5344CB8AC3E}">
        <p14:creationId xmlns:p14="http://schemas.microsoft.com/office/powerpoint/2010/main" val="3102079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BF841-603F-9040-9639-F1BFD802D5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0A750B-E7C2-2348-ACDF-B2E8D6F42B4D}"/>
              </a:ext>
            </a:extLst>
          </p:cNvPr>
          <p:cNvSpPr>
            <a:spLocks noGrp="1"/>
          </p:cNvSpPr>
          <p:nvPr>
            <p:ph idx="1"/>
          </p:nvPr>
        </p:nvSpPr>
        <p:spPr/>
        <p:txBody>
          <a:bodyPr/>
          <a:lstStyle/>
          <a:p>
            <a:r>
              <a:rPr lang="en-GB" dirty="0"/>
              <a:t>The role of organised religion – including the Catholic Church, the virulently-homophobic Anglican Church in parts of Africa, as well as fundamentalist Islam and Hinduism – also cannot be ignored in this context. As Altman and Symons note agreement across fundamentalism – </a:t>
            </a:r>
          </a:p>
          <a:p>
            <a:r>
              <a:rPr lang="en-GB" dirty="0"/>
              <a:t>Anti-gender movement and LGB rights</a:t>
            </a:r>
          </a:p>
        </p:txBody>
      </p:sp>
    </p:spTree>
    <p:extLst>
      <p:ext uri="{BB962C8B-B14F-4D97-AF65-F5344CB8AC3E}">
        <p14:creationId xmlns:p14="http://schemas.microsoft.com/office/powerpoint/2010/main" val="140535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25777-0D50-1D42-AE0B-2A6F4E3D2B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3B492A4-E75B-8B46-A036-CE996083179B}"/>
              </a:ext>
            </a:extLst>
          </p:cNvPr>
          <p:cNvSpPr>
            <a:spLocks noGrp="1"/>
          </p:cNvSpPr>
          <p:nvPr>
            <p:ph idx="1"/>
          </p:nvPr>
        </p:nvSpPr>
        <p:spPr/>
        <p:txBody>
          <a:bodyPr>
            <a:normAutofit/>
          </a:bodyPr>
          <a:lstStyle/>
          <a:p>
            <a:pPr fontAlgn="base"/>
            <a:r>
              <a:rPr lang="en-GB" dirty="0"/>
              <a:t>One of the more interesting recurring topics of </a:t>
            </a:r>
            <a:r>
              <a:rPr lang="en-GB" i="1" dirty="0"/>
              <a:t>Queer Wars</a:t>
            </a:r>
            <a:r>
              <a:rPr lang="en-GB" dirty="0"/>
              <a:t> is the role of ‘masculinity’, or at least particular conceptions of it, in contributing to attacks on LGBTI rights. From pages 108-109:</a:t>
            </a:r>
          </a:p>
          <a:p>
            <a:pPr fontAlgn="base"/>
            <a:r>
              <a:rPr lang="en-GB" dirty="0"/>
              <a:t> </a:t>
            </a:r>
          </a:p>
          <a:p>
            <a:pPr fontAlgn="base"/>
            <a:r>
              <a:rPr lang="en-GB" i="1" dirty="0"/>
              <a:t>“RW Connell’s concept of ‘hegemonic masculinity’, aimed at preserving the dominance of men over women, is important”</a:t>
            </a:r>
            <a:endParaRPr lang="en-GB" dirty="0"/>
          </a:p>
          <a:p>
            <a:br>
              <a:rPr lang="en-GB" dirty="0"/>
            </a:br>
            <a:endParaRPr lang="en-GB" dirty="0"/>
          </a:p>
        </p:txBody>
      </p:sp>
    </p:spTree>
    <p:extLst>
      <p:ext uri="{BB962C8B-B14F-4D97-AF65-F5344CB8AC3E}">
        <p14:creationId xmlns:p14="http://schemas.microsoft.com/office/powerpoint/2010/main" val="2574571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3F2A6-5343-1844-918B-34E8513744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50D880-A200-2540-9B43-39E27707F5C7}"/>
              </a:ext>
            </a:extLst>
          </p:cNvPr>
          <p:cNvSpPr>
            <a:spLocks noGrp="1"/>
          </p:cNvSpPr>
          <p:nvPr>
            <p:ph idx="1"/>
          </p:nvPr>
        </p:nvSpPr>
        <p:spPr/>
        <p:txBody>
          <a:bodyPr/>
          <a:lstStyle/>
          <a:p>
            <a:r>
              <a:rPr lang="en-GB" dirty="0"/>
              <a:t>The relative local strength of these four factors goes a long way to explaining why, “[d]</a:t>
            </a:r>
            <a:r>
              <a:rPr lang="en-GB" dirty="0" err="1"/>
              <a:t>epending</a:t>
            </a:r>
            <a:r>
              <a:rPr lang="en-GB" dirty="0"/>
              <a:t> on where in the world one stands there is huge progress towards greater acceptance, or increased intolerance.”</a:t>
            </a:r>
            <a:r>
              <a:rPr lang="en-GB" dirty="0">
                <a:hlinkClick r:id="rId2"/>
              </a:rPr>
              <a:t>[vi]</a:t>
            </a:r>
            <a:endParaRPr lang="en-GB" dirty="0"/>
          </a:p>
          <a:p>
            <a:endParaRPr lang="en-GB" dirty="0"/>
          </a:p>
          <a:p>
            <a:r>
              <a:rPr lang="en-GB" dirty="0"/>
              <a:t>How should the ‘west’ respond?</a:t>
            </a:r>
          </a:p>
          <a:p>
            <a:r>
              <a:rPr lang="en-GB" dirty="0"/>
              <a:t>However, we the West – the fight seems to have shifted back to Europe and America</a:t>
            </a:r>
          </a:p>
          <a:p>
            <a:endParaRPr lang="en-GB" dirty="0"/>
          </a:p>
        </p:txBody>
      </p:sp>
    </p:spTree>
    <p:extLst>
      <p:ext uri="{BB962C8B-B14F-4D97-AF65-F5344CB8AC3E}">
        <p14:creationId xmlns:p14="http://schemas.microsoft.com/office/powerpoint/2010/main" val="1960637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513</Words>
  <Application>Microsoft Macintosh PowerPoint</Application>
  <PresentationFormat>Widescreen</PresentationFormat>
  <Paragraphs>28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Queer Wars and Gender Ideology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Queer Wars and Gender Ideology</dc:title>
  <dc:creator>Carol Hughes</dc:creator>
  <cp:lastModifiedBy>Carol Hughes</cp:lastModifiedBy>
  <cp:revision>9</cp:revision>
  <dcterms:created xsi:type="dcterms:W3CDTF">2018-09-20T14:24:24Z</dcterms:created>
  <dcterms:modified xsi:type="dcterms:W3CDTF">2018-10-07T13:33:45Z</dcterms:modified>
</cp:coreProperties>
</file>