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rnando bagi" userId="f45803798ce9e985" providerId="LiveId" clId="{9729989E-6BA5-44A9-9312-4079E62B3BBB}"/>
    <pc:docChg chg="undo custSel addSld modSld sldOrd">
      <pc:chgData name="fernando bagi" userId="f45803798ce9e985" providerId="LiveId" clId="{9729989E-6BA5-44A9-9312-4079E62B3BBB}" dt="2024-06-19T18:50:26.855" v="559" actId="14100"/>
      <pc:docMkLst>
        <pc:docMk/>
      </pc:docMkLst>
      <pc:sldChg chg="modSp mod">
        <pc:chgData name="fernando bagi" userId="f45803798ce9e985" providerId="LiveId" clId="{9729989E-6BA5-44A9-9312-4079E62B3BBB}" dt="2024-06-19T18:50:26.855" v="559" actId="14100"/>
        <pc:sldMkLst>
          <pc:docMk/>
          <pc:sldMk cId="1681316677" sldId="256"/>
        </pc:sldMkLst>
        <pc:picChg chg="mod">
          <ac:chgData name="fernando bagi" userId="f45803798ce9e985" providerId="LiveId" clId="{9729989E-6BA5-44A9-9312-4079E62B3BBB}" dt="2024-06-19T18:50:26.855" v="559" actId="14100"/>
          <ac:picMkLst>
            <pc:docMk/>
            <pc:sldMk cId="1681316677" sldId="256"/>
            <ac:picMk id="4" creationId="{1D9FB99F-29CB-79BD-CE66-EF904806E512}"/>
          </ac:picMkLst>
        </pc:picChg>
      </pc:sldChg>
      <pc:sldChg chg="delSp modSp new mod">
        <pc:chgData name="fernando bagi" userId="f45803798ce9e985" providerId="LiveId" clId="{9729989E-6BA5-44A9-9312-4079E62B3BBB}" dt="2024-06-19T16:03:19.246" v="12" actId="27636"/>
        <pc:sldMkLst>
          <pc:docMk/>
          <pc:sldMk cId="3712961533" sldId="257"/>
        </pc:sldMkLst>
        <pc:spChg chg="del">
          <ac:chgData name="fernando bagi" userId="f45803798ce9e985" providerId="LiveId" clId="{9729989E-6BA5-44A9-9312-4079E62B3BBB}" dt="2024-06-19T16:00:18.788" v="7" actId="21"/>
          <ac:spMkLst>
            <pc:docMk/>
            <pc:sldMk cId="3712961533" sldId="257"/>
            <ac:spMk id="2" creationId="{F5142873-DEF8-73EB-37DD-C98E5C1CA87C}"/>
          </ac:spMkLst>
        </pc:spChg>
        <pc:spChg chg="mod">
          <ac:chgData name="fernando bagi" userId="f45803798ce9e985" providerId="LiveId" clId="{9729989E-6BA5-44A9-9312-4079E62B3BBB}" dt="2024-06-19T16:03:19.246" v="12" actId="27636"/>
          <ac:spMkLst>
            <pc:docMk/>
            <pc:sldMk cId="3712961533" sldId="257"/>
            <ac:spMk id="3" creationId="{1BEE0149-99EE-CC6D-C9A3-EE9001870898}"/>
          </ac:spMkLst>
        </pc:spChg>
      </pc:sldChg>
      <pc:sldChg chg="delSp modSp new mod">
        <pc:chgData name="fernando bagi" userId="f45803798ce9e985" providerId="LiveId" clId="{9729989E-6BA5-44A9-9312-4079E62B3BBB}" dt="2024-06-19T16:03:51.969" v="19" actId="14100"/>
        <pc:sldMkLst>
          <pc:docMk/>
          <pc:sldMk cId="2013913448" sldId="258"/>
        </pc:sldMkLst>
        <pc:spChg chg="del">
          <ac:chgData name="fernando bagi" userId="f45803798ce9e985" providerId="LiveId" clId="{9729989E-6BA5-44A9-9312-4079E62B3BBB}" dt="2024-06-19T16:03:32.638" v="16" actId="21"/>
          <ac:spMkLst>
            <pc:docMk/>
            <pc:sldMk cId="2013913448" sldId="258"/>
            <ac:spMk id="2" creationId="{F392816F-7ABA-3FDC-B661-B15CA9CB6D36}"/>
          </ac:spMkLst>
        </pc:spChg>
        <pc:spChg chg="mod">
          <ac:chgData name="fernando bagi" userId="f45803798ce9e985" providerId="LiveId" clId="{9729989E-6BA5-44A9-9312-4079E62B3BBB}" dt="2024-06-19T16:03:51.969" v="19" actId="14100"/>
          <ac:spMkLst>
            <pc:docMk/>
            <pc:sldMk cId="2013913448" sldId="258"/>
            <ac:spMk id="3" creationId="{5F3AD1D7-AF17-03D4-EDD0-EF4F6DA253BA}"/>
          </ac:spMkLst>
        </pc:spChg>
      </pc:sldChg>
      <pc:sldChg chg="delSp modSp new mod ord">
        <pc:chgData name="fernando bagi" userId="f45803798ce9e985" providerId="LiveId" clId="{9729989E-6BA5-44A9-9312-4079E62B3BBB}" dt="2024-06-19T16:14:21.648" v="558" actId="14100"/>
        <pc:sldMkLst>
          <pc:docMk/>
          <pc:sldMk cId="2874234362" sldId="259"/>
        </pc:sldMkLst>
        <pc:spChg chg="del">
          <ac:chgData name="fernando bagi" userId="f45803798ce9e985" providerId="LiveId" clId="{9729989E-6BA5-44A9-9312-4079E62B3BBB}" dt="2024-06-19T16:04:30.654" v="23" actId="21"/>
          <ac:spMkLst>
            <pc:docMk/>
            <pc:sldMk cId="2874234362" sldId="259"/>
            <ac:spMk id="2" creationId="{3230DE4D-77E7-484A-AE40-F52C717B67E3}"/>
          </ac:spMkLst>
        </pc:spChg>
        <pc:spChg chg="mod">
          <ac:chgData name="fernando bagi" userId="f45803798ce9e985" providerId="LiveId" clId="{9729989E-6BA5-44A9-9312-4079E62B3BBB}" dt="2024-06-19T16:14:21.648" v="558" actId="14100"/>
          <ac:spMkLst>
            <pc:docMk/>
            <pc:sldMk cId="2874234362" sldId="259"/>
            <ac:spMk id="3" creationId="{6FBF367E-4654-1116-C405-58BE61C4D5F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3FB27-E2AC-1F89-99D2-4B2B19B8594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B0B0ED3-DF14-81EF-F7BF-F30354DD8A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95A5EB2-606C-F11D-FDC7-0D00DC5CD815}"/>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5" name="Footer Placeholder 4">
            <a:extLst>
              <a:ext uri="{FF2B5EF4-FFF2-40B4-BE49-F238E27FC236}">
                <a16:creationId xmlns:a16="http://schemas.microsoft.com/office/drawing/2014/main" id="{ADE26545-7035-D204-6568-F279844F7D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021401-1C56-77F1-F290-E501AB5E8B8A}"/>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3495653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862D3-6105-C213-F064-FB8149F08FE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A01362-18C6-6687-6BB8-311AE3CD8BA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00D8C6-CE01-DA89-AAE2-80FA08511EE9}"/>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5" name="Footer Placeholder 4">
            <a:extLst>
              <a:ext uri="{FF2B5EF4-FFF2-40B4-BE49-F238E27FC236}">
                <a16:creationId xmlns:a16="http://schemas.microsoft.com/office/drawing/2014/main" id="{D05D73F1-3900-822E-0BCF-4D59E223B9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67074A-5ECF-929C-DFD9-1E2B07745716}"/>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1729529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EEC3F-9F17-1EC8-9C39-F5A3DC6F864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F197904-143B-E6C6-30F7-6F3E84DAD5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89D5702-5FB9-792A-0076-7FBB27BB0347}"/>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5" name="Footer Placeholder 4">
            <a:extLst>
              <a:ext uri="{FF2B5EF4-FFF2-40B4-BE49-F238E27FC236}">
                <a16:creationId xmlns:a16="http://schemas.microsoft.com/office/drawing/2014/main" id="{3D97C014-0266-87F0-A1CE-8CF4DF2F32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5B8B36-A43D-C7DA-573B-148908214CA4}"/>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1527343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88B9F-B424-6344-E8C3-4B0002A06E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DD86C4-1BCD-334B-3F3C-4F216F0938C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D0D99DE-E68A-0009-8CC4-61CB5DF3718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B95AF65-1F85-C3EE-EFBB-8DD359BF77AB}"/>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6" name="Footer Placeholder 5">
            <a:extLst>
              <a:ext uri="{FF2B5EF4-FFF2-40B4-BE49-F238E27FC236}">
                <a16:creationId xmlns:a16="http://schemas.microsoft.com/office/drawing/2014/main" id="{B831FB9E-F790-9A07-3AD8-B12ABE74BD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59E3E1-AF11-ECD7-7212-7DD0BD3DA7F3}"/>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2748388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A969D-F745-CD8E-63C7-09459015D22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4CEE62C-5262-0DAA-9602-E69FAE1B3B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512A89B-9765-36F1-37BB-9F773F2B530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11DFE69-3300-0C54-07DE-6AF590FCE0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4FDC08C-0A2D-14C4-43D7-1E35C9E275A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C9A6B48-D8AA-6609-E9C6-AE28016B4F3F}"/>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8" name="Footer Placeholder 7">
            <a:extLst>
              <a:ext uri="{FF2B5EF4-FFF2-40B4-BE49-F238E27FC236}">
                <a16:creationId xmlns:a16="http://schemas.microsoft.com/office/drawing/2014/main" id="{6535FE94-B5DE-5602-E768-6B7AD4BAD9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76922B-B1CA-70B8-B2EE-FD4B947588E9}"/>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2249117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F3639-6306-C0EC-6A33-A3401379480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9048AF3-0C3C-3EEF-0C56-0237772AF653}"/>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4" name="Footer Placeholder 3">
            <a:extLst>
              <a:ext uri="{FF2B5EF4-FFF2-40B4-BE49-F238E27FC236}">
                <a16:creationId xmlns:a16="http://schemas.microsoft.com/office/drawing/2014/main" id="{DC8764F3-E81B-AA78-E6C0-68D8410BAC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FD904F-01B0-6436-5E88-D48C09689B0C}"/>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1594745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F3A87E-C690-7858-24BE-506C1A8EF5AA}"/>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3" name="Footer Placeholder 2">
            <a:extLst>
              <a:ext uri="{FF2B5EF4-FFF2-40B4-BE49-F238E27FC236}">
                <a16:creationId xmlns:a16="http://schemas.microsoft.com/office/drawing/2014/main" id="{CA64C186-D94A-5973-399C-D001C217FD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E1A07E-2D4E-D23E-CAAF-0FD47B7555A1}"/>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3182034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FBCBE-5D70-4496-11F9-6738AB6C68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906AFD3-BC0A-63E0-0AEC-10C1B1DF2C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E88ABAA-7E3A-F629-2296-01F82634E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A4AA98-93E1-4D6D-3074-EB19893DD8BB}"/>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6" name="Footer Placeholder 5">
            <a:extLst>
              <a:ext uri="{FF2B5EF4-FFF2-40B4-BE49-F238E27FC236}">
                <a16:creationId xmlns:a16="http://schemas.microsoft.com/office/drawing/2014/main" id="{1CDAA116-EEC8-9582-4A1A-9FD2F949D2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B05D92-E254-985F-C16B-C9060D6D0D6B}"/>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2120315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40586-A320-5D07-9823-99FDA0FEB5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B0B3D65-C857-00A6-8894-08FD39DA57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B71468-40B1-2BC5-9621-A09420A5FF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28D165-F49B-5C06-191C-2090C3F86A31}"/>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6" name="Footer Placeholder 5">
            <a:extLst>
              <a:ext uri="{FF2B5EF4-FFF2-40B4-BE49-F238E27FC236}">
                <a16:creationId xmlns:a16="http://schemas.microsoft.com/office/drawing/2014/main" id="{0106F12B-5DD8-F03F-46D2-36A3F2A492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978450-EBF5-D8B4-209A-57BF6C99CE94}"/>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1360101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CA453-4A9B-8B9C-B194-F65D3E340D7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36BE04D-06B1-D9BD-1999-4B788DDE33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620F91-D835-912A-8584-654190D6833D}"/>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5" name="Footer Placeholder 4">
            <a:extLst>
              <a:ext uri="{FF2B5EF4-FFF2-40B4-BE49-F238E27FC236}">
                <a16:creationId xmlns:a16="http://schemas.microsoft.com/office/drawing/2014/main" id="{81F247BD-F085-CB1F-A5D3-8D2BDFA21E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19C18D-0C2B-4EDB-5E24-9576EF541462}"/>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3069371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187D01-924B-9086-2794-D8522BDADF9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BD63FDE-FE43-5C06-41E5-69228E79B23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7C8A78-3BC3-E8CA-602B-CC19FEA8B629}"/>
              </a:ext>
            </a:extLst>
          </p:cNvPr>
          <p:cNvSpPr>
            <a:spLocks noGrp="1"/>
          </p:cNvSpPr>
          <p:nvPr>
            <p:ph type="dt" sz="half" idx="10"/>
          </p:nvPr>
        </p:nvSpPr>
        <p:spPr/>
        <p:txBody>
          <a:bodyPr/>
          <a:lstStyle/>
          <a:p>
            <a:fld id="{4A968E34-47F8-4836-BD1B-5AF38ACFCCAB}" type="datetimeFigureOut">
              <a:rPr lang="en-GB" smtClean="0"/>
              <a:t>19/06/2024</a:t>
            </a:fld>
            <a:endParaRPr lang="en-GB"/>
          </a:p>
        </p:txBody>
      </p:sp>
      <p:sp>
        <p:nvSpPr>
          <p:cNvPr id="5" name="Footer Placeholder 4">
            <a:extLst>
              <a:ext uri="{FF2B5EF4-FFF2-40B4-BE49-F238E27FC236}">
                <a16:creationId xmlns:a16="http://schemas.microsoft.com/office/drawing/2014/main" id="{8EAB0B03-8913-C793-85B6-4D83259470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15198F-E896-47AA-86CD-C9B8C3F06445}"/>
              </a:ext>
            </a:extLst>
          </p:cNvPr>
          <p:cNvSpPr>
            <a:spLocks noGrp="1"/>
          </p:cNvSpPr>
          <p:nvPr>
            <p:ph type="sldNum" sz="quarter" idx="12"/>
          </p:nvPr>
        </p:nvSpPr>
        <p:spPr/>
        <p:txBody>
          <a:bodyPr/>
          <a:lstStyle/>
          <a:p>
            <a:fld id="{3C6C351C-9071-4C84-9F6B-1469CDF6A7BD}" type="slidenum">
              <a:rPr lang="en-GB" smtClean="0"/>
              <a:t>‹#›</a:t>
            </a:fld>
            <a:endParaRPr lang="en-GB"/>
          </a:p>
        </p:txBody>
      </p:sp>
    </p:spTree>
    <p:extLst>
      <p:ext uri="{BB962C8B-B14F-4D97-AF65-F5344CB8AC3E}">
        <p14:creationId xmlns:p14="http://schemas.microsoft.com/office/powerpoint/2010/main" val="3929013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9356EB-9882-9000-0678-EF1A2196C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6ECB218-952B-A039-7953-E1C5DCCB43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FEA998-281D-6AE5-8F6F-F593BF2DE8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968E34-47F8-4836-BD1B-5AF38ACFCCAB}" type="datetimeFigureOut">
              <a:rPr lang="en-GB" smtClean="0"/>
              <a:t>19/06/2024</a:t>
            </a:fld>
            <a:endParaRPr lang="en-GB"/>
          </a:p>
        </p:txBody>
      </p:sp>
      <p:sp>
        <p:nvSpPr>
          <p:cNvPr id="5" name="Footer Placeholder 4">
            <a:extLst>
              <a:ext uri="{FF2B5EF4-FFF2-40B4-BE49-F238E27FC236}">
                <a16:creationId xmlns:a16="http://schemas.microsoft.com/office/drawing/2014/main" id="{89424A7F-40D8-3F22-DC62-AB4A64DB39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A65F8EB-66C3-5E54-19E3-1E0952E929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6C351C-9071-4C84-9F6B-1469CDF6A7BD}" type="slidenum">
              <a:rPr lang="en-GB" smtClean="0"/>
              <a:t>‹#›</a:t>
            </a:fld>
            <a:endParaRPr lang="en-GB"/>
          </a:p>
        </p:txBody>
      </p:sp>
    </p:spTree>
    <p:extLst>
      <p:ext uri="{BB962C8B-B14F-4D97-AF65-F5344CB8AC3E}">
        <p14:creationId xmlns:p14="http://schemas.microsoft.com/office/powerpoint/2010/main" val="15307793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7E04-4E52-562E-4315-53BB087C0B4E}"/>
              </a:ext>
            </a:extLst>
          </p:cNvPr>
          <p:cNvSpPr>
            <a:spLocks noGrp="1"/>
          </p:cNvSpPr>
          <p:nvPr>
            <p:ph type="ctrTitle"/>
          </p:nvPr>
        </p:nvSpPr>
        <p:spPr>
          <a:xfrm>
            <a:off x="2123768" y="164843"/>
            <a:ext cx="7187381" cy="1435357"/>
          </a:xfrm>
        </p:spPr>
        <p:txBody>
          <a:bodyPr>
            <a:normAutofit/>
          </a:bodyPr>
          <a:lstStyle/>
          <a:p>
            <a:r>
              <a:rPr lang="en-GB" sz="2000" dirty="0"/>
              <a:t>Module Title: Effective Teamworking and communication </a:t>
            </a:r>
            <a:br>
              <a:rPr lang="en-GB" sz="2000" dirty="0"/>
            </a:br>
            <a:r>
              <a:rPr lang="en-GB" sz="2000" dirty="0"/>
              <a:t>Student Name: Fernando Bagi </a:t>
            </a:r>
            <a:br>
              <a:rPr lang="en-GB" sz="2000" dirty="0"/>
            </a:br>
            <a:r>
              <a:rPr lang="en-GB" sz="2000" dirty="0"/>
              <a:t>Student ID: 2311765</a:t>
            </a:r>
            <a:br>
              <a:rPr lang="en-GB" sz="2000" dirty="0"/>
            </a:br>
            <a:endParaRPr lang="en-GB" sz="2000" dirty="0"/>
          </a:p>
        </p:txBody>
      </p:sp>
      <p:pic>
        <p:nvPicPr>
          <p:cNvPr id="4" name="Picture 3">
            <a:extLst>
              <a:ext uri="{FF2B5EF4-FFF2-40B4-BE49-F238E27FC236}">
                <a16:creationId xmlns:a16="http://schemas.microsoft.com/office/drawing/2014/main" id="{1D9FB99F-29CB-79BD-CE66-EF904806E512}"/>
              </a:ext>
            </a:extLst>
          </p:cNvPr>
          <p:cNvPicPr>
            <a:picLocks noChangeAspect="1"/>
          </p:cNvPicPr>
          <p:nvPr/>
        </p:nvPicPr>
        <p:blipFill>
          <a:blip r:embed="rId2"/>
          <a:stretch>
            <a:fillRect/>
          </a:stretch>
        </p:blipFill>
        <p:spPr>
          <a:xfrm>
            <a:off x="786580" y="1624147"/>
            <a:ext cx="10009239" cy="5069010"/>
          </a:xfrm>
          <a:prstGeom prst="rect">
            <a:avLst/>
          </a:prstGeom>
        </p:spPr>
      </p:pic>
    </p:spTree>
    <p:extLst>
      <p:ext uri="{BB962C8B-B14F-4D97-AF65-F5344CB8AC3E}">
        <p14:creationId xmlns:p14="http://schemas.microsoft.com/office/powerpoint/2010/main" val="1681316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EE0149-99EE-CC6D-C9A3-EE9001870898}"/>
              </a:ext>
            </a:extLst>
          </p:cNvPr>
          <p:cNvSpPr>
            <a:spLocks noGrp="1"/>
          </p:cNvSpPr>
          <p:nvPr>
            <p:ph idx="1"/>
          </p:nvPr>
        </p:nvSpPr>
        <p:spPr>
          <a:xfrm>
            <a:off x="90948" y="78657"/>
            <a:ext cx="9112045" cy="5112775"/>
          </a:xfrm>
        </p:spPr>
        <p:txBody>
          <a:bodyPr>
            <a:normAutofit fontScale="55000" lnSpcReduction="20000"/>
          </a:bodyPr>
          <a:lstStyle/>
          <a:p>
            <a:pPr algn="just">
              <a:lnSpc>
                <a:spcPct val="200000"/>
              </a:lnSpc>
            </a:pPr>
            <a:r>
              <a:rPr lang="en-GB" sz="2800" b="1" i="1" dirty="0">
                <a:effectLst/>
                <a:highlight>
                  <a:srgbClr val="FFFFFF"/>
                </a:highlight>
                <a:latin typeface="Times New Roman" panose="02020603050405020304" pitchFamily="18" charset="0"/>
                <a:ea typeface="Arial" panose="020B0604020202020204" pitchFamily="34" charset="0"/>
                <a:cs typeface="Arial" panose="020B0604020202020204" pitchFamily="34" charset="0"/>
              </a:rPr>
              <a:t>Notes: </a:t>
            </a:r>
            <a:endParaRPr lang="en-GB" sz="2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3200" b="1" kern="0" dirty="0">
                <a:effectLst/>
                <a:latin typeface="Times New Roman" panose="02020603050405020304" pitchFamily="18" charset="0"/>
                <a:cs typeface="Arial" panose="020B0604020202020204" pitchFamily="34" charset="0"/>
              </a:rPr>
              <a:t>Teamwork Issue and Resolution </a:t>
            </a:r>
          </a:p>
          <a:p>
            <a:pPr algn="just">
              <a:lnSpc>
                <a:spcPct val="200000"/>
              </a:lnSpc>
            </a:pPr>
            <a:r>
              <a:rPr lang="en-GB" sz="3200" b="1" dirty="0">
                <a:effectLst/>
                <a:latin typeface="Times New Roman" panose="02020603050405020304" pitchFamily="18" charset="0"/>
                <a:cs typeface="Arial" panose="020B0604020202020204" pitchFamily="34" charset="0"/>
              </a:rPr>
              <a:t>Personal or group experience </a:t>
            </a:r>
          </a:p>
          <a:p>
            <a:pPr algn="just">
              <a:lnSpc>
                <a:spcPct val="200000"/>
              </a:lnSpc>
              <a:spcAft>
                <a:spcPts val="1200"/>
              </a:spcAft>
            </a:pPr>
            <a:r>
              <a:rPr lang="en-GB" sz="2800" dirty="0">
                <a:effectLst/>
                <a:latin typeface="Times New Roman" panose="02020603050405020304" pitchFamily="18" charset="0"/>
                <a:ea typeface="Times New Roman" panose="02020603050405020304" pitchFamily="18" charset="0"/>
              </a:rPr>
              <a:t>In my previous role as a project manager at a technical corporation, I faced a problem related to team handling and also overcame the situation by using some strategies which have gained experience in a certain field. One software project had been allocated to our team which had a tight deadline. There were various background people inside our group and some of them were extremely qualified as well as well established. However, the nature of working along with their priority level was totally different (</a:t>
            </a:r>
            <a:r>
              <a:rPr lang="en-GB" sz="2800" dirty="0">
                <a:effectLst/>
                <a:latin typeface="Times New Roman" panose="02020603050405020304" pitchFamily="18" charset="0"/>
                <a:ea typeface="Arial" panose="020B0604020202020204" pitchFamily="34" charset="0"/>
              </a:rPr>
              <a:t>Duck &amp; McMahan, 2021</a:t>
            </a:r>
            <a:r>
              <a:rPr lang="en-GB" sz="2800" dirty="0">
                <a:effectLst/>
                <a:latin typeface="Times New Roman" panose="02020603050405020304" pitchFamily="18" charset="0"/>
                <a:ea typeface="Times New Roman" panose="02020603050405020304" pitchFamily="18" charset="0"/>
              </a:rPr>
              <a:t>). </a:t>
            </a:r>
            <a:endParaRPr lang="en-GB" sz="24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3712961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3AD1D7-AF17-03D4-EDD0-EF4F6DA253BA}"/>
              </a:ext>
            </a:extLst>
          </p:cNvPr>
          <p:cNvSpPr>
            <a:spLocks noGrp="1"/>
          </p:cNvSpPr>
          <p:nvPr>
            <p:ph idx="1"/>
          </p:nvPr>
        </p:nvSpPr>
        <p:spPr>
          <a:xfrm>
            <a:off x="110612" y="232799"/>
            <a:ext cx="10515600" cy="4761988"/>
          </a:xfrm>
        </p:spPr>
        <p:txBody>
          <a:bodyPr>
            <a:normAutofit fontScale="55000" lnSpcReduction="20000"/>
          </a:bodyPr>
          <a:lstStyle/>
          <a:p>
            <a:pPr algn="just">
              <a:lnSpc>
                <a:spcPct val="200000"/>
              </a:lnSpc>
            </a:pPr>
            <a:r>
              <a:rPr lang="en-GB" sz="3200" b="1" dirty="0">
                <a:effectLst/>
                <a:latin typeface="Times New Roman" panose="02020603050405020304" pitchFamily="18" charset="0"/>
                <a:cs typeface="Arial" panose="020B0604020202020204" pitchFamily="34" charset="0"/>
              </a:rPr>
              <a:t>Nature of the Issue</a:t>
            </a:r>
          </a:p>
          <a:p>
            <a:pPr algn="just">
              <a:lnSpc>
                <a:spcPct val="200000"/>
              </a:lnSpc>
              <a:spcAft>
                <a:spcPts val="1200"/>
              </a:spcAft>
            </a:pPr>
            <a:r>
              <a:rPr lang="en-GB" sz="2800" dirty="0">
                <a:effectLst/>
                <a:latin typeface="Times New Roman" panose="02020603050405020304" pitchFamily="18" charset="0"/>
                <a:ea typeface="Times New Roman" panose="02020603050405020304" pitchFamily="18" charset="0"/>
              </a:rPr>
              <a:t>The major problem was the clear communication among the members of the team. In addition to this, their priorities were also not matched with other individuals. For example, everyone was only focusing on their individual work and was not helping others in their work. The developers had concentrated upon the feature engineering, documentation as well and comments on the codes. On the other hand, the Quality Checker did only the data validation along with the documentation part. Thus, several issues arose there due to a lack of proper communication. The developer team was waiting for the response of the QA team and for that reason, they even could not start another work whereas, the QA team thought that the developer team was showing a casual approach. In this way, a conflict arose between the two teams due to a lack of proper communication (</a:t>
            </a:r>
            <a:r>
              <a:rPr lang="en-GB" sz="2800" dirty="0">
                <a:effectLst/>
                <a:latin typeface="Times New Roman" panose="02020603050405020304" pitchFamily="18" charset="0"/>
                <a:ea typeface="Arial" panose="020B0604020202020204" pitchFamily="34" charset="0"/>
              </a:rPr>
              <a:t>Tannenbaum &amp; Salas, 2021</a:t>
            </a:r>
            <a:r>
              <a:rPr lang="en-GB" sz="2800" dirty="0">
                <a:effectLst/>
                <a:latin typeface="Times New Roman" panose="02020603050405020304" pitchFamily="18" charset="0"/>
                <a:ea typeface="Times New Roman" panose="02020603050405020304" pitchFamily="18" charset="0"/>
              </a:rPr>
              <a:t>).  </a:t>
            </a:r>
            <a:endParaRPr lang="en-GB" sz="24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2013913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BF367E-4654-1116-C405-58BE61C4D5F7}"/>
              </a:ext>
            </a:extLst>
          </p:cNvPr>
          <p:cNvSpPr>
            <a:spLocks noGrp="1"/>
          </p:cNvSpPr>
          <p:nvPr>
            <p:ph idx="1"/>
          </p:nvPr>
        </p:nvSpPr>
        <p:spPr>
          <a:xfrm>
            <a:off x="71284" y="75484"/>
            <a:ext cx="10515600" cy="4351338"/>
          </a:xfrm>
        </p:spPr>
        <p:txBody>
          <a:bodyPr>
            <a:normAutofit fontScale="55000" lnSpcReduction="20000"/>
          </a:bodyPr>
          <a:lstStyle/>
          <a:p>
            <a:pPr algn="just">
              <a:lnSpc>
                <a:spcPct val="200000"/>
              </a:lnSpc>
            </a:pPr>
            <a:r>
              <a:rPr lang="en-GB" sz="2800" dirty="0">
                <a:effectLst/>
                <a:latin typeface="Times New Roman" panose="02020603050405020304" pitchFamily="18" charset="0"/>
                <a:ea typeface="Times New Roman" panose="02020603050405020304" pitchFamily="18" charset="0"/>
                <a:cs typeface="Times New Roman" panose="02020603050405020304" pitchFamily="18" charset="0"/>
              </a:rPr>
              <a:t>Reference:</a:t>
            </a:r>
            <a:r>
              <a:rPr lang="en-GB" sz="2800" dirty="0">
                <a:effectLst/>
                <a:latin typeface="Times New Roman" panose="02020603050405020304" pitchFamily="18" charset="0"/>
                <a:ea typeface="Arial" panose="020B0604020202020204" pitchFamily="34" charset="0"/>
                <a:cs typeface="Times New Roman" panose="02020603050405020304" pitchFamily="18" charset="0"/>
              </a:rPr>
              <a:t> Adair, J.E., (2015). </a:t>
            </a:r>
            <a:r>
              <a:rPr lang="en-GB" sz="2800" i="1" dirty="0">
                <a:effectLst/>
                <a:latin typeface="Times New Roman" panose="02020603050405020304" pitchFamily="18" charset="0"/>
                <a:ea typeface="Arial" panose="020B0604020202020204" pitchFamily="34" charset="0"/>
                <a:cs typeface="Times New Roman" panose="02020603050405020304" pitchFamily="18" charset="0"/>
              </a:rPr>
              <a:t>Effective teambuilding : how to make a winning team </a:t>
            </a:r>
            <a:r>
              <a:rPr lang="en-GB" sz="2800" dirty="0">
                <a:effectLst/>
                <a:latin typeface="Times New Roman" panose="02020603050405020304" pitchFamily="18" charset="0"/>
                <a:ea typeface="Arial" panose="020B0604020202020204" pitchFamily="34" charset="0"/>
                <a:cs typeface="Times New Roman" panose="02020603050405020304" pitchFamily="18" charset="0"/>
              </a:rPr>
              <a:t>(</a:t>
            </a:r>
            <a:r>
              <a:rPr lang="en-GB" sz="2800" dirty="0" err="1">
                <a:effectLst/>
                <a:latin typeface="Times New Roman" panose="02020603050405020304" pitchFamily="18" charset="0"/>
                <a:ea typeface="Arial" panose="020B0604020202020204" pitchFamily="34" charset="0"/>
                <a:cs typeface="Times New Roman" panose="02020603050405020304" pitchFamily="18" charset="0"/>
              </a:rPr>
              <a:t>revised.edition</a:t>
            </a:r>
            <a:r>
              <a:rPr lang="en-GB" sz="2800" dirty="0">
                <a:effectLst/>
                <a:latin typeface="Times New Roman" panose="02020603050405020304" pitchFamily="18" charset="0"/>
                <a:ea typeface="Arial" panose="020B0604020202020204" pitchFamily="34" charset="0"/>
                <a:cs typeface="Times New Roman" panose="02020603050405020304" pitchFamily="18" charset="0"/>
              </a:rPr>
              <a:t>). London: Pan Books.</a:t>
            </a:r>
            <a:endParaRPr lang="en-GB" sz="2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2800" dirty="0" err="1">
                <a:solidFill>
                  <a:srgbClr val="000000"/>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Ataguba</a:t>
            </a:r>
            <a:r>
              <a:rPr lang="en-GB" sz="2800" dirty="0">
                <a:solidFill>
                  <a:srgbClr val="000000"/>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 O.A. and </a:t>
            </a:r>
            <a:r>
              <a:rPr lang="en-GB" sz="2800" dirty="0" err="1">
                <a:solidFill>
                  <a:srgbClr val="000000"/>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Ataguba</a:t>
            </a:r>
            <a:r>
              <a:rPr lang="en-GB" sz="2800" dirty="0">
                <a:solidFill>
                  <a:srgbClr val="000000"/>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 J.E., (2020). Social determinants of health. </a:t>
            </a:r>
            <a:r>
              <a:rPr lang="en-US" sz="2800" dirty="0">
                <a:effectLst/>
                <a:latin typeface="Times New Roman" panose="02020603050405020304" pitchFamily="18" charset="0"/>
                <a:ea typeface="Arial" panose="020B0604020202020204" pitchFamily="34" charset="0"/>
                <a:cs typeface="Arial" panose="020B0604020202020204" pitchFamily="34" charset="0"/>
              </a:rPr>
              <a:t>Stadler, S., (2019). </a:t>
            </a:r>
            <a:r>
              <a:rPr lang="en-US" sz="2800" i="1" dirty="0">
                <a:effectLst/>
                <a:latin typeface="Times New Roman" panose="02020603050405020304" pitchFamily="18" charset="0"/>
                <a:ea typeface="Arial" panose="020B0604020202020204" pitchFamily="34" charset="0"/>
                <a:cs typeface="Arial" panose="020B0604020202020204" pitchFamily="34" charset="0"/>
              </a:rPr>
              <a:t>Conflict, Culture and Communication</a:t>
            </a:r>
            <a:r>
              <a:rPr lang="en-US" sz="2800" dirty="0">
                <a:effectLst/>
                <a:latin typeface="Times New Roman" panose="02020603050405020304" pitchFamily="18" charset="0"/>
                <a:ea typeface="Arial" panose="020B0604020202020204" pitchFamily="34" charset="0"/>
                <a:cs typeface="Arial" panose="020B0604020202020204" pitchFamily="34" charset="0"/>
              </a:rPr>
              <a:t>, Milton: Routledge.</a:t>
            </a:r>
            <a:endParaRPr lang="en-GB" sz="2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2800" dirty="0">
                <a:effectLst/>
                <a:latin typeface="Times New Roman" panose="02020603050405020304" pitchFamily="18" charset="0"/>
                <a:ea typeface="Arial" panose="020B0604020202020204" pitchFamily="34" charset="0"/>
                <a:cs typeface="Times New Roman" panose="02020603050405020304" pitchFamily="18" charset="0"/>
              </a:rPr>
              <a:t>Tannenbaum, S.I. &amp; Salas, E., (2021). </a:t>
            </a:r>
            <a:r>
              <a:rPr lang="en-GB" sz="2800" i="1" dirty="0">
                <a:effectLst/>
                <a:latin typeface="Times New Roman" panose="02020603050405020304" pitchFamily="18" charset="0"/>
                <a:ea typeface="Arial" panose="020B0604020202020204" pitchFamily="34" charset="0"/>
                <a:cs typeface="Times New Roman" panose="02020603050405020304" pitchFamily="18" charset="0"/>
              </a:rPr>
              <a:t>Teams that work :the seven drivers of team effectiveness</a:t>
            </a:r>
            <a:r>
              <a:rPr lang="en-GB" sz="2800" dirty="0">
                <a:effectLst/>
                <a:latin typeface="Times New Roman" panose="02020603050405020304" pitchFamily="18" charset="0"/>
                <a:ea typeface="Arial" panose="020B0604020202020204" pitchFamily="34" charset="0"/>
                <a:cs typeface="Times New Roman" panose="02020603050405020304" pitchFamily="18" charset="0"/>
              </a:rPr>
              <a:t>, New York: Oxford University Press.</a:t>
            </a:r>
            <a:endParaRPr lang="en-GB" sz="2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2800" dirty="0" err="1">
                <a:effectLst/>
                <a:latin typeface="Times New Roman" panose="02020603050405020304" pitchFamily="18" charset="0"/>
                <a:ea typeface="Arial" panose="020B0604020202020204" pitchFamily="34" charset="0"/>
                <a:cs typeface="Arial" panose="020B0604020202020204" pitchFamily="34" charset="0"/>
              </a:rPr>
              <a:t>tescoplc</a:t>
            </a:r>
            <a:r>
              <a:rPr lang="en-GB" sz="2800" dirty="0">
                <a:effectLst/>
                <a:latin typeface="Times New Roman" panose="02020603050405020304" pitchFamily="18" charset="0"/>
                <a:ea typeface="Arial" panose="020B0604020202020204" pitchFamily="34" charset="0"/>
                <a:cs typeface="Arial" panose="020B0604020202020204" pitchFamily="34" charset="0"/>
              </a:rPr>
              <a:t>, (2023). </a:t>
            </a:r>
            <a:r>
              <a:rPr lang="en-GB" sz="2800" i="1" dirty="0">
                <a:effectLst/>
                <a:latin typeface="Times New Roman" panose="02020603050405020304" pitchFamily="18" charset="0"/>
                <a:ea typeface="Arial" panose="020B0604020202020204" pitchFamily="34" charset="0"/>
                <a:cs typeface="Arial" panose="020B0604020202020204" pitchFamily="34" charset="0"/>
              </a:rPr>
              <a:t>How we create an inclusive working environment</a:t>
            </a:r>
            <a:r>
              <a:rPr lang="en-GB" sz="2800" dirty="0">
                <a:effectLst/>
                <a:latin typeface="Times New Roman" panose="02020603050405020304" pitchFamily="18" charset="0"/>
                <a:ea typeface="Arial" panose="020B0604020202020204" pitchFamily="34" charset="0"/>
                <a:cs typeface="Arial" panose="020B0604020202020204" pitchFamily="34" charset="0"/>
              </a:rPr>
              <a:t>. [Online] Available at: https://www.tescoplc.com/sustainability/documents/policies/how-we-create-an-inclusive-working-environment [Accessed 15 May 2024].</a:t>
            </a:r>
          </a:p>
          <a:p>
            <a:pPr algn="just">
              <a:lnSpc>
                <a:spcPct val="200000"/>
              </a:lnSpc>
              <a:spcAft>
                <a:spcPts val="1200"/>
              </a:spcAft>
            </a:pPr>
            <a:r>
              <a:rPr lang="en-GB" sz="2800" dirty="0">
                <a:effectLst/>
                <a:latin typeface="Times New Roman" panose="02020603050405020304" pitchFamily="18" charset="0"/>
                <a:ea typeface="Times New Roman" panose="02020603050405020304" pitchFamily="18" charset="0"/>
              </a:rPr>
              <a:t> </a:t>
            </a:r>
            <a:endParaRPr lang="en-GB" sz="2400"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28742343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435</Words>
  <Application>Microsoft Office PowerPoint</Application>
  <PresentationFormat>Widescreen</PresentationFormat>
  <Paragraphs>12</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Aptos Display</vt:lpstr>
      <vt:lpstr>Arial</vt:lpstr>
      <vt:lpstr>Times New Roman</vt:lpstr>
      <vt:lpstr>Office Theme</vt:lpstr>
      <vt:lpstr>Module Title: Effective Teamworking and communication  Student Name: Fernando Bagi  Student ID: 2311765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fernando bagi</dc:creator>
  <cp:lastModifiedBy>fernando bagi</cp:lastModifiedBy>
  <cp:revision>1</cp:revision>
  <dcterms:created xsi:type="dcterms:W3CDTF">2024-06-19T15:50:54Z</dcterms:created>
  <dcterms:modified xsi:type="dcterms:W3CDTF">2024-06-19T18:50:29Z</dcterms:modified>
</cp:coreProperties>
</file>