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883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A027A3-F149-423B-BED7-E152184902A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A38F38A-4469-47C8-93AA-A9A65CCF85E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Case summary</a:t>
          </a:r>
        </a:p>
      </dgm:t>
    </dgm:pt>
    <dgm:pt modelId="{78DAEFDD-BA30-4572-87D7-D043EF9FB74B}" type="parTrans" cxnId="{9AA5B122-7B5D-48ED-93A0-F4E71AFACC2B}">
      <dgm:prSet/>
      <dgm:spPr/>
      <dgm:t>
        <a:bodyPr/>
        <a:lstStyle/>
        <a:p>
          <a:endParaRPr lang="en-US"/>
        </a:p>
      </dgm:t>
    </dgm:pt>
    <dgm:pt modelId="{C329E9D1-546D-4E75-8D93-29648164F0CD}" type="sibTrans" cxnId="{9AA5B122-7B5D-48ED-93A0-F4E71AFACC2B}">
      <dgm:prSet/>
      <dgm:spPr/>
      <dgm:t>
        <a:bodyPr/>
        <a:lstStyle/>
        <a:p>
          <a:endParaRPr lang="en-US"/>
        </a:p>
      </dgm:t>
    </dgm:pt>
    <dgm:pt modelId="{CC3E2D9A-731D-4D2C-BEBB-16E8649A070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Theoretical </a:t>
          </a:r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Framework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– Bowlby’s Attachment Theory </a:t>
          </a:r>
        </a:p>
      </dgm:t>
    </dgm:pt>
    <dgm:pt modelId="{9809651A-6981-45EE-A998-7FCBC61C2A00}" type="parTrans" cxnId="{2F2F3211-F2E8-4C90-BD7A-7F3016272D59}">
      <dgm:prSet/>
      <dgm:spPr/>
      <dgm:t>
        <a:bodyPr/>
        <a:lstStyle/>
        <a:p>
          <a:endParaRPr lang="en-US"/>
        </a:p>
      </dgm:t>
    </dgm:pt>
    <dgm:pt modelId="{241D7ED5-872F-4885-AC14-7023B53C174A}" type="sibTrans" cxnId="{2F2F3211-F2E8-4C90-BD7A-7F3016272D59}">
      <dgm:prSet/>
      <dgm:spPr/>
      <dgm:t>
        <a:bodyPr/>
        <a:lstStyle/>
        <a:p>
          <a:endParaRPr lang="en-US"/>
        </a:p>
      </dgm:t>
    </dgm:pt>
    <dgm:pt modelId="{7975659E-F403-49BD-80AB-783ABCFE9D5D}">
      <dgm:prSet/>
      <dgm:spPr/>
      <dgm:t>
        <a:bodyPr/>
        <a:lstStyle/>
        <a:p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Application of Attachment Theory to Shona</a:t>
          </a:r>
          <a:endParaRPr lang="en-US" dirty="0"/>
        </a:p>
      </dgm:t>
    </dgm:pt>
    <dgm:pt modelId="{39DF9677-6F11-4B5F-8ED9-6FF2CECDBD41}" type="parTrans" cxnId="{C2A96CC5-8EF4-4B37-BC4F-83D81C0EF013}">
      <dgm:prSet/>
      <dgm:spPr/>
      <dgm:t>
        <a:bodyPr/>
        <a:lstStyle/>
        <a:p>
          <a:endParaRPr lang="en-US"/>
        </a:p>
      </dgm:t>
    </dgm:pt>
    <dgm:pt modelId="{9C93F240-4A6F-4EBC-A45F-276DC61994E4}" type="sibTrans" cxnId="{C2A96CC5-8EF4-4B37-BC4F-83D81C0EF013}">
      <dgm:prSet/>
      <dgm:spPr/>
      <dgm:t>
        <a:bodyPr/>
        <a:lstStyle/>
        <a:p>
          <a:endParaRPr lang="en-US"/>
        </a:p>
      </dgm:t>
    </dgm:pt>
    <dgm:pt modelId="{2BDF8E04-2266-4AD4-8706-C84ABC1C1853}">
      <dgm:prSet/>
      <dgm:spPr/>
      <dgm:t>
        <a:bodyPr/>
        <a:lstStyle/>
        <a:p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NATURE VS NURTURE: Influences on Development </a:t>
          </a:r>
          <a:endParaRPr lang="en-US" dirty="0"/>
        </a:p>
      </dgm:t>
    </dgm:pt>
    <dgm:pt modelId="{6345C941-453A-468F-B258-09BF17662E08}" type="parTrans" cxnId="{839F09BE-1936-4EE2-BB4F-D2D81076ABEE}">
      <dgm:prSet/>
      <dgm:spPr/>
      <dgm:t>
        <a:bodyPr/>
        <a:lstStyle/>
        <a:p>
          <a:endParaRPr lang="en-US"/>
        </a:p>
      </dgm:t>
    </dgm:pt>
    <dgm:pt modelId="{44996548-10C8-473A-B1B9-4C6BBAA605F5}" type="sibTrans" cxnId="{839F09BE-1936-4EE2-BB4F-D2D81076ABEE}">
      <dgm:prSet/>
      <dgm:spPr/>
      <dgm:t>
        <a:bodyPr/>
        <a:lstStyle/>
        <a:p>
          <a:endParaRPr lang="en-US"/>
        </a:p>
      </dgm:t>
    </dgm:pt>
    <dgm:pt modelId="{5922AB37-AA60-4711-AD3A-9BE9659B813A}">
      <dgm:prSet/>
      <dgm:spPr/>
      <dgm:t>
        <a:bodyPr/>
        <a:lstStyle/>
        <a:p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Evidence-based Intervention 1: Key Person Approach </a:t>
          </a:r>
          <a:endParaRPr lang="en-US" dirty="0"/>
        </a:p>
      </dgm:t>
    </dgm:pt>
    <dgm:pt modelId="{B08A2898-B2E4-4AC7-A73D-B5304C06071D}" type="parTrans" cxnId="{5568976C-2B68-49CB-8B56-F42138CCAE08}">
      <dgm:prSet/>
      <dgm:spPr/>
      <dgm:t>
        <a:bodyPr/>
        <a:lstStyle/>
        <a:p>
          <a:endParaRPr lang="en-US"/>
        </a:p>
      </dgm:t>
    </dgm:pt>
    <dgm:pt modelId="{CEE846AB-3526-4AF1-BA43-6F3D6B156C1D}" type="sibTrans" cxnId="{5568976C-2B68-49CB-8B56-F42138CCAE08}">
      <dgm:prSet/>
      <dgm:spPr/>
      <dgm:t>
        <a:bodyPr/>
        <a:lstStyle/>
        <a:p>
          <a:endParaRPr lang="en-US"/>
        </a:p>
      </dgm:t>
    </dgm:pt>
    <dgm:pt modelId="{CED9F8EE-45D7-4B34-B3CF-33503331E893}">
      <dgm:prSet/>
      <dgm:spPr/>
      <dgm:t>
        <a:bodyPr/>
        <a:lstStyle/>
        <a:p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Evidence-based Interventions 2 and 3: Environment and Partnership </a:t>
          </a:r>
          <a:endParaRPr lang="en-US" dirty="0"/>
        </a:p>
      </dgm:t>
    </dgm:pt>
    <dgm:pt modelId="{0D88CE74-1B68-47A2-9ECE-8367DDCB50E0}" type="parTrans" cxnId="{18E2F27B-2288-4EFE-AE06-3F9F6073C464}">
      <dgm:prSet/>
      <dgm:spPr/>
      <dgm:t>
        <a:bodyPr/>
        <a:lstStyle/>
        <a:p>
          <a:endParaRPr lang="en-US"/>
        </a:p>
      </dgm:t>
    </dgm:pt>
    <dgm:pt modelId="{F5AC9BB8-AC1E-49B6-A790-7C674B1228B7}" type="sibTrans" cxnId="{18E2F27B-2288-4EFE-AE06-3F9F6073C464}">
      <dgm:prSet/>
      <dgm:spPr/>
      <dgm:t>
        <a:bodyPr/>
        <a:lstStyle/>
        <a:p>
          <a:endParaRPr lang="en-US"/>
        </a:p>
      </dgm:t>
    </dgm:pt>
    <dgm:pt modelId="{12491AF7-1B6E-46E4-A408-27D6C48952F8}">
      <dgm:prSet/>
      <dgm:spPr/>
      <dgm:t>
        <a:bodyPr/>
        <a:lstStyle/>
        <a:p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Critical Evaluation: Strengths of Bowlby’s Theory </a:t>
          </a:r>
          <a:endParaRPr lang="en-US" dirty="0"/>
        </a:p>
      </dgm:t>
    </dgm:pt>
    <dgm:pt modelId="{5BF3859F-BDEE-444D-B4AD-8F37DF062B7F}" type="parTrans" cxnId="{FC9B23B7-9DCE-4D0C-BEBA-6F05396FEEA9}">
      <dgm:prSet/>
      <dgm:spPr/>
      <dgm:t>
        <a:bodyPr/>
        <a:lstStyle/>
        <a:p>
          <a:endParaRPr lang="en-US"/>
        </a:p>
      </dgm:t>
    </dgm:pt>
    <dgm:pt modelId="{6ABDBD70-EEF3-4C3B-A412-3F4B9D1555C6}" type="sibTrans" cxnId="{FC9B23B7-9DCE-4D0C-BEBA-6F05396FEEA9}">
      <dgm:prSet/>
      <dgm:spPr/>
      <dgm:t>
        <a:bodyPr/>
        <a:lstStyle/>
        <a:p>
          <a:endParaRPr lang="en-US"/>
        </a:p>
      </dgm:t>
    </dgm:pt>
    <dgm:pt modelId="{282806BB-20B8-4DAF-B711-00424655C87B}">
      <dgm:prSet/>
      <dgm:spPr/>
      <dgm:t>
        <a:bodyPr/>
        <a:lstStyle/>
        <a:p>
          <a:r>
            <a:rPr lang="urd" dirty="0">
              <a:latin typeface="Arial" panose="020B0604020202020204" pitchFamily="34" charset="0"/>
              <a:cs typeface="Arial" panose="020B0604020202020204" pitchFamily="34" charset="0"/>
            </a:rPr>
            <a:t>Critical Evaluation: Limitations of Bowlby’s Theory </a:t>
          </a:r>
          <a:endParaRPr lang="en-US" dirty="0"/>
        </a:p>
      </dgm:t>
    </dgm:pt>
    <dgm:pt modelId="{EE2F98B4-ABAF-451B-815F-735864ABFC70}" type="parTrans" cxnId="{5A178442-D63F-44D3-87F9-3DF2717EBE71}">
      <dgm:prSet/>
      <dgm:spPr/>
      <dgm:t>
        <a:bodyPr/>
        <a:lstStyle/>
        <a:p>
          <a:endParaRPr lang="en-US"/>
        </a:p>
      </dgm:t>
    </dgm:pt>
    <dgm:pt modelId="{2FC06415-DF65-413F-A288-E811021142D8}" type="sibTrans" cxnId="{5A178442-D63F-44D3-87F9-3DF2717EBE71}">
      <dgm:prSet/>
      <dgm:spPr/>
      <dgm:t>
        <a:bodyPr/>
        <a:lstStyle/>
        <a:p>
          <a:endParaRPr lang="en-US"/>
        </a:p>
      </dgm:t>
    </dgm:pt>
    <dgm:pt modelId="{A65AF17B-E5ED-462E-B020-077CDB48848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dirty="0"/>
            <a:t> </a:t>
          </a:r>
        </a:p>
      </dgm:t>
    </dgm:pt>
    <dgm:pt modelId="{F0DF0D44-856A-4C94-A4E9-06FAC1E04D9C}" type="parTrans" cxnId="{04393FAA-0ED0-486F-A6F9-370235624012}">
      <dgm:prSet/>
      <dgm:spPr/>
      <dgm:t>
        <a:bodyPr/>
        <a:lstStyle/>
        <a:p>
          <a:endParaRPr lang="en-US"/>
        </a:p>
      </dgm:t>
    </dgm:pt>
    <dgm:pt modelId="{90E2DA7A-8E93-4D49-B72B-8B5B4B5E3516}" type="sibTrans" cxnId="{04393FAA-0ED0-486F-A6F9-370235624012}">
      <dgm:prSet/>
      <dgm:spPr/>
      <dgm:t>
        <a:bodyPr/>
        <a:lstStyle/>
        <a:p>
          <a:endParaRPr lang="en-US"/>
        </a:p>
      </dgm:t>
    </dgm:pt>
    <dgm:pt modelId="{8FB3278B-7B9F-4A3D-A801-104E7B38409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US" dirty="0"/>
            <a:t> </a:t>
          </a:r>
        </a:p>
      </dgm:t>
    </dgm:pt>
    <dgm:pt modelId="{D74573D8-6099-48C3-A401-4B4A8BCA9DFD}" type="parTrans" cxnId="{0E8C9F7F-C71F-4EB8-8D3B-0EB16DF9458F}">
      <dgm:prSet/>
      <dgm:spPr/>
      <dgm:t>
        <a:bodyPr/>
        <a:lstStyle/>
        <a:p>
          <a:endParaRPr lang="en-US"/>
        </a:p>
      </dgm:t>
    </dgm:pt>
    <dgm:pt modelId="{E389130B-1A2D-44E4-9D2B-D3B526B50D93}" type="sibTrans" cxnId="{0E8C9F7F-C71F-4EB8-8D3B-0EB16DF9458F}">
      <dgm:prSet/>
      <dgm:spPr/>
      <dgm:t>
        <a:bodyPr/>
        <a:lstStyle/>
        <a:p>
          <a:endParaRPr lang="en-US"/>
        </a:p>
      </dgm:t>
    </dgm:pt>
    <dgm:pt modelId="{D68CE482-83D5-2648-9D13-A5E9DE2FFE0F}" type="pres">
      <dgm:prSet presAssocID="{EDA027A3-F149-423B-BED7-E152184902AE}" presName="linear" presStyleCnt="0">
        <dgm:presLayoutVars>
          <dgm:animLvl val="lvl"/>
          <dgm:resizeHandles val="exact"/>
        </dgm:presLayoutVars>
      </dgm:prSet>
      <dgm:spPr/>
    </dgm:pt>
    <dgm:pt modelId="{A4A9A910-B2EE-5848-98CA-5E85F0EE8894}" type="pres">
      <dgm:prSet presAssocID="{EA38F38A-4469-47C8-93AA-A9A65CCF85EF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D27F4B80-45F4-7A40-892F-CCEFFBDE4A59}" type="pres">
      <dgm:prSet presAssocID="{C329E9D1-546D-4E75-8D93-29648164F0CD}" presName="spacer" presStyleCnt="0"/>
      <dgm:spPr/>
    </dgm:pt>
    <dgm:pt modelId="{CF3D92C6-D262-1749-ADBC-A1808283C8E9}" type="pres">
      <dgm:prSet presAssocID="{CC3E2D9A-731D-4D2C-BEBB-16E8649A070D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FF136E5F-1626-1E41-823A-25CCC873F40E}" type="pres">
      <dgm:prSet presAssocID="{241D7ED5-872F-4885-AC14-7023B53C174A}" presName="spacer" presStyleCnt="0"/>
      <dgm:spPr/>
    </dgm:pt>
    <dgm:pt modelId="{F06CC6FB-CDE0-AC46-A1BC-64A301C10E98}" type="pres">
      <dgm:prSet presAssocID="{7975659E-F403-49BD-80AB-783ABCFE9D5D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D86CCF25-3E51-DA49-9C5B-DC976B5C96E1}" type="pres">
      <dgm:prSet presAssocID="{9C93F240-4A6F-4EBC-A45F-276DC61994E4}" presName="spacer" presStyleCnt="0"/>
      <dgm:spPr/>
    </dgm:pt>
    <dgm:pt modelId="{B8261ED7-BC8B-DD47-9F39-94D9A79727AD}" type="pres">
      <dgm:prSet presAssocID="{2BDF8E04-2266-4AD4-8706-C84ABC1C1853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991A7261-DC8E-0448-AB10-009433E09812}" type="pres">
      <dgm:prSet presAssocID="{44996548-10C8-473A-B1B9-4C6BBAA605F5}" presName="spacer" presStyleCnt="0"/>
      <dgm:spPr/>
    </dgm:pt>
    <dgm:pt modelId="{CF58098D-6DA3-DD4A-A5EB-0E2BB08A4D63}" type="pres">
      <dgm:prSet presAssocID="{5922AB37-AA60-4711-AD3A-9BE9659B813A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CE015DDA-DEA5-EF4C-B180-5400A7399973}" type="pres">
      <dgm:prSet presAssocID="{CEE846AB-3526-4AF1-BA43-6F3D6B156C1D}" presName="spacer" presStyleCnt="0"/>
      <dgm:spPr/>
    </dgm:pt>
    <dgm:pt modelId="{F45FC221-53EC-5942-A4CB-F7CB57C6A829}" type="pres">
      <dgm:prSet presAssocID="{CED9F8EE-45D7-4B34-B3CF-33503331E893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EA7A4E28-61EC-0F47-9106-8EBB46BB6E49}" type="pres">
      <dgm:prSet presAssocID="{F5AC9BB8-AC1E-49B6-A790-7C674B1228B7}" presName="spacer" presStyleCnt="0"/>
      <dgm:spPr/>
    </dgm:pt>
    <dgm:pt modelId="{CCEE4621-007C-034C-BBB6-8E73BD98193E}" type="pres">
      <dgm:prSet presAssocID="{12491AF7-1B6E-46E4-A408-27D6C48952F8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2B3ED216-C9B3-EB45-9434-98C40C27C434}" type="pres">
      <dgm:prSet presAssocID="{6ABDBD70-EEF3-4C3B-A412-3F4B9D1555C6}" presName="spacer" presStyleCnt="0"/>
      <dgm:spPr/>
    </dgm:pt>
    <dgm:pt modelId="{E6ACCE31-019F-E04F-B22F-89280FE2970C}" type="pres">
      <dgm:prSet presAssocID="{282806BB-20B8-4DAF-B711-00424655C87B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F906E53C-0977-A64D-AB3A-300255E95BC2}" type="pres">
      <dgm:prSet presAssocID="{2FC06415-DF65-413F-A288-E811021142D8}" presName="spacer" presStyleCnt="0"/>
      <dgm:spPr/>
    </dgm:pt>
    <dgm:pt modelId="{8FAACBBF-9EEF-084B-B751-5EED3D37F3DC}" type="pres">
      <dgm:prSet presAssocID="{A65AF17B-E5ED-462E-B020-077CDB488487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50244A58-F2CB-5E4A-B50C-D70F407543F7}" type="pres">
      <dgm:prSet presAssocID="{90E2DA7A-8E93-4D49-B72B-8B5B4B5E3516}" presName="spacer" presStyleCnt="0"/>
      <dgm:spPr/>
    </dgm:pt>
    <dgm:pt modelId="{4AC7B30D-0CD7-F24F-BDFD-7648BD4ECBEB}" type="pres">
      <dgm:prSet presAssocID="{8FB3278B-7B9F-4A3D-A801-104E7B38409F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2F2F3211-F2E8-4C90-BD7A-7F3016272D59}" srcId="{EDA027A3-F149-423B-BED7-E152184902AE}" destId="{CC3E2D9A-731D-4D2C-BEBB-16E8649A070D}" srcOrd="1" destOrd="0" parTransId="{9809651A-6981-45EE-A998-7FCBC61C2A00}" sibTransId="{241D7ED5-872F-4885-AC14-7023B53C174A}"/>
    <dgm:cxn modelId="{51E4461A-EBC0-824F-96EE-398654F4D311}" type="presOf" srcId="{282806BB-20B8-4DAF-B711-00424655C87B}" destId="{E6ACCE31-019F-E04F-B22F-89280FE2970C}" srcOrd="0" destOrd="0" presId="urn:microsoft.com/office/officeart/2005/8/layout/vList2"/>
    <dgm:cxn modelId="{9AA5B122-7B5D-48ED-93A0-F4E71AFACC2B}" srcId="{EDA027A3-F149-423B-BED7-E152184902AE}" destId="{EA38F38A-4469-47C8-93AA-A9A65CCF85EF}" srcOrd="0" destOrd="0" parTransId="{78DAEFDD-BA30-4572-87D7-D043EF9FB74B}" sibTransId="{C329E9D1-546D-4E75-8D93-29648164F0CD}"/>
    <dgm:cxn modelId="{14C5643D-C52C-7041-AC21-58FE2767BA69}" type="presOf" srcId="{2BDF8E04-2266-4AD4-8706-C84ABC1C1853}" destId="{B8261ED7-BC8B-DD47-9F39-94D9A79727AD}" srcOrd="0" destOrd="0" presId="urn:microsoft.com/office/officeart/2005/8/layout/vList2"/>
    <dgm:cxn modelId="{5A178442-D63F-44D3-87F9-3DF2717EBE71}" srcId="{EDA027A3-F149-423B-BED7-E152184902AE}" destId="{282806BB-20B8-4DAF-B711-00424655C87B}" srcOrd="7" destOrd="0" parTransId="{EE2F98B4-ABAF-451B-815F-735864ABFC70}" sibTransId="{2FC06415-DF65-413F-A288-E811021142D8}"/>
    <dgm:cxn modelId="{09F3F260-9161-BD48-839D-B13B736C7FAD}" type="presOf" srcId="{7975659E-F403-49BD-80AB-783ABCFE9D5D}" destId="{F06CC6FB-CDE0-AC46-A1BC-64A301C10E98}" srcOrd="0" destOrd="0" presId="urn:microsoft.com/office/officeart/2005/8/layout/vList2"/>
    <dgm:cxn modelId="{D3D30362-798C-EF4E-BFD7-CAA5F287C52A}" type="presOf" srcId="{8FB3278B-7B9F-4A3D-A801-104E7B38409F}" destId="{4AC7B30D-0CD7-F24F-BDFD-7648BD4ECBEB}" srcOrd="0" destOrd="0" presId="urn:microsoft.com/office/officeart/2005/8/layout/vList2"/>
    <dgm:cxn modelId="{5568976C-2B68-49CB-8B56-F42138CCAE08}" srcId="{EDA027A3-F149-423B-BED7-E152184902AE}" destId="{5922AB37-AA60-4711-AD3A-9BE9659B813A}" srcOrd="4" destOrd="0" parTransId="{B08A2898-B2E4-4AC7-A73D-B5304C06071D}" sibTransId="{CEE846AB-3526-4AF1-BA43-6F3D6B156C1D}"/>
    <dgm:cxn modelId="{18E2F27B-2288-4EFE-AE06-3F9F6073C464}" srcId="{EDA027A3-F149-423B-BED7-E152184902AE}" destId="{CED9F8EE-45D7-4B34-B3CF-33503331E893}" srcOrd="5" destOrd="0" parTransId="{0D88CE74-1B68-47A2-9ECE-8367DDCB50E0}" sibTransId="{F5AC9BB8-AC1E-49B6-A790-7C674B1228B7}"/>
    <dgm:cxn modelId="{0E8C9F7F-C71F-4EB8-8D3B-0EB16DF9458F}" srcId="{EDA027A3-F149-423B-BED7-E152184902AE}" destId="{8FB3278B-7B9F-4A3D-A801-104E7B38409F}" srcOrd="9" destOrd="0" parTransId="{D74573D8-6099-48C3-A401-4B4A8BCA9DFD}" sibTransId="{E389130B-1A2D-44E4-9D2B-D3B526B50D93}"/>
    <dgm:cxn modelId="{B4479E92-9031-4C4C-B102-795D741FC5A6}" type="presOf" srcId="{EA38F38A-4469-47C8-93AA-A9A65CCF85EF}" destId="{A4A9A910-B2EE-5848-98CA-5E85F0EE8894}" srcOrd="0" destOrd="0" presId="urn:microsoft.com/office/officeart/2005/8/layout/vList2"/>
    <dgm:cxn modelId="{04393FAA-0ED0-486F-A6F9-370235624012}" srcId="{EDA027A3-F149-423B-BED7-E152184902AE}" destId="{A65AF17B-E5ED-462E-B020-077CDB488487}" srcOrd="8" destOrd="0" parTransId="{F0DF0D44-856A-4C94-A4E9-06FAC1E04D9C}" sibTransId="{90E2DA7A-8E93-4D49-B72B-8B5B4B5E3516}"/>
    <dgm:cxn modelId="{FC9B23B7-9DCE-4D0C-BEBA-6F05396FEEA9}" srcId="{EDA027A3-F149-423B-BED7-E152184902AE}" destId="{12491AF7-1B6E-46E4-A408-27D6C48952F8}" srcOrd="6" destOrd="0" parTransId="{5BF3859F-BDEE-444D-B4AD-8F37DF062B7F}" sibTransId="{6ABDBD70-EEF3-4C3B-A412-3F4B9D1555C6}"/>
    <dgm:cxn modelId="{3E1B72B8-6E43-DA41-831B-E3C46A24A5C9}" type="presOf" srcId="{5922AB37-AA60-4711-AD3A-9BE9659B813A}" destId="{CF58098D-6DA3-DD4A-A5EB-0E2BB08A4D63}" srcOrd="0" destOrd="0" presId="urn:microsoft.com/office/officeart/2005/8/layout/vList2"/>
    <dgm:cxn modelId="{839F09BE-1936-4EE2-BB4F-D2D81076ABEE}" srcId="{EDA027A3-F149-423B-BED7-E152184902AE}" destId="{2BDF8E04-2266-4AD4-8706-C84ABC1C1853}" srcOrd="3" destOrd="0" parTransId="{6345C941-453A-468F-B258-09BF17662E08}" sibTransId="{44996548-10C8-473A-B1B9-4C6BBAA605F5}"/>
    <dgm:cxn modelId="{C2A96CC5-8EF4-4B37-BC4F-83D81C0EF013}" srcId="{EDA027A3-F149-423B-BED7-E152184902AE}" destId="{7975659E-F403-49BD-80AB-783ABCFE9D5D}" srcOrd="2" destOrd="0" parTransId="{39DF9677-6F11-4B5F-8ED9-6FF2CECDBD41}" sibTransId="{9C93F240-4A6F-4EBC-A45F-276DC61994E4}"/>
    <dgm:cxn modelId="{D9D06DCF-74D4-D14C-AAE5-F447EEF02886}" type="presOf" srcId="{EDA027A3-F149-423B-BED7-E152184902AE}" destId="{D68CE482-83D5-2648-9D13-A5E9DE2FFE0F}" srcOrd="0" destOrd="0" presId="urn:microsoft.com/office/officeart/2005/8/layout/vList2"/>
    <dgm:cxn modelId="{47B2BADE-39EE-F142-865C-3119CB1BC42F}" type="presOf" srcId="{A65AF17B-E5ED-462E-B020-077CDB488487}" destId="{8FAACBBF-9EEF-084B-B751-5EED3D37F3DC}" srcOrd="0" destOrd="0" presId="urn:microsoft.com/office/officeart/2005/8/layout/vList2"/>
    <dgm:cxn modelId="{752A86E4-1023-2047-9EF2-374D731399FB}" type="presOf" srcId="{12491AF7-1B6E-46E4-A408-27D6C48952F8}" destId="{CCEE4621-007C-034C-BBB6-8E73BD98193E}" srcOrd="0" destOrd="0" presId="urn:microsoft.com/office/officeart/2005/8/layout/vList2"/>
    <dgm:cxn modelId="{E5E665E6-5A13-F34D-B1EA-375658EF9235}" type="presOf" srcId="{CC3E2D9A-731D-4D2C-BEBB-16E8649A070D}" destId="{CF3D92C6-D262-1749-ADBC-A1808283C8E9}" srcOrd="0" destOrd="0" presId="urn:microsoft.com/office/officeart/2005/8/layout/vList2"/>
    <dgm:cxn modelId="{C244C7EF-6D74-5044-B0CE-C14146118A1B}" type="presOf" srcId="{CED9F8EE-45D7-4B34-B3CF-33503331E893}" destId="{F45FC221-53EC-5942-A4CB-F7CB57C6A829}" srcOrd="0" destOrd="0" presId="urn:microsoft.com/office/officeart/2005/8/layout/vList2"/>
    <dgm:cxn modelId="{A23EBE73-0D4B-9042-BA86-05720D06021D}" type="presParOf" srcId="{D68CE482-83D5-2648-9D13-A5E9DE2FFE0F}" destId="{A4A9A910-B2EE-5848-98CA-5E85F0EE8894}" srcOrd="0" destOrd="0" presId="urn:microsoft.com/office/officeart/2005/8/layout/vList2"/>
    <dgm:cxn modelId="{9A027594-890C-B04C-8216-DED5D87C8219}" type="presParOf" srcId="{D68CE482-83D5-2648-9D13-A5E9DE2FFE0F}" destId="{D27F4B80-45F4-7A40-892F-CCEFFBDE4A59}" srcOrd="1" destOrd="0" presId="urn:microsoft.com/office/officeart/2005/8/layout/vList2"/>
    <dgm:cxn modelId="{EF417EE4-0B9F-754D-94A8-5BC62EA59BBB}" type="presParOf" srcId="{D68CE482-83D5-2648-9D13-A5E9DE2FFE0F}" destId="{CF3D92C6-D262-1749-ADBC-A1808283C8E9}" srcOrd="2" destOrd="0" presId="urn:microsoft.com/office/officeart/2005/8/layout/vList2"/>
    <dgm:cxn modelId="{98372D1C-D602-AB42-ABC7-3E45DDC0F5CB}" type="presParOf" srcId="{D68CE482-83D5-2648-9D13-A5E9DE2FFE0F}" destId="{FF136E5F-1626-1E41-823A-25CCC873F40E}" srcOrd="3" destOrd="0" presId="urn:microsoft.com/office/officeart/2005/8/layout/vList2"/>
    <dgm:cxn modelId="{BD2C4F9E-5F16-974A-94B0-52ADDEC32DE7}" type="presParOf" srcId="{D68CE482-83D5-2648-9D13-A5E9DE2FFE0F}" destId="{F06CC6FB-CDE0-AC46-A1BC-64A301C10E98}" srcOrd="4" destOrd="0" presId="urn:microsoft.com/office/officeart/2005/8/layout/vList2"/>
    <dgm:cxn modelId="{E1C4D8A5-D1D8-704E-A621-ADEEB633EA56}" type="presParOf" srcId="{D68CE482-83D5-2648-9D13-A5E9DE2FFE0F}" destId="{D86CCF25-3E51-DA49-9C5B-DC976B5C96E1}" srcOrd="5" destOrd="0" presId="urn:microsoft.com/office/officeart/2005/8/layout/vList2"/>
    <dgm:cxn modelId="{A57EF4CE-8497-AE47-96C0-010A79317947}" type="presParOf" srcId="{D68CE482-83D5-2648-9D13-A5E9DE2FFE0F}" destId="{B8261ED7-BC8B-DD47-9F39-94D9A79727AD}" srcOrd="6" destOrd="0" presId="urn:microsoft.com/office/officeart/2005/8/layout/vList2"/>
    <dgm:cxn modelId="{B102D360-A2A5-B049-BB79-5CBE750D6A4C}" type="presParOf" srcId="{D68CE482-83D5-2648-9D13-A5E9DE2FFE0F}" destId="{991A7261-DC8E-0448-AB10-009433E09812}" srcOrd="7" destOrd="0" presId="urn:microsoft.com/office/officeart/2005/8/layout/vList2"/>
    <dgm:cxn modelId="{30BC3285-39F8-244E-8CAE-A0148AD0C8BE}" type="presParOf" srcId="{D68CE482-83D5-2648-9D13-A5E9DE2FFE0F}" destId="{CF58098D-6DA3-DD4A-A5EB-0E2BB08A4D63}" srcOrd="8" destOrd="0" presId="urn:microsoft.com/office/officeart/2005/8/layout/vList2"/>
    <dgm:cxn modelId="{05306DCA-234E-D64E-ABA9-9201E590651A}" type="presParOf" srcId="{D68CE482-83D5-2648-9D13-A5E9DE2FFE0F}" destId="{CE015DDA-DEA5-EF4C-B180-5400A7399973}" srcOrd="9" destOrd="0" presId="urn:microsoft.com/office/officeart/2005/8/layout/vList2"/>
    <dgm:cxn modelId="{07380F7B-B65E-A241-A238-B3113E95C3F1}" type="presParOf" srcId="{D68CE482-83D5-2648-9D13-A5E9DE2FFE0F}" destId="{F45FC221-53EC-5942-A4CB-F7CB57C6A829}" srcOrd="10" destOrd="0" presId="urn:microsoft.com/office/officeart/2005/8/layout/vList2"/>
    <dgm:cxn modelId="{D2C3311E-EABE-FC43-9B92-C61AA70EF7D6}" type="presParOf" srcId="{D68CE482-83D5-2648-9D13-A5E9DE2FFE0F}" destId="{EA7A4E28-61EC-0F47-9106-8EBB46BB6E49}" srcOrd="11" destOrd="0" presId="urn:microsoft.com/office/officeart/2005/8/layout/vList2"/>
    <dgm:cxn modelId="{6936D374-EA06-0741-8AFA-8BCD8F685BA1}" type="presParOf" srcId="{D68CE482-83D5-2648-9D13-A5E9DE2FFE0F}" destId="{CCEE4621-007C-034C-BBB6-8E73BD98193E}" srcOrd="12" destOrd="0" presId="urn:microsoft.com/office/officeart/2005/8/layout/vList2"/>
    <dgm:cxn modelId="{B2B90280-AA4B-3D48-95B1-2CC1A8A268A1}" type="presParOf" srcId="{D68CE482-83D5-2648-9D13-A5E9DE2FFE0F}" destId="{2B3ED216-C9B3-EB45-9434-98C40C27C434}" srcOrd="13" destOrd="0" presId="urn:microsoft.com/office/officeart/2005/8/layout/vList2"/>
    <dgm:cxn modelId="{36AFD8A9-EDCF-124F-9935-74D60CEA4FF1}" type="presParOf" srcId="{D68CE482-83D5-2648-9D13-A5E9DE2FFE0F}" destId="{E6ACCE31-019F-E04F-B22F-89280FE2970C}" srcOrd="14" destOrd="0" presId="urn:microsoft.com/office/officeart/2005/8/layout/vList2"/>
    <dgm:cxn modelId="{71AB3AFC-2A74-924A-9822-BC272590B030}" type="presParOf" srcId="{D68CE482-83D5-2648-9D13-A5E9DE2FFE0F}" destId="{F906E53C-0977-A64D-AB3A-300255E95BC2}" srcOrd="15" destOrd="0" presId="urn:microsoft.com/office/officeart/2005/8/layout/vList2"/>
    <dgm:cxn modelId="{151EF832-E781-DD42-8CCF-D7D7EDE2658E}" type="presParOf" srcId="{D68CE482-83D5-2648-9D13-A5E9DE2FFE0F}" destId="{8FAACBBF-9EEF-084B-B751-5EED3D37F3DC}" srcOrd="16" destOrd="0" presId="urn:microsoft.com/office/officeart/2005/8/layout/vList2"/>
    <dgm:cxn modelId="{EB2DC93D-5C18-8D47-9270-B7DC64CE5C10}" type="presParOf" srcId="{D68CE482-83D5-2648-9D13-A5E9DE2FFE0F}" destId="{50244A58-F2CB-5E4A-B50C-D70F407543F7}" srcOrd="17" destOrd="0" presId="urn:microsoft.com/office/officeart/2005/8/layout/vList2"/>
    <dgm:cxn modelId="{B9C6EF81-73B3-FA48-BAC4-7EE4956E0C69}" type="presParOf" srcId="{D68CE482-83D5-2648-9D13-A5E9DE2FFE0F}" destId="{4AC7B30D-0CD7-F24F-BDFD-7648BD4ECBEB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E17FC9-762D-48D0-A70A-A14E25CC5871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CA229C-AAB1-4FBF-9439-8C862089FF9C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Background: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Shona is a 3-year-old child who recently enrolled in an early years nursery setting.</a:t>
          </a:r>
        </a:p>
      </dgm:t>
    </dgm:pt>
    <dgm:pt modelId="{5A5987A9-7563-486E-8657-A47A5CAE4C22}" type="parTrans" cxnId="{AC3C2049-ECE0-4D82-901D-25011BD561A6}">
      <dgm:prSet/>
      <dgm:spPr/>
      <dgm:t>
        <a:bodyPr/>
        <a:lstStyle/>
        <a:p>
          <a:endParaRPr lang="en-US"/>
        </a:p>
      </dgm:t>
    </dgm:pt>
    <dgm:pt modelId="{913D4EF4-7DA4-4569-8D00-F92694F66C05}" type="sibTrans" cxnId="{AC3C2049-ECE0-4D82-901D-25011BD561A6}">
      <dgm:prSet/>
      <dgm:spPr/>
      <dgm:t>
        <a:bodyPr/>
        <a:lstStyle/>
        <a:p>
          <a:endParaRPr lang="en-US"/>
        </a:p>
      </dgm:t>
    </dgm:pt>
    <dgm:pt modelId="{B9F8982C-77D6-4D4A-9B8D-FBAC593A596B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Observed </a:t>
          </a:r>
          <a:r>
            <a:rPr lang="en-US" b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behaviours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5857FD-D41E-4C87-A8AA-0FF2856955BF}" type="parTrans" cxnId="{594D52DD-95EF-4C4E-BFA8-E279D7BC42D3}">
      <dgm:prSet/>
      <dgm:spPr/>
      <dgm:t>
        <a:bodyPr/>
        <a:lstStyle/>
        <a:p>
          <a:endParaRPr lang="en-US"/>
        </a:p>
      </dgm:t>
    </dgm:pt>
    <dgm:pt modelId="{437FDCCE-7982-4688-B552-312F7C38FDCB}" type="sibTrans" cxnId="{594D52DD-95EF-4C4E-BFA8-E279D7BC42D3}">
      <dgm:prSet/>
      <dgm:spPr/>
      <dgm:t>
        <a:bodyPr/>
        <a:lstStyle/>
        <a:p>
          <a:endParaRPr lang="en-US"/>
        </a:p>
      </dgm:t>
    </dgm:pt>
    <dgm:pt modelId="{B1744CBB-AF08-4CA1-BAB8-97F10CE2532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Displays separation anxiety (distress when left by primary carers).</a:t>
          </a:r>
        </a:p>
      </dgm:t>
    </dgm:pt>
    <dgm:pt modelId="{9F369309-E7B2-4277-9D7F-2EBA0E5AAB30}" type="parTrans" cxnId="{144EEB86-84D0-4EE0-8734-74E273357964}">
      <dgm:prSet/>
      <dgm:spPr/>
      <dgm:t>
        <a:bodyPr/>
        <a:lstStyle/>
        <a:p>
          <a:endParaRPr lang="en-US"/>
        </a:p>
      </dgm:t>
    </dgm:pt>
    <dgm:pt modelId="{55C32DF8-49D6-4EA7-82BC-4705815C3AEB}" type="sibTrans" cxnId="{144EEB86-84D0-4EE0-8734-74E273357964}">
      <dgm:prSet/>
      <dgm:spPr/>
      <dgm:t>
        <a:bodyPr/>
        <a:lstStyle/>
        <a:p>
          <a:endParaRPr lang="en-US"/>
        </a:p>
      </dgm:t>
    </dgm:pt>
    <dgm:pt modelId="{55D7E412-5D99-4E3A-B250-0CA55C9AC9B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Exhibits limited verbal communication </a:t>
          </a:r>
        </a:p>
      </dgm:t>
    </dgm:pt>
    <dgm:pt modelId="{517BE8CE-9C91-44F0-9A18-00FB9BC280D4}" type="parTrans" cxnId="{CD3312FD-BC9B-4996-AB1E-4FA18FACAAF1}">
      <dgm:prSet/>
      <dgm:spPr/>
      <dgm:t>
        <a:bodyPr/>
        <a:lstStyle/>
        <a:p>
          <a:endParaRPr lang="en-US"/>
        </a:p>
      </dgm:t>
    </dgm:pt>
    <dgm:pt modelId="{440EC73C-F751-4469-ABF3-6EC2D2B24EED}" type="sibTrans" cxnId="{CD3312FD-BC9B-4996-AB1E-4FA18FACAAF1}">
      <dgm:prSet/>
      <dgm:spPr/>
      <dgm:t>
        <a:bodyPr/>
        <a:lstStyle/>
        <a:p>
          <a:endParaRPr lang="en-US"/>
        </a:p>
      </dgm:t>
    </dgm:pt>
    <dgm:pt modelId="{AF993024-38F6-4EA6-9AFF-2111D244E47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Shows difficulty engaging in peer group play and cooperative activities.</a:t>
          </a:r>
        </a:p>
      </dgm:t>
    </dgm:pt>
    <dgm:pt modelId="{1C4938CE-1F0C-4704-852E-688E18689D96}" type="parTrans" cxnId="{5B26B12C-A1CA-4337-8C0A-A3FA8DF3AB45}">
      <dgm:prSet/>
      <dgm:spPr/>
      <dgm:t>
        <a:bodyPr/>
        <a:lstStyle/>
        <a:p>
          <a:endParaRPr lang="en-US"/>
        </a:p>
      </dgm:t>
    </dgm:pt>
    <dgm:pt modelId="{21CD7FE5-009A-432E-B8BB-296C159CF4CF}" type="sibTrans" cxnId="{5B26B12C-A1CA-4337-8C0A-A3FA8DF3AB45}">
      <dgm:prSet/>
      <dgm:spPr/>
      <dgm:t>
        <a:bodyPr/>
        <a:lstStyle/>
        <a:p>
          <a:endParaRPr lang="en-US"/>
        </a:p>
      </dgm:t>
    </dgm:pt>
    <dgm:pt modelId="{CDDF38F1-76B4-4541-8744-EB66B85BFA3E}" type="pres">
      <dgm:prSet presAssocID="{5EE17FC9-762D-48D0-A70A-A14E25CC5871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0E6D21E2-6299-4426-91A6-C55F622AAC8A}" type="pres">
      <dgm:prSet presAssocID="{9ECA229C-AAB1-4FBF-9439-8C862089FF9C}" presName="circle1" presStyleLbl="node1" presStyleIdx="0" presStyleCnt="2"/>
      <dgm:spPr/>
    </dgm:pt>
    <dgm:pt modelId="{6459F7AA-EB1D-4EF0-843F-C8C7E0C418E6}" type="pres">
      <dgm:prSet presAssocID="{9ECA229C-AAB1-4FBF-9439-8C862089FF9C}" presName="space" presStyleCnt="0"/>
      <dgm:spPr/>
    </dgm:pt>
    <dgm:pt modelId="{516CDA8D-FC17-4461-8691-B6172847A3CE}" type="pres">
      <dgm:prSet presAssocID="{9ECA229C-AAB1-4FBF-9439-8C862089FF9C}" presName="rect1" presStyleLbl="alignAcc1" presStyleIdx="0" presStyleCnt="2"/>
      <dgm:spPr/>
    </dgm:pt>
    <dgm:pt modelId="{E0F0860C-42C8-450F-801E-12554A0EFF2D}" type="pres">
      <dgm:prSet presAssocID="{B9F8982C-77D6-4D4A-9B8D-FBAC593A596B}" presName="vertSpace2" presStyleLbl="node1" presStyleIdx="0" presStyleCnt="2"/>
      <dgm:spPr/>
    </dgm:pt>
    <dgm:pt modelId="{04F1E15D-93EB-403A-9B11-7A8C773C3322}" type="pres">
      <dgm:prSet presAssocID="{B9F8982C-77D6-4D4A-9B8D-FBAC593A596B}" presName="circle2" presStyleLbl="node1" presStyleIdx="1" presStyleCnt="2"/>
      <dgm:spPr/>
    </dgm:pt>
    <dgm:pt modelId="{CB673251-B69D-43CE-ACCC-11AD65DAD712}" type="pres">
      <dgm:prSet presAssocID="{B9F8982C-77D6-4D4A-9B8D-FBAC593A596B}" presName="rect2" presStyleLbl="alignAcc1" presStyleIdx="1" presStyleCnt="2"/>
      <dgm:spPr/>
    </dgm:pt>
    <dgm:pt modelId="{428141F4-E432-4815-9610-AD5E1D46EF2D}" type="pres">
      <dgm:prSet presAssocID="{9ECA229C-AAB1-4FBF-9439-8C862089FF9C}" presName="rect1ParTx" presStyleLbl="alignAcc1" presStyleIdx="1" presStyleCnt="2">
        <dgm:presLayoutVars>
          <dgm:chMax val="1"/>
          <dgm:bulletEnabled val="1"/>
        </dgm:presLayoutVars>
      </dgm:prSet>
      <dgm:spPr/>
    </dgm:pt>
    <dgm:pt modelId="{F898890F-DE65-4E39-9A05-227917BBFE9D}" type="pres">
      <dgm:prSet presAssocID="{9ECA229C-AAB1-4FBF-9439-8C862089FF9C}" presName="rect1ChTx" presStyleLbl="alignAcc1" presStyleIdx="1" presStyleCnt="2">
        <dgm:presLayoutVars>
          <dgm:bulletEnabled val="1"/>
        </dgm:presLayoutVars>
      </dgm:prSet>
      <dgm:spPr/>
    </dgm:pt>
    <dgm:pt modelId="{41EDA110-894E-44F7-BF08-C72957DD16E3}" type="pres">
      <dgm:prSet presAssocID="{B9F8982C-77D6-4D4A-9B8D-FBAC593A596B}" presName="rect2ParTx" presStyleLbl="alignAcc1" presStyleIdx="1" presStyleCnt="2">
        <dgm:presLayoutVars>
          <dgm:chMax val="1"/>
          <dgm:bulletEnabled val="1"/>
        </dgm:presLayoutVars>
      </dgm:prSet>
      <dgm:spPr/>
    </dgm:pt>
    <dgm:pt modelId="{0D64EBB0-2226-4727-855B-49C210FC8B25}" type="pres">
      <dgm:prSet presAssocID="{B9F8982C-77D6-4D4A-9B8D-FBAC593A596B}" presName="rect2ChTx" presStyleLbl="alignAcc1" presStyleIdx="1" presStyleCnt="2">
        <dgm:presLayoutVars>
          <dgm:bulletEnabled val="1"/>
        </dgm:presLayoutVars>
      </dgm:prSet>
      <dgm:spPr/>
    </dgm:pt>
  </dgm:ptLst>
  <dgm:cxnLst>
    <dgm:cxn modelId="{B2D66D1B-FA6F-4FED-AF9E-854B883A7506}" type="presOf" srcId="{55D7E412-5D99-4E3A-B250-0CA55C9AC9BE}" destId="{0D64EBB0-2226-4727-855B-49C210FC8B25}" srcOrd="0" destOrd="1" presId="urn:microsoft.com/office/officeart/2005/8/layout/target3"/>
    <dgm:cxn modelId="{21DC2A24-2C89-4806-8621-3388399C02FD}" type="presOf" srcId="{5EE17FC9-762D-48D0-A70A-A14E25CC5871}" destId="{CDDF38F1-76B4-4541-8744-EB66B85BFA3E}" srcOrd="0" destOrd="0" presId="urn:microsoft.com/office/officeart/2005/8/layout/target3"/>
    <dgm:cxn modelId="{2C6EA62B-FDFD-452B-A0FE-81CA1B3DAC6F}" type="presOf" srcId="{AF993024-38F6-4EA6-9AFF-2111D244E47F}" destId="{0D64EBB0-2226-4727-855B-49C210FC8B25}" srcOrd="0" destOrd="2" presId="urn:microsoft.com/office/officeart/2005/8/layout/target3"/>
    <dgm:cxn modelId="{5B26B12C-A1CA-4337-8C0A-A3FA8DF3AB45}" srcId="{B9F8982C-77D6-4D4A-9B8D-FBAC593A596B}" destId="{AF993024-38F6-4EA6-9AFF-2111D244E47F}" srcOrd="2" destOrd="0" parTransId="{1C4938CE-1F0C-4704-852E-688E18689D96}" sibTransId="{21CD7FE5-009A-432E-B8BB-296C159CF4CF}"/>
    <dgm:cxn modelId="{CB630534-C715-4525-A27F-2F3429258FE2}" type="presOf" srcId="{B9F8982C-77D6-4D4A-9B8D-FBAC593A596B}" destId="{41EDA110-894E-44F7-BF08-C72957DD16E3}" srcOrd="1" destOrd="0" presId="urn:microsoft.com/office/officeart/2005/8/layout/target3"/>
    <dgm:cxn modelId="{AC3C2049-ECE0-4D82-901D-25011BD561A6}" srcId="{5EE17FC9-762D-48D0-A70A-A14E25CC5871}" destId="{9ECA229C-AAB1-4FBF-9439-8C862089FF9C}" srcOrd="0" destOrd="0" parTransId="{5A5987A9-7563-486E-8657-A47A5CAE4C22}" sibTransId="{913D4EF4-7DA4-4569-8D00-F92694F66C05}"/>
    <dgm:cxn modelId="{8F9A3C60-49D2-4D9D-8C4F-A6A86C0A2553}" type="presOf" srcId="{B1744CBB-AF08-4CA1-BAB8-97F10CE2532E}" destId="{0D64EBB0-2226-4727-855B-49C210FC8B25}" srcOrd="0" destOrd="0" presId="urn:microsoft.com/office/officeart/2005/8/layout/target3"/>
    <dgm:cxn modelId="{CB22C975-A16A-4AA2-85A1-5E8450CF6326}" type="presOf" srcId="{B9F8982C-77D6-4D4A-9B8D-FBAC593A596B}" destId="{CB673251-B69D-43CE-ACCC-11AD65DAD712}" srcOrd="0" destOrd="0" presId="urn:microsoft.com/office/officeart/2005/8/layout/target3"/>
    <dgm:cxn modelId="{144EEB86-84D0-4EE0-8734-74E273357964}" srcId="{B9F8982C-77D6-4D4A-9B8D-FBAC593A596B}" destId="{B1744CBB-AF08-4CA1-BAB8-97F10CE2532E}" srcOrd="0" destOrd="0" parTransId="{9F369309-E7B2-4277-9D7F-2EBA0E5AAB30}" sibTransId="{55C32DF8-49D6-4EA7-82BC-4705815C3AEB}"/>
    <dgm:cxn modelId="{838F8788-4AE4-47F4-B4AC-59F896CD4EAE}" type="presOf" srcId="{9ECA229C-AAB1-4FBF-9439-8C862089FF9C}" destId="{516CDA8D-FC17-4461-8691-B6172847A3CE}" srcOrd="0" destOrd="0" presId="urn:microsoft.com/office/officeart/2005/8/layout/target3"/>
    <dgm:cxn modelId="{7571B2AE-B044-4BC6-A48E-71A188EAA3A7}" type="presOf" srcId="{9ECA229C-AAB1-4FBF-9439-8C862089FF9C}" destId="{428141F4-E432-4815-9610-AD5E1D46EF2D}" srcOrd="1" destOrd="0" presId="urn:microsoft.com/office/officeart/2005/8/layout/target3"/>
    <dgm:cxn modelId="{594D52DD-95EF-4C4E-BFA8-E279D7BC42D3}" srcId="{5EE17FC9-762D-48D0-A70A-A14E25CC5871}" destId="{B9F8982C-77D6-4D4A-9B8D-FBAC593A596B}" srcOrd="1" destOrd="0" parTransId="{345857FD-D41E-4C87-A8AA-0FF2856955BF}" sibTransId="{437FDCCE-7982-4688-B552-312F7C38FDCB}"/>
    <dgm:cxn modelId="{CD3312FD-BC9B-4996-AB1E-4FA18FACAAF1}" srcId="{B9F8982C-77D6-4D4A-9B8D-FBAC593A596B}" destId="{55D7E412-5D99-4E3A-B250-0CA55C9AC9BE}" srcOrd="1" destOrd="0" parTransId="{517BE8CE-9C91-44F0-9A18-00FB9BC280D4}" sibTransId="{440EC73C-F751-4469-ABF3-6EC2D2B24EED}"/>
    <dgm:cxn modelId="{A8D22299-1DDC-4D9A-8926-2204635E6191}" type="presParOf" srcId="{CDDF38F1-76B4-4541-8744-EB66B85BFA3E}" destId="{0E6D21E2-6299-4426-91A6-C55F622AAC8A}" srcOrd="0" destOrd="0" presId="urn:microsoft.com/office/officeart/2005/8/layout/target3"/>
    <dgm:cxn modelId="{3CBB80C8-861E-488F-B285-F97061196CE5}" type="presParOf" srcId="{CDDF38F1-76B4-4541-8744-EB66B85BFA3E}" destId="{6459F7AA-EB1D-4EF0-843F-C8C7E0C418E6}" srcOrd="1" destOrd="0" presId="urn:microsoft.com/office/officeart/2005/8/layout/target3"/>
    <dgm:cxn modelId="{2F63CF1C-144F-4280-A8E9-C1E530A12FC7}" type="presParOf" srcId="{CDDF38F1-76B4-4541-8744-EB66B85BFA3E}" destId="{516CDA8D-FC17-4461-8691-B6172847A3CE}" srcOrd="2" destOrd="0" presId="urn:microsoft.com/office/officeart/2005/8/layout/target3"/>
    <dgm:cxn modelId="{57DA891E-DFF4-4BAC-BA8E-5371DD345394}" type="presParOf" srcId="{CDDF38F1-76B4-4541-8744-EB66B85BFA3E}" destId="{E0F0860C-42C8-450F-801E-12554A0EFF2D}" srcOrd="3" destOrd="0" presId="urn:microsoft.com/office/officeart/2005/8/layout/target3"/>
    <dgm:cxn modelId="{49661376-F12E-48D1-8067-2536FD356B55}" type="presParOf" srcId="{CDDF38F1-76B4-4541-8744-EB66B85BFA3E}" destId="{04F1E15D-93EB-403A-9B11-7A8C773C3322}" srcOrd="4" destOrd="0" presId="urn:microsoft.com/office/officeart/2005/8/layout/target3"/>
    <dgm:cxn modelId="{0A72724D-AFF5-4E81-8449-EB43D8EFEFD7}" type="presParOf" srcId="{CDDF38F1-76B4-4541-8744-EB66B85BFA3E}" destId="{CB673251-B69D-43CE-ACCC-11AD65DAD712}" srcOrd="5" destOrd="0" presId="urn:microsoft.com/office/officeart/2005/8/layout/target3"/>
    <dgm:cxn modelId="{8AA9EBE0-9BF7-4257-9B3D-E5954D78CC7A}" type="presParOf" srcId="{CDDF38F1-76B4-4541-8744-EB66B85BFA3E}" destId="{428141F4-E432-4815-9610-AD5E1D46EF2D}" srcOrd="6" destOrd="0" presId="urn:microsoft.com/office/officeart/2005/8/layout/target3"/>
    <dgm:cxn modelId="{D67EBDDB-61CD-41D1-B46E-017352CD3722}" type="presParOf" srcId="{CDDF38F1-76B4-4541-8744-EB66B85BFA3E}" destId="{F898890F-DE65-4E39-9A05-227917BBFE9D}" srcOrd="7" destOrd="0" presId="urn:microsoft.com/office/officeart/2005/8/layout/target3"/>
    <dgm:cxn modelId="{FB8CBBFE-61A3-41B4-BACD-49DB7941A61A}" type="presParOf" srcId="{CDDF38F1-76B4-4541-8744-EB66B85BFA3E}" destId="{41EDA110-894E-44F7-BF08-C72957DD16E3}" srcOrd="8" destOrd="0" presId="urn:microsoft.com/office/officeart/2005/8/layout/target3"/>
    <dgm:cxn modelId="{88EA8EB0-DC1F-40A7-961D-91075BDCD08D}" type="presParOf" srcId="{CDDF38F1-76B4-4541-8744-EB66B85BFA3E}" destId="{0D64EBB0-2226-4727-855B-49C210FC8B25}" srcOrd="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0EB439-9CD1-4182-8BDF-D6B83139812B}" type="doc">
      <dgm:prSet loTypeId="urn:microsoft.com/office/officeart/2005/8/layout/vList2" loCatId="list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508B8B5A-390C-4B63-BE45-32617B4688B7}">
      <dgm:prSet/>
      <dgm:spPr/>
      <dgm:t>
        <a:bodyPr/>
        <a:lstStyle/>
        <a:p>
          <a:r>
            <a:rPr lang="en-US" b="1" i="0" dirty="0"/>
            <a:t>Core Premise</a:t>
          </a:r>
          <a:endParaRPr lang="en-US" dirty="0"/>
        </a:p>
      </dgm:t>
    </dgm:pt>
    <dgm:pt modelId="{6B250BE5-B4FC-4B72-A606-7882A9BABA37}" type="parTrans" cxnId="{9443BA22-088A-49A5-9EEF-E771F8B44A94}">
      <dgm:prSet/>
      <dgm:spPr/>
      <dgm:t>
        <a:bodyPr/>
        <a:lstStyle/>
        <a:p>
          <a:endParaRPr lang="en-US"/>
        </a:p>
      </dgm:t>
    </dgm:pt>
    <dgm:pt modelId="{1B1753B6-0200-4851-AD29-1EACE09543E4}" type="sibTrans" cxnId="{9443BA22-088A-49A5-9EEF-E771F8B44A94}">
      <dgm:prSet/>
      <dgm:spPr/>
      <dgm:t>
        <a:bodyPr/>
        <a:lstStyle/>
        <a:p>
          <a:endParaRPr lang="en-US"/>
        </a:p>
      </dgm:t>
    </dgm:pt>
    <dgm:pt modelId="{CA08BC0E-D24A-485F-9A5F-51B16416708B}">
      <dgm:prSet/>
      <dgm:spPr/>
      <dgm:t>
        <a:bodyPr/>
        <a:lstStyle/>
        <a:p>
          <a:r>
            <a:rPr lang="en-US" b="0" i="0"/>
            <a:t>Biological need for human infants to be near a primary caregiver for protection and survival.</a:t>
          </a:r>
          <a:endParaRPr lang="en-US"/>
        </a:p>
      </dgm:t>
    </dgm:pt>
    <dgm:pt modelId="{075B681B-2B74-4A88-B937-952031F0F727}" type="parTrans" cxnId="{3375036A-AE6A-4941-BD3E-0B14234DB702}">
      <dgm:prSet/>
      <dgm:spPr/>
      <dgm:t>
        <a:bodyPr/>
        <a:lstStyle/>
        <a:p>
          <a:endParaRPr lang="en-US"/>
        </a:p>
      </dgm:t>
    </dgm:pt>
    <dgm:pt modelId="{343965AA-BB58-4164-A845-378DB5D31BE7}" type="sibTrans" cxnId="{3375036A-AE6A-4941-BD3E-0B14234DB702}">
      <dgm:prSet/>
      <dgm:spPr/>
      <dgm:t>
        <a:bodyPr/>
        <a:lstStyle/>
        <a:p>
          <a:endParaRPr lang="en-US"/>
        </a:p>
      </dgm:t>
    </dgm:pt>
    <dgm:pt modelId="{9EC8C09D-83FD-426A-BA77-1FDF05B1EFB3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Key Concepts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1A058EF-2115-4F58-90EC-E19B8292DB88}" type="parTrans" cxnId="{2CB395D2-E13E-417A-AA07-9711C87863C6}">
      <dgm:prSet/>
      <dgm:spPr/>
      <dgm:t>
        <a:bodyPr/>
        <a:lstStyle/>
        <a:p>
          <a:endParaRPr lang="en-US"/>
        </a:p>
      </dgm:t>
    </dgm:pt>
    <dgm:pt modelId="{A31DF43E-7755-4298-AAB2-19C637FE1033}" type="sibTrans" cxnId="{2CB395D2-E13E-417A-AA07-9711C87863C6}">
      <dgm:prSet/>
      <dgm:spPr/>
      <dgm:t>
        <a:bodyPr/>
        <a:lstStyle/>
        <a:p>
          <a:endParaRPr lang="en-US"/>
        </a:p>
      </dgm:t>
    </dgm:pt>
    <dgm:pt modelId="{6CB5334C-FCF4-4ECE-9B93-6FC0B06365FC}">
      <dgm:prSet/>
      <dgm:spPr/>
      <dgm:t>
        <a:bodyPr/>
        <a:lstStyle/>
        <a:p>
          <a:r>
            <a:rPr lang="en-US" b="1" i="0">
              <a:latin typeface="Times New Roman" panose="02020603050405020304" pitchFamily="18" charset="0"/>
              <a:cs typeface="Times New Roman" panose="02020603050405020304" pitchFamily="18" charset="0"/>
            </a:rPr>
            <a:t>Secure Base &amp; Safe Haven</a:t>
          </a:r>
          <a:r>
            <a:rPr lang="en-US" b="0" i="0">
              <a:latin typeface="Times New Roman" panose="02020603050405020304" pitchFamily="18" charset="0"/>
              <a:cs typeface="Times New Roman" panose="02020603050405020304" pitchFamily="18" charset="0"/>
            </a:rPr>
            <a:t>: Caregivers serve as a place of safety where the child goes to learn about the world and to come back to for comfort.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B24A0A-79FC-4516-A27C-0AF3F7972093}" type="parTrans" cxnId="{34D4DBF2-B681-46D3-BED0-0E8E0C226C13}">
      <dgm:prSet/>
      <dgm:spPr/>
      <dgm:t>
        <a:bodyPr/>
        <a:lstStyle/>
        <a:p>
          <a:endParaRPr lang="en-US"/>
        </a:p>
      </dgm:t>
    </dgm:pt>
    <dgm:pt modelId="{4FD53EE2-1A57-4020-B848-FFA98C60B258}" type="sibTrans" cxnId="{34D4DBF2-B681-46D3-BED0-0E8E0C226C13}">
      <dgm:prSet/>
      <dgm:spPr/>
      <dgm:t>
        <a:bodyPr/>
        <a:lstStyle/>
        <a:p>
          <a:endParaRPr lang="en-US"/>
        </a:p>
      </dgm:t>
    </dgm:pt>
    <dgm:pt modelId="{561252EE-BA8D-46C2-A953-D6BB1D3B56BB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Internal Working Model (IWM)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Cognitive model of expectations around self-worth and caregiver availability.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B82173-EEDA-49FE-9333-DCFC18C4A6B6}" type="parTrans" cxnId="{2821810B-408E-4E97-9F73-425DF40ACA9A}">
      <dgm:prSet/>
      <dgm:spPr/>
      <dgm:t>
        <a:bodyPr/>
        <a:lstStyle/>
        <a:p>
          <a:endParaRPr lang="en-US"/>
        </a:p>
      </dgm:t>
    </dgm:pt>
    <dgm:pt modelId="{0C2A1D32-B443-4710-816F-C80CA1D646FA}" type="sibTrans" cxnId="{2821810B-408E-4E97-9F73-425DF40ACA9A}">
      <dgm:prSet/>
      <dgm:spPr/>
      <dgm:t>
        <a:bodyPr/>
        <a:lstStyle/>
        <a:p>
          <a:endParaRPr lang="en-US"/>
        </a:p>
      </dgm:t>
    </dgm:pt>
    <dgm:pt modelId="{C5616535-36F8-4F7A-80BC-B0FC3446DEFA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Separation anxiety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natural reaction to the disruption of proximity to the primary attachment figure.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D22030-5B47-48EA-A603-F61E5B1C7686}" type="parTrans" cxnId="{E82FE642-63A7-423F-BB1E-9EA4885D9476}">
      <dgm:prSet/>
      <dgm:spPr/>
      <dgm:t>
        <a:bodyPr/>
        <a:lstStyle/>
        <a:p>
          <a:endParaRPr lang="en-US"/>
        </a:p>
      </dgm:t>
    </dgm:pt>
    <dgm:pt modelId="{66557008-0CA5-4195-9119-0018BE04AAFD}" type="sibTrans" cxnId="{E82FE642-63A7-423F-BB1E-9EA4885D9476}">
      <dgm:prSet/>
      <dgm:spPr/>
      <dgm:t>
        <a:bodyPr/>
        <a:lstStyle/>
        <a:p>
          <a:endParaRPr lang="en-US"/>
        </a:p>
      </dgm:t>
    </dgm:pt>
    <dgm:pt modelId="{2F3958B7-8110-480A-AE8D-5176536F2117}" type="pres">
      <dgm:prSet presAssocID="{130EB439-9CD1-4182-8BDF-D6B83139812B}" presName="linear" presStyleCnt="0">
        <dgm:presLayoutVars>
          <dgm:animLvl val="lvl"/>
          <dgm:resizeHandles val="exact"/>
        </dgm:presLayoutVars>
      </dgm:prSet>
      <dgm:spPr/>
    </dgm:pt>
    <dgm:pt modelId="{A01A51C1-CDC9-4D1C-9D9D-B59FBA906CDA}" type="pres">
      <dgm:prSet presAssocID="{508B8B5A-390C-4B63-BE45-32617B4688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C7BC74E-C918-4862-9F05-013A585565BF}" type="pres">
      <dgm:prSet presAssocID="{1B1753B6-0200-4851-AD29-1EACE09543E4}" presName="spacer" presStyleCnt="0"/>
      <dgm:spPr/>
    </dgm:pt>
    <dgm:pt modelId="{65776C39-F298-473A-8EE8-5B66F4A6CE8C}" type="pres">
      <dgm:prSet presAssocID="{CA08BC0E-D24A-485F-9A5F-51B16416708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79325C1-2010-4361-88B6-A0BD7825AF98}" type="pres">
      <dgm:prSet presAssocID="{CA08BC0E-D24A-485F-9A5F-51B16416708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821810B-408E-4E97-9F73-425DF40ACA9A}" srcId="{9EC8C09D-83FD-426A-BA77-1FDF05B1EFB3}" destId="{561252EE-BA8D-46C2-A953-D6BB1D3B56BB}" srcOrd="1" destOrd="0" parTransId="{91B82173-EEDA-49FE-9333-DCFC18C4A6B6}" sibTransId="{0C2A1D32-B443-4710-816F-C80CA1D646FA}"/>
    <dgm:cxn modelId="{9443BA22-088A-49A5-9EEF-E771F8B44A94}" srcId="{130EB439-9CD1-4182-8BDF-D6B83139812B}" destId="{508B8B5A-390C-4B63-BE45-32617B4688B7}" srcOrd="0" destOrd="0" parTransId="{6B250BE5-B4FC-4B72-A606-7882A9BABA37}" sibTransId="{1B1753B6-0200-4851-AD29-1EACE09543E4}"/>
    <dgm:cxn modelId="{06D97132-37AC-464C-841F-85BFDB98C330}" type="presOf" srcId="{508B8B5A-390C-4B63-BE45-32617B4688B7}" destId="{A01A51C1-CDC9-4D1C-9D9D-B59FBA906CDA}" srcOrd="0" destOrd="0" presId="urn:microsoft.com/office/officeart/2005/8/layout/vList2"/>
    <dgm:cxn modelId="{E82FE642-63A7-423F-BB1E-9EA4885D9476}" srcId="{9EC8C09D-83FD-426A-BA77-1FDF05B1EFB3}" destId="{C5616535-36F8-4F7A-80BC-B0FC3446DEFA}" srcOrd="2" destOrd="0" parTransId="{39D22030-5B47-48EA-A603-F61E5B1C7686}" sibTransId="{66557008-0CA5-4195-9119-0018BE04AAFD}"/>
    <dgm:cxn modelId="{3375036A-AE6A-4941-BD3E-0B14234DB702}" srcId="{130EB439-9CD1-4182-8BDF-D6B83139812B}" destId="{CA08BC0E-D24A-485F-9A5F-51B16416708B}" srcOrd="1" destOrd="0" parTransId="{075B681B-2B74-4A88-B937-952031F0F727}" sibTransId="{343965AA-BB58-4164-A845-378DB5D31BE7}"/>
    <dgm:cxn modelId="{C963877D-547B-4012-AC9F-3ED3F028CDBE}" type="presOf" srcId="{561252EE-BA8D-46C2-A953-D6BB1D3B56BB}" destId="{F79325C1-2010-4361-88B6-A0BD7825AF98}" srcOrd="0" destOrd="2" presId="urn:microsoft.com/office/officeart/2005/8/layout/vList2"/>
    <dgm:cxn modelId="{A05D0C88-15A5-4BFD-A5AE-66639BE010D5}" type="presOf" srcId="{CA08BC0E-D24A-485F-9A5F-51B16416708B}" destId="{65776C39-F298-473A-8EE8-5B66F4A6CE8C}" srcOrd="0" destOrd="0" presId="urn:microsoft.com/office/officeart/2005/8/layout/vList2"/>
    <dgm:cxn modelId="{F1AFE39C-0064-4F8C-801A-9E7CB46434C6}" type="presOf" srcId="{9EC8C09D-83FD-426A-BA77-1FDF05B1EFB3}" destId="{F79325C1-2010-4361-88B6-A0BD7825AF98}" srcOrd="0" destOrd="0" presId="urn:microsoft.com/office/officeart/2005/8/layout/vList2"/>
    <dgm:cxn modelId="{5897F5AB-C2F8-4E25-90E2-DAA18B9F7BF5}" type="presOf" srcId="{C5616535-36F8-4F7A-80BC-B0FC3446DEFA}" destId="{F79325C1-2010-4361-88B6-A0BD7825AF98}" srcOrd="0" destOrd="3" presId="urn:microsoft.com/office/officeart/2005/8/layout/vList2"/>
    <dgm:cxn modelId="{D330EDCB-466F-490B-8EEC-74106079403C}" type="presOf" srcId="{6CB5334C-FCF4-4ECE-9B93-6FC0B06365FC}" destId="{F79325C1-2010-4361-88B6-A0BD7825AF98}" srcOrd="0" destOrd="1" presId="urn:microsoft.com/office/officeart/2005/8/layout/vList2"/>
    <dgm:cxn modelId="{2CB395D2-E13E-417A-AA07-9711C87863C6}" srcId="{CA08BC0E-D24A-485F-9A5F-51B16416708B}" destId="{9EC8C09D-83FD-426A-BA77-1FDF05B1EFB3}" srcOrd="0" destOrd="0" parTransId="{41A058EF-2115-4F58-90EC-E19B8292DB88}" sibTransId="{A31DF43E-7755-4298-AAB2-19C637FE1033}"/>
    <dgm:cxn modelId="{94EFA3EF-A76A-4F9E-B5E2-D50BD9E4BA08}" type="presOf" srcId="{130EB439-9CD1-4182-8BDF-D6B83139812B}" destId="{2F3958B7-8110-480A-AE8D-5176536F2117}" srcOrd="0" destOrd="0" presId="urn:microsoft.com/office/officeart/2005/8/layout/vList2"/>
    <dgm:cxn modelId="{34D4DBF2-B681-46D3-BED0-0E8E0C226C13}" srcId="{9EC8C09D-83FD-426A-BA77-1FDF05B1EFB3}" destId="{6CB5334C-FCF4-4ECE-9B93-6FC0B06365FC}" srcOrd="0" destOrd="0" parTransId="{D8B24A0A-79FC-4516-A27C-0AF3F7972093}" sibTransId="{4FD53EE2-1A57-4020-B848-FFA98C60B258}"/>
    <dgm:cxn modelId="{1CB660C5-0F54-4BA5-8BD2-E21E835E74FC}" type="presParOf" srcId="{2F3958B7-8110-480A-AE8D-5176536F2117}" destId="{A01A51C1-CDC9-4D1C-9D9D-B59FBA906CDA}" srcOrd="0" destOrd="0" presId="urn:microsoft.com/office/officeart/2005/8/layout/vList2"/>
    <dgm:cxn modelId="{CE07F3CA-E148-49D7-A33E-D5E1800C4F04}" type="presParOf" srcId="{2F3958B7-8110-480A-AE8D-5176536F2117}" destId="{AC7BC74E-C918-4862-9F05-013A585565BF}" srcOrd="1" destOrd="0" presId="urn:microsoft.com/office/officeart/2005/8/layout/vList2"/>
    <dgm:cxn modelId="{7A06EC27-E998-4F84-8493-3ED6AA8D7117}" type="presParOf" srcId="{2F3958B7-8110-480A-AE8D-5176536F2117}" destId="{65776C39-F298-473A-8EE8-5B66F4A6CE8C}" srcOrd="2" destOrd="0" presId="urn:microsoft.com/office/officeart/2005/8/layout/vList2"/>
    <dgm:cxn modelId="{0C06BF7A-9358-4E4C-8DB1-2C35EF7BCACF}" type="presParOf" srcId="{2F3958B7-8110-480A-AE8D-5176536F2117}" destId="{F79325C1-2010-4361-88B6-A0BD7825AF9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5FF0F2-9661-4D89-AEC0-27A857C6C9C0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347EB2-3351-416B-A328-6371A994B05F}">
      <dgm:prSet/>
      <dgm:spPr/>
      <dgm:t>
        <a:bodyPr/>
        <a:lstStyle/>
        <a:p>
          <a:r>
            <a:rPr lang="en-US" b="1" i="0"/>
            <a:t>Disrupted Secure Base</a:t>
          </a:r>
          <a:r>
            <a:rPr lang="en-US" b="0" i="0"/>
            <a:t>: Entry to nursery disrupts immediate contact with primary carers, which causes separation anxiety. </a:t>
          </a:r>
          <a:endParaRPr lang="en-US"/>
        </a:p>
      </dgm:t>
    </dgm:pt>
    <dgm:pt modelId="{3F4B0308-2541-476F-84F0-9DB0C11C80AD}" type="parTrans" cxnId="{3B5F58EA-BA34-48CF-AA73-C6196D3108B2}">
      <dgm:prSet/>
      <dgm:spPr/>
      <dgm:t>
        <a:bodyPr/>
        <a:lstStyle/>
        <a:p>
          <a:endParaRPr lang="en-US"/>
        </a:p>
      </dgm:t>
    </dgm:pt>
    <dgm:pt modelId="{CFE46715-E2D6-47F9-B156-54245F7E4C0D}" type="sibTrans" cxnId="{3B5F58EA-BA34-48CF-AA73-C6196D3108B2}">
      <dgm:prSet/>
      <dgm:spPr/>
      <dgm:t>
        <a:bodyPr/>
        <a:lstStyle/>
        <a:p>
          <a:endParaRPr lang="en-US"/>
        </a:p>
      </dgm:t>
    </dgm:pt>
    <dgm:pt modelId="{16F3D81E-F41C-4250-9FCF-822CBDC7E082}">
      <dgm:prSet/>
      <dgm:spPr/>
      <dgm:t>
        <a:bodyPr/>
        <a:lstStyle/>
        <a:p>
          <a:r>
            <a:rPr lang="en-US" b="1" i="0"/>
            <a:t>5 points toward Exploration &amp; Cognitive Growth</a:t>
          </a:r>
          <a:r>
            <a:rPr lang="en-US" b="0" i="0"/>
            <a:t>: Emotional energy is spent on fear and anxiety which suppress exploration and play.​</a:t>
          </a:r>
          <a:endParaRPr lang="en-US"/>
        </a:p>
      </dgm:t>
    </dgm:pt>
    <dgm:pt modelId="{77E01F2F-D2E3-4BBB-B197-3B3444EEA25C}" type="parTrans" cxnId="{8FE56DE6-5AFB-41AB-83E5-313B9B9EA3C4}">
      <dgm:prSet/>
      <dgm:spPr/>
      <dgm:t>
        <a:bodyPr/>
        <a:lstStyle/>
        <a:p>
          <a:endParaRPr lang="en-US"/>
        </a:p>
      </dgm:t>
    </dgm:pt>
    <dgm:pt modelId="{A850D929-130C-4306-B74F-4944B023212F}" type="sibTrans" cxnId="{8FE56DE6-5AFB-41AB-83E5-313B9B9EA3C4}">
      <dgm:prSet/>
      <dgm:spPr/>
      <dgm:t>
        <a:bodyPr/>
        <a:lstStyle/>
        <a:p>
          <a:endParaRPr lang="en-US"/>
        </a:p>
      </dgm:t>
    </dgm:pt>
    <dgm:pt modelId="{EB3135A7-0A20-43A8-80BF-63928177EC56}">
      <dgm:prSet/>
      <dgm:spPr/>
      <dgm:t>
        <a:bodyPr/>
        <a:lstStyle/>
        <a:p>
          <a:r>
            <a:rPr lang="en-US" b="1" i="0"/>
            <a:t>Social &amp; Communication Inhibitions</a:t>
          </a:r>
          <a:r>
            <a:rPr lang="en-US" b="0" i="0"/>
            <a:t>: Limited verbal production and reluctance to join in group play are due to high cortisol and stress levels, which cause emotional withdrawal. </a:t>
          </a:r>
          <a:endParaRPr lang="en-US"/>
        </a:p>
      </dgm:t>
    </dgm:pt>
    <dgm:pt modelId="{2DB018E3-0888-45A8-8910-B32553F32670}" type="parTrans" cxnId="{79BA1D1A-4522-451A-A9CD-533AE5D9A82F}">
      <dgm:prSet/>
      <dgm:spPr/>
      <dgm:t>
        <a:bodyPr/>
        <a:lstStyle/>
        <a:p>
          <a:endParaRPr lang="en-US"/>
        </a:p>
      </dgm:t>
    </dgm:pt>
    <dgm:pt modelId="{33DDFC79-E36A-4FB8-B54F-C0765E3325C9}" type="sibTrans" cxnId="{79BA1D1A-4522-451A-A9CD-533AE5D9A82F}">
      <dgm:prSet/>
      <dgm:spPr/>
      <dgm:t>
        <a:bodyPr/>
        <a:lstStyle/>
        <a:p>
          <a:endParaRPr lang="en-US"/>
        </a:p>
      </dgm:t>
    </dgm:pt>
    <dgm:pt modelId="{8052EE8F-02BA-41D5-B69F-B7CFA4E54CB1}">
      <dgm:prSet/>
      <dgm:spPr/>
      <dgm:t>
        <a:bodyPr/>
        <a:lstStyle/>
        <a:p>
          <a:r>
            <a:rPr lang="en-US" b="1" i="0"/>
            <a:t>The Transition Guide for Internal Working Model (IWM)</a:t>
          </a:r>
          <a:r>
            <a:rPr lang="en-US" b="0" i="0"/>
            <a:t>: Shona's Internal Working Model of nursery practitioners is not yet in place and she has a poor understanding of them as safe and predictable adults. </a:t>
          </a:r>
          <a:endParaRPr lang="en-US"/>
        </a:p>
      </dgm:t>
    </dgm:pt>
    <dgm:pt modelId="{9EBBF35B-1F39-4772-A39E-C2CE78BB3AD5}" type="parTrans" cxnId="{4FF47138-F4A1-4FFA-BD4A-91960005DE60}">
      <dgm:prSet/>
      <dgm:spPr/>
      <dgm:t>
        <a:bodyPr/>
        <a:lstStyle/>
        <a:p>
          <a:endParaRPr lang="en-US"/>
        </a:p>
      </dgm:t>
    </dgm:pt>
    <dgm:pt modelId="{6550DCB0-0D48-4B68-8901-B3F656C10581}" type="sibTrans" cxnId="{4FF47138-F4A1-4FFA-BD4A-91960005DE60}">
      <dgm:prSet/>
      <dgm:spPr/>
      <dgm:t>
        <a:bodyPr/>
        <a:lstStyle/>
        <a:p>
          <a:endParaRPr lang="en-US"/>
        </a:p>
      </dgm:t>
    </dgm:pt>
    <dgm:pt modelId="{3BA0907A-B6E4-4B75-A9A2-24A458D5AA76}" type="pres">
      <dgm:prSet presAssocID="{A95FF0F2-9661-4D89-AEC0-27A857C6C9C0}" presName="Name0" presStyleCnt="0">
        <dgm:presLayoutVars>
          <dgm:chMax val="7"/>
          <dgm:chPref val="7"/>
          <dgm:dir/>
        </dgm:presLayoutVars>
      </dgm:prSet>
      <dgm:spPr/>
    </dgm:pt>
    <dgm:pt modelId="{C1DA8C84-9967-42F6-8691-ABD38F817650}" type="pres">
      <dgm:prSet presAssocID="{A95FF0F2-9661-4D89-AEC0-27A857C6C9C0}" presName="Name1" presStyleCnt="0"/>
      <dgm:spPr/>
    </dgm:pt>
    <dgm:pt modelId="{B45B3696-6F73-42CE-BCE6-050CB38B4C18}" type="pres">
      <dgm:prSet presAssocID="{A95FF0F2-9661-4D89-AEC0-27A857C6C9C0}" presName="cycle" presStyleCnt="0"/>
      <dgm:spPr/>
    </dgm:pt>
    <dgm:pt modelId="{FCFE08C8-5A11-42DB-9112-8A7D7DFF35E9}" type="pres">
      <dgm:prSet presAssocID="{A95FF0F2-9661-4D89-AEC0-27A857C6C9C0}" presName="srcNode" presStyleLbl="node1" presStyleIdx="0" presStyleCnt="4"/>
      <dgm:spPr/>
    </dgm:pt>
    <dgm:pt modelId="{1BD5B517-FF73-4674-AB0D-BD54FE3E6C8A}" type="pres">
      <dgm:prSet presAssocID="{A95FF0F2-9661-4D89-AEC0-27A857C6C9C0}" presName="conn" presStyleLbl="parChTrans1D2" presStyleIdx="0" presStyleCnt="1"/>
      <dgm:spPr/>
    </dgm:pt>
    <dgm:pt modelId="{A2B60EAF-7BAC-4637-9E69-2047F09750B7}" type="pres">
      <dgm:prSet presAssocID="{A95FF0F2-9661-4D89-AEC0-27A857C6C9C0}" presName="extraNode" presStyleLbl="node1" presStyleIdx="0" presStyleCnt="4"/>
      <dgm:spPr/>
    </dgm:pt>
    <dgm:pt modelId="{E6EC7623-34FE-4B56-A4FE-252A7623D737}" type="pres">
      <dgm:prSet presAssocID="{A95FF0F2-9661-4D89-AEC0-27A857C6C9C0}" presName="dstNode" presStyleLbl="node1" presStyleIdx="0" presStyleCnt="4"/>
      <dgm:spPr/>
    </dgm:pt>
    <dgm:pt modelId="{5EFF16EA-7612-4062-BBE7-02350C02D34B}" type="pres">
      <dgm:prSet presAssocID="{48347EB2-3351-416B-A328-6371A994B05F}" presName="text_1" presStyleLbl="node1" presStyleIdx="0" presStyleCnt="4">
        <dgm:presLayoutVars>
          <dgm:bulletEnabled val="1"/>
        </dgm:presLayoutVars>
      </dgm:prSet>
      <dgm:spPr/>
    </dgm:pt>
    <dgm:pt modelId="{7C641B1F-80A6-4762-BB3A-9532F145EC7F}" type="pres">
      <dgm:prSet presAssocID="{48347EB2-3351-416B-A328-6371A994B05F}" presName="accent_1" presStyleCnt="0"/>
      <dgm:spPr/>
    </dgm:pt>
    <dgm:pt modelId="{BE9501E2-789D-4446-82D9-99AFE1AD19D7}" type="pres">
      <dgm:prSet presAssocID="{48347EB2-3351-416B-A328-6371A994B05F}" presName="accentRepeatNode" presStyleLbl="solidFgAcc1" presStyleIdx="0" presStyleCnt="4"/>
      <dgm:spPr/>
    </dgm:pt>
    <dgm:pt modelId="{E95C4876-7FA0-4EA6-AF97-81F6BDAD21CF}" type="pres">
      <dgm:prSet presAssocID="{16F3D81E-F41C-4250-9FCF-822CBDC7E082}" presName="text_2" presStyleLbl="node1" presStyleIdx="1" presStyleCnt="4">
        <dgm:presLayoutVars>
          <dgm:bulletEnabled val="1"/>
        </dgm:presLayoutVars>
      </dgm:prSet>
      <dgm:spPr/>
    </dgm:pt>
    <dgm:pt modelId="{73D6E24B-D143-45EE-8157-E4430A2F64A7}" type="pres">
      <dgm:prSet presAssocID="{16F3D81E-F41C-4250-9FCF-822CBDC7E082}" presName="accent_2" presStyleCnt="0"/>
      <dgm:spPr/>
    </dgm:pt>
    <dgm:pt modelId="{96B55845-C1FC-4890-B3A5-1917714B2740}" type="pres">
      <dgm:prSet presAssocID="{16F3D81E-F41C-4250-9FCF-822CBDC7E082}" presName="accentRepeatNode" presStyleLbl="solidFgAcc1" presStyleIdx="1" presStyleCnt="4"/>
      <dgm:spPr/>
    </dgm:pt>
    <dgm:pt modelId="{7F9C0015-B429-4ADB-8FF3-184AF4D7F204}" type="pres">
      <dgm:prSet presAssocID="{EB3135A7-0A20-43A8-80BF-63928177EC56}" presName="text_3" presStyleLbl="node1" presStyleIdx="2" presStyleCnt="4">
        <dgm:presLayoutVars>
          <dgm:bulletEnabled val="1"/>
        </dgm:presLayoutVars>
      </dgm:prSet>
      <dgm:spPr/>
    </dgm:pt>
    <dgm:pt modelId="{87E7C8D3-6684-44D0-919D-52F81C010CA9}" type="pres">
      <dgm:prSet presAssocID="{EB3135A7-0A20-43A8-80BF-63928177EC56}" presName="accent_3" presStyleCnt="0"/>
      <dgm:spPr/>
    </dgm:pt>
    <dgm:pt modelId="{4151CC6B-CF7E-45D6-BD63-1FA8D7450761}" type="pres">
      <dgm:prSet presAssocID="{EB3135A7-0A20-43A8-80BF-63928177EC56}" presName="accentRepeatNode" presStyleLbl="solidFgAcc1" presStyleIdx="2" presStyleCnt="4"/>
      <dgm:spPr/>
    </dgm:pt>
    <dgm:pt modelId="{6A47B060-9CD2-454D-B2F4-CE8FBCCABE5B}" type="pres">
      <dgm:prSet presAssocID="{8052EE8F-02BA-41D5-B69F-B7CFA4E54CB1}" presName="text_4" presStyleLbl="node1" presStyleIdx="3" presStyleCnt="4">
        <dgm:presLayoutVars>
          <dgm:bulletEnabled val="1"/>
        </dgm:presLayoutVars>
      </dgm:prSet>
      <dgm:spPr/>
    </dgm:pt>
    <dgm:pt modelId="{FA1ED019-4159-4043-9349-A216265DEAA3}" type="pres">
      <dgm:prSet presAssocID="{8052EE8F-02BA-41D5-B69F-B7CFA4E54CB1}" presName="accent_4" presStyleCnt="0"/>
      <dgm:spPr/>
    </dgm:pt>
    <dgm:pt modelId="{AA2D10A7-73EF-47AF-843A-8A7F6B3D331F}" type="pres">
      <dgm:prSet presAssocID="{8052EE8F-02BA-41D5-B69F-B7CFA4E54CB1}" presName="accentRepeatNode" presStyleLbl="solidFgAcc1" presStyleIdx="3" presStyleCnt="4"/>
      <dgm:spPr/>
    </dgm:pt>
  </dgm:ptLst>
  <dgm:cxnLst>
    <dgm:cxn modelId="{D5CC0710-CD3F-4958-9597-50518F19D4BA}" type="presOf" srcId="{CFE46715-E2D6-47F9-B156-54245F7E4C0D}" destId="{1BD5B517-FF73-4674-AB0D-BD54FE3E6C8A}" srcOrd="0" destOrd="0" presId="urn:microsoft.com/office/officeart/2008/layout/VerticalCurvedList"/>
    <dgm:cxn modelId="{79BA1D1A-4522-451A-A9CD-533AE5D9A82F}" srcId="{A95FF0F2-9661-4D89-AEC0-27A857C6C9C0}" destId="{EB3135A7-0A20-43A8-80BF-63928177EC56}" srcOrd="2" destOrd="0" parTransId="{2DB018E3-0888-45A8-8910-B32553F32670}" sibTransId="{33DDFC79-E36A-4FB8-B54F-C0765E3325C9}"/>
    <dgm:cxn modelId="{4FF47138-F4A1-4FFA-BD4A-91960005DE60}" srcId="{A95FF0F2-9661-4D89-AEC0-27A857C6C9C0}" destId="{8052EE8F-02BA-41D5-B69F-B7CFA4E54CB1}" srcOrd="3" destOrd="0" parTransId="{9EBBF35B-1F39-4772-A39E-C2CE78BB3AD5}" sibTransId="{6550DCB0-0D48-4B68-8901-B3F656C10581}"/>
    <dgm:cxn modelId="{4C0B3565-F29F-4939-9603-3DEC90E8C14D}" type="presOf" srcId="{48347EB2-3351-416B-A328-6371A994B05F}" destId="{5EFF16EA-7612-4062-BBE7-02350C02D34B}" srcOrd="0" destOrd="0" presId="urn:microsoft.com/office/officeart/2008/layout/VerticalCurvedList"/>
    <dgm:cxn modelId="{5011C670-A6BF-43C5-AD3F-3D3F9DA9837B}" type="presOf" srcId="{16F3D81E-F41C-4250-9FCF-822CBDC7E082}" destId="{E95C4876-7FA0-4EA6-AF97-81F6BDAD21CF}" srcOrd="0" destOrd="0" presId="urn:microsoft.com/office/officeart/2008/layout/VerticalCurvedList"/>
    <dgm:cxn modelId="{009F2873-E810-47A4-8ABC-BE5B1FF0A0FB}" type="presOf" srcId="{EB3135A7-0A20-43A8-80BF-63928177EC56}" destId="{7F9C0015-B429-4ADB-8FF3-184AF4D7F204}" srcOrd="0" destOrd="0" presId="urn:microsoft.com/office/officeart/2008/layout/VerticalCurvedList"/>
    <dgm:cxn modelId="{5A15F875-9994-440A-BD34-F87A398D8808}" type="presOf" srcId="{A95FF0F2-9661-4D89-AEC0-27A857C6C9C0}" destId="{3BA0907A-B6E4-4B75-A9A2-24A458D5AA76}" srcOrd="0" destOrd="0" presId="urn:microsoft.com/office/officeart/2008/layout/VerticalCurvedList"/>
    <dgm:cxn modelId="{0A2A208A-7283-4E53-9B77-F7D0AF5AA3BC}" type="presOf" srcId="{8052EE8F-02BA-41D5-B69F-B7CFA4E54CB1}" destId="{6A47B060-9CD2-454D-B2F4-CE8FBCCABE5B}" srcOrd="0" destOrd="0" presId="urn:microsoft.com/office/officeart/2008/layout/VerticalCurvedList"/>
    <dgm:cxn modelId="{8FE56DE6-5AFB-41AB-83E5-313B9B9EA3C4}" srcId="{A95FF0F2-9661-4D89-AEC0-27A857C6C9C0}" destId="{16F3D81E-F41C-4250-9FCF-822CBDC7E082}" srcOrd="1" destOrd="0" parTransId="{77E01F2F-D2E3-4BBB-B197-3B3444EEA25C}" sibTransId="{A850D929-130C-4306-B74F-4944B023212F}"/>
    <dgm:cxn modelId="{3B5F58EA-BA34-48CF-AA73-C6196D3108B2}" srcId="{A95FF0F2-9661-4D89-AEC0-27A857C6C9C0}" destId="{48347EB2-3351-416B-A328-6371A994B05F}" srcOrd="0" destOrd="0" parTransId="{3F4B0308-2541-476F-84F0-9DB0C11C80AD}" sibTransId="{CFE46715-E2D6-47F9-B156-54245F7E4C0D}"/>
    <dgm:cxn modelId="{0368C6CE-B96E-4570-A1F0-73A08BD8388D}" type="presParOf" srcId="{3BA0907A-B6E4-4B75-A9A2-24A458D5AA76}" destId="{C1DA8C84-9967-42F6-8691-ABD38F817650}" srcOrd="0" destOrd="0" presId="urn:microsoft.com/office/officeart/2008/layout/VerticalCurvedList"/>
    <dgm:cxn modelId="{311AB2D2-0713-4A21-9048-4038C22CE3A0}" type="presParOf" srcId="{C1DA8C84-9967-42F6-8691-ABD38F817650}" destId="{B45B3696-6F73-42CE-BCE6-050CB38B4C18}" srcOrd="0" destOrd="0" presId="urn:microsoft.com/office/officeart/2008/layout/VerticalCurvedList"/>
    <dgm:cxn modelId="{951ADA1E-A468-401C-83A8-00F278771DBD}" type="presParOf" srcId="{B45B3696-6F73-42CE-BCE6-050CB38B4C18}" destId="{FCFE08C8-5A11-42DB-9112-8A7D7DFF35E9}" srcOrd="0" destOrd="0" presId="urn:microsoft.com/office/officeart/2008/layout/VerticalCurvedList"/>
    <dgm:cxn modelId="{474EBBC5-2BBF-402B-873C-05C78AC6C0F4}" type="presParOf" srcId="{B45B3696-6F73-42CE-BCE6-050CB38B4C18}" destId="{1BD5B517-FF73-4674-AB0D-BD54FE3E6C8A}" srcOrd="1" destOrd="0" presId="urn:microsoft.com/office/officeart/2008/layout/VerticalCurvedList"/>
    <dgm:cxn modelId="{AC358AE2-95B0-4308-9090-55C7FBF7E0B1}" type="presParOf" srcId="{B45B3696-6F73-42CE-BCE6-050CB38B4C18}" destId="{A2B60EAF-7BAC-4637-9E69-2047F09750B7}" srcOrd="2" destOrd="0" presId="urn:microsoft.com/office/officeart/2008/layout/VerticalCurvedList"/>
    <dgm:cxn modelId="{B8C68829-C5BD-4B40-876C-ABF16F703795}" type="presParOf" srcId="{B45B3696-6F73-42CE-BCE6-050CB38B4C18}" destId="{E6EC7623-34FE-4B56-A4FE-252A7623D737}" srcOrd="3" destOrd="0" presId="urn:microsoft.com/office/officeart/2008/layout/VerticalCurvedList"/>
    <dgm:cxn modelId="{796CDDFA-E847-437B-A9B3-74B69CD1D5F2}" type="presParOf" srcId="{C1DA8C84-9967-42F6-8691-ABD38F817650}" destId="{5EFF16EA-7612-4062-BBE7-02350C02D34B}" srcOrd="1" destOrd="0" presId="urn:microsoft.com/office/officeart/2008/layout/VerticalCurvedList"/>
    <dgm:cxn modelId="{0140E708-086E-4F31-BE39-CD9A63610497}" type="presParOf" srcId="{C1DA8C84-9967-42F6-8691-ABD38F817650}" destId="{7C641B1F-80A6-4762-BB3A-9532F145EC7F}" srcOrd="2" destOrd="0" presId="urn:microsoft.com/office/officeart/2008/layout/VerticalCurvedList"/>
    <dgm:cxn modelId="{3803E56B-F19E-4543-8807-F94257DDB7DC}" type="presParOf" srcId="{7C641B1F-80A6-4762-BB3A-9532F145EC7F}" destId="{BE9501E2-789D-4446-82D9-99AFE1AD19D7}" srcOrd="0" destOrd="0" presId="urn:microsoft.com/office/officeart/2008/layout/VerticalCurvedList"/>
    <dgm:cxn modelId="{CD8FD6F0-DAAE-466D-99AC-2B58593FC632}" type="presParOf" srcId="{C1DA8C84-9967-42F6-8691-ABD38F817650}" destId="{E95C4876-7FA0-4EA6-AF97-81F6BDAD21CF}" srcOrd="3" destOrd="0" presId="urn:microsoft.com/office/officeart/2008/layout/VerticalCurvedList"/>
    <dgm:cxn modelId="{0E96DD61-82F9-4455-8764-F1793FAF1165}" type="presParOf" srcId="{C1DA8C84-9967-42F6-8691-ABD38F817650}" destId="{73D6E24B-D143-45EE-8157-E4430A2F64A7}" srcOrd="4" destOrd="0" presId="urn:microsoft.com/office/officeart/2008/layout/VerticalCurvedList"/>
    <dgm:cxn modelId="{EB46B1B3-236A-433B-B784-10E0755E9EE4}" type="presParOf" srcId="{73D6E24B-D143-45EE-8157-E4430A2F64A7}" destId="{96B55845-C1FC-4890-B3A5-1917714B2740}" srcOrd="0" destOrd="0" presId="urn:microsoft.com/office/officeart/2008/layout/VerticalCurvedList"/>
    <dgm:cxn modelId="{4454545C-362E-4C31-88EB-370B6CB192BA}" type="presParOf" srcId="{C1DA8C84-9967-42F6-8691-ABD38F817650}" destId="{7F9C0015-B429-4ADB-8FF3-184AF4D7F204}" srcOrd="5" destOrd="0" presId="urn:microsoft.com/office/officeart/2008/layout/VerticalCurvedList"/>
    <dgm:cxn modelId="{B8DFA640-929B-4E4A-92F7-4D6AD6211F47}" type="presParOf" srcId="{C1DA8C84-9967-42F6-8691-ABD38F817650}" destId="{87E7C8D3-6684-44D0-919D-52F81C010CA9}" srcOrd="6" destOrd="0" presId="urn:microsoft.com/office/officeart/2008/layout/VerticalCurvedList"/>
    <dgm:cxn modelId="{64D859FF-A30F-4472-9112-5B291CF30A65}" type="presParOf" srcId="{87E7C8D3-6684-44D0-919D-52F81C010CA9}" destId="{4151CC6B-CF7E-45D6-BD63-1FA8D7450761}" srcOrd="0" destOrd="0" presId="urn:microsoft.com/office/officeart/2008/layout/VerticalCurvedList"/>
    <dgm:cxn modelId="{F4D5605D-C478-4777-939E-912FB46693B2}" type="presParOf" srcId="{C1DA8C84-9967-42F6-8691-ABD38F817650}" destId="{6A47B060-9CD2-454D-B2F4-CE8FBCCABE5B}" srcOrd="7" destOrd="0" presId="urn:microsoft.com/office/officeart/2008/layout/VerticalCurvedList"/>
    <dgm:cxn modelId="{2E875205-BA36-4E03-812D-289D370464A6}" type="presParOf" srcId="{C1DA8C84-9967-42F6-8691-ABD38F817650}" destId="{FA1ED019-4159-4043-9349-A216265DEAA3}" srcOrd="8" destOrd="0" presId="urn:microsoft.com/office/officeart/2008/layout/VerticalCurvedList"/>
    <dgm:cxn modelId="{FFE17D17-15AD-4CD8-9DC2-FCC2ECAA0DC5}" type="presParOf" srcId="{FA1ED019-4159-4043-9349-A216265DEAA3}" destId="{AA2D10A7-73EF-47AF-843A-8A7F6B3D331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C54A8A-6376-4B87-BE86-6AC89C0518F7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699522F9-D97D-4619-85CD-F0817CA90DFC}">
      <dgm:prSet/>
      <dgm:spPr/>
      <dgm:t>
        <a:bodyPr/>
        <a:lstStyle/>
        <a:p>
          <a:r>
            <a:rPr lang="en-US" b="1" i="0"/>
            <a:t>Biological Determinants ('Nature’)</a:t>
          </a:r>
          <a:endParaRPr lang="en-US"/>
        </a:p>
      </dgm:t>
    </dgm:pt>
    <dgm:pt modelId="{D4C3CC62-AF68-4213-8648-01F36DA4B953}" type="parTrans" cxnId="{9A15FDF2-C5C0-4359-A823-CB6F0E8662C7}">
      <dgm:prSet/>
      <dgm:spPr/>
      <dgm:t>
        <a:bodyPr/>
        <a:lstStyle/>
        <a:p>
          <a:endParaRPr lang="en-US"/>
        </a:p>
      </dgm:t>
    </dgm:pt>
    <dgm:pt modelId="{68820AF7-EF57-4F2E-AD56-B7E070BD9D84}" type="sibTrans" cxnId="{9A15FDF2-C5C0-4359-A823-CB6F0E8662C7}">
      <dgm:prSet/>
      <dgm:spPr/>
      <dgm:t>
        <a:bodyPr/>
        <a:lstStyle/>
        <a:p>
          <a:endParaRPr lang="en-US"/>
        </a:p>
      </dgm:t>
    </dgm:pt>
    <dgm:pt modelId="{57FAEC2E-443D-4678-A43E-F9174D0F8C18}">
      <dgm:prSet custT="1"/>
      <dgm:spPr/>
      <dgm:t>
        <a:bodyPr/>
        <a:lstStyle/>
        <a:p>
          <a:r>
            <a:rPr lang="en-US" sz="1400" b="1" dirty="0"/>
            <a:t>I</a:t>
          </a:r>
          <a:r>
            <a:rPr lang="en-US" sz="1400" b="1" i="0" dirty="0"/>
            <a:t>nnate Attachment System</a:t>
          </a:r>
          <a:r>
            <a:rPr lang="en-US" sz="1400" b="0" i="0" dirty="0"/>
            <a:t>: Evolutionary motivation to communicate distress (cry, cling) to the presence of a caregiver.</a:t>
          </a:r>
          <a:endParaRPr lang="en-US" sz="1400" dirty="0"/>
        </a:p>
      </dgm:t>
    </dgm:pt>
    <dgm:pt modelId="{D02A1D37-FA24-46B1-AF99-4722AEECF34E}" type="parTrans" cxnId="{75901907-9493-47FE-A185-8091BCC6B63F}">
      <dgm:prSet/>
      <dgm:spPr/>
      <dgm:t>
        <a:bodyPr/>
        <a:lstStyle/>
        <a:p>
          <a:endParaRPr lang="en-US"/>
        </a:p>
      </dgm:t>
    </dgm:pt>
    <dgm:pt modelId="{77FA6955-E6F9-409F-A7FE-598AD4D7CDF8}" type="sibTrans" cxnId="{75901907-9493-47FE-A185-8091BCC6B63F}">
      <dgm:prSet/>
      <dgm:spPr/>
      <dgm:t>
        <a:bodyPr/>
        <a:lstStyle/>
        <a:p>
          <a:endParaRPr lang="en-US"/>
        </a:p>
      </dgm:t>
    </dgm:pt>
    <dgm:pt modelId="{1A4AD90A-F464-42AB-AF1D-B5E3739B83B3}">
      <dgm:prSet custT="1"/>
      <dgm:spPr/>
      <dgm:t>
        <a:bodyPr/>
        <a:lstStyle/>
        <a:p>
          <a:r>
            <a:rPr lang="en-US" sz="1400" dirty="0"/>
            <a:t>I</a:t>
          </a:r>
          <a:r>
            <a:rPr lang="en-US" sz="1400" b="1" i="0" dirty="0"/>
            <a:t>ndividual Temperament</a:t>
          </a:r>
          <a:r>
            <a:rPr lang="en-US" sz="1400" b="0" i="0" dirty="0"/>
            <a:t>: Sensory reactivity and emotional regulation differences, biological in nature. ​</a:t>
          </a:r>
          <a:endParaRPr lang="en-US" sz="1400" dirty="0"/>
        </a:p>
      </dgm:t>
    </dgm:pt>
    <dgm:pt modelId="{D871A70B-9448-4BE0-B71E-0B1B99F9BB99}" type="parTrans" cxnId="{5609533C-38C7-4E0C-8980-87F1DD946D8B}">
      <dgm:prSet/>
      <dgm:spPr/>
      <dgm:t>
        <a:bodyPr/>
        <a:lstStyle/>
        <a:p>
          <a:endParaRPr lang="en-US"/>
        </a:p>
      </dgm:t>
    </dgm:pt>
    <dgm:pt modelId="{4E01C82D-B2E2-4F4A-9AB1-04DBA97F2D70}" type="sibTrans" cxnId="{5609533C-38C7-4E0C-8980-87F1DD946D8B}">
      <dgm:prSet/>
      <dgm:spPr/>
      <dgm:t>
        <a:bodyPr/>
        <a:lstStyle/>
        <a:p>
          <a:endParaRPr lang="en-US"/>
        </a:p>
      </dgm:t>
    </dgm:pt>
    <dgm:pt modelId="{1151DE11-19FE-487E-8A31-0D66AE4FD82C}">
      <dgm:prSet/>
      <dgm:spPr/>
      <dgm:t>
        <a:bodyPr/>
        <a:lstStyle/>
        <a:p>
          <a:r>
            <a:rPr lang="en-US" b="1" i="0"/>
            <a:t>Environmental Determinants ('Nurture’)</a:t>
          </a:r>
          <a:endParaRPr lang="en-US"/>
        </a:p>
      </dgm:t>
    </dgm:pt>
    <dgm:pt modelId="{589337F3-FC3F-40FD-B38E-BFEA30484FEE}" type="parTrans" cxnId="{1F717A99-ED1E-41BF-8371-2A399732D915}">
      <dgm:prSet/>
      <dgm:spPr/>
      <dgm:t>
        <a:bodyPr/>
        <a:lstStyle/>
        <a:p>
          <a:endParaRPr lang="en-US"/>
        </a:p>
      </dgm:t>
    </dgm:pt>
    <dgm:pt modelId="{D459C2C0-F218-4E75-B701-BEE071D370BB}" type="sibTrans" cxnId="{1F717A99-ED1E-41BF-8371-2A399732D915}">
      <dgm:prSet/>
      <dgm:spPr/>
      <dgm:t>
        <a:bodyPr/>
        <a:lstStyle/>
        <a:p>
          <a:endParaRPr lang="en-US"/>
        </a:p>
      </dgm:t>
    </dgm:pt>
    <dgm:pt modelId="{A12579C6-EB33-467D-902A-9AD613710EEE}">
      <dgm:prSet custT="1"/>
      <dgm:spPr/>
      <dgm:t>
        <a:bodyPr/>
        <a:lstStyle/>
        <a:p>
          <a:r>
            <a:rPr lang="en-US" sz="1400" b="1" i="0" dirty="0"/>
            <a:t>Early Caregiving Quality</a:t>
          </a:r>
          <a:r>
            <a:rPr lang="en-US" sz="1400" b="0" i="0" dirty="0"/>
            <a:t>: Parental responsiveness and attachment security.</a:t>
          </a:r>
          <a:endParaRPr lang="en-US" sz="1400" dirty="0"/>
        </a:p>
      </dgm:t>
    </dgm:pt>
    <dgm:pt modelId="{9E0982A7-F44E-4A3C-A5FC-AE520019575E}" type="parTrans" cxnId="{E9106BAD-895F-4A6B-AD54-90AF3D54226B}">
      <dgm:prSet/>
      <dgm:spPr/>
      <dgm:t>
        <a:bodyPr/>
        <a:lstStyle/>
        <a:p>
          <a:endParaRPr lang="en-US"/>
        </a:p>
      </dgm:t>
    </dgm:pt>
    <dgm:pt modelId="{337AC607-D873-4312-B26C-FD692A2CC822}" type="sibTrans" cxnId="{E9106BAD-895F-4A6B-AD54-90AF3D54226B}">
      <dgm:prSet/>
      <dgm:spPr/>
      <dgm:t>
        <a:bodyPr/>
        <a:lstStyle/>
        <a:p>
          <a:endParaRPr lang="en-US"/>
        </a:p>
      </dgm:t>
    </dgm:pt>
    <dgm:pt modelId="{5A82269B-36C0-4F1F-9B40-A0202C59825F}">
      <dgm:prSet custT="1"/>
      <dgm:spPr/>
      <dgm:t>
        <a:bodyPr/>
        <a:lstStyle/>
        <a:p>
          <a:r>
            <a:rPr lang="en-US" sz="1400" b="1" i="0" dirty="0"/>
            <a:t>Nursery Environment &amp; Transitions</a:t>
          </a:r>
          <a:r>
            <a:rPr lang="en-US" sz="1400" b="0" i="0" dirty="0"/>
            <a:t>: New sensory input, new adults, and peer noise levels. </a:t>
          </a:r>
          <a:endParaRPr lang="en-US" sz="1400" dirty="0"/>
        </a:p>
      </dgm:t>
    </dgm:pt>
    <dgm:pt modelId="{A43CB998-1548-4086-A3F0-F2DD3656AE04}" type="parTrans" cxnId="{A17F69E5-FFEA-4B00-9F84-AE4DF0DDBA0D}">
      <dgm:prSet/>
      <dgm:spPr/>
      <dgm:t>
        <a:bodyPr/>
        <a:lstStyle/>
        <a:p>
          <a:endParaRPr lang="en-US"/>
        </a:p>
      </dgm:t>
    </dgm:pt>
    <dgm:pt modelId="{EAD2D36F-774F-47D8-B4BE-90D4A9B18A18}" type="sibTrans" cxnId="{A17F69E5-FFEA-4B00-9F84-AE4DF0DDBA0D}">
      <dgm:prSet/>
      <dgm:spPr/>
      <dgm:t>
        <a:bodyPr/>
        <a:lstStyle/>
        <a:p>
          <a:endParaRPr lang="en-US"/>
        </a:p>
      </dgm:t>
    </dgm:pt>
    <dgm:pt modelId="{01D83085-2282-47F6-91B7-F8FF49F7AA4F}">
      <dgm:prSet/>
      <dgm:spPr/>
      <dgm:t>
        <a:bodyPr/>
        <a:lstStyle/>
        <a:p>
          <a:r>
            <a:rPr lang="en-US" b="1" i="0"/>
            <a:t>Interplay</a:t>
          </a:r>
          <a:endParaRPr lang="en-US"/>
        </a:p>
      </dgm:t>
    </dgm:pt>
    <dgm:pt modelId="{F704C8C8-D6E1-47CC-BF00-4938509E8D2F}" type="parTrans" cxnId="{A2B8867D-8E05-434A-8248-C85F8AA286E9}">
      <dgm:prSet/>
      <dgm:spPr/>
      <dgm:t>
        <a:bodyPr/>
        <a:lstStyle/>
        <a:p>
          <a:endParaRPr lang="en-US"/>
        </a:p>
      </dgm:t>
    </dgm:pt>
    <dgm:pt modelId="{50B0E2CE-A66B-4ECF-896A-982FA670D00D}" type="sibTrans" cxnId="{A2B8867D-8E05-434A-8248-C85F8AA286E9}">
      <dgm:prSet/>
      <dgm:spPr/>
      <dgm:t>
        <a:bodyPr/>
        <a:lstStyle/>
        <a:p>
          <a:endParaRPr lang="en-US"/>
        </a:p>
      </dgm:t>
    </dgm:pt>
    <dgm:pt modelId="{2D9362C1-5007-4AEA-BFBD-B993E93C49D2}">
      <dgm:prSet/>
      <dgm:spPr/>
      <dgm:t>
        <a:bodyPr/>
        <a:lstStyle/>
        <a:p>
          <a:r>
            <a:rPr lang="en-US" dirty="0"/>
            <a:t>E</a:t>
          </a:r>
          <a:r>
            <a:rPr lang="en-US" b="0" i="0" dirty="0"/>
            <a:t>nvironmental conditions in the nursery directly influence the developmental outcomes, which are directly related to the genetic predispositions.</a:t>
          </a:r>
          <a:endParaRPr lang="en-US" dirty="0"/>
        </a:p>
      </dgm:t>
    </dgm:pt>
    <dgm:pt modelId="{DD6512C6-5E1D-4C0F-89AB-E8A24916CC5B}" type="parTrans" cxnId="{2B524D9F-E2A4-40AB-A3E3-D2EF4F2C2B13}">
      <dgm:prSet/>
      <dgm:spPr/>
      <dgm:t>
        <a:bodyPr/>
        <a:lstStyle/>
        <a:p>
          <a:endParaRPr lang="en-US"/>
        </a:p>
      </dgm:t>
    </dgm:pt>
    <dgm:pt modelId="{7BB205A0-32F4-4803-881B-895BD7CD2B27}" type="sibTrans" cxnId="{2B524D9F-E2A4-40AB-A3E3-D2EF4F2C2B13}">
      <dgm:prSet/>
      <dgm:spPr/>
      <dgm:t>
        <a:bodyPr/>
        <a:lstStyle/>
        <a:p>
          <a:endParaRPr lang="en-US"/>
        </a:p>
      </dgm:t>
    </dgm:pt>
    <dgm:pt modelId="{CD5CEC15-3FC0-4FE0-BE0A-8ED8A215FD7F}" type="pres">
      <dgm:prSet presAssocID="{04C54A8A-6376-4B87-BE86-6AC89C0518F7}" presName="linear" presStyleCnt="0">
        <dgm:presLayoutVars>
          <dgm:animLvl val="lvl"/>
          <dgm:resizeHandles val="exact"/>
        </dgm:presLayoutVars>
      </dgm:prSet>
      <dgm:spPr/>
    </dgm:pt>
    <dgm:pt modelId="{AB46D2A1-70E8-4012-BF74-F4A3C6869029}" type="pres">
      <dgm:prSet presAssocID="{699522F9-D97D-4619-85CD-F0817CA90DF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3635468-186C-47F6-AEC8-647688F18987}" type="pres">
      <dgm:prSet presAssocID="{699522F9-D97D-4619-85CD-F0817CA90DFC}" presName="childText" presStyleLbl="revTx" presStyleIdx="0" presStyleCnt="2">
        <dgm:presLayoutVars>
          <dgm:bulletEnabled val="1"/>
        </dgm:presLayoutVars>
      </dgm:prSet>
      <dgm:spPr/>
    </dgm:pt>
    <dgm:pt modelId="{8293B4C0-219D-49FF-82AD-5EE925AB8ED6}" type="pres">
      <dgm:prSet presAssocID="{1151DE11-19FE-487E-8A31-0D66AE4FD82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6B36126-18CB-4F06-87E1-722001822A34}" type="pres">
      <dgm:prSet presAssocID="{1151DE11-19FE-487E-8A31-0D66AE4FD82C}" presName="childText" presStyleLbl="revTx" presStyleIdx="1" presStyleCnt="2">
        <dgm:presLayoutVars>
          <dgm:bulletEnabled val="1"/>
        </dgm:presLayoutVars>
      </dgm:prSet>
      <dgm:spPr/>
    </dgm:pt>
    <dgm:pt modelId="{82653A90-87E8-41D1-A98C-8BF35E4F4D59}" type="pres">
      <dgm:prSet presAssocID="{01D83085-2282-47F6-91B7-F8FF49F7AA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45DC357-C03A-4C8D-A374-B2945B9EAE9F}" type="pres">
      <dgm:prSet presAssocID="{50B0E2CE-A66B-4ECF-896A-982FA670D00D}" presName="spacer" presStyleCnt="0"/>
      <dgm:spPr/>
    </dgm:pt>
    <dgm:pt modelId="{53747FFC-1BAE-4F90-A46F-30EA0989C6DB}" type="pres">
      <dgm:prSet presAssocID="{2D9362C1-5007-4AEA-BFBD-B993E93C49D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5901907-9493-47FE-A185-8091BCC6B63F}" srcId="{699522F9-D97D-4619-85CD-F0817CA90DFC}" destId="{57FAEC2E-443D-4678-A43E-F9174D0F8C18}" srcOrd="0" destOrd="0" parTransId="{D02A1D37-FA24-46B1-AF99-4722AEECF34E}" sibTransId="{77FA6955-E6F9-409F-A7FE-598AD4D7CDF8}"/>
    <dgm:cxn modelId="{CB929338-81E3-49EA-8A82-1739311BD5AD}" type="presOf" srcId="{A12579C6-EB33-467D-902A-9AD613710EEE}" destId="{26B36126-18CB-4F06-87E1-722001822A34}" srcOrd="0" destOrd="0" presId="urn:microsoft.com/office/officeart/2005/8/layout/vList2"/>
    <dgm:cxn modelId="{5609533C-38C7-4E0C-8980-87F1DD946D8B}" srcId="{699522F9-D97D-4619-85CD-F0817CA90DFC}" destId="{1A4AD90A-F464-42AB-AF1D-B5E3739B83B3}" srcOrd="1" destOrd="0" parTransId="{D871A70B-9448-4BE0-B71E-0B1B99F9BB99}" sibTransId="{4E01C82D-B2E2-4F4A-9AB1-04DBA97F2D70}"/>
    <dgm:cxn modelId="{67C3A441-9EA2-4595-BD86-933A8B10A3E9}" type="presOf" srcId="{01D83085-2282-47F6-91B7-F8FF49F7AA4F}" destId="{82653A90-87E8-41D1-A98C-8BF35E4F4D59}" srcOrd="0" destOrd="0" presId="urn:microsoft.com/office/officeart/2005/8/layout/vList2"/>
    <dgm:cxn modelId="{EA34044F-EE3F-44F4-B807-1483D275C21A}" type="presOf" srcId="{2D9362C1-5007-4AEA-BFBD-B993E93C49D2}" destId="{53747FFC-1BAE-4F90-A46F-30EA0989C6DB}" srcOrd="0" destOrd="0" presId="urn:microsoft.com/office/officeart/2005/8/layout/vList2"/>
    <dgm:cxn modelId="{3EE0DC4F-C89F-4B07-AAFE-1B57F7EDA5E0}" type="presOf" srcId="{1A4AD90A-F464-42AB-AF1D-B5E3739B83B3}" destId="{C3635468-186C-47F6-AEC8-647688F18987}" srcOrd="0" destOrd="1" presId="urn:microsoft.com/office/officeart/2005/8/layout/vList2"/>
    <dgm:cxn modelId="{A2B8867D-8E05-434A-8248-C85F8AA286E9}" srcId="{04C54A8A-6376-4B87-BE86-6AC89C0518F7}" destId="{01D83085-2282-47F6-91B7-F8FF49F7AA4F}" srcOrd="2" destOrd="0" parTransId="{F704C8C8-D6E1-47CC-BF00-4938509E8D2F}" sibTransId="{50B0E2CE-A66B-4ECF-896A-982FA670D00D}"/>
    <dgm:cxn modelId="{76349A82-2897-41EB-BF4F-87B636CE0C66}" type="presOf" srcId="{57FAEC2E-443D-4678-A43E-F9174D0F8C18}" destId="{C3635468-186C-47F6-AEC8-647688F18987}" srcOrd="0" destOrd="0" presId="urn:microsoft.com/office/officeart/2005/8/layout/vList2"/>
    <dgm:cxn modelId="{48CA2489-CAFF-469E-B6F7-84FEC61EE80C}" type="presOf" srcId="{1151DE11-19FE-487E-8A31-0D66AE4FD82C}" destId="{8293B4C0-219D-49FF-82AD-5EE925AB8ED6}" srcOrd="0" destOrd="0" presId="urn:microsoft.com/office/officeart/2005/8/layout/vList2"/>
    <dgm:cxn modelId="{1F717A99-ED1E-41BF-8371-2A399732D915}" srcId="{04C54A8A-6376-4B87-BE86-6AC89C0518F7}" destId="{1151DE11-19FE-487E-8A31-0D66AE4FD82C}" srcOrd="1" destOrd="0" parTransId="{589337F3-FC3F-40FD-B38E-BFEA30484FEE}" sibTransId="{D459C2C0-F218-4E75-B701-BEE071D370BB}"/>
    <dgm:cxn modelId="{2B524D9F-E2A4-40AB-A3E3-D2EF4F2C2B13}" srcId="{04C54A8A-6376-4B87-BE86-6AC89C0518F7}" destId="{2D9362C1-5007-4AEA-BFBD-B993E93C49D2}" srcOrd="3" destOrd="0" parTransId="{DD6512C6-5E1D-4C0F-89AB-E8A24916CC5B}" sibTransId="{7BB205A0-32F4-4803-881B-895BD7CD2B27}"/>
    <dgm:cxn modelId="{8B0232AC-05DA-430D-9264-4DD46BA7FD9C}" type="presOf" srcId="{5A82269B-36C0-4F1F-9B40-A0202C59825F}" destId="{26B36126-18CB-4F06-87E1-722001822A34}" srcOrd="0" destOrd="1" presId="urn:microsoft.com/office/officeart/2005/8/layout/vList2"/>
    <dgm:cxn modelId="{E9106BAD-895F-4A6B-AD54-90AF3D54226B}" srcId="{1151DE11-19FE-487E-8A31-0D66AE4FD82C}" destId="{A12579C6-EB33-467D-902A-9AD613710EEE}" srcOrd="0" destOrd="0" parTransId="{9E0982A7-F44E-4A3C-A5FC-AE520019575E}" sibTransId="{337AC607-D873-4312-B26C-FD692A2CC822}"/>
    <dgm:cxn modelId="{5C3E36C2-2164-49E4-9CD0-1C899FB3C715}" type="presOf" srcId="{699522F9-D97D-4619-85CD-F0817CA90DFC}" destId="{AB46D2A1-70E8-4012-BF74-F4A3C6869029}" srcOrd="0" destOrd="0" presId="urn:microsoft.com/office/officeart/2005/8/layout/vList2"/>
    <dgm:cxn modelId="{E3AF8FC9-5A97-4220-BE52-E6AC87E0D032}" type="presOf" srcId="{04C54A8A-6376-4B87-BE86-6AC89C0518F7}" destId="{CD5CEC15-3FC0-4FE0-BE0A-8ED8A215FD7F}" srcOrd="0" destOrd="0" presId="urn:microsoft.com/office/officeart/2005/8/layout/vList2"/>
    <dgm:cxn modelId="{A17F69E5-FFEA-4B00-9F84-AE4DF0DDBA0D}" srcId="{1151DE11-19FE-487E-8A31-0D66AE4FD82C}" destId="{5A82269B-36C0-4F1F-9B40-A0202C59825F}" srcOrd="1" destOrd="0" parTransId="{A43CB998-1548-4086-A3F0-F2DD3656AE04}" sibTransId="{EAD2D36F-774F-47D8-B4BE-90D4A9B18A18}"/>
    <dgm:cxn modelId="{9A15FDF2-C5C0-4359-A823-CB6F0E8662C7}" srcId="{04C54A8A-6376-4B87-BE86-6AC89C0518F7}" destId="{699522F9-D97D-4619-85CD-F0817CA90DFC}" srcOrd="0" destOrd="0" parTransId="{D4C3CC62-AF68-4213-8648-01F36DA4B953}" sibTransId="{68820AF7-EF57-4F2E-AD56-B7E070BD9D84}"/>
    <dgm:cxn modelId="{17B5BD78-98FC-4A7F-9CC6-031F56079545}" type="presParOf" srcId="{CD5CEC15-3FC0-4FE0-BE0A-8ED8A215FD7F}" destId="{AB46D2A1-70E8-4012-BF74-F4A3C6869029}" srcOrd="0" destOrd="0" presId="urn:microsoft.com/office/officeart/2005/8/layout/vList2"/>
    <dgm:cxn modelId="{C50A9210-DBEB-4C40-9ED1-4DDAE2A10A88}" type="presParOf" srcId="{CD5CEC15-3FC0-4FE0-BE0A-8ED8A215FD7F}" destId="{C3635468-186C-47F6-AEC8-647688F18987}" srcOrd="1" destOrd="0" presId="urn:microsoft.com/office/officeart/2005/8/layout/vList2"/>
    <dgm:cxn modelId="{1877314E-806F-44DD-AF12-9B3CA2001429}" type="presParOf" srcId="{CD5CEC15-3FC0-4FE0-BE0A-8ED8A215FD7F}" destId="{8293B4C0-219D-49FF-82AD-5EE925AB8ED6}" srcOrd="2" destOrd="0" presId="urn:microsoft.com/office/officeart/2005/8/layout/vList2"/>
    <dgm:cxn modelId="{1B8444A3-2192-4238-BCC9-96917A174578}" type="presParOf" srcId="{CD5CEC15-3FC0-4FE0-BE0A-8ED8A215FD7F}" destId="{26B36126-18CB-4F06-87E1-722001822A34}" srcOrd="3" destOrd="0" presId="urn:microsoft.com/office/officeart/2005/8/layout/vList2"/>
    <dgm:cxn modelId="{C36DF7EA-9FC0-4235-998D-4599180631B1}" type="presParOf" srcId="{CD5CEC15-3FC0-4FE0-BE0A-8ED8A215FD7F}" destId="{82653A90-87E8-41D1-A98C-8BF35E4F4D59}" srcOrd="4" destOrd="0" presId="urn:microsoft.com/office/officeart/2005/8/layout/vList2"/>
    <dgm:cxn modelId="{5D5E314D-D30D-4CD5-94AA-91CEA88175C0}" type="presParOf" srcId="{CD5CEC15-3FC0-4FE0-BE0A-8ED8A215FD7F}" destId="{A45DC357-C03A-4C8D-A374-B2945B9EAE9F}" srcOrd="5" destOrd="0" presId="urn:microsoft.com/office/officeart/2005/8/layout/vList2"/>
    <dgm:cxn modelId="{410275D6-25D2-4301-A663-0B630AA0335C}" type="presParOf" srcId="{CD5CEC15-3FC0-4FE0-BE0A-8ED8A215FD7F}" destId="{53747FFC-1BAE-4F90-A46F-30EA0989C6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458E36-2074-4DCF-99F3-61DC78B7C3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3BFD5E-AE28-4A34-9BE5-3DE7696EEB71}">
      <dgm:prSet/>
      <dgm:spPr/>
      <dgm:t>
        <a:bodyPr/>
        <a:lstStyle/>
        <a:p>
          <a:r>
            <a:rPr lang="en-US" b="1" i="0"/>
            <a:t>Theoretical Link</a:t>
          </a:r>
          <a:r>
            <a:rPr lang="en-US" b="0" i="0"/>
            <a:t>: Applies Bowlby's ‘Secure Base’ theory to support the working of children in institutional early years settings.</a:t>
          </a:r>
          <a:endParaRPr lang="en-US"/>
        </a:p>
      </dgm:t>
    </dgm:pt>
    <dgm:pt modelId="{1ACCBC12-0BED-4BC1-931C-47C25107FAA7}" type="parTrans" cxnId="{3796FEE2-C551-47EA-B91A-B37116A2ADDE}">
      <dgm:prSet/>
      <dgm:spPr/>
      <dgm:t>
        <a:bodyPr/>
        <a:lstStyle/>
        <a:p>
          <a:endParaRPr lang="en-US"/>
        </a:p>
      </dgm:t>
    </dgm:pt>
    <dgm:pt modelId="{DD95B18D-6F9E-4EF4-9DE2-38075CC90379}" type="sibTrans" cxnId="{3796FEE2-C551-47EA-B91A-B37116A2ADDE}">
      <dgm:prSet/>
      <dgm:spPr/>
      <dgm:t>
        <a:bodyPr/>
        <a:lstStyle/>
        <a:p>
          <a:endParaRPr lang="en-US"/>
        </a:p>
      </dgm:t>
    </dgm:pt>
    <dgm:pt modelId="{E6CA2E28-B360-4503-8E85-5B1BCCC1A72E}">
      <dgm:prSet/>
      <dgm:spPr/>
      <dgm:t>
        <a:bodyPr/>
        <a:lstStyle/>
        <a:p>
          <a:r>
            <a:rPr lang="en-US" b="1" i="0"/>
            <a:t>Practitioner Implementation</a:t>
          </a:r>
          <a:r>
            <a:rPr lang="en-US" b="0" i="0"/>
            <a:t>: Designated Key Person is responsible for greeting, handing over and personal care routines. Gives consistent, attuned, and sensitive emotional reactions. </a:t>
          </a:r>
          <a:endParaRPr lang="en-US"/>
        </a:p>
      </dgm:t>
    </dgm:pt>
    <dgm:pt modelId="{A72A9784-8E90-4AB4-ABFE-3FE11AE90CAA}" type="parTrans" cxnId="{B8309706-FB1C-4713-AC11-6A4CE9137C45}">
      <dgm:prSet/>
      <dgm:spPr/>
      <dgm:t>
        <a:bodyPr/>
        <a:lstStyle/>
        <a:p>
          <a:endParaRPr lang="en-US"/>
        </a:p>
      </dgm:t>
    </dgm:pt>
    <dgm:pt modelId="{5350CA06-A3BF-4D1F-99FC-214A401366D9}" type="sibTrans" cxnId="{B8309706-FB1C-4713-AC11-6A4CE9137C45}">
      <dgm:prSet/>
      <dgm:spPr/>
      <dgm:t>
        <a:bodyPr/>
        <a:lstStyle/>
        <a:p>
          <a:endParaRPr lang="en-US"/>
        </a:p>
      </dgm:t>
    </dgm:pt>
    <dgm:pt modelId="{EECDBDE7-8B41-4653-AEE7-19F000D4656C}">
      <dgm:prSet/>
      <dgm:spPr/>
      <dgm:t>
        <a:bodyPr/>
        <a:lstStyle/>
        <a:p>
          <a:r>
            <a:rPr lang="en-US" b="0" i="0"/>
            <a:t>​</a:t>
          </a:r>
          <a:r>
            <a:rPr lang="en-US" b="1" i="0"/>
            <a:t>Holistic Wellbeing Impact</a:t>
          </a:r>
          <a:endParaRPr lang="en-US"/>
        </a:p>
      </dgm:t>
    </dgm:pt>
    <dgm:pt modelId="{3FCA2F38-E0A3-47CE-8519-529973BD938C}" type="parTrans" cxnId="{9E0BE7A4-CFA8-4BA4-BCBB-09CAFC1FC467}">
      <dgm:prSet/>
      <dgm:spPr/>
      <dgm:t>
        <a:bodyPr/>
        <a:lstStyle/>
        <a:p>
          <a:endParaRPr lang="en-US"/>
        </a:p>
      </dgm:t>
    </dgm:pt>
    <dgm:pt modelId="{21D918BD-F62C-4915-8DA4-999DEF148E31}" type="sibTrans" cxnId="{9E0BE7A4-CFA8-4BA4-BCBB-09CAFC1FC467}">
      <dgm:prSet/>
      <dgm:spPr/>
      <dgm:t>
        <a:bodyPr/>
        <a:lstStyle/>
        <a:p>
          <a:endParaRPr lang="en-US"/>
        </a:p>
      </dgm:t>
    </dgm:pt>
    <dgm:pt modelId="{0D9355D0-26FC-4ED6-B6E5-3CB2ECABFEA3}">
      <dgm:prSet/>
      <dgm:spPr/>
      <dgm:t>
        <a:bodyPr/>
        <a:lstStyle/>
        <a:p>
          <a:r>
            <a:rPr lang="en-US" b="1" i="0"/>
            <a:t>Emotional</a:t>
          </a:r>
          <a:r>
            <a:rPr lang="en-US" b="0" i="0"/>
            <a:t>: Reduces separation stress, increases trust. </a:t>
          </a:r>
          <a:endParaRPr lang="en-US"/>
        </a:p>
      </dgm:t>
    </dgm:pt>
    <dgm:pt modelId="{37943BC0-AFDB-450E-88D3-AC01D2335C9C}" type="parTrans" cxnId="{0CAC8A8D-CA66-4F43-823C-0C7FCFB0A26E}">
      <dgm:prSet/>
      <dgm:spPr/>
      <dgm:t>
        <a:bodyPr/>
        <a:lstStyle/>
        <a:p>
          <a:endParaRPr lang="en-US"/>
        </a:p>
      </dgm:t>
    </dgm:pt>
    <dgm:pt modelId="{951C11B4-952E-4BC1-8AF4-AF138D57A828}" type="sibTrans" cxnId="{0CAC8A8D-CA66-4F43-823C-0C7FCFB0A26E}">
      <dgm:prSet/>
      <dgm:spPr/>
      <dgm:t>
        <a:bodyPr/>
        <a:lstStyle/>
        <a:p>
          <a:endParaRPr lang="en-US"/>
        </a:p>
      </dgm:t>
    </dgm:pt>
    <dgm:pt modelId="{298DEC24-A076-436D-B65D-AE2F955D3385}">
      <dgm:prSet/>
      <dgm:spPr/>
      <dgm:t>
        <a:bodyPr/>
        <a:lstStyle/>
        <a:p>
          <a:r>
            <a:rPr lang="en-US" b="1"/>
            <a:t>C</a:t>
          </a:r>
          <a:r>
            <a:rPr lang="en-US" b="1" i="0"/>
            <a:t>ognitive/Social</a:t>
          </a:r>
          <a:r>
            <a:rPr lang="en-US" b="0" i="0"/>
            <a:t>: Restores security and allows for exploration, toy play, verbal attempts.</a:t>
          </a:r>
          <a:br>
            <a:rPr lang="en-US"/>
          </a:br>
          <a:endParaRPr lang="en-US"/>
        </a:p>
      </dgm:t>
    </dgm:pt>
    <dgm:pt modelId="{DCFD0BC8-84CC-49EB-8DE5-9E9AFCEA441F}" type="parTrans" cxnId="{38EFECB5-89A6-426F-9352-1D6CC0C66ADB}">
      <dgm:prSet/>
      <dgm:spPr/>
      <dgm:t>
        <a:bodyPr/>
        <a:lstStyle/>
        <a:p>
          <a:endParaRPr lang="en-US"/>
        </a:p>
      </dgm:t>
    </dgm:pt>
    <dgm:pt modelId="{6E0973C1-E89B-49FB-BB5F-3707BB0BA06A}" type="sibTrans" cxnId="{38EFECB5-89A6-426F-9352-1D6CC0C66ADB}">
      <dgm:prSet/>
      <dgm:spPr/>
      <dgm:t>
        <a:bodyPr/>
        <a:lstStyle/>
        <a:p>
          <a:endParaRPr lang="en-US"/>
        </a:p>
      </dgm:t>
    </dgm:pt>
    <dgm:pt modelId="{2837A8D9-A20C-485F-91B8-9D00B9569FD4}" type="pres">
      <dgm:prSet presAssocID="{F5458E36-2074-4DCF-99F3-61DC78B7C3BC}" presName="linear" presStyleCnt="0">
        <dgm:presLayoutVars>
          <dgm:animLvl val="lvl"/>
          <dgm:resizeHandles val="exact"/>
        </dgm:presLayoutVars>
      </dgm:prSet>
      <dgm:spPr/>
    </dgm:pt>
    <dgm:pt modelId="{317F30AD-4564-40A8-A336-4D20301A2D3B}" type="pres">
      <dgm:prSet presAssocID="{593BFD5E-AE28-4A34-9BE5-3DE7696EEB7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9F243BF-20EB-451F-A9E4-045EAAD2B486}" type="pres">
      <dgm:prSet presAssocID="{DD95B18D-6F9E-4EF4-9DE2-38075CC90379}" presName="spacer" presStyleCnt="0"/>
      <dgm:spPr/>
    </dgm:pt>
    <dgm:pt modelId="{A7ACD10B-67AB-47D8-8864-BBBF33F585EB}" type="pres">
      <dgm:prSet presAssocID="{E6CA2E28-B360-4503-8E85-5B1BCCC1A7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A8D03C4-9160-480B-A12E-27117422CEF7}" type="pres">
      <dgm:prSet presAssocID="{5350CA06-A3BF-4D1F-99FC-214A401366D9}" presName="spacer" presStyleCnt="0"/>
      <dgm:spPr/>
    </dgm:pt>
    <dgm:pt modelId="{927D017B-DD82-4911-BBAE-C8D371576F47}" type="pres">
      <dgm:prSet presAssocID="{EECDBDE7-8B41-4653-AEE7-19F000D4656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B646B1A-F8C2-4262-BC72-39E8A2981B98}" type="pres">
      <dgm:prSet presAssocID="{EECDBDE7-8B41-4653-AEE7-19F000D4656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8309706-FB1C-4713-AC11-6A4CE9137C45}" srcId="{F5458E36-2074-4DCF-99F3-61DC78B7C3BC}" destId="{E6CA2E28-B360-4503-8E85-5B1BCCC1A72E}" srcOrd="1" destOrd="0" parTransId="{A72A9784-8E90-4AB4-ABFE-3FE11AE90CAA}" sibTransId="{5350CA06-A3BF-4D1F-99FC-214A401366D9}"/>
    <dgm:cxn modelId="{4BFAC12C-C0DC-4A34-A1D8-0DC4A37B70B9}" type="presOf" srcId="{F5458E36-2074-4DCF-99F3-61DC78B7C3BC}" destId="{2837A8D9-A20C-485F-91B8-9D00B9569FD4}" srcOrd="0" destOrd="0" presId="urn:microsoft.com/office/officeart/2005/8/layout/vList2"/>
    <dgm:cxn modelId="{B5B8FA31-9FB2-4584-97B8-0F2256865835}" type="presOf" srcId="{298DEC24-A076-436D-B65D-AE2F955D3385}" destId="{8B646B1A-F8C2-4262-BC72-39E8A2981B98}" srcOrd="0" destOrd="1" presId="urn:microsoft.com/office/officeart/2005/8/layout/vList2"/>
    <dgm:cxn modelId="{C85AC535-A24C-4F41-A51E-E5D6958DEC40}" type="presOf" srcId="{E6CA2E28-B360-4503-8E85-5B1BCCC1A72E}" destId="{A7ACD10B-67AB-47D8-8864-BBBF33F585EB}" srcOrd="0" destOrd="0" presId="urn:microsoft.com/office/officeart/2005/8/layout/vList2"/>
    <dgm:cxn modelId="{0618A74A-C83D-4B9B-B8FF-8CB4925DE982}" type="presOf" srcId="{593BFD5E-AE28-4A34-9BE5-3DE7696EEB71}" destId="{317F30AD-4564-40A8-A336-4D20301A2D3B}" srcOrd="0" destOrd="0" presId="urn:microsoft.com/office/officeart/2005/8/layout/vList2"/>
    <dgm:cxn modelId="{0CAC8A8D-CA66-4F43-823C-0C7FCFB0A26E}" srcId="{EECDBDE7-8B41-4653-AEE7-19F000D4656C}" destId="{0D9355D0-26FC-4ED6-B6E5-3CB2ECABFEA3}" srcOrd="0" destOrd="0" parTransId="{37943BC0-AFDB-450E-88D3-AC01D2335C9C}" sibTransId="{951C11B4-952E-4BC1-8AF4-AF138D57A828}"/>
    <dgm:cxn modelId="{9E0BE7A4-CFA8-4BA4-BCBB-09CAFC1FC467}" srcId="{F5458E36-2074-4DCF-99F3-61DC78B7C3BC}" destId="{EECDBDE7-8B41-4653-AEE7-19F000D4656C}" srcOrd="2" destOrd="0" parTransId="{3FCA2F38-E0A3-47CE-8519-529973BD938C}" sibTransId="{21D918BD-F62C-4915-8DA4-999DEF148E31}"/>
    <dgm:cxn modelId="{38EFECB5-89A6-426F-9352-1D6CC0C66ADB}" srcId="{EECDBDE7-8B41-4653-AEE7-19F000D4656C}" destId="{298DEC24-A076-436D-B65D-AE2F955D3385}" srcOrd="1" destOrd="0" parTransId="{DCFD0BC8-84CC-49EB-8DE5-9E9AFCEA441F}" sibTransId="{6E0973C1-E89B-49FB-BB5F-3707BB0BA06A}"/>
    <dgm:cxn modelId="{3796FEE2-C551-47EA-B91A-B37116A2ADDE}" srcId="{F5458E36-2074-4DCF-99F3-61DC78B7C3BC}" destId="{593BFD5E-AE28-4A34-9BE5-3DE7696EEB71}" srcOrd="0" destOrd="0" parTransId="{1ACCBC12-0BED-4BC1-931C-47C25107FAA7}" sibTransId="{DD95B18D-6F9E-4EF4-9DE2-38075CC90379}"/>
    <dgm:cxn modelId="{8B27ACE8-AC19-4AD0-BDA7-DA2543A238F3}" type="presOf" srcId="{0D9355D0-26FC-4ED6-B6E5-3CB2ECABFEA3}" destId="{8B646B1A-F8C2-4262-BC72-39E8A2981B98}" srcOrd="0" destOrd="0" presId="urn:microsoft.com/office/officeart/2005/8/layout/vList2"/>
    <dgm:cxn modelId="{BBB2A5FC-0681-480F-8C70-E502EC946858}" type="presOf" srcId="{EECDBDE7-8B41-4653-AEE7-19F000D4656C}" destId="{927D017B-DD82-4911-BBAE-C8D371576F47}" srcOrd="0" destOrd="0" presId="urn:microsoft.com/office/officeart/2005/8/layout/vList2"/>
    <dgm:cxn modelId="{2B8C9910-A2BE-4752-9DDF-E37D556B023F}" type="presParOf" srcId="{2837A8D9-A20C-485F-91B8-9D00B9569FD4}" destId="{317F30AD-4564-40A8-A336-4D20301A2D3B}" srcOrd="0" destOrd="0" presId="urn:microsoft.com/office/officeart/2005/8/layout/vList2"/>
    <dgm:cxn modelId="{18C150C4-E8C8-4F9E-A240-850DA9611391}" type="presParOf" srcId="{2837A8D9-A20C-485F-91B8-9D00B9569FD4}" destId="{C9F243BF-20EB-451F-A9E4-045EAAD2B486}" srcOrd="1" destOrd="0" presId="urn:microsoft.com/office/officeart/2005/8/layout/vList2"/>
    <dgm:cxn modelId="{FEAD5C64-0512-4F73-8D63-97EA4F16CEED}" type="presParOf" srcId="{2837A8D9-A20C-485F-91B8-9D00B9569FD4}" destId="{A7ACD10B-67AB-47D8-8864-BBBF33F585EB}" srcOrd="2" destOrd="0" presId="urn:microsoft.com/office/officeart/2005/8/layout/vList2"/>
    <dgm:cxn modelId="{D12E1A80-C873-45DF-8372-108888D1418B}" type="presParOf" srcId="{2837A8D9-A20C-485F-91B8-9D00B9569FD4}" destId="{CA8D03C4-9160-480B-A12E-27117422CEF7}" srcOrd="3" destOrd="0" presId="urn:microsoft.com/office/officeart/2005/8/layout/vList2"/>
    <dgm:cxn modelId="{0EFA5A18-3907-4BC1-A0E9-EE3664B9A490}" type="presParOf" srcId="{2837A8D9-A20C-485F-91B8-9D00B9569FD4}" destId="{927D017B-DD82-4911-BBAE-C8D371576F47}" srcOrd="4" destOrd="0" presId="urn:microsoft.com/office/officeart/2005/8/layout/vList2"/>
    <dgm:cxn modelId="{4E1292E4-3D75-4802-A884-7EC982322D02}" type="presParOf" srcId="{2837A8D9-A20C-485F-91B8-9D00B9569FD4}" destId="{8B646B1A-F8C2-4262-BC72-39E8A2981B9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4765615-CAA9-4A24-BE70-61C2725396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CAB638-BC08-42F1-888C-2AE16DF125CB}">
      <dgm:prSet/>
      <dgm:spPr/>
      <dgm:t>
        <a:bodyPr/>
        <a:lstStyle/>
        <a:p>
          <a:r>
            <a:rPr lang="en-US" b="1" i="0"/>
            <a:t>Strategy 2</a:t>
          </a:r>
          <a:r>
            <a:rPr lang="en-US" b="0" i="0"/>
            <a:t>: Transitional Objects &amp; Visual Timetables </a:t>
          </a:r>
          <a:endParaRPr lang="en-US"/>
        </a:p>
      </dgm:t>
    </dgm:pt>
    <dgm:pt modelId="{F77BCF3A-2926-455B-8DC0-DDBF0C10B04A}" type="parTrans" cxnId="{DC0D10D4-BE26-4E53-9105-4E833E60A8A7}">
      <dgm:prSet/>
      <dgm:spPr/>
      <dgm:t>
        <a:bodyPr/>
        <a:lstStyle/>
        <a:p>
          <a:endParaRPr lang="en-US"/>
        </a:p>
      </dgm:t>
    </dgm:pt>
    <dgm:pt modelId="{5890112C-7D9F-486F-8529-F1FC9FB5FF04}" type="sibTrans" cxnId="{DC0D10D4-BE26-4E53-9105-4E833E60A8A7}">
      <dgm:prSet/>
      <dgm:spPr/>
      <dgm:t>
        <a:bodyPr/>
        <a:lstStyle/>
        <a:p>
          <a:endParaRPr lang="en-US"/>
        </a:p>
      </dgm:t>
    </dgm:pt>
    <dgm:pt modelId="{5974DAE1-ABAC-4D7D-9B6F-77DDF0ACE947}">
      <dgm:prSet/>
      <dgm:spPr/>
      <dgm:t>
        <a:bodyPr/>
        <a:lstStyle/>
        <a:p>
          <a:r>
            <a:rPr lang="en-US" b="0" i="0"/>
            <a:t>Comfort items at home help to cross the home-nursery boundary.</a:t>
          </a:r>
          <a:endParaRPr lang="en-US"/>
        </a:p>
      </dgm:t>
    </dgm:pt>
    <dgm:pt modelId="{EDB7DE62-A9F4-49AC-9B1E-87D859166044}" type="parTrans" cxnId="{CAC5E100-EA38-47F6-A799-078788201217}">
      <dgm:prSet/>
      <dgm:spPr/>
      <dgm:t>
        <a:bodyPr/>
        <a:lstStyle/>
        <a:p>
          <a:endParaRPr lang="en-US"/>
        </a:p>
      </dgm:t>
    </dgm:pt>
    <dgm:pt modelId="{963F5B1C-A646-4137-8276-0E08211BBD85}" type="sibTrans" cxnId="{CAC5E100-EA38-47F6-A799-078788201217}">
      <dgm:prSet/>
      <dgm:spPr/>
      <dgm:t>
        <a:bodyPr/>
        <a:lstStyle/>
        <a:p>
          <a:endParaRPr lang="en-US"/>
        </a:p>
      </dgm:t>
    </dgm:pt>
    <dgm:pt modelId="{FCA11D47-F721-476B-96F2-2D7B4C58C84B}">
      <dgm:prSet/>
      <dgm:spPr/>
      <dgm:t>
        <a:bodyPr/>
        <a:lstStyle/>
        <a:p>
          <a:r>
            <a:rPr lang="en-US" b="0" i="0"/>
            <a:t>Visual schedules create cognitive predictability, by decreasing uncertainty. </a:t>
          </a:r>
          <a:endParaRPr lang="en-US"/>
        </a:p>
      </dgm:t>
    </dgm:pt>
    <dgm:pt modelId="{A1D2512C-893F-4426-843C-327174F75218}" type="parTrans" cxnId="{5C6A1DAA-70E7-47B5-A75B-F10A565CBAEE}">
      <dgm:prSet/>
      <dgm:spPr/>
      <dgm:t>
        <a:bodyPr/>
        <a:lstStyle/>
        <a:p>
          <a:endParaRPr lang="en-US"/>
        </a:p>
      </dgm:t>
    </dgm:pt>
    <dgm:pt modelId="{4D7C7FE9-4BAF-4CCE-BBA2-7F0AD46EC47F}" type="sibTrans" cxnId="{5C6A1DAA-70E7-47B5-A75B-F10A565CBAEE}">
      <dgm:prSet/>
      <dgm:spPr/>
      <dgm:t>
        <a:bodyPr/>
        <a:lstStyle/>
        <a:p>
          <a:endParaRPr lang="en-US"/>
        </a:p>
      </dgm:t>
    </dgm:pt>
    <dgm:pt modelId="{81EBA188-4D86-44C7-9372-F2753C7D7BE7}">
      <dgm:prSet/>
      <dgm:spPr/>
      <dgm:t>
        <a:bodyPr/>
        <a:lstStyle/>
        <a:p>
          <a:r>
            <a:rPr lang="en-US" b="1" i="0"/>
            <a:t>Strategy 3</a:t>
          </a:r>
          <a:r>
            <a:rPr lang="en-US" b="0" i="0"/>
            <a:t>: Partnership with Parents &amp; Carers </a:t>
          </a:r>
          <a:endParaRPr lang="en-US"/>
        </a:p>
      </dgm:t>
    </dgm:pt>
    <dgm:pt modelId="{8DB7CF08-3E77-4582-9417-FC5C2C0A08A0}" type="parTrans" cxnId="{589B9954-F8F2-477B-8259-93E6DE557474}">
      <dgm:prSet/>
      <dgm:spPr/>
      <dgm:t>
        <a:bodyPr/>
        <a:lstStyle/>
        <a:p>
          <a:endParaRPr lang="en-US"/>
        </a:p>
      </dgm:t>
    </dgm:pt>
    <dgm:pt modelId="{EAEA2381-4DB0-4D0A-85E5-1EC17FA312A0}" type="sibTrans" cxnId="{589B9954-F8F2-477B-8259-93E6DE557474}">
      <dgm:prSet/>
      <dgm:spPr/>
      <dgm:t>
        <a:bodyPr/>
        <a:lstStyle/>
        <a:p>
          <a:endParaRPr lang="en-US"/>
        </a:p>
      </dgm:t>
    </dgm:pt>
    <dgm:pt modelId="{A536BF31-ACFF-431A-A32B-98779A9D6F41}">
      <dgm:prSet/>
      <dgm:spPr/>
      <dgm:t>
        <a:bodyPr/>
        <a:lstStyle/>
        <a:p>
          <a:r>
            <a:rPr lang="en-US" b="0" i="0"/>
            <a:t>Sharing of home routines and comfort strategies at handover times. Gradual transitions (staggered hours) to gain trust gradually. </a:t>
          </a:r>
          <a:endParaRPr lang="en-US"/>
        </a:p>
      </dgm:t>
    </dgm:pt>
    <dgm:pt modelId="{0E98EF4C-1D93-41BD-91AD-0D6AE98D7F12}" type="parTrans" cxnId="{D1B32326-9EA1-4583-8A04-E7596E8D69F4}">
      <dgm:prSet/>
      <dgm:spPr/>
      <dgm:t>
        <a:bodyPr/>
        <a:lstStyle/>
        <a:p>
          <a:endParaRPr lang="en-US"/>
        </a:p>
      </dgm:t>
    </dgm:pt>
    <dgm:pt modelId="{8631AF63-2A75-4B85-8D6C-F673539B192D}" type="sibTrans" cxnId="{D1B32326-9EA1-4583-8A04-E7596E8D69F4}">
      <dgm:prSet/>
      <dgm:spPr/>
      <dgm:t>
        <a:bodyPr/>
        <a:lstStyle/>
        <a:p>
          <a:endParaRPr lang="en-US"/>
        </a:p>
      </dgm:t>
    </dgm:pt>
    <dgm:pt modelId="{791F0AC6-B7D7-4366-BEEE-6A03F6E5635A}">
      <dgm:prSet/>
      <dgm:spPr/>
      <dgm:t>
        <a:bodyPr/>
        <a:lstStyle/>
        <a:p>
          <a:r>
            <a:rPr lang="en-US" b="0" i="0"/>
            <a:t>Wellbeing Outcomes: Promotes physical relaxation, reduces emotional burnout, scaffolds peer entry. </a:t>
          </a:r>
          <a:endParaRPr lang="en-US"/>
        </a:p>
      </dgm:t>
    </dgm:pt>
    <dgm:pt modelId="{1213318B-B7C7-4719-B2CD-59DDEFEBAA15}" type="parTrans" cxnId="{6712286B-880D-4622-A0B4-46A11726ED09}">
      <dgm:prSet/>
      <dgm:spPr/>
      <dgm:t>
        <a:bodyPr/>
        <a:lstStyle/>
        <a:p>
          <a:endParaRPr lang="en-US"/>
        </a:p>
      </dgm:t>
    </dgm:pt>
    <dgm:pt modelId="{75682473-6D89-48D3-827B-651A4A3950E0}" type="sibTrans" cxnId="{6712286B-880D-4622-A0B4-46A11726ED09}">
      <dgm:prSet/>
      <dgm:spPr/>
      <dgm:t>
        <a:bodyPr/>
        <a:lstStyle/>
        <a:p>
          <a:endParaRPr lang="en-US"/>
        </a:p>
      </dgm:t>
    </dgm:pt>
    <dgm:pt modelId="{C90BA8CE-1D95-49F7-902E-1A8639E7DEC7}" type="pres">
      <dgm:prSet presAssocID="{54765615-CAA9-4A24-BE70-61C272539665}" presName="linear" presStyleCnt="0">
        <dgm:presLayoutVars>
          <dgm:animLvl val="lvl"/>
          <dgm:resizeHandles val="exact"/>
        </dgm:presLayoutVars>
      </dgm:prSet>
      <dgm:spPr/>
    </dgm:pt>
    <dgm:pt modelId="{46CC987C-6442-442E-A8C5-42FF9DBD0D88}" type="pres">
      <dgm:prSet presAssocID="{28CAB638-BC08-42F1-888C-2AE16DF125C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2317BA-9D76-4D63-83C6-E3A6301782A0}" type="pres">
      <dgm:prSet presAssocID="{28CAB638-BC08-42F1-888C-2AE16DF125CB}" presName="childText" presStyleLbl="revTx" presStyleIdx="0" presStyleCnt="2">
        <dgm:presLayoutVars>
          <dgm:bulletEnabled val="1"/>
        </dgm:presLayoutVars>
      </dgm:prSet>
      <dgm:spPr/>
    </dgm:pt>
    <dgm:pt modelId="{E02BD284-09DC-4D77-8749-5F2020816824}" type="pres">
      <dgm:prSet presAssocID="{81EBA188-4D86-44C7-9372-F2753C7D7BE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E852702-6BA0-4ED4-9A50-02FC092199DC}" type="pres">
      <dgm:prSet presAssocID="{81EBA188-4D86-44C7-9372-F2753C7D7BE7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AC5E100-EA38-47F6-A799-078788201217}" srcId="{28CAB638-BC08-42F1-888C-2AE16DF125CB}" destId="{5974DAE1-ABAC-4D7D-9B6F-77DDF0ACE947}" srcOrd="0" destOrd="0" parTransId="{EDB7DE62-A9F4-49AC-9B1E-87D859166044}" sibTransId="{963F5B1C-A646-4137-8276-0E08211BBD85}"/>
    <dgm:cxn modelId="{F5797E10-AA62-48DC-8C5D-B739C9F84BE9}" type="presOf" srcId="{FCA11D47-F721-476B-96F2-2D7B4C58C84B}" destId="{042317BA-9D76-4D63-83C6-E3A6301782A0}" srcOrd="0" destOrd="1" presId="urn:microsoft.com/office/officeart/2005/8/layout/vList2"/>
    <dgm:cxn modelId="{CEE8D91C-1C38-4EE5-953E-AE8C807ABCCB}" type="presOf" srcId="{791F0AC6-B7D7-4366-BEEE-6A03F6E5635A}" destId="{3E852702-6BA0-4ED4-9A50-02FC092199DC}" srcOrd="0" destOrd="1" presId="urn:microsoft.com/office/officeart/2005/8/layout/vList2"/>
    <dgm:cxn modelId="{D1B32326-9EA1-4583-8A04-E7596E8D69F4}" srcId="{81EBA188-4D86-44C7-9372-F2753C7D7BE7}" destId="{A536BF31-ACFF-431A-A32B-98779A9D6F41}" srcOrd="0" destOrd="0" parTransId="{0E98EF4C-1D93-41BD-91AD-0D6AE98D7F12}" sibTransId="{8631AF63-2A75-4B85-8D6C-F673539B192D}"/>
    <dgm:cxn modelId="{74F8F144-C584-4CA8-8BD0-117BEF5A6EC6}" type="presOf" srcId="{54765615-CAA9-4A24-BE70-61C272539665}" destId="{C90BA8CE-1D95-49F7-902E-1A8639E7DEC7}" srcOrd="0" destOrd="0" presId="urn:microsoft.com/office/officeart/2005/8/layout/vList2"/>
    <dgm:cxn modelId="{589B9954-F8F2-477B-8259-93E6DE557474}" srcId="{54765615-CAA9-4A24-BE70-61C272539665}" destId="{81EBA188-4D86-44C7-9372-F2753C7D7BE7}" srcOrd="1" destOrd="0" parTransId="{8DB7CF08-3E77-4582-9417-FC5C2C0A08A0}" sibTransId="{EAEA2381-4DB0-4D0A-85E5-1EC17FA312A0}"/>
    <dgm:cxn modelId="{6712286B-880D-4622-A0B4-46A11726ED09}" srcId="{81EBA188-4D86-44C7-9372-F2753C7D7BE7}" destId="{791F0AC6-B7D7-4366-BEEE-6A03F6E5635A}" srcOrd="1" destOrd="0" parTransId="{1213318B-B7C7-4719-B2CD-59DDEFEBAA15}" sibTransId="{75682473-6D89-48D3-827B-651A4A3950E0}"/>
    <dgm:cxn modelId="{497CC08E-379E-44A5-ADBB-ACF689FBE905}" type="presOf" srcId="{81EBA188-4D86-44C7-9372-F2753C7D7BE7}" destId="{E02BD284-09DC-4D77-8749-5F2020816824}" srcOrd="0" destOrd="0" presId="urn:microsoft.com/office/officeart/2005/8/layout/vList2"/>
    <dgm:cxn modelId="{5C6A1DAA-70E7-47B5-A75B-F10A565CBAEE}" srcId="{28CAB638-BC08-42F1-888C-2AE16DF125CB}" destId="{FCA11D47-F721-476B-96F2-2D7B4C58C84B}" srcOrd="1" destOrd="0" parTransId="{A1D2512C-893F-4426-843C-327174F75218}" sibTransId="{4D7C7FE9-4BAF-4CCE-BBA2-7F0AD46EC47F}"/>
    <dgm:cxn modelId="{DC0D10D4-BE26-4E53-9105-4E833E60A8A7}" srcId="{54765615-CAA9-4A24-BE70-61C272539665}" destId="{28CAB638-BC08-42F1-888C-2AE16DF125CB}" srcOrd="0" destOrd="0" parTransId="{F77BCF3A-2926-455B-8DC0-DDBF0C10B04A}" sibTransId="{5890112C-7D9F-486F-8529-F1FC9FB5FF04}"/>
    <dgm:cxn modelId="{592381D7-3FEA-4810-BF48-70817C9AF150}" type="presOf" srcId="{A536BF31-ACFF-431A-A32B-98779A9D6F41}" destId="{3E852702-6BA0-4ED4-9A50-02FC092199DC}" srcOrd="0" destOrd="0" presId="urn:microsoft.com/office/officeart/2005/8/layout/vList2"/>
    <dgm:cxn modelId="{F051C2DF-E901-44A3-AEA8-CFEEAC276930}" type="presOf" srcId="{28CAB638-BC08-42F1-888C-2AE16DF125CB}" destId="{46CC987C-6442-442E-A8C5-42FF9DBD0D88}" srcOrd="0" destOrd="0" presId="urn:microsoft.com/office/officeart/2005/8/layout/vList2"/>
    <dgm:cxn modelId="{BFA324E0-C92C-4664-AF44-98C1051788DF}" type="presOf" srcId="{5974DAE1-ABAC-4D7D-9B6F-77DDF0ACE947}" destId="{042317BA-9D76-4D63-83C6-E3A6301782A0}" srcOrd="0" destOrd="0" presId="urn:microsoft.com/office/officeart/2005/8/layout/vList2"/>
    <dgm:cxn modelId="{7B0E0AC0-B539-4855-80E9-EA4E21C62DF5}" type="presParOf" srcId="{C90BA8CE-1D95-49F7-902E-1A8639E7DEC7}" destId="{46CC987C-6442-442E-A8C5-42FF9DBD0D88}" srcOrd="0" destOrd="0" presId="urn:microsoft.com/office/officeart/2005/8/layout/vList2"/>
    <dgm:cxn modelId="{28528130-2850-4FDC-B004-167293DB29DB}" type="presParOf" srcId="{C90BA8CE-1D95-49F7-902E-1A8639E7DEC7}" destId="{042317BA-9D76-4D63-83C6-E3A6301782A0}" srcOrd="1" destOrd="0" presId="urn:microsoft.com/office/officeart/2005/8/layout/vList2"/>
    <dgm:cxn modelId="{62F0B8A1-6628-4F0E-83F1-7AADF81B2C5E}" type="presParOf" srcId="{C90BA8CE-1D95-49F7-902E-1A8639E7DEC7}" destId="{E02BD284-09DC-4D77-8749-5F2020816824}" srcOrd="2" destOrd="0" presId="urn:microsoft.com/office/officeart/2005/8/layout/vList2"/>
    <dgm:cxn modelId="{C9E35FBC-5815-451A-BB69-AF5A119DD8DE}" type="presParOf" srcId="{C90BA8CE-1D95-49F7-902E-1A8639E7DEC7}" destId="{3E852702-6BA0-4ED4-9A50-02FC092199D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1ADB5D-5B0F-46A2-AC35-7EDC2F5ABEF1}" type="doc">
      <dgm:prSet loTypeId="urn:microsoft.com/office/officeart/2008/layout/VerticalAccent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E80E29-88AE-42A3-8257-CE9065359574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Practice Transformation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Modern early years practices grounded in relationships, rather than cold institutional care.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5B48A4-3563-44F1-8F15-A4DB4FD6AC39}" type="parTrans" cxnId="{59A44740-710F-487B-9B17-360E95B84C00}">
      <dgm:prSet/>
      <dgm:spPr/>
      <dgm:t>
        <a:bodyPr/>
        <a:lstStyle/>
        <a:p>
          <a:endParaRPr lang="en-US"/>
        </a:p>
      </dgm:t>
    </dgm:pt>
    <dgm:pt modelId="{021E7B43-F736-40D0-9D99-20585090917B}" type="sibTrans" cxnId="{59A44740-710F-487B-9B17-360E95B84C00}">
      <dgm:prSet/>
      <dgm:spPr/>
      <dgm:t>
        <a:bodyPr/>
        <a:lstStyle/>
        <a:p>
          <a:endParaRPr lang="en-US"/>
        </a:p>
      </dgm:t>
    </dgm:pt>
    <dgm:pt modelId="{EAE9D3E6-39F8-44C2-B311-685A435FF8D3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Policy Integration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Implicitly refers to national policies such as the EYFS Key Person mandate.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77A98A-324D-4472-A591-C3235412549D}" type="parTrans" cxnId="{974685C3-9381-4752-A961-A9BE77969F19}">
      <dgm:prSet/>
      <dgm:spPr/>
      <dgm:t>
        <a:bodyPr/>
        <a:lstStyle/>
        <a:p>
          <a:endParaRPr lang="en-US"/>
        </a:p>
      </dgm:t>
    </dgm:pt>
    <dgm:pt modelId="{0718EAF3-F5C4-46AB-879E-0D6C25F37411}" type="sibTrans" cxnId="{974685C3-9381-4752-A961-A9BE77969F19}">
      <dgm:prSet/>
      <dgm:spPr/>
      <dgm:t>
        <a:bodyPr/>
        <a:lstStyle/>
        <a:p>
          <a:endParaRPr lang="en-US"/>
        </a:p>
      </dgm:t>
    </dgm:pt>
    <dgm:pt modelId="{19B43C37-796A-424F-B8E1-3EB8993C7A01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Diagnostic Utility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Assists practitioners in distinguishing between normal transitional stress from developmental and/or safeguarding issues.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C2D220-4E36-4C32-89BB-E2102F7F30D9}" type="parTrans" cxnId="{404EF880-F3BE-48F2-8568-06FDAAAE35DE}">
      <dgm:prSet/>
      <dgm:spPr/>
      <dgm:t>
        <a:bodyPr/>
        <a:lstStyle/>
        <a:p>
          <a:endParaRPr lang="en-US"/>
        </a:p>
      </dgm:t>
    </dgm:pt>
    <dgm:pt modelId="{A32DA5CE-69B8-478D-9045-8D0ADA4B4E69}" type="sibTrans" cxnId="{404EF880-F3BE-48F2-8568-06FDAAAE35DE}">
      <dgm:prSet/>
      <dgm:spPr/>
      <dgm:t>
        <a:bodyPr/>
        <a:lstStyle/>
        <a:p>
          <a:endParaRPr lang="en-US"/>
        </a:p>
      </dgm:t>
    </dgm:pt>
    <dgm:pt modelId="{B5774014-94D7-4371-9367-C7952B882E65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Focus on Early Prevention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Highlights E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arly Emotional Security as the Basis for Mental Resilience and Mental Health throughout Life.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8D9DCA-42CD-4B53-A6B6-1D8E757F90CD}" type="parTrans" cxnId="{B93CAA9D-A803-4C5E-91C1-FB99B280D751}">
      <dgm:prSet/>
      <dgm:spPr/>
      <dgm:t>
        <a:bodyPr/>
        <a:lstStyle/>
        <a:p>
          <a:endParaRPr lang="en-US"/>
        </a:p>
      </dgm:t>
    </dgm:pt>
    <dgm:pt modelId="{677CB9DE-6B7F-4199-BEF3-984F51F6A4FC}" type="sibTrans" cxnId="{B93CAA9D-A803-4C5E-91C1-FB99B280D751}">
      <dgm:prSet/>
      <dgm:spPr/>
      <dgm:t>
        <a:bodyPr/>
        <a:lstStyle/>
        <a:p>
          <a:endParaRPr lang="en-US"/>
        </a:p>
      </dgm:t>
    </dgm:pt>
    <dgm:pt modelId="{904C62DE-2301-43DA-8719-536559068625}" type="pres">
      <dgm:prSet presAssocID="{1F1ADB5D-5B0F-46A2-AC35-7EDC2F5ABEF1}" presName="Name0" presStyleCnt="0">
        <dgm:presLayoutVars>
          <dgm:chMax/>
          <dgm:chPref/>
          <dgm:dir/>
        </dgm:presLayoutVars>
      </dgm:prSet>
      <dgm:spPr/>
    </dgm:pt>
    <dgm:pt modelId="{C5FC79F0-8C98-4D00-9D8F-7C88F1E3ACAE}" type="pres">
      <dgm:prSet presAssocID="{14E80E29-88AE-42A3-8257-CE9065359574}" presName="parenttextcomposite" presStyleCnt="0"/>
      <dgm:spPr/>
    </dgm:pt>
    <dgm:pt modelId="{025A0D36-816A-4AB4-AED4-B2015B8C0B5C}" type="pres">
      <dgm:prSet presAssocID="{14E80E29-88AE-42A3-8257-CE9065359574}" presName="parenttext" presStyleLbl="revTx" presStyleIdx="0" presStyleCnt="4">
        <dgm:presLayoutVars>
          <dgm:chMax/>
          <dgm:chPref val="2"/>
          <dgm:bulletEnabled val="1"/>
        </dgm:presLayoutVars>
      </dgm:prSet>
      <dgm:spPr/>
    </dgm:pt>
    <dgm:pt modelId="{308D3B3B-8F71-4C1B-A7E9-7790D102933E}" type="pres">
      <dgm:prSet presAssocID="{14E80E29-88AE-42A3-8257-CE9065359574}" presName="parallelogramComposite" presStyleCnt="0"/>
      <dgm:spPr/>
    </dgm:pt>
    <dgm:pt modelId="{68238610-291F-47F1-B248-11F2293CE459}" type="pres">
      <dgm:prSet presAssocID="{14E80E29-88AE-42A3-8257-CE9065359574}" presName="parallelogram1" presStyleLbl="alignNode1" presStyleIdx="0" presStyleCnt="28"/>
      <dgm:spPr/>
    </dgm:pt>
    <dgm:pt modelId="{7531C56C-023E-4B8A-A955-AE14ADEE389A}" type="pres">
      <dgm:prSet presAssocID="{14E80E29-88AE-42A3-8257-CE9065359574}" presName="parallelogram2" presStyleLbl="alignNode1" presStyleIdx="1" presStyleCnt="28"/>
      <dgm:spPr/>
    </dgm:pt>
    <dgm:pt modelId="{52E6D49C-E5E0-4816-99F3-9CE1329F0075}" type="pres">
      <dgm:prSet presAssocID="{14E80E29-88AE-42A3-8257-CE9065359574}" presName="parallelogram3" presStyleLbl="alignNode1" presStyleIdx="2" presStyleCnt="28"/>
      <dgm:spPr/>
    </dgm:pt>
    <dgm:pt modelId="{32C6850B-19EF-4B0B-B47E-945FB39E6459}" type="pres">
      <dgm:prSet presAssocID="{14E80E29-88AE-42A3-8257-CE9065359574}" presName="parallelogram4" presStyleLbl="alignNode1" presStyleIdx="3" presStyleCnt="28"/>
      <dgm:spPr/>
    </dgm:pt>
    <dgm:pt modelId="{BD9506DC-444F-404F-A1F3-E2333AC6F04A}" type="pres">
      <dgm:prSet presAssocID="{14E80E29-88AE-42A3-8257-CE9065359574}" presName="parallelogram5" presStyleLbl="alignNode1" presStyleIdx="4" presStyleCnt="28"/>
      <dgm:spPr/>
    </dgm:pt>
    <dgm:pt modelId="{48EBDC4D-F8F3-4607-9F6E-22FAA1620C35}" type="pres">
      <dgm:prSet presAssocID="{14E80E29-88AE-42A3-8257-CE9065359574}" presName="parallelogram6" presStyleLbl="alignNode1" presStyleIdx="5" presStyleCnt="28"/>
      <dgm:spPr/>
    </dgm:pt>
    <dgm:pt modelId="{A0BEFD55-3455-4069-9E1C-19A8C90A75CA}" type="pres">
      <dgm:prSet presAssocID="{14E80E29-88AE-42A3-8257-CE9065359574}" presName="parallelogram7" presStyleLbl="alignNode1" presStyleIdx="6" presStyleCnt="28"/>
      <dgm:spPr/>
    </dgm:pt>
    <dgm:pt modelId="{F7AA630D-5945-4B0C-9D3C-2E427C8778EC}" type="pres">
      <dgm:prSet presAssocID="{021E7B43-F736-40D0-9D99-20585090917B}" presName="sibTrans" presStyleCnt="0"/>
      <dgm:spPr/>
    </dgm:pt>
    <dgm:pt modelId="{33AB9AA2-AC53-4C0B-A6F6-7C9DCCD1DBB3}" type="pres">
      <dgm:prSet presAssocID="{EAE9D3E6-39F8-44C2-B311-685A435FF8D3}" presName="parenttextcomposite" presStyleCnt="0"/>
      <dgm:spPr/>
    </dgm:pt>
    <dgm:pt modelId="{F4B1C278-7759-4B0D-BFF5-D6AB35D1ED21}" type="pres">
      <dgm:prSet presAssocID="{EAE9D3E6-39F8-44C2-B311-685A435FF8D3}" presName="parenttext" presStyleLbl="revTx" presStyleIdx="1" presStyleCnt="4">
        <dgm:presLayoutVars>
          <dgm:chMax/>
          <dgm:chPref val="2"/>
          <dgm:bulletEnabled val="1"/>
        </dgm:presLayoutVars>
      </dgm:prSet>
      <dgm:spPr/>
    </dgm:pt>
    <dgm:pt modelId="{06FAE248-E8A8-4E34-99BE-B5032D262556}" type="pres">
      <dgm:prSet presAssocID="{EAE9D3E6-39F8-44C2-B311-685A435FF8D3}" presName="parallelogramComposite" presStyleCnt="0"/>
      <dgm:spPr/>
    </dgm:pt>
    <dgm:pt modelId="{9AAAFD88-A406-4275-BE37-5DE795B41FDE}" type="pres">
      <dgm:prSet presAssocID="{EAE9D3E6-39F8-44C2-B311-685A435FF8D3}" presName="parallelogram1" presStyleLbl="alignNode1" presStyleIdx="7" presStyleCnt="28"/>
      <dgm:spPr/>
    </dgm:pt>
    <dgm:pt modelId="{B80BE828-545C-42EB-937C-552A01F3A32A}" type="pres">
      <dgm:prSet presAssocID="{EAE9D3E6-39F8-44C2-B311-685A435FF8D3}" presName="parallelogram2" presStyleLbl="alignNode1" presStyleIdx="8" presStyleCnt="28"/>
      <dgm:spPr/>
    </dgm:pt>
    <dgm:pt modelId="{37C508C6-E433-47E2-9A50-F682C4B05CAD}" type="pres">
      <dgm:prSet presAssocID="{EAE9D3E6-39F8-44C2-B311-685A435FF8D3}" presName="parallelogram3" presStyleLbl="alignNode1" presStyleIdx="9" presStyleCnt="28"/>
      <dgm:spPr/>
    </dgm:pt>
    <dgm:pt modelId="{9F4C8454-842C-44FF-BED0-E535F31AB9AB}" type="pres">
      <dgm:prSet presAssocID="{EAE9D3E6-39F8-44C2-B311-685A435FF8D3}" presName="parallelogram4" presStyleLbl="alignNode1" presStyleIdx="10" presStyleCnt="28"/>
      <dgm:spPr/>
    </dgm:pt>
    <dgm:pt modelId="{F3A71903-1173-485B-AADA-A7495CE7BF05}" type="pres">
      <dgm:prSet presAssocID="{EAE9D3E6-39F8-44C2-B311-685A435FF8D3}" presName="parallelogram5" presStyleLbl="alignNode1" presStyleIdx="11" presStyleCnt="28"/>
      <dgm:spPr/>
    </dgm:pt>
    <dgm:pt modelId="{56B40F57-4AD6-45B8-B6A4-784F2D9C6FE4}" type="pres">
      <dgm:prSet presAssocID="{EAE9D3E6-39F8-44C2-B311-685A435FF8D3}" presName="parallelogram6" presStyleLbl="alignNode1" presStyleIdx="12" presStyleCnt="28"/>
      <dgm:spPr/>
    </dgm:pt>
    <dgm:pt modelId="{85E750DC-0433-4500-AB46-C6737CB3040B}" type="pres">
      <dgm:prSet presAssocID="{EAE9D3E6-39F8-44C2-B311-685A435FF8D3}" presName="parallelogram7" presStyleLbl="alignNode1" presStyleIdx="13" presStyleCnt="28"/>
      <dgm:spPr/>
    </dgm:pt>
    <dgm:pt modelId="{F8389B20-14DE-4296-BC6D-69184B5057CE}" type="pres">
      <dgm:prSet presAssocID="{0718EAF3-F5C4-46AB-879E-0D6C25F37411}" presName="sibTrans" presStyleCnt="0"/>
      <dgm:spPr/>
    </dgm:pt>
    <dgm:pt modelId="{FF8745FC-A8B8-49DC-8F64-8712DE94E67D}" type="pres">
      <dgm:prSet presAssocID="{19B43C37-796A-424F-B8E1-3EB8993C7A01}" presName="parenttextcomposite" presStyleCnt="0"/>
      <dgm:spPr/>
    </dgm:pt>
    <dgm:pt modelId="{04BFF767-4C86-451D-A950-B2DCB617B47D}" type="pres">
      <dgm:prSet presAssocID="{19B43C37-796A-424F-B8E1-3EB8993C7A01}" presName="parenttext" presStyleLbl="revTx" presStyleIdx="2" presStyleCnt="4">
        <dgm:presLayoutVars>
          <dgm:chMax/>
          <dgm:chPref val="2"/>
          <dgm:bulletEnabled val="1"/>
        </dgm:presLayoutVars>
      </dgm:prSet>
      <dgm:spPr/>
    </dgm:pt>
    <dgm:pt modelId="{A3FE7E33-A528-4603-A6D1-45DE68663E6E}" type="pres">
      <dgm:prSet presAssocID="{19B43C37-796A-424F-B8E1-3EB8993C7A01}" presName="parallelogramComposite" presStyleCnt="0"/>
      <dgm:spPr/>
    </dgm:pt>
    <dgm:pt modelId="{44462EE5-23A9-4C2A-BD8C-5EB710641BB2}" type="pres">
      <dgm:prSet presAssocID="{19B43C37-796A-424F-B8E1-3EB8993C7A01}" presName="parallelogram1" presStyleLbl="alignNode1" presStyleIdx="14" presStyleCnt="28"/>
      <dgm:spPr/>
    </dgm:pt>
    <dgm:pt modelId="{F3A8D3A0-1F5E-4F26-AB71-41001D0EFD0C}" type="pres">
      <dgm:prSet presAssocID="{19B43C37-796A-424F-B8E1-3EB8993C7A01}" presName="parallelogram2" presStyleLbl="alignNode1" presStyleIdx="15" presStyleCnt="28"/>
      <dgm:spPr/>
    </dgm:pt>
    <dgm:pt modelId="{85C33A83-2AEC-49E1-8125-0C5632722F50}" type="pres">
      <dgm:prSet presAssocID="{19B43C37-796A-424F-B8E1-3EB8993C7A01}" presName="parallelogram3" presStyleLbl="alignNode1" presStyleIdx="16" presStyleCnt="28"/>
      <dgm:spPr/>
    </dgm:pt>
    <dgm:pt modelId="{F6BE7216-4809-4947-9685-90597DE8F0C5}" type="pres">
      <dgm:prSet presAssocID="{19B43C37-796A-424F-B8E1-3EB8993C7A01}" presName="parallelogram4" presStyleLbl="alignNode1" presStyleIdx="17" presStyleCnt="28"/>
      <dgm:spPr/>
    </dgm:pt>
    <dgm:pt modelId="{A6838C0E-FECA-4366-A5C2-391E9C7C1585}" type="pres">
      <dgm:prSet presAssocID="{19B43C37-796A-424F-B8E1-3EB8993C7A01}" presName="parallelogram5" presStyleLbl="alignNode1" presStyleIdx="18" presStyleCnt="28"/>
      <dgm:spPr/>
    </dgm:pt>
    <dgm:pt modelId="{1B804C9B-7730-4FD7-A449-68F98E07537A}" type="pres">
      <dgm:prSet presAssocID="{19B43C37-796A-424F-B8E1-3EB8993C7A01}" presName="parallelogram6" presStyleLbl="alignNode1" presStyleIdx="19" presStyleCnt="28"/>
      <dgm:spPr/>
    </dgm:pt>
    <dgm:pt modelId="{0DC58D1F-AFC9-46EA-B684-6A6D79C2030F}" type="pres">
      <dgm:prSet presAssocID="{19B43C37-796A-424F-B8E1-3EB8993C7A01}" presName="parallelogram7" presStyleLbl="alignNode1" presStyleIdx="20" presStyleCnt="28"/>
      <dgm:spPr/>
    </dgm:pt>
    <dgm:pt modelId="{CE3BED4F-4E5B-4BE5-A661-183A3CDADEC1}" type="pres">
      <dgm:prSet presAssocID="{A32DA5CE-69B8-478D-9045-8D0ADA4B4E69}" presName="sibTrans" presStyleCnt="0"/>
      <dgm:spPr/>
    </dgm:pt>
    <dgm:pt modelId="{3BA4DF04-7638-43F4-A23F-9AEEE17E2BB9}" type="pres">
      <dgm:prSet presAssocID="{B5774014-94D7-4371-9367-C7952B882E65}" presName="parenttextcomposite" presStyleCnt="0"/>
      <dgm:spPr/>
    </dgm:pt>
    <dgm:pt modelId="{2952DCEE-676B-4C65-8E83-7C69F5761CDB}" type="pres">
      <dgm:prSet presAssocID="{B5774014-94D7-4371-9367-C7952B882E65}" presName="parenttext" presStyleLbl="revTx" presStyleIdx="3" presStyleCnt="4">
        <dgm:presLayoutVars>
          <dgm:chMax/>
          <dgm:chPref val="2"/>
          <dgm:bulletEnabled val="1"/>
        </dgm:presLayoutVars>
      </dgm:prSet>
      <dgm:spPr/>
    </dgm:pt>
    <dgm:pt modelId="{9FE58E59-0585-4A17-980E-CB73597A3631}" type="pres">
      <dgm:prSet presAssocID="{B5774014-94D7-4371-9367-C7952B882E65}" presName="parallelogramComposite" presStyleCnt="0"/>
      <dgm:spPr/>
    </dgm:pt>
    <dgm:pt modelId="{F7122B74-8E3D-4C82-BBF3-1E08FDA54648}" type="pres">
      <dgm:prSet presAssocID="{B5774014-94D7-4371-9367-C7952B882E65}" presName="parallelogram1" presStyleLbl="alignNode1" presStyleIdx="21" presStyleCnt="28"/>
      <dgm:spPr/>
    </dgm:pt>
    <dgm:pt modelId="{B82B2729-1834-4845-83EE-8338246D58C3}" type="pres">
      <dgm:prSet presAssocID="{B5774014-94D7-4371-9367-C7952B882E65}" presName="parallelogram2" presStyleLbl="alignNode1" presStyleIdx="22" presStyleCnt="28"/>
      <dgm:spPr/>
    </dgm:pt>
    <dgm:pt modelId="{3C0B5D62-4648-431F-B927-23FEE3495E20}" type="pres">
      <dgm:prSet presAssocID="{B5774014-94D7-4371-9367-C7952B882E65}" presName="parallelogram3" presStyleLbl="alignNode1" presStyleIdx="23" presStyleCnt="28"/>
      <dgm:spPr/>
    </dgm:pt>
    <dgm:pt modelId="{80CA46EE-958E-4AA8-A52D-CD66DFF3CC85}" type="pres">
      <dgm:prSet presAssocID="{B5774014-94D7-4371-9367-C7952B882E65}" presName="parallelogram4" presStyleLbl="alignNode1" presStyleIdx="24" presStyleCnt="28"/>
      <dgm:spPr/>
    </dgm:pt>
    <dgm:pt modelId="{3278EDB5-F4A8-42C9-B046-6E265A314440}" type="pres">
      <dgm:prSet presAssocID="{B5774014-94D7-4371-9367-C7952B882E65}" presName="parallelogram5" presStyleLbl="alignNode1" presStyleIdx="25" presStyleCnt="28"/>
      <dgm:spPr/>
    </dgm:pt>
    <dgm:pt modelId="{0769EEA4-4201-47F1-825D-8A313E092229}" type="pres">
      <dgm:prSet presAssocID="{B5774014-94D7-4371-9367-C7952B882E65}" presName="parallelogram6" presStyleLbl="alignNode1" presStyleIdx="26" presStyleCnt="28"/>
      <dgm:spPr/>
    </dgm:pt>
    <dgm:pt modelId="{865238AA-3606-42F7-8376-832D10C0E7FF}" type="pres">
      <dgm:prSet presAssocID="{B5774014-94D7-4371-9367-C7952B882E65}" presName="parallelogram7" presStyleLbl="alignNode1" presStyleIdx="27" presStyleCnt="28"/>
      <dgm:spPr/>
    </dgm:pt>
  </dgm:ptLst>
  <dgm:cxnLst>
    <dgm:cxn modelId="{AD463709-1F97-4785-967D-1AA4FEABD6E3}" type="presOf" srcId="{14E80E29-88AE-42A3-8257-CE9065359574}" destId="{025A0D36-816A-4AB4-AED4-B2015B8C0B5C}" srcOrd="0" destOrd="0" presId="urn:microsoft.com/office/officeart/2008/layout/VerticalAccentList"/>
    <dgm:cxn modelId="{59A44740-710F-487B-9B17-360E95B84C00}" srcId="{1F1ADB5D-5B0F-46A2-AC35-7EDC2F5ABEF1}" destId="{14E80E29-88AE-42A3-8257-CE9065359574}" srcOrd="0" destOrd="0" parTransId="{975B48A4-3563-44F1-8F15-A4DB4FD6AC39}" sibTransId="{021E7B43-F736-40D0-9D99-20585090917B}"/>
    <dgm:cxn modelId="{FF298D6D-26AB-4B3E-99FF-E3151EB1D462}" type="presOf" srcId="{1F1ADB5D-5B0F-46A2-AC35-7EDC2F5ABEF1}" destId="{904C62DE-2301-43DA-8719-536559068625}" srcOrd="0" destOrd="0" presId="urn:microsoft.com/office/officeart/2008/layout/VerticalAccentList"/>
    <dgm:cxn modelId="{E68C947C-B0B3-48D1-BB3C-7F7E325583DC}" type="presOf" srcId="{EAE9D3E6-39F8-44C2-B311-685A435FF8D3}" destId="{F4B1C278-7759-4B0D-BFF5-D6AB35D1ED21}" srcOrd="0" destOrd="0" presId="urn:microsoft.com/office/officeart/2008/layout/VerticalAccentList"/>
    <dgm:cxn modelId="{404EF880-F3BE-48F2-8568-06FDAAAE35DE}" srcId="{1F1ADB5D-5B0F-46A2-AC35-7EDC2F5ABEF1}" destId="{19B43C37-796A-424F-B8E1-3EB8993C7A01}" srcOrd="2" destOrd="0" parTransId="{17C2D220-4E36-4C32-89BB-E2102F7F30D9}" sibTransId="{A32DA5CE-69B8-478D-9045-8D0ADA4B4E69}"/>
    <dgm:cxn modelId="{7153329B-49EF-4D26-84EF-6FB1B011859F}" type="presOf" srcId="{B5774014-94D7-4371-9367-C7952B882E65}" destId="{2952DCEE-676B-4C65-8E83-7C69F5761CDB}" srcOrd="0" destOrd="0" presId="urn:microsoft.com/office/officeart/2008/layout/VerticalAccentList"/>
    <dgm:cxn modelId="{B93CAA9D-A803-4C5E-91C1-FB99B280D751}" srcId="{1F1ADB5D-5B0F-46A2-AC35-7EDC2F5ABEF1}" destId="{B5774014-94D7-4371-9367-C7952B882E65}" srcOrd="3" destOrd="0" parTransId="{A28D9DCA-42CD-4B53-A6B6-1D8E757F90CD}" sibTransId="{677CB9DE-6B7F-4199-BEF3-984F51F6A4FC}"/>
    <dgm:cxn modelId="{1A70DFA4-0AAF-4337-B66B-3C9176C49EF5}" type="presOf" srcId="{19B43C37-796A-424F-B8E1-3EB8993C7A01}" destId="{04BFF767-4C86-451D-A950-B2DCB617B47D}" srcOrd="0" destOrd="0" presId="urn:microsoft.com/office/officeart/2008/layout/VerticalAccentList"/>
    <dgm:cxn modelId="{974685C3-9381-4752-A961-A9BE77969F19}" srcId="{1F1ADB5D-5B0F-46A2-AC35-7EDC2F5ABEF1}" destId="{EAE9D3E6-39F8-44C2-B311-685A435FF8D3}" srcOrd="1" destOrd="0" parTransId="{8377A98A-324D-4472-A591-C3235412549D}" sibTransId="{0718EAF3-F5C4-46AB-879E-0D6C25F37411}"/>
    <dgm:cxn modelId="{7C79207B-90C1-4588-970B-F8158E159E91}" type="presParOf" srcId="{904C62DE-2301-43DA-8719-536559068625}" destId="{C5FC79F0-8C98-4D00-9D8F-7C88F1E3ACAE}" srcOrd="0" destOrd="0" presId="urn:microsoft.com/office/officeart/2008/layout/VerticalAccentList"/>
    <dgm:cxn modelId="{4250E92A-AD33-4B10-B121-6CF5102DF6FF}" type="presParOf" srcId="{C5FC79F0-8C98-4D00-9D8F-7C88F1E3ACAE}" destId="{025A0D36-816A-4AB4-AED4-B2015B8C0B5C}" srcOrd="0" destOrd="0" presId="urn:microsoft.com/office/officeart/2008/layout/VerticalAccentList"/>
    <dgm:cxn modelId="{8F8C7629-EFA3-4B3A-A720-D6ADA4DFE286}" type="presParOf" srcId="{904C62DE-2301-43DA-8719-536559068625}" destId="{308D3B3B-8F71-4C1B-A7E9-7790D102933E}" srcOrd="1" destOrd="0" presId="urn:microsoft.com/office/officeart/2008/layout/VerticalAccentList"/>
    <dgm:cxn modelId="{A21F0350-CCD2-4056-8A25-A0F8B03B60B1}" type="presParOf" srcId="{308D3B3B-8F71-4C1B-A7E9-7790D102933E}" destId="{68238610-291F-47F1-B248-11F2293CE459}" srcOrd="0" destOrd="0" presId="urn:microsoft.com/office/officeart/2008/layout/VerticalAccentList"/>
    <dgm:cxn modelId="{507342D2-EA2C-43FF-AE18-6A5ED7614E2B}" type="presParOf" srcId="{308D3B3B-8F71-4C1B-A7E9-7790D102933E}" destId="{7531C56C-023E-4B8A-A955-AE14ADEE389A}" srcOrd="1" destOrd="0" presId="urn:microsoft.com/office/officeart/2008/layout/VerticalAccentList"/>
    <dgm:cxn modelId="{4DA2DF3E-0289-4D5E-B003-A24C26035083}" type="presParOf" srcId="{308D3B3B-8F71-4C1B-A7E9-7790D102933E}" destId="{52E6D49C-E5E0-4816-99F3-9CE1329F0075}" srcOrd="2" destOrd="0" presId="urn:microsoft.com/office/officeart/2008/layout/VerticalAccentList"/>
    <dgm:cxn modelId="{C45F4832-345D-48ED-A665-CC9AF6667BF1}" type="presParOf" srcId="{308D3B3B-8F71-4C1B-A7E9-7790D102933E}" destId="{32C6850B-19EF-4B0B-B47E-945FB39E6459}" srcOrd="3" destOrd="0" presId="urn:microsoft.com/office/officeart/2008/layout/VerticalAccentList"/>
    <dgm:cxn modelId="{FC749B57-5360-416E-B089-E6F578D2F8E5}" type="presParOf" srcId="{308D3B3B-8F71-4C1B-A7E9-7790D102933E}" destId="{BD9506DC-444F-404F-A1F3-E2333AC6F04A}" srcOrd="4" destOrd="0" presId="urn:microsoft.com/office/officeart/2008/layout/VerticalAccentList"/>
    <dgm:cxn modelId="{2CEFFF4C-1FB5-4CD3-8050-3EBCF6F471AB}" type="presParOf" srcId="{308D3B3B-8F71-4C1B-A7E9-7790D102933E}" destId="{48EBDC4D-F8F3-4607-9F6E-22FAA1620C35}" srcOrd="5" destOrd="0" presId="urn:microsoft.com/office/officeart/2008/layout/VerticalAccentList"/>
    <dgm:cxn modelId="{1DAF9ACD-FAC7-49D6-A186-B2FBFD734BD1}" type="presParOf" srcId="{308D3B3B-8F71-4C1B-A7E9-7790D102933E}" destId="{A0BEFD55-3455-4069-9E1C-19A8C90A75CA}" srcOrd="6" destOrd="0" presId="urn:microsoft.com/office/officeart/2008/layout/VerticalAccentList"/>
    <dgm:cxn modelId="{26E72588-52D4-4BCA-A8B5-F7FF02466E2A}" type="presParOf" srcId="{904C62DE-2301-43DA-8719-536559068625}" destId="{F7AA630D-5945-4B0C-9D3C-2E427C8778EC}" srcOrd="2" destOrd="0" presId="urn:microsoft.com/office/officeart/2008/layout/VerticalAccentList"/>
    <dgm:cxn modelId="{25727F4B-96BD-46CC-8250-994C752613E0}" type="presParOf" srcId="{904C62DE-2301-43DA-8719-536559068625}" destId="{33AB9AA2-AC53-4C0B-A6F6-7C9DCCD1DBB3}" srcOrd="3" destOrd="0" presId="urn:microsoft.com/office/officeart/2008/layout/VerticalAccentList"/>
    <dgm:cxn modelId="{8E5635B6-3633-4592-B456-21ABC31C6B9A}" type="presParOf" srcId="{33AB9AA2-AC53-4C0B-A6F6-7C9DCCD1DBB3}" destId="{F4B1C278-7759-4B0D-BFF5-D6AB35D1ED21}" srcOrd="0" destOrd="0" presId="urn:microsoft.com/office/officeart/2008/layout/VerticalAccentList"/>
    <dgm:cxn modelId="{CFC08E26-ABA8-4AC0-A5B6-118010CD8849}" type="presParOf" srcId="{904C62DE-2301-43DA-8719-536559068625}" destId="{06FAE248-E8A8-4E34-99BE-B5032D262556}" srcOrd="4" destOrd="0" presId="urn:microsoft.com/office/officeart/2008/layout/VerticalAccentList"/>
    <dgm:cxn modelId="{404FC5D6-41BE-41CE-BD3D-5FC1B6A155D2}" type="presParOf" srcId="{06FAE248-E8A8-4E34-99BE-B5032D262556}" destId="{9AAAFD88-A406-4275-BE37-5DE795B41FDE}" srcOrd="0" destOrd="0" presId="urn:microsoft.com/office/officeart/2008/layout/VerticalAccentList"/>
    <dgm:cxn modelId="{EE54DDE1-583D-4888-B342-32454110E94E}" type="presParOf" srcId="{06FAE248-E8A8-4E34-99BE-B5032D262556}" destId="{B80BE828-545C-42EB-937C-552A01F3A32A}" srcOrd="1" destOrd="0" presId="urn:microsoft.com/office/officeart/2008/layout/VerticalAccentList"/>
    <dgm:cxn modelId="{968BFFD5-1529-43C0-8F9B-0E9B3A45FDE7}" type="presParOf" srcId="{06FAE248-E8A8-4E34-99BE-B5032D262556}" destId="{37C508C6-E433-47E2-9A50-F682C4B05CAD}" srcOrd="2" destOrd="0" presId="urn:microsoft.com/office/officeart/2008/layout/VerticalAccentList"/>
    <dgm:cxn modelId="{5E9D4E57-41D6-4B7A-BBB0-CCFDCF655DC3}" type="presParOf" srcId="{06FAE248-E8A8-4E34-99BE-B5032D262556}" destId="{9F4C8454-842C-44FF-BED0-E535F31AB9AB}" srcOrd="3" destOrd="0" presId="urn:microsoft.com/office/officeart/2008/layout/VerticalAccentList"/>
    <dgm:cxn modelId="{174BBB27-EB9D-45EB-9E6F-995E2C6C6076}" type="presParOf" srcId="{06FAE248-E8A8-4E34-99BE-B5032D262556}" destId="{F3A71903-1173-485B-AADA-A7495CE7BF05}" srcOrd="4" destOrd="0" presId="urn:microsoft.com/office/officeart/2008/layout/VerticalAccentList"/>
    <dgm:cxn modelId="{832723C4-9987-4BCB-A38B-2878FEFA875E}" type="presParOf" srcId="{06FAE248-E8A8-4E34-99BE-B5032D262556}" destId="{56B40F57-4AD6-45B8-B6A4-784F2D9C6FE4}" srcOrd="5" destOrd="0" presId="urn:microsoft.com/office/officeart/2008/layout/VerticalAccentList"/>
    <dgm:cxn modelId="{EDEB11B8-E22A-4E12-8381-36717A9DA4CC}" type="presParOf" srcId="{06FAE248-E8A8-4E34-99BE-B5032D262556}" destId="{85E750DC-0433-4500-AB46-C6737CB3040B}" srcOrd="6" destOrd="0" presId="urn:microsoft.com/office/officeart/2008/layout/VerticalAccentList"/>
    <dgm:cxn modelId="{3D50578C-CA17-44AB-BE15-C14C796B1948}" type="presParOf" srcId="{904C62DE-2301-43DA-8719-536559068625}" destId="{F8389B20-14DE-4296-BC6D-69184B5057CE}" srcOrd="5" destOrd="0" presId="urn:microsoft.com/office/officeart/2008/layout/VerticalAccentList"/>
    <dgm:cxn modelId="{C26110B0-8FA7-49B6-B913-86B3A9CA941C}" type="presParOf" srcId="{904C62DE-2301-43DA-8719-536559068625}" destId="{FF8745FC-A8B8-49DC-8F64-8712DE94E67D}" srcOrd="6" destOrd="0" presId="urn:microsoft.com/office/officeart/2008/layout/VerticalAccentList"/>
    <dgm:cxn modelId="{973A5918-C3EC-450F-ACD9-72E4162B9A12}" type="presParOf" srcId="{FF8745FC-A8B8-49DC-8F64-8712DE94E67D}" destId="{04BFF767-4C86-451D-A950-B2DCB617B47D}" srcOrd="0" destOrd="0" presId="urn:microsoft.com/office/officeart/2008/layout/VerticalAccentList"/>
    <dgm:cxn modelId="{2C3C1710-6120-4458-A79D-00B137E6F30A}" type="presParOf" srcId="{904C62DE-2301-43DA-8719-536559068625}" destId="{A3FE7E33-A528-4603-A6D1-45DE68663E6E}" srcOrd="7" destOrd="0" presId="urn:microsoft.com/office/officeart/2008/layout/VerticalAccentList"/>
    <dgm:cxn modelId="{5CF89F77-1881-40AE-88A0-87D2B5528CB6}" type="presParOf" srcId="{A3FE7E33-A528-4603-A6D1-45DE68663E6E}" destId="{44462EE5-23A9-4C2A-BD8C-5EB710641BB2}" srcOrd="0" destOrd="0" presId="urn:microsoft.com/office/officeart/2008/layout/VerticalAccentList"/>
    <dgm:cxn modelId="{48A36506-5425-4034-B603-9FF764FE213F}" type="presParOf" srcId="{A3FE7E33-A528-4603-A6D1-45DE68663E6E}" destId="{F3A8D3A0-1F5E-4F26-AB71-41001D0EFD0C}" srcOrd="1" destOrd="0" presId="urn:microsoft.com/office/officeart/2008/layout/VerticalAccentList"/>
    <dgm:cxn modelId="{2E92F23B-F529-4CC9-9519-BF55F8ADE690}" type="presParOf" srcId="{A3FE7E33-A528-4603-A6D1-45DE68663E6E}" destId="{85C33A83-2AEC-49E1-8125-0C5632722F50}" srcOrd="2" destOrd="0" presId="urn:microsoft.com/office/officeart/2008/layout/VerticalAccentList"/>
    <dgm:cxn modelId="{6A55631C-D262-4793-ABB2-08B820EA144E}" type="presParOf" srcId="{A3FE7E33-A528-4603-A6D1-45DE68663E6E}" destId="{F6BE7216-4809-4947-9685-90597DE8F0C5}" srcOrd="3" destOrd="0" presId="urn:microsoft.com/office/officeart/2008/layout/VerticalAccentList"/>
    <dgm:cxn modelId="{61CBBF62-96E4-4C2A-93E0-7E79B2DF9B42}" type="presParOf" srcId="{A3FE7E33-A528-4603-A6D1-45DE68663E6E}" destId="{A6838C0E-FECA-4366-A5C2-391E9C7C1585}" srcOrd="4" destOrd="0" presId="urn:microsoft.com/office/officeart/2008/layout/VerticalAccentList"/>
    <dgm:cxn modelId="{BCBC8FB9-ED14-490F-9808-2FBC08A676E5}" type="presParOf" srcId="{A3FE7E33-A528-4603-A6D1-45DE68663E6E}" destId="{1B804C9B-7730-4FD7-A449-68F98E07537A}" srcOrd="5" destOrd="0" presId="urn:microsoft.com/office/officeart/2008/layout/VerticalAccentList"/>
    <dgm:cxn modelId="{CF8EA7F4-26FA-4F5A-80E1-1390A97F32FD}" type="presParOf" srcId="{A3FE7E33-A528-4603-A6D1-45DE68663E6E}" destId="{0DC58D1F-AFC9-46EA-B684-6A6D79C2030F}" srcOrd="6" destOrd="0" presId="urn:microsoft.com/office/officeart/2008/layout/VerticalAccentList"/>
    <dgm:cxn modelId="{858BC101-919B-42AF-8FA2-080152DA6F85}" type="presParOf" srcId="{904C62DE-2301-43DA-8719-536559068625}" destId="{CE3BED4F-4E5B-4BE5-A661-183A3CDADEC1}" srcOrd="8" destOrd="0" presId="urn:microsoft.com/office/officeart/2008/layout/VerticalAccentList"/>
    <dgm:cxn modelId="{7A10864B-081F-4A35-A34F-4B0453F280F7}" type="presParOf" srcId="{904C62DE-2301-43DA-8719-536559068625}" destId="{3BA4DF04-7638-43F4-A23F-9AEEE17E2BB9}" srcOrd="9" destOrd="0" presId="urn:microsoft.com/office/officeart/2008/layout/VerticalAccentList"/>
    <dgm:cxn modelId="{E6325542-8F7C-416A-9803-F82D21202F3F}" type="presParOf" srcId="{3BA4DF04-7638-43F4-A23F-9AEEE17E2BB9}" destId="{2952DCEE-676B-4C65-8E83-7C69F5761CDB}" srcOrd="0" destOrd="0" presId="urn:microsoft.com/office/officeart/2008/layout/VerticalAccentList"/>
    <dgm:cxn modelId="{3A020883-7D61-4CDF-AD08-D4C1ED61A0C1}" type="presParOf" srcId="{904C62DE-2301-43DA-8719-536559068625}" destId="{9FE58E59-0585-4A17-980E-CB73597A3631}" srcOrd="10" destOrd="0" presId="urn:microsoft.com/office/officeart/2008/layout/VerticalAccentList"/>
    <dgm:cxn modelId="{10E47E7A-A11A-4778-A1A4-59389F9EC1E1}" type="presParOf" srcId="{9FE58E59-0585-4A17-980E-CB73597A3631}" destId="{F7122B74-8E3D-4C82-BBF3-1E08FDA54648}" srcOrd="0" destOrd="0" presId="urn:microsoft.com/office/officeart/2008/layout/VerticalAccentList"/>
    <dgm:cxn modelId="{ABE0DF59-22DF-4C7C-A4A7-EF9FB03DEBCD}" type="presParOf" srcId="{9FE58E59-0585-4A17-980E-CB73597A3631}" destId="{B82B2729-1834-4845-83EE-8338246D58C3}" srcOrd="1" destOrd="0" presId="urn:microsoft.com/office/officeart/2008/layout/VerticalAccentList"/>
    <dgm:cxn modelId="{86F9DF53-8093-4DF2-8647-4A0B58453B87}" type="presParOf" srcId="{9FE58E59-0585-4A17-980E-CB73597A3631}" destId="{3C0B5D62-4648-431F-B927-23FEE3495E20}" srcOrd="2" destOrd="0" presId="urn:microsoft.com/office/officeart/2008/layout/VerticalAccentList"/>
    <dgm:cxn modelId="{F28D2242-43AA-40C2-9D4B-988D13D23CD2}" type="presParOf" srcId="{9FE58E59-0585-4A17-980E-CB73597A3631}" destId="{80CA46EE-958E-4AA8-A52D-CD66DFF3CC85}" srcOrd="3" destOrd="0" presId="urn:microsoft.com/office/officeart/2008/layout/VerticalAccentList"/>
    <dgm:cxn modelId="{BF9130DD-9B27-4461-B0B3-C8E260770740}" type="presParOf" srcId="{9FE58E59-0585-4A17-980E-CB73597A3631}" destId="{3278EDB5-F4A8-42C9-B046-6E265A314440}" srcOrd="4" destOrd="0" presId="urn:microsoft.com/office/officeart/2008/layout/VerticalAccentList"/>
    <dgm:cxn modelId="{78F8BA26-E7B3-4AD4-94F2-95031E094890}" type="presParOf" srcId="{9FE58E59-0585-4A17-980E-CB73597A3631}" destId="{0769EEA4-4201-47F1-825D-8A313E092229}" srcOrd="5" destOrd="0" presId="urn:microsoft.com/office/officeart/2008/layout/VerticalAccentList"/>
    <dgm:cxn modelId="{C9D86A67-5A08-45A0-B577-8D1C3D9CFCE1}" type="presParOf" srcId="{9FE58E59-0585-4A17-980E-CB73597A3631}" destId="{865238AA-3606-42F7-8376-832D10C0E7FF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2136253-B33B-45F9-900A-4C8FAF855CE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B57F62-A92F-4CEC-970A-2BE12EC0C6D4}">
      <dgm:prSet custT="1"/>
      <dgm:spPr/>
      <dgm:t>
        <a:bodyPr/>
        <a:lstStyle/>
        <a:p>
          <a:r>
            <a:rPr lang="en-US" sz="18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Monotropy Bias</a:t>
          </a:r>
          <a:r>
            <a:rPr lang="en-US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Focus on one key bond (typically mother), neglecting children's ability to have multiple secure attachments.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47BF32-261D-4F35-9AE0-257CC85B720E}" type="parTrans" cxnId="{70F481D1-3F03-4332-971A-4E3AFDD4BCA4}">
      <dgm:prSet/>
      <dgm:spPr/>
      <dgm:t>
        <a:bodyPr/>
        <a:lstStyle/>
        <a:p>
          <a:endParaRPr lang="en-US"/>
        </a:p>
      </dgm:t>
    </dgm:pt>
    <dgm:pt modelId="{3B789B98-A70F-4E40-8C4B-804CC2096455}" type="sibTrans" cxnId="{70F481D1-3F03-4332-971A-4E3AFDD4BCA4}">
      <dgm:prSet/>
      <dgm:spPr/>
      <dgm:t>
        <a:bodyPr/>
        <a:lstStyle/>
        <a:p>
          <a:endParaRPr lang="en-US"/>
        </a:p>
      </dgm:t>
    </dgm:pt>
    <dgm:pt modelId="{237B0874-FCE1-4E46-987C-46B0A1FB674F}">
      <dgm:prSet custT="1"/>
      <dgm:spPr/>
      <dgm:t>
        <a:bodyPr/>
        <a:lstStyle/>
        <a:p>
          <a:r>
            <a:rPr lang="en-US" sz="18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Risk of </a:t>
          </a:r>
          <a:r>
            <a:rPr lang="en-US" sz="1800" b="1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Pathologising</a:t>
          </a:r>
          <a:r>
            <a:rPr lang="en-US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May lead practitioners to only consider attachment issues if a child has a speech delay or social shyness, without also considering the possibility of speech/language delay or neurodivergence (e.g., ASC).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C01EA6-EFF7-4555-8749-4693CC419A66}" type="parTrans" cxnId="{D862D411-98B2-48C0-A324-A745285488A9}">
      <dgm:prSet/>
      <dgm:spPr/>
      <dgm:t>
        <a:bodyPr/>
        <a:lstStyle/>
        <a:p>
          <a:endParaRPr lang="en-US"/>
        </a:p>
      </dgm:t>
    </dgm:pt>
    <dgm:pt modelId="{1BC9D22F-1C62-4CE8-9C56-3357E384BF27}" type="sibTrans" cxnId="{D862D411-98B2-48C0-A324-A745285488A9}">
      <dgm:prSet/>
      <dgm:spPr/>
      <dgm:t>
        <a:bodyPr/>
        <a:lstStyle/>
        <a:p>
          <a:endParaRPr lang="en-US"/>
        </a:p>
      </dgm:t>
    </dgm:pt>
    <dgm:pt modelId="{6A1A1848-969E-401F-9400-B9E0C98B0427}">
      <dgm:prSet custT="1"/>
      <dgm:spPr/>
      <dgm:t>
        <a:bodyPr/>
        <a:lstStyle/>
        <a:p>
          <a:r>
            <a:rPr lang="en-US" sz="18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Determinism</a:t>
          </a:r>
          <a:r>
            <a:rPr lang="en-US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Emerges from the context of families with nuclear families in the West, and may not fully capture collective patterns of care across various communities. 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2412A5-9195-4D5D-A1E8-44CA6CF8A6D5}" type="parTrans" cxnId="{6ED667A4-A98E-4610-81EA-44711FB60087}">
      <dgm:prSet/>
      <dgm:spPr/>
      <dgm:t>
        <a:bodyPr/>
        <a:lstStyle/>
        <a:p>
          <a:endParaRPr lang="en-US"/>
        </a:p>
      </dgm:t>
    </dgm:pt>
    <dgm:pt modelId="{33437794-7ABC-4D75-858B-ECE262F3BCB0}" type="sibTrans" cxnId="{6ED667A4-A98E-4610-81EA-44711FB60087}">
      <dgm:prSet/>
      <dgm:spPr/>
      <dgm:t>
        <a:bodyPr/>
        <a:lstStyle/>
        <a:p>
          <a:endParaRPr lang="en-US"/>
        </a:p>
      </dgm:t>
    </dgm:pt>
    <dgm:pt modelId="{D64140FD-1AB2-4797-9D1D-355EB5C2E9D2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Deterministic View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Early adverse attachment experiences do not automatically result in lifelong consequences because of brain plasticity and subsequent positive relationships.   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AD0DF6-2CE6-4A5C-97E7-C027C5EB6127}" type="parTrans" cxnId="{C6514B76-B591-45FE-8359-842A94C5F17E}">
      <dgm:prSet/>
      <dgm:spPr/>
      <dgm:t>
        <a:bodyPr/>
        <a:lstStyle/>
        <a:p>
          <a:endParaRPr lang="en-US"/>
        </a:p>
      </dgm:t>
    </dgm:pt>
    <dgm:pt modelId="{CE5AA2F8-23B0-4709-9D77-391F2EB3B96C}" type="sibTrans" cxnId="{C6514B76-B591-45FE-8359-842A94C5F17E}">
      <dgm:prSet/>
      <dgm:spPr/>
      <dgm:t>
        <a:bodyPr/>
        <a:lstStyle/>
        <a:p>
          <a:endParaRPr lang="en-US"/>
        </a:p>
      </dgm:t>
    </dgm:pt>
    <dgm:pt modelId="{433BE329-8736-45CE-8A1A-F281559B9ED7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OpenLearn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, 2021; Good Schools Guide, 2026)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04954C-73F8-49AA-B263-F2C6F3B8D32F}" type="parTrans" cxnId="{966B3471-B0A3-44DF-BB40-2B053472FA04}">
      <dgm:prSet/>
      <dgm:spPr/>
      <dgm:t>
        <a:bodyPr/>
        <a:lstStyle/>
        <a:p>
          <a:endParaRPr lang="en-US"/>
        </a:p>
      </dgm:t>
    </dgm:pt>
    <dgm:pt modelId="{3330B126-5D0D-40B6-BC00-60BF515E616C}" type="sibTrans" cxnId="{966B3471-B0A3-44DF-BB40-2B053472FA04}">
      <dgm:prSet/>
      <dgm:spPr/>
      <dgm:t>
        <a:bodyPr/>
        <a:lstStyle/>
        <a:p>
          <a:endParaRPr lang="en-US"/>
        </a:p>
      </dgm:t>
    </dgm:pt>
    <dgm:pt modelId="{6E9730DB-511A-42D6-A0CD-C5A0183D41C7}" type="pres">
      <dgm:prSet presAssocID="{B2136253-B33B-45F9-900A-4C8FAF855CE7}" presName="vert0" presStyleCnt="0">
        <dgm:presLayoutVars>
          <dgm:dir/>
          <dgm:animOne val="branch"/>
          <dgm:animLvl val="lvl"/>
        </dgm:presLayoutVars>
      </dgm:prSet>
      <dgm:spPr/>
    </dgm:pt>
    <dgm:pt modelId="{FD75C544-664C-4E72-91F1-2384E2C29A24}" type="pres">
      <dgm:prSet presAssocID="{81B57F62-A92F-4CEC-970A-2BE12EC0C6D4}" presName="thickLine" presStyleLbl="alignNode1" presStyleIdx="0" presStyleCnt="5"/>
      <dgm:spPr/>
    </dgm:pt>
    <dgm:pt modelId="{55121315-0579-488E-9518-7ED4109565A4}" type="pres">
      <dgm:prSet presAssocID="{81B57F62-A92F-4CEC-970A-2BE12EC0C6D4}" presName="horz1" presStyleCnt="0"/>
      <dgm:spPr/>
    </dgm:pt>
    <dgm:pt modelId="{472CC781-466E-4658-92F6-9355C5176FBA}" type="pres">
      <dgm:prSet presAssocID="{81B57F62-A92F-4CEC-970A-2BE12EC0C6D4}" presName="tx1" presStyleLbl="revTx" presStyleIdx="0" presStyleCnt="5"/>
      <dgm:spPr/>
    </dgm:pt>
    <dgm:pt modelId="{D054385D-13D2-4CAC-9BE6-C12E152AA369}" type="pres">
      <dgm:prSet presAssocID="{81B57F62-A92F-4CEC-970A-2BE12EC0C6D4}" presName="vert1" presStyleCnt="0"/>
      <dgm:spPr/>
    </dgm:pt>
    <dgm:pt modelId="{164B1B8F-3B94-4632-A48E-C178EA163D40}" type="pres">
      <dgm:prSet presAssocID="{237B0874-FCE1-4E46-987C-46B0A1FB674F}" presName="thickLine" presStyleLbl="alignNode1" presStyleIdx="1" presStyleCnt="5"/>
      <dgm:spPr/>
    </dgm:pt>
    <dgm:pt modelId="{5723F364-2A62-40BD-9960-2F80844156DA}" type="pres">
      <dgm:prSet presAssocID="{237B0874-FCE1-4E46-987C-46B0A1FB674F}" presName="horz1" presStyleCnt="0"/>
      <dgm:spPr/>
    </dgm:pt>
    <dgm:pt modelId="{EAB8A2FC-3C94-4B8D-98D6-FA82FD3F5575}" type="pres">
      <dgm:prSet presAssocID="{237B0874-FCE1-4E46-987C-46B0A1FB674F}" presName="tx1" presStyleLbl="revTx" presStyleIdx="1" presStyleCnt="5"/>
      <dgm:spPr/>
    </dgm:pt>
    <dgm:pt modelId="{AA716EBA-0FD2-49E5-8CB2-B5B3881BD943}" type="pres">
      <dgm:prSet presAssocID="{237B0874-FCE1-4E46-987C-46B0A1FB674F}" presName="vert1" presStyleCnt="0"/>
      <dgm:spPr/>
    </dgm:pt>
    <dgm:pt modelId="{B69597D7-6870-4CA2-BC5A-CAB479F76FB1}" type="pres">
      <dgm:prSet presAssocID="{6A1A1848-969E-401F-9400-B9E0C98B0427}" presName="thickLine" presStyleLbl="alignNode1" presStyleIdx="2" presStyleCnt="5"/>
      <dgm:spPr/>
    </dgm:pt>
    <dgm:pt modelId="{A2B9DD4F-AC2F-4886-A9A9-7671B3126039}" type="pres">
      <dgm:prSet presAssocID="{6A1A1848-969E-401F-9400-B9E0C98B0427}" presName="horz1" presStyleCnt="0"/>
      <dgm:spPr/>
    </dgm:pt>
    <dgm:pt modelId="{9896D385-675D-4A62-A615-84AD963A2E8B}" type="pres">
      <dgm:prSet presAssocID="{6A1A1848-969E-401F-9400-B9E0C98B0427}" presName="tx1" presStyleLbl="revTx" presStyleIdx="2" presStyleCnt="5" custLinFactNeighborX="-1433" custLinFactNeighborY="3422"/>
      <dgm:spPr/>
    </dgm:pt>
    <dgm:pt modelId="{71EFF7F5-B1BD-48D5-ACEC-B114ECFF2564}" type="pres">
      <dgm:prSet presAssocID="{6A1A1848-969E-401F-9400-B9E0C98B0427}" presName="vert1" presStyleCnt="0"/>
      <dgm:spPr/>
    </dgm:pt>
    <dgm:pt modelId="{A66818C2-F247-4755-B7F2-5AEA66A990BE}" type="pres">
      <dgm:prSet presAssocID="{D64140FD-1AB2-4797-9D1D-355EB5C2E9D2}" presName="thickLine" presStyleLbl="alignNode1" presStyleIdx="3" presStyleCnt="5"/>
      <dgm:spPr/>
    </dgm:pt>
    <dgm:pt modelId="{B6D3FE15-7A06-4C53-8970-52D54A16D0F4}" type="pres">
      <dgm:prSet presAssocID="{D64140FD-1AB2-4797-9D1D-355EB5C2E9D2}" presName="horz1" presStyleCnt="0"/>
      <dgm:spPr/>
    </dgm:pt>
    <dgm:pt modelId="{3AD1CAD7-80AD-484C-BA46-34487763EC3C}" type="pres">
      <dgm:prSet presAssocID="{D64140FD-1AB2-4797-9D1D-355EB5C2E9D2}" presName="tx1" presStyleLbl="revTx" presStyleIdx="3" presStyleCnt="5"/>
      <dgm:spPr/>
    </dgm:pt>
    <dgm:pt modelId="{AF013E07-1BA0-4D9B-BBCB-3AA93E44189C}" type="pres">
      <dgm:prSet presAssocID="{D64140FD-1AB2-4797-9D1D-355EB5C2E9D2}" presName="vert1" presStyleCnt="0"/>
      <dgm:spPr/>
    </dgm:pt>
    <dgm:pt modelId="{498528BA-C8DD-4DC1-B2CE-15CC1F4E06C9}" type="pres">
      <dgm:prSet presAssocID="{433BE329-8736-45CE-8A1A-F281559B9ED7}" presName="thickLine" presStyleLbl="alignNode1" presStyleIdx="4" presStyleCnt="5"/>
      <dgm:spPr/>
    </dgm:pt>
    <dgm:pt modelId="{8C7E0EEE-6E8E-4678-924E-6C7A38B320EC}" type="pres">
      <dgm:prSet presAssocID="{433BE329-8736-45CE-8A1A-F281559B9ED7}" presName="horz1" presStyleCnt="0"/>
      <dgm:spPr/>
    </dgm:pt>
    <dgm:pt modelId="{06EB1C29-C0F8-4678-95AF-B9DFBE671D08}" type="pres">
      <dgm:prSet presAssocID="{433BE329-8736-45CE-8A1A-F281559B9ED7}" presName="tx1" presStyleLbl="revTx" presStyleIdx="4" presStyleCnt="5"/>
      <dgm:spPr/>
    </dgm:pt>
    <dgm:pt modelId="{65D38970-028E-4AD2-BE5B-A2D7AC0ADBDE}" type="pres">
      <dgm:prSet presAssocID="{433BE329-8736-45CE-8A1A-F281559B9ED7}" presName="vert1" presStyleCnt="0"/>
      <dgm:spPr/>
    </dgm:pt>
  </dgm:ptLst>
  <dgm:cxnLst>
    <dgm:cxn modelId="{39931908-9C2D-473D-94B7-2C08D62E44C1}" type="presOf" srcId="{B2136253-B33B-45F9-900A-4C8FAF855CE7}" destId="{6E9730DB-511A-42D6-A0CD-C5A0183D41C7}" srcOrd="0" destOrd="0" presId="urn:microsoft.com/office/officeart/2008/layout/LinedList"/>
    <dgm:cxn modelId="{D862D411-98B2-48C0-A324-A745285488A9}" srcId="{B2136253-B33B-45F9-900A-4C8FAF855CE7}" destId="{237B0874-FCE1-4E46-987C-46B0A1FB674F}" srcOrd="1" destOrd="0" parTransId="{31C01EA6-EFF7-4555-8749-4693CC419A66}" sibTransId="{1BC9D22F-1C62-4CE8-9C56-3357E384BF27}"/>
    <dgm:cxn modelId="{C6FE7644-5D14-456C-B843-F165123D902A}" type="presOf" srcId="{6A1A1848-969E-401F-9400-B9E0C98B0427}" destId="{9896D385-675D-4A62-A615-84AD963A2E8B}" srcOrd="0" destOrd="0" presId="urn:microsoft.com/office/officeart/2008/layout/LinedList"/>
    <dgm:cxn modelId="{1C270547-5A38-4644-927D-E12E277F1A96}" type="presOf" srcId="{237B0874-FCE1-4E46-987C-46B0A1FB674F}" destId="{EAB8A2FC-3C94-4B8D-98D6-FA82FD3F5575}" srcOrd="0" destOrd="0" presId="urn:microsoft.com/office/officeart/2008/layout/LinedList"/>
    <dgm:cxn modelId="{E79EEC5D-29F4-484E-ADEE-C5D1B55AE4B7}" type="presOf" srcId="{81B57F62-A92F-4CEC-970A-2BE12EC0C6D4}" destId="{472CC781-466E-4658-92F6-9355C5176FBA}" srcOrd="0" destOrd="0" presId="urn:microsoft.com/office/officeart/2008/layout/LinedList"/>
    <dgm:cxn modelId="{966B3471-B0A3-44DF-BB40-2B053472FA04}" srcId="{B2136253-B33B-45F9-900A-4C8FAF855CE7}" destId="{433BE329-8736-45CE-8A1A-F281559B9ED7}" srcOrd="4" destOrd="0" parTransId="{2D04954C-73F8-49AA-B263-F2C6F3B8D32F}" sibTransId="{3330B126-5D0D-40B6-BC00-60BF515E616C}"/>
    <dgm:cxn modelId="{C6514B76-B591-45FE-8359-842A94C5F17E}" srcId="{B2136253-B33B-45F9-900A-4C8FAF855CE7}" destId="{D64140FD-1AB2-4797-9D1D-355EB5C2E9D2}" srcOrd="3" destOrd="0" parTransId="{F7AD0DF6-2CE6-4A5C-97E7-C027C5EB6127}" sibTransId="{CE5AA2F8-23B0-4709-9D77-391F2EB3B96C}"/>
    <dgm:cxn modelId="{69B2A783-9D52-462C-AFD6-81642674B793}" type="presOf" srcId="{433BE329-8736-45CE-8A1A-F281559B9ED7}" destId="{06EB1C29-C0F8-4678-95AF-B9DFBE671D08}" srcOrd="0" destOrd="0" presId="urn:microsoft.com/office/officeart/2008/layout/LinedList"/>
    <dgm:cxn modelId="{6ED667A4-A98E-4610-81EA-44711FB60087}" srcId="{B2136253-B33B-45F9-900A-4C8FAF855CE7}" destId="{6A1A1848-969E-401F-9400-B9E0C98B0427}" srcOrd="2" destOrd="0" parTransId="{DD2412A5-9195-4D5D-A1E8-44CA6CF8A6D5}" sibTransId="{33437794-7ABC-4D75-858B-ECE262F3BCB0}"/>
    <dgm:cxn modelId="{70F481D1-3F03-4332-971A-4E3AFDD4BCA4}" srcId="{B2136253-B33B-45F9-900A-4C8FAF855CE7}" destId="{81B57F62-A92F-4CEC-970A-2BE12EC0C6D4}" srcOrd="0" destOrd="0" parTransId="{BE47BF32-261D-4F35-9AE0-257CC85B720E}" sibTransId="{3B789B98-A70F-4E40-8C4B-804CC2096455}"/>
    <dgm:cxn modelId="{97DF40F2-4E64-449C-8AF6-85A28A69275A}" type="presOf" srcId="{D64140FD-1AB2-4797-9D1D-355EB5C2E9D2}" destId="{3AD1CAD7-80AD-484C-BA46-34487763EC3C}" srcOrd="0" destOrd="0" presId="urn:microsoft.com/office/officeart/2008/layout/LinedList"/>
    <dgm:cxn modelId="{D64AA406-FF94-4570-AE41-F796C45DC8D4}" type="presParOf" srcId="{6E9730DB-511A-42D6-A0CD-C5A0183D41C7}" destId="{FD75C544-664C-4E72-91F1-2384E2C29A24}" srcOrd="0" destOrd="0" presId="urn:microsoft.com/office/officeart/2008/layout/LinedList"/>
    <dgm:cxn modelId="{47FAB928-2E1D-4213-82D5-97433D73D14A}" type="presParOf" srcId="{6E9730DB-511A-42D6-A0CD-C5A0183D41C7}" destId="{55121315-0579-488E-9518-7ED4109565A4}" srcOrd="1" destOrd="0" presId="urn:microsoft.com/office/officeart/2008/layout/LinedList"/>
    <dgm:cxn modelId="{A4890954-CAF6-48FE-89A2-D08DF2FB123C}" type="presParOf" srcId="{55121315-0579-488E-9518-7ED4109565A4}" destId="{472CC781-466E-4658-92F6-9355C5176FBA}" srcOrd="0" destOrd="0" presId="urn:microsoft.com/office/officeart/2008/layout/LinedList"/>
    <dgm:cxn modelId="{4538D8BF-393B-4E45-8FCD-67602021A9B5}" type="presParOf" srcId="{55121315-0579-488E-9518-7ED4109565A4}" destId="{D054385D-13D2-4CAC-9BE6-C12E152AA369}" srcOrd="1" destOrd="0" presId="urn:microsoft.com/office/officeart/2008/layout/LinedList"/>
    <dgm:cxn modelId="{FC786CB2-9133-41E7-865F-CF772F6488DC}" type="presParOf" srcId="{6E9730DB-511A-42D6-A0CD-C5A0183D41C7}" destId="{164B1B8F-3B94-4632-A48E-C178EA163D40}" srcOrd="2" destOrd="0" presId="urn:microsoft.com/office/officeart/2008/layout/LinedList"/>
    <dgm:cxn modelId="{30FB5FD8-5954-4646-B686-0A828EF047CA}" type="presParOf" srcId="{6E9730DB-511A-42D6-A0CD-C5A0183D41C7}" destId="{5723F364-2A62-40BD-9960-2F80844156DA}" srcOrd="3" destOrd="0" presId="urn:microsoft.com/office/officeart/2008/layout/LinedList"/>
    <dgm:cxn modelId="{BC85BAFC-3F8E-4082-937A-9CA62DDAE876}" type="presParOf" srcId="{5723F364-2A62-40BD-9960-2F80844156DA}" destId="{EAB8A2FC-3C94-4B8D-98D6-FA82FD3F5575}" srcOrd="0" destOrd="0" presId="urn:microsoft.com/office/officeart/2008/layout/LinedList"/>
    <dgm:cxn modelId="{131EFDA6-BEC8-4323-B630-B38305D5DE6C}" type="presParOf" srcId="{5723F364-2A62-40BD-9960-2F80844156DA}" destId="{AA716EBA-0FD2-49E5-8CB2-B5B3881BD943}" srcOrd="1" destOrd="0" presId="urn:microsoft.com/office/officeart/2008/layout/LinedList"/>
    <dgm:cxn modelId="{62CF50FE-9440-4DE3-B3B6-EBFE24A9E99F}" type="presParOf" srcId="{6E9730DB-511A-42D6-A0CD-C5A0183D41C7}" destId="{B69597D7-6870-4CA2-BC5A-CAB479F76FB1}" srcOrd="4" destOrd="0" presId="urn:microsoft.com/office/officeart/2008/layout/LinedList"/>
    <dgm:cxn modelId="{F8037EC0-B3E4-4848-B0B2-984AD24ED454}" type="presParOf" srcId="{6E9730DB-511A-42D6-A0CD-C5A0183D41C7}" destId="{A2B9DD4F-AC2F-4886-A9A9-7671B3126039}" srcOrd="5" destOrd="0" presId="urn:microsoft.com/office/officeart/2008/layout/LinedList"/>
    <dgm:cxn modelId="{DAA82C0D-D59F-43FD-B682-F62E12C196F2}" type="presParOf" srcId="{A2B9DD4F-AC2F-4886-A9A9-7671B3126039}" destId="{9896D385-675D-4A62-A615-84AD963A2E8B}" srcOrd="0" destOrd="0" presId="urn:microsoft.com/office/officeart/2008/layout/LinedList"/>
    <dgm:cxn modelId="{8DDF74CF-D54F-481C-BA75-F8C27907E921}" type="presParOf" srcId="{A2B9DD4F-AC2F-4886-A9A9-7671B3126039}" destId="{71EFF7F5-B1BD-48D5-ACEC-B114ECFF2564}" srcOrd="1" destOrd="0" presId="urn:microsoft.com/office/officeart/2008/layout/LinedList"/>
    <dgm:cxn modelId="{F91902E0-4C6E-4CD6-AE50-F9CABC8117B0}" type="presParOf" srcId="{6E9730DB-511A-42D6-A0CD-C5A0183D41C7}" destId="{A66818C2-F247-4755-B7F2-5AEA66A990BE}" srcOrd="6" destOrd="0" presId="urn:microsoft.com/office/officeart/2008/layout/LinedList"/>
    <dgm:cxn modelId="{8CB466E9-D793-4CD0-BDAB-9E8894A1117A}" type="presParOf" srcId="{6E9730DB-511A-42D6-A0CD-C5A0183D41C7}" destId="{B6D3FE15-7A06-4C53-8970-52D54A16D0F4}" srcOrd="7" destOrd="0" presId="urn:microsoft.com/office/officeart/2008/layout/LinedList"/>
    <dgm:cxn modelId="{11DD710B-7F32-47EA-B9CC-BF1C175FDDC4}" type="presParOf" srcId="{B6D3FE15-7A06-4C53-8970-52D54A16D0F4}" destId="{3AD1CAD7-80AD-484C-BA46-34487763EC3C}" srcOrd="0" destOrd="0" presId="urn:microsoft.com/office/officeart/2008/layout/LinedList"/>
    <dgm:cxn modelId="{197218FB-649B-4735-BC51-B9FBDC59B41D}" type="presParOf" srcId="{B6D3FE15-7A06-4C53-8970-52D54A16D0F4}" destId="{AF013E07-1BA0-4D9B-BBCB-3AA93E44189C}" srcOrd="1" destOrd="0" presId="urn:microsoft.com/office/officeart/2008/layout/LinedList"/>
    <dgm:cxn modelId="{8E86CBC6-8C74-47EC-8324-F9D3B5C5C9BD}" type="presParOf" srcId="{6E9730DB-511A-42D6-A0CD-C5A0183D41C7}" destId="{498528BA-C8DD-4DC1-B2CE-15CC1F4E06C9}" srcOrd="8" destOrd="0" presId="urn:microsoft.com/office/officeart/2008/layout/LinedList"/>
    <dgm:cxn modelId="{8724086C-248A-4BE8-9900-A53AD4875796}" type="presParOf" srcId="{6E9730DB-511A-42D6-A0CD-C5A0183D41C7}" destId="{8C7E0EEE-6E8E-4678-924E-6C7A38B320EC}" srcOrd="9" destOrd="0" presId="urn:microsoft.com/office/officeart/2008/layout/LinedList"/>
    <dgm:cxn modelId="{F112AF1C-A622-4AD2-A1BA-D664A32E65CB}" type="presParOf" srcId="{8C7E0EEE-6E8E-4678-924E-6C7A38B320EC}" destId="{06EB1C29-C0F8-4678-95AF-B9DFBE671D08}" srcOrd="0" destOrd="0" presId="urn:microsoft.com/office/officeart/2008/layout/LinedList"/>
    <dgm:cxn modelId="{4A7D2214-E07F-435A-A109-0EAC4C9882D3}" type="presParOf" srcId="{8C7E0EEE-6E8E-4678-924E-6C7A38B320EC}" destId="{65D38970-028E-4AD2-BE5B-A2D7AC0ADB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29C81F5-70C9-43ED-8926-181CCD71C6DE}" type="doc">
      <dgm:prSet loTypeId="urn:microsoft.com/office/officeart/2005/8/layout/hProcess11" loCatId="process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5AB048DB-6498-4370-BAB3-99BA7A2E7BAA}">
      <dgm:prSet custT="1"/>
      <dgm:spPr/>
      <dgm:t>
        <a:bodyPr/>
        <a:lstStyle/>
        <a:p>
          <a:r>
            <a:rPr lang="en-US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Relational Care Foundation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Shona’s emotional insecurity on transition to nursery is seen in her transitional anxiety, speech restraint and social withdrawal.</a:t>
          </a:r>
        </a:p>
      </dgm:t>
    </dgm:pt>
    <dgm:pt modelId="{F61D3271-1BBD-49C0-A5B2-63D49AF6AB3D}" type="parTrans" cxnId="{8B81D03C-FFCE-494B-8993-DF96D26398B4}">
      <dgm:prSet/>
      <dgm:spPr/>
      <dgm:t>
        <a:bodyPr/>
        <a:lstStyle/>
        <a:p>
          <a:endParaRPr lang="en-US"/>
        </a:p>
      </dgm:t>
    </dgm:pt>
    <dgm:pt modelId="{3474D38D-69D9-4DE1-80A6-852967AE5832}" type="sibTrans" cxnId="{8B81D03C-FFCE-494B-8993-DF96D26398B4}">
      <dgm:prSet/>
      <dgm:spPr/>
      <dgm:t>
        <a:bodyPr/>
        <a:lstStyle/>
        <a:p>
          <a:endParaRPr lang="en-US"/>
        </a:p>
      </dgm:t>
    </dgm:pt>
    <dgm:pt modelId="{D9D9DB26-F379-48B1-BB03-2DB591099257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Theoretical Insight</a:t>
          </a:r>
        </a:p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Bowlby’s Attachment Theory </a:t>
          </a:r>
          <a:r>
            <a:rPr lang="en-US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emphasises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the importance of secure base to holistic child development.</a:t>
          </a:r>
        </a:p>
      </dgm:t>
    </dgm:pt>
    <dgm:pt modelId="{2F949FC1-10F1-4EBC-88C1-A591C3242729}" type="parTrans" cxnId="{C8F6B3D0-5C62-4E72-9111-5496CDBDD5ED}">
      <dgm:prSet/>
      <dgm:spPr/>
      <dgm:t>
        <a:bodyPr/>
        <a:lstStyle/>
        <a:p>
          <a:endParaRPr lang="en-US"/>
        </a:p>
      </dgm:t>
    </dgm:pt>
    <dgm:pt modelId="{314A81FA-897B-4926-B21B-69DF17E32CD2}" type="sibTrans" cxnId="{C8F6B3D0-5C62-4E72-9111-5496CDBDD5ED}">
      <dgm:prSet/>
      <dgm:spPr/>
      <dgm:t>
        <a:bodyPr/>
        <a:lstStyle/>
        <a:p>
          <a:endParaRPr lang="en-US"/>
        </a:p>
      </dgm:t>
    </dgm:pt>
    <dgm:pt modelId="{334170F6-D286-4B0B-AC17-C0FE816B35AA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Practical Action</a:t>
          </a:r>
        </a:p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The implementation of the Key Person approach, transition objects and parent partnerships creates a second safe place.</a:t>
          </a:r>
        </a:p>
      </dgm:t>
    </dgm:pt>
    <dgm:pt modelId="{4F9E30AC-2A31-4337-92D6-BDB393F11821}" type="parTrans" cxnId="{E6A9C390-82CC-45F4-A834-C835B7FD8822}">
      <dgm:prSet/>
      <dgm:spPr/>
      <dgm:t>
        <a:bodyPr/>
        <a:lstStyle/>
        <a:p>
          <a:endParaRPr lang="en-US"/>
        </a:p>
      </dgm:t>
    </dgm:pt>
    <dgm:pt modelId="{7162EEF3-86EF-4E98-9F45-4C9FEA5B8A91}" type="sibTrans" cxnId="{E6A9C390-82CC-45F4-A834-C835B7FD8822}">
      <dgm:prSet/>
      <dgm:spPr/>
      <dgm:t>
        <a:bodyPr/>
        <a:lstStyle/>
        <a:p>
          <a:endParaRPr lang="en-US"/>
        </a:p>
      </dgm:t>
    </dgm:pt>
    <dgm:pt modelId="{47BC1AF5-ADAC-4995-A833-AB0651684D83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Critical Reflexivity</a:t>
          </a:r>
        </a:p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Practitioners need to consider the insights from attachment within the bigger picture (nature/nurture, neurodiversity, speech/language assessments).</a:t>
          </a:r>
        </a:p>
      </dgm:t>
    </dgm:pt>
    <dgm:pt modelId="{CF1BCA46-D798-4D04-A81D-E8084893D62B}" type="parTrans" cxnId="{AF36412C-A557-4467-95FD-445B3944F22A}">
      <dgm:prSet/>
      <dgm:spPr/>
      <dgm:t>
        <a:bodyPr/>
        <a:lstStyle/>
        <a:p>
          <a:endParaRPr lang="en-US"/>
        </a:p>
      </dgm:t>
    </dgm:pt>
    <dgm:pt modelId="{1F233DC2-CD97-4278-A371-D5AF74F666BB}" type="sibTrans" cxnId="{AF36412C-A557-4467-95FD-445B3944F22A}">
      <dgm:prSet/>
      <dgm:spPr/>
      <dgm:t>
        <a:bodyPr/>
        <a:lstStyle/>
        <a:p>
          <a:endParaRPr lang="en-US"/>
        </a:p>
      </dgm:t>
    </dgm:pt>
    <dgm:pt modelId="{AFC64FD5-4220-4F9D-A0B2-3C970BCA5998}" type="pres">
      <dgm:prSet presAssocID="{529C81F5-70C9-43ED-8926-181CCD71C6DE}" presName="Name0" presStyleCnt="0">
        <dgm:presLayoutVars>
          <dgm:dir/>
          <dgm:resizeHandles val="exact"/>
        </dgm:presLayoutVars>
      </dgm:prSet>
      <dgm:spPr/>
    </dgm:pt>
    <dgm:pt modelId="{D139E20B-5763-449E-9010-635982EDC816}" type="pres">
      <dgm:prSet presAssocID="{529C81F5-70C9-43ED-8926-181CCD71C6DE}" presName="arrow" presStyleLbl="bgShp" presStyleIdx="0" presStyleCnt="1"/>
      <dgm:spPr/>
    </dgm:pt>
    <dgm:pt modelId="{CABF128B-18E5-4581-ABE8-0C5680CEA5E6}" type="pres">
      <dgm:prSet presAssocID="{529C81F5-70C9-43ED-8926-181CCD71C6DE}" presName="points" presStyleCnt="0"/>
      <dgm:spPr/>
    </dgm:pt>
    <dgm:pt modelId="{02139F46-CB60-4C04-8B75-E7D72165B236}" type="pres">
      <dgm:prSet presAssocID="{5AB048DB-6498-4370-BAB3-99BA7A2E7BAA}" presName="compositeA" presStyleCnt="0"/>
      <dgm:spPr/>
    </dgm:pt>
    <dgm:pt modelId="{BC830273-A0F7-4D5B-809F-0BAF3D60D62D}" type="pres">
      <dgm:prSet presAssocID="{5AB048DB-6498-4370-BAB3-99BA7A2E7BAA}" presName="textA" presStyleLbl="revTx" presStyleIdx="0" presStyleCnt="4">
        <dgm:presLayoutVars>
          <dgm:bulletEnabled val="1"/>
        </dgm:presLayoutVars>
      </dgm:prSet>
      <dgm:spPr/>
    </dgm:pt>
    <dgm:pt modelId="{141DFEA6-447E-4847-9BC3-8C26A10F90BE}" type="pres">
      <dgm:prSet presAssocID="{5AB048DB-6498-4370-BAB3-99BA7A2E7BAA}" presName="circleA" presStyleLbl="node1" presStyleIdx="0" presStyleCnt="4"/>
      <dgm:spPr/>
    </dgm:pt>
    <dgm:pt modelId="{CE32324A-DFD1-4B37-B795-5F4BE1DF713E}" type="pres">
      <dgm:prSet presAssocID="{5AB048DB-6498-4370-BAB3-99BA7A2E7BAA}" presName="spaceA" presStyleCnt="0"/>
      <dgm:spPr/>
    </dgm:pt>
    <dgm:pt modelId="{4C337595-C5C6-4B0B-85F6-00E95969C2CE}" type="pres">
      <dgm:prSet presAssocID="{3474D38D-69D9-4DE1-80A6-852967AE5832}" presName="space" presStyleCnt="0"/>
      <dgm:spPr/>
    </dgm:pt>
    <dgm:pt modelId="{FF5E8010-287C-4811-AAF0-B48CEE1543B5}" type="pres">
      <dgm:prSet presAssocID="{D9D9DB26-F379-48B1-BB03-2DB591099257}" presName="compositeB" presStyleCnt="0"/>
      <dgm:spPr/>
    </dgm:pt>
    <dgm:pt modelId="{C03E15A0-BEC6-4937-A73B-0CFF53F3F838}" type="pres">
      <dgm:prSet presAssocID="{D9D9DB26-F379-48B1-BB03-2DB591099257}" presName="textB" presStyleLbl="revTx" presStyleIdx="1" presStyleCnt="4">
        <dgm:presLayoutVars>
          <dgm:bulletEnabled val="1"/>
        </dgm:presLayoutVars>
      </dgm:prSet>
      <dgm:spPr/>
    </dgm:pt>
    <dgm:pt modelId="{D283EA29-0DFC-453C-9C9A-B82E3941CD62}" type="pres">
      <dgm:prSet presAssocID="{D9D9DB26-F379-48B1-BB03-2DB591099257}" presName="circleB" presStyleLbl="node1" presStyleIdx="1" presStyleCnt="4"/>
      <dgm:spPr/>
    </dgm:pt>
    <dgm:pt modelId="{ED2A824B-0DF0-44BF-B325-82E4ADACDE7A}" type="pres">
      <dgm:prSet presAssocID="{D9D9DB26-F379-48B1-BB03-2DB591099257}" presName="spaceB" presStyleCnt="0"/>
      <dgm:spPr/>
    </dgm:pt>
    <dgm:pt modelId="{66C6C7FD-E40F-4B75-BB1E-F75083390D29}" type="pres">
      <dgm:prSet presAssocID="{314A81FA-897B-4926-B21B-69DF17E32CD2}" presName="space" presStyleCnt="0"/>
      <dgm:spPr/>
    </dgm:pt>
    <dgm:pt modelId="{6BF632AB-9702-41AA-B9E0-EB115B68B553}" type="pres">
      <dgm:prSet presAssocID="{334170F6-D286-4B0B-AC17-C0FE816B35AA}" presName="compositeA" presStyleCnt="0"/>
      <dgm:spPr/>
    </dgm:pt>
    <dgm:pt modelId="{AF53C308-3C8C-469A-AE8F-CFC0A7EB756F}" type="pres">
      <dgm:prSet presAssocID="{334170F6-D286-4B0B-AC17-C0FE816B35AA}" presName="textA" presStyleLbl="revTx" presStyleIdx="2" presStyleCnt="4">
        <dgm:presLayoutVars>
          <dgm:bulletEnabled val="1"/>
        </dgm:presLayoutVars>
      </dgm:prSet>
      <dgm:spPr/>
    </dgm:pt>
    <dgm:pt modelId="{7807BDDC-747A-4B9E-8193-BD1F54D7E589}" type="pres">
      <dgm:prSet presAssocID="{334170F6-D286-4B0B-AC17-C0FE816B35AA}" presName="circleA" presStyleLbl="node1" presStyleIdx="2" presStyleCnt="4"/>
      <dgm:spPr/>
    </dgm:pt>
    <dgm:pt modelId="{AD27028B-25AF-47B7-B788-CDF644B796BC}" type="pres">
      <dgm:prSet presAssocID="{334170F6-D286-4B0B-AC17-C0FE816B35AA}" presName="spaceA" presStyleCnt="0"/>
      <dgm:spPr/>
    </dgm:pt>
    <dgm:pt modelId="{4C462D90-BB57-4947-BB84-67BC319628DD}" type="pres">
      <dgm:prSet presAssocID="{7162EEF3-86EF-4E98-9F45-4C9FEA5B8A91}" presName="space" presStyleCnt="0"/>
      <dgm:spPr/>
    </dgm:pt>
    <dgm:pt modelId="{D53D1173-6A40-4B00-892B-C1DD2F43C1B9}" type="pres">
      <dgm:prSet presAssocID="{47BC1AF5-ADAC-4995-A833-AB0651684D83}" presName="compositeB" presStyleCnt="0"/>
      <dgm:spPr/>
    </dgm:pt>
    <dgm:pt modelId="{4B00DF05-618E-42C5-B8DB-73E192CA02A1}" type="pres">
      <dgm:prSet presAssocID="{47BC1AF5-ADAC-4995-A833-AB0651684D83}" presName="textB" presStyleLbl="revTx" presStyleIdx="3" presStyleCnt="4">
        <dgm:presLayoutVars>
          <dgm:bulletEnabled val="1"/>
        </dgm:presLayoutVars>
      </dgm:prSet>
      <dgm:spPr/>
    </dgm:pt>
    <dgm:pt modelId="{FD66E120-0519-4DD9-A300-71AC4F304164}" type="pres">
      <dgm:prSet presAssocID="{47BC1AF5-ADAC-4995-A833-AB0651684D83}" presName="circleB" presStyleLbl="node1" presStyleIdx="3" presStyleCnt="4"/>
      <dgm:spPr/>
    </dgm:pt>
    <dgm:pt modelId="{D6EA11E4-BFFE-4410-ADA6-AD86A162E9FA}" type="pres">
      <dgm:prSet presAssocID="{47BC1AF5-ADAC-4995-A833-AB0651684D83}" presName="spaceB" presStyleCnt="0"/>
      <dgm:spPr/>
    </dgm:pt>
  </dgm:ptLst>
  <dgm:cxnLst>
    <dgm:cxn modelId="{F3A0640A-E5CC-4E44-AFB3-0200B4722C4E}" type="presOf" srcId="{529C81F5-70C9-43ED-8926-181CCD71C6DE}" destId="{AFC64FD5-4220-4F9D-A0B2-3C970BCA5998}" srcOrd="0" destOrd="0" presId="urn:microsoft.com/office/officeart/2005/8/layout/hProcess11"/>
    <dgm:cxn modelId="{938F2012-B2C9-4EF6-8297-C88103233F55}" type="presOf" srcId="{5AB048DB-6498-4370-BAB3-99BA7A2E7BAA}" destId="{BC830273-A0F7-4D5B-809F-0BAF3D60D62D}" srcOrd="0" destOrd="0" presId="urn:microsoft.com/office/officeart/2005/8/layout/hProcess11"/>
    <dgm:cxn modelId="{AF36412C-A557-4467-95FD-445B3944F22A}" srcId="{529C81F5-70C9-43ED-8926-181CCD71C6DE}" destId="{47BC1AF5-ADAC-4995-A833-AB0651684D83}" srcOrd="3" destOrd="0" parTransId="{CF1BCA46-D798-4D04-A81D-E8084893D62B}" sibTransId="{1F233DC2-CD97-4278-A371-D5AF74F666BB}"/>
    <dgm:cxn modelId="{8B81D03C-FFCE-494B-8993-DF96D26398B4}" srcId="{529C81F5-70C9-43ED-8926-181CCD71C6DE}" destId="{5AB048DB-6498-4370-BAB3-99BA7A2E7BAA}" srcOrd="0" destOrd="0" parTransId="{F61D3271-1BBD-49C0-A5B2-63D49AF6AB3D}" sibTransId="{3474D38D-69D9-4DE1-80A6-852967AE5832}"/>
    <dgm:cxn modelId="{2166A93F-3843-4580-8FA1-84C91A0E0FE5}" type="presOf" srcId="{D9D9DB26-F379-48B1-BB03-2DB591099257}" destId="{C03E15A0-BEC6-4937-A73B-0CFF53F3F838}" srcOrd="0" destOrd="0" presId="urn:microsoft.com/office/officeart/2005/8/layout/hProcess11"/>
    <dgm:cxn modelId="{E6A9C390-82CC-45F4-A834-C835B7FD8822}" srcId="{529C81F5-70C9-43ED-8926-181CCD71C6DE}" destId="{334170F6-D286-4B0B-AC17-C0FE816B35AA}" srcOrd="2" destOrd="0" parTransId="{4F9E30AC-2A31-4337-92D6-BDB393F11821}" sibTransId="{7162EEF3-86EF-4E98-9F45-4C9FEA5B8A91}"/>
    <dgm:cxn modelId="{EC40AA98-7B61-4413-A879-B2E5BECE0A69}" type="presOf" srcId="{47BC1AF5-ADAC-4995-A833-AB0651684D83}" destId="{4B00DF05-618E-42C5-B8DB-73E192CA02A1}" srcOrd="0" destOrd="0" presId="urn:microsoft.com/office/officeart/2005/8/layout/hProcess11"/>
    <dgm:cxn modelId="{B86EFEC1-51F2-4638-BDAC-30672E64A31E}" type="presOf" srcId="{334170F6-D286-4B0B-AC17-C0FE816B35AA}" destId="{AF53C308-3C8C-469A-AE8F-CFC0A7EB756F}" srcOrd="0" destOrd="0" presId="urn:microsoft.com/office/officeart/2005/8/layout/hProcess11"/>
    <dgm:cxn modelId="{C8F6B3D0-5C62-4E72-9111-5496CDBDD5ED}" srcId="{529C81F5-70C9-43ED-8926-181CCD71C6DE}" destId="{D9D9DB26-F379-48B1-BB03-2DB591099257}" srcOrd="1" destOrd="0" parTransId="{2F949FC1-10F1-4EBC-88C1-A591C3242729}" sibTransId="{314A81FA-897B-4926-B21B-69DF17E32CD2}"/>
    <dgm:cxn modelId="{EFEE6E1F-BBFF-49C0-B4C1-4A72A553CBF8}" type="presParOf" srcId="{AFC64FD5-4220-4F9D-A0B2-3C970BCA5998}" destId="{D139E20B-5763-449E-9010-635982EDC816}" srcOrd="0" destOrd="0" presId="urn:microsoft.com/office/officeart/2005/8/layout/hProcess11"/>
    <dgm:cxn modelId="{793DA5A1-8A47-459B-8FCC-D1B2658C80EF}" type="presParOf" srcId="{AFC64FD5-4220-4F9D-A0B2-3C970BCA5998}" destId="{CABF128B-18E5-4581-ABE8-0C5680CEA5E6}" srcOrd="1" destOrd="0" presId="urn:microsoft.com/office/officeart/2005/8/layout/hProcess11"/>
    <dgm:cxn modelId="{491AF080-D8B0-490E-8BD1-79BF86C96B95}" type="presParOf" srcId="{CABF128B-18E5-4581-ABE8-0C5680CEA5E6}" destId="{02139F46-CB60-4C04-8B75-E7D72165B236}" srcOrd="0" destOrd="0" presId="urn:microsoft.com/office/officeart/2005/8/layout/hProcess11"/>
    <dgm:cxn modelId="{5DA04CFC-CAA1-427E-9D1D-7BDA4825A779}" type="presParOf" srcId="{02139F46-CB60-4C04-8B75-E7D72165B236}" destId="{BC830273-A0F7-4D5B-809F-0BAF3D60D62D}" srcOrd="0" destOrd="0" presId="urn:microsoft.com/office/officeart/2005/8/layout/hProcess11"/>
    <dgm:cxn modelId="{59D4BA44-9AAF-44DD-8E17-0A8AF6C49FAE}" type="presParOf" srcId="{02139F46-CB60-4C04-8B75-E7D72165B236}" destId="{141DFEA6-447E-4847-9BC3-8C26A10F90BE}" srcOrd="1" destOrd="0" presId="urn:microsoft.com/office/officeart/2005/8/layout/hProcess11"/>
    <dgm:cxn modelId="{827925F8-6322-4D52-B0D4-B93D9258909D}" type="presParOf" srcId="{02139F46-CB60-4C04-8B75-E7D72165B236}" destId="{CE32324A-DFD1-4B37-B795-5F4BE1DF713E}" srcOrd="2" destOrd="0" presId="urn:microsoft.com/office/officeart/2005/8/layout/hProcess11"/>
    <dgm:cxn modelId="{2AF5BB1B-57FE-4D09-A22D-814C8691BA25}" type="presParOf" srcId="{CABF128B-18E5-4581-ABE8-0C5680CEA5E6}" destId="{4C337595-C5C6-4B0B-85F6-00E95969C2CE}" srcOrd="1" destOrd="0" presId="urn:microsoft.com/office/officeart/2005/8/layout/hProcess11"/>
    <dgm:cxn modelId="{D3F84CDA-A54B-46E5-A107-A34088C1E474}" type="presParOf" srcId="{CABF128B-18E5-4581-ABE8-0C5680CEA5E6}" destId="{FF5E8010-287C-4811-AAF0-B48CEE1543B5}" srcOrd="2" destOrd="0" presId="urn:microsoft.com/office/officeart/2005/8/layout/hProcess11"/>
    <dgm:cxn modelId="{C20C7D0A-2D35-4E58-B7E2-3B71C0EE2A13}" type="presParOf" srcId="{FF5E8010-287C-4811-AAF0-B48CEE1543B5}" destId="{C03E15A0-BEC6-4937-A73B-0CFF53F3F838}" srcOrd="0" destOrd="0" presId="urn:microsoft.com/office/officeart/2005/8/layout/hProcess11"/>
    <dgm:cxn modelId="{DAF8A5BC-984A-476E-9C98-867B98F086DB}" type="presParOf" srcId="{FF5E8010-287C-4811-AAF0-B48CEE1543B5}" destId="{D283EA29-0DFC-453C-9C9A-B82E3941CD62}" srcOrd="1" destOrd="0" presId="urn:microsoft.com/office/officeart/2005/8/layout/hProcess11"/>
    <dgm:cxn modelId="{188E7495-DF59-4321-B8E8-9BC890D8D123}" type="presParOf" srcId="{FF5E8010-287C-4811-AAF0-B48CEE1543B5}" destId="{ED2A824B-0DF0-44BF-B325-82E4ADACDE7A}" srcOrd="2" destOrd="0" presId="urn:microsoft.com/office/officeart/2005/8/layout/hProcess11"/>
    <dgm:cxn modelId="{15EF1C5E-9CC7-4B66-9202-14D86EA687E1}" type="presParOf" srcId="{CABF128B-18E5-4581-ABE8-0C5680CEA5E6}" destId="{66C6C7FD-E40F-4B75-BB1E-F75083390D29}" srcOrd="3" destOrd="0" presId="urn:microsoft.com/office/officeart/2005/8/layout/hProcess11"/>
    <dgm:cxn modelId="{C56F6D2A-D736-4D40-8DE2-49F6F133CEDC}" type="presParOf" srcId="{CABF128B-18E5-4581-ABE8-0C5680CEA5E6}" destId="{6BF632AB-9702-41AA-B9E0-EB115B68B553}" srcOrd="4" destOrd="0" presId="urn:microsoft.com/office/officeart/2005/8/layout/hProcess11"/>
    <dgm:cxn modelId="{C5F13181-622C-47AD-8CD9-5E5726B1E2AD}" type="presParOf" srcId="{6BF632AB-9702-41AA-B9E0-EB115B68B553}" destId="{AF53C308-3C8C-469A-AE8F-CFC0A7EB756F}" srcOrd="0" destOrd="0" presId="urn:microsoft.com/office/officeart/2005/8/layout/hProcess11"/>
    <dgm:cxn modelId="{97A92844-BE05-4E0A-927A-CB2D6FBF0EAC}" type="presParOf" srcId="{6BF632AB-9702-41AA-B9E0-EB115B68B553}" destId="{7807BDDC-747A-4B9E-8193-BD1F54D7E589}" srcOrd="1" destOrd="0" presId="urn:microsoft.com/office/officeart/2005/8/layout/hProcess11"/>
    <dgm:cxn modelId="{6B921D4E-6B3B-4D42-A85E-85837B654F64}" type="presParOf" srcId="{6BF632AB-9702-41AA-B9E0-EB115B68B553}" destId="{AD27028B-25AF-47B7-B788-CDF644B796BC}" srcOrd="2" destOrd="0" presId="urn:microsoft.com/office/officeart/2005/8/layout/hProcess11"/>
    <dgm:cxn modelId="{A401F19B-E686-456D-BAE2-AFCE74D6ED90}" type="presParOf" srcId="{CABF128B-18E5-4581-ABE8-0C5680CEA5E6}" destId="{4C462D90-BB57-4947-BB84-67BC319628DD}" srcOrd="5" destOrd="0" presId="urn:microsoft.com/office/officeart/2005/8/layout/hProcess11"/>
    <dgm:cxn modelId="{D5F4853F-6AB4-4AD0-9141-251A2E242D11}" type="presParOf" srcId="{CABF128B-18E5-4581-ABE8-0C5680CEA5E6}" destId="{D53D1173-6A40-4B00-892B-C1DD2F43C1B9}" srcOrd="6" destOrd="0" presId="urn:microsoft.com/office/officeart/2005/8/layout/hProcess11"/>
    <dgm:cxn modelId="{7698EF48-C979-420D-B553-6AD6D30712DF}" type="presParOf" srcId="{D53D1173-6A40-4B00-892B-C1DD2F43C1B9}" destId="{4B00DF05-618E-42C5-B8DB-73E192CA02A1}" srcOrd="0" destOrd="0" presId="urn:microsoft.com/office/officeart/2005/8/layout/hProcess11"/>
    <dgm:cxn modelId="{95BF45B0-A81A-4140-97D4-BB7AAE01199E}" type="presParOf" srcId="{D53D1173-6A40-4B00-892B-C1DD2F43C1B9}" destId="{FD66E120-0519-4DD9-A300-71AC4F304164}" srcOrd="1" destOrd="0" presId="urn:microsoft.com/office/officeart/2005/8/layout/hProcess11"/>
    <dgm:cxn modelId="{CF15B248-E60D-4111-8DB3-8248CC679A70}" type="presParOf" srcId="{D53D1173-6A40-4B00-892B-C1DD2F43C1B9}" destId="{D6EA11E4-BFFE-4410-ADA6-AD86A162E9FA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9A910-B2EE-5848-98CA-5E85F0EE8894}">
      <dsp:nvSpPr>
        <dsp:cNvPr id="0" name=""/>
        <dsp:cNvSpPr/>
      </dsp:nvSpPr>
      <dsp:spPr>
        <a:xfrm>
          <a:off x="0" y="621842"/>
          <a:ext cx="6949440" cy="41023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Case summary</a:t>
          </a:r>
        </a:p>
      </dsp:txBody>
      <dsp:txXfrm>
        <a:off x="20026" y="641868"/>
        <a:ext cx="6909388" cy="370179"/>
      </dsp:txXfrm>
    </dsp:sp>
    <dsp:sp modelId="{CF3D92C6-D262-1749-ADBC-A1808283C8E9}">
      <dsp:nvSpPr>
        <dsp:cNvPr id="0" name=""/>
        <dsp:cNvSpPr/>
      </dsp:nvSpPr>
      <dsp:spPr>
        <a:xfrm>
          <a:off x="0" y="1081033"/>
          <a:ext cx="6949440" cy="410231"/>
        </a:xfrm>
        <a:prstGeom prst="roundRect">
          <a:avLst/>
        </a:prstGeom>
        <a:solidFill>
          <a:schemeClr val="accent5">
            <a:hueOff val="1012703"/>
            <a:satOff val="-456"/>
            <a:lumOff val="-5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Theoretical </a:t>
          </a: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Framework 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– Bowlby’s Attachment Theory </a:t>
          </a:r>
        </a:p>
      </dsp:txBody>
      <dsp:txXfrm>
        <a:off x="20026" y="1101059"/>
        <a:ext cx="6909388" cy="370179"/>
      </dsp:txXfrm>
    </dsp:sp>
    <dsp:sp modelId="{F06CC6FB-CDE0-AC46-A1BC-64A301C10E98}">
      <dsp:nvSpPr>
        <dsp:cNvPr id="0" name=""/>
        <dsp:cNvSpPr/>
      </dsp:nvSpPr>
      <dsp:spPr>
        <a:xfrm>
          <a:off x="0" y="1540224"/>
          <a:ext cx="6949440" cy="410231"/>
        </a:xfrm>
        <a:prstGeom prst="roundRect">
          <a:avLst/>
        </a:prstGeom>
        <a:solidFill>
          <a:schemeClr val="accent5">
            <a:hueOff val="2025406"/>
            <a:satOff val="-912"/>
            <a:lumOff val="-11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Application of Attachment Theory to Shona</a:t>
          </a:r>
          <a:endParaRPr lang="en-US" sz="1700" kern="1200" dirty="0"/>
        </a:p>
      </dsp:txBody>
      <dsp:txXfrm>
        <a:off x="20026" y="1560250"/>
        <a:ext cx="6909388" cy="370179"/>
      </dsp:txXfrm>
    </dsp:sp>
    <dsp:sp modelId="{B8261ED7-BC8B-DD47-9F39-94D9A79727AD}">
      <dsp:nvSpPr>
        <dsp:cNvPr id="0" name=""/>
        <dsp:cNvSpPr/>
      </dsp:nvSpPr>
      <dsp:spPr>
        <a:xfrm>
          <a:off x="0" y="1999415"/>
          <a:ext cx="6949440" cy="410231"/>
        </a:xfrm>
        <a:prstGeom prst="round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NATURE VS NURTURE: Influences on Development </a:t>
          </a:r>
          <a:endParaRPr lang="en-US" sz="1700" kern="1200" dirty="0"/>
        </a:p>
      </dsp:txBody>
      <dsp:txXfrm>
        <a:off x="20026" y="2019441"/>
        <a:ext cx="6909388" cy="370179"/>
      </dsp:txXfrm>
    </dsp:sp>
    <dsp:sp modelId="{CF58098D-6DA3-DD4A-A5EB-0E2BB08A4D63}">
      <dsp:nvSpPr>
        <dsp:cNvPr id="0" name=""/>
        <dsp:cNvSpPr/>
      </dsp:nvSpPr>
      <dsp:spPr>
        <a:xfrm>
          <a:off x="0" y="2458607"/>
          <a:ext cx="6949440" cy="410231"/>
        </a:xfrm>
        <a:prstGeom prst="roundRect">
          <a:avLst/>
        </a:prstGeom>
        <a:solidFill>
          <a:schemeClr val="accent5">
            <a:hueOff val="4050812"/>
            <a:satOff val="-1824"/>
            <a:lumOff val="-2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Evidence-based Intervention 1: Key Person Approach </a:t>
          </a:r>
          <a:endParaRPr lang="en-US" sz="1700" kern="1200" dirty="0"/>
        </a:p>
      </dsp:txBody>
      <dsp:txXfrm>
        <a:off x="20026" y="2478633"/>
        <a:ext cx="6909388" cy="370179"/>
      </dsp:txXfrm>
    </dsp:sp>
    <dsp:sp modelId="{F45FC221-53EC-5942-A4CB-F7CB57C6A829}">
      <dsp:nvSpPr>
        <dsp:cNvPr id="0" name=""/>
        <dsp:cNvSpPr/>
      </dsp:nvSpPr>
      <dsp:spPr>
        <a:xfrm>
          <a:off x="0" y="2917798"/>
          <a:ext cx="6949440" cy="410231"/>
        </a:xfrm>
        <a:prstGeom prst="roundRect">
          <a:avLst/>
        </a:prstGeom>
        <a:solidFill>
          <a:schemeClr val="accent5">
            <a:hueOff val="5063515"/>
            <a:satOff val="-2280"/>
            <a:lumOff val="-28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Evidence-based Interventions 2 and 3: Environment and Partnership </a:t>
          </a:r>
          <a:endParaRPr lang="en-US" sz="1700" kern="1200" dirty="0"/>
        </a:p>
      </dsp:txBody>
      <dsp:txXfrm>
        <a:off x="20026" y="2937824"/>
        <a:ext cx="6909388" cy="370179"/>
      </dsp:txXfrm>
    </dsp:sp>
    <dsp:sp modelId="{CCEE4621-007C-034C-BBB6-8E73BD98193E}">
      <dsp:nvSpPr>
        <dsp:cNvPr id="0" name=""/>
        <dsp:cNvSpPr/>
      </dsp:nvSpPr>
      <dsp:spPr>
        <a:xfrm>
          <a:off x="0" y="3376989"/>
          <a:ext cx="6949440" cy="410231"/>
        </a:xfrm>
        <a:prstGeom prst="round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Critical Evaluation: Strengths of Bowlby’s Theory </a:t>
          </a:r>
          <a:endParaRPr lang="en-US" sz="1700" kern="1200" dirty="0"/>
        </a:p>
      </dsp:txBody>
      <dsp:txXfrm>
        <a:off x="20026" y="3397015"/>
        <a:ext cx="6909388" cy="370179"/>
      </dsp:txXfrm>
    </dsp:sp>
    <dsp:sp modelId="{E6ACCE31-019F-E04F-B22F-89280FE2970C}">
      <dsp:nvSpPr>
        <dsp:cNvPr id="0" name=""/>
        <dsp:cNvSpPr/>
      </dsp:nvSpPr>
      <dsp:spPr>
        <a:xfrm>
          <a:off x="0" y="3836181"/>
          <a:ext cx="6949440" cy="410231"/>
        </a:xfrm>
        <a:prstGeom prst="roundRect">
          <a:avLst/>
        </a:prstGeom>
        <a:solidFill>
          <a:schemeClr val="accent5">
            <a:hueOff val="7088921"/>
            <a:satOff val="-3192"/>
            <a:lumOff val="-39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rd" sz="1700" kern="1200" dirty="0">
              <a:latin typeface="Arial" panose="020B0604020202020204" pitchFamily="34" charset="0"/>
              <a:cs typeface="Arial" panose="020B0604020202020204" pitchFamily="34" charset="0"/>
            </a:rPr>
            <a:t>Critical Evaluation: Limitations of Bowlby’s Theory </a:t>
          </a:r>
          <a:endParaRPr lang="en-US" sz="1700" kern="1200" dirty="0"/>
        </a:p>
      </dsp:txBody>
      <dsp:txXfrm>
        <a:off x="20026" y="3856207"/>
        <a:ext cx="6909388" cy="370179"/>
      </dsp:txXfrm>
    </dsp:sp>
    <dsp:sp modelId="{8FAACBBF-9EEF-084B-B751-5EED3D37F3DC}">
      <dsp:nvSpPr>
        <dsp:cNvPr id="0" name=""/>
        <dsp:cNvSpPr/>
      </dsp:nvSpPr>
      <dsp:spPr>
        <a:xfrm>
          <a:off x="0" y="4295372"/>
          <a:ext cx="6949440" cy="410231"/>
        </a:xfrm>
        <a:prstGeom prst="roundRect">
          <a:avLst/>
        </a:prstGeom>
        <a:solidFill>
          <a:schemeClr val="accent5">
            <a:hueOff val="8101624"/>
            <a:satOff val="-3648"/>
            <a:lumOff val="-45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sz="1700" kern="1200" dirty="0"/>
            <a:t> </a:t>
          </a:r>
        </a:p>
      </dsp:txBody>
      <dsp:txXfrm>
        <a:off x="20026" y="4315398"/>
        <a:ext cx="6909388" cy="370179"/>
      </dsp:txXfrm>
    </dsp:sp>
    <dsp:sp modelId="{4AC7B30D-0CD7-F24F-BDFD-7648BD4ECBEB}">
      <dsp:nvSpPr>
        <dsp:cNvPr id="0" name=""/>
        <dsp:cNvSpPr/>
      </dsp:nvSpPr>
      <dsp:spPr>
        <a:xfrm>
          <a:off x="0" y="4754563"/>
          <a:ext cx="6949440" cy="410231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US" sz="1700" kern="1200" dirty="0"/>
            <a:t> </a:t>
          </a:r>
        </a:p>
      </dsp:txBody>
      <dsp:txXfrm>
        <a:off x="20026" y="4774589"/>
        <a:ext cx="6909388" cy="3701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6D21E2-6299-4426-91A6-C55F622AAC8A}">
      <dsp:nvSpPr>
        <dsp:cNvPr id="0" name=""/>
        <dsp:cNvSpPr/>
      </dsp:nvSpPr>
      <dsp:spPr>
        <a:xfrm>
          <a:off x="0" y="284027"/>
          <a:ext cx="4025772" cy="40257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CDA8D-FC17-4461-8691-B6172847A3CE}">
      <dsp:nvSpPr>
        <dsp:cNvPr id="0" name=""/>
        <dsp:cNvSpPr/>
      </dsp:nvSpPr>
      <dsp:spPr>
        <a:xfrm>
          <a:off x="2012886" y="284027"/>
          <a:ext cx="4696734" cy="40257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Background: 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Shona is a 3-year-old child who recently enrolled in an early years nursery setting.</a:t>
          </a:r>
        </a:p>
      </dsp:txBody>
      <dsp:txXfrm>
        <a:off x="2012886" y="284027"/>
        <a:ext cx="2348367" cy="1912241"/>
      </dsp:txXfrm>
    </dsp:sp>
    <dsp:sp modelId="{04F1E15D-93EB-403A-9B11-7A8C773C3322}">
      <dsp:nvSpPr>
        <dsp:cNvPr id="0" name=""/>
        <dsp:cNvSpPr/>
      </dsp:nvSpPr>
      <dsp:spPr>
        <a:xfrm>
          <a:off x="1056765" y="2196269"/>
          <a:ext cx="1912241" cy="191224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73251-B69D-43CE-ACCC-11AD65DAD712}">
      <dsp:nvSpPr>
        <dsp:cNvPr id="0" name=""/>
        <dsp:cNvSpPr/>
      </dsp:nvSpPr>
      <dsp:spPr>
        <a:xfrm>
          <a:off x="2012886" y="2196269"/>
          <a:ext cx="4696734" cy="1912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Observed </a:t>
          </a:r>
          <a:r>
            <a:rPr lang="en-US" sz="2200" b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behaviours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12886" y="2196269"/>
        <a:ext cx="2348367" cy="1912241"/>
      </dsp:txXfrm>
    </dsp:sp>
    <dsp:sp modelId="{0D64EBB0-2226-4727-855B-49C210FC8B25}">
      <dsp:nvSpPr>
        <dsp:cNvPr id="0" name=""/>
        <dsp:cNvSpPr/>
      </dsp:nvSpPr>
      <dsp:spPr>
        <a:xfrm>
          <a:off x="4361253" y="2196269"/>
          <a:ext cx="2348367" cy="191224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Displays separation anxiety (distress when left by primary carers).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Exhibits limited verbal communication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Shows difficulty engaging in peer group play and cooperative activities.</a:t>
          </a:r>
        </a:p>
      </dsp:txBody>
      <dsp:txXfrm>
        <a:off x="4361253" y="2196269"/>
        <a:ext cx="2348367" cy="19122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A51C1-CDC9-4D1C-9D9D-B59FBA906CDA}">
      <dsp:nvSpPr>
        <dsp:cNvPr id="0" name=""/>
        <dsp:cNvSpPr/>
      </dsp:nvSpPr>
      <dsp:spPr>
        <a:xfrm>
          <a:off x="0" y="37351"/>
          <a:ext cx="7626478" cy="1038082"/>
        </a:xfrm>
        <a:prstGeom prst="roundRect">
          <a:avLst/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dirty="0"/>
            <a:t>Core Premise</a:t>
          </a:r>
          <a:endParaRPr lang="en-US" sz="2600" kern="1200" dirty="0"/>
        </a:p>
      </dsp:txBody>
      <dsp:txXfrm>
        <a:off x="50675" y="88026"/>
        <a:ext cx="7525128" cy="936732"/>
      </dsp:txXfrm>
    </dsp:sp>
    <dsp:sp modelId="{65776C39-F298-473A-8EE8-5B66F4A6CE8C}">
      <dsp:nvSpPr>
        <dsp:cNvPr id="0" name=""/>
        <dsp:cNvSpPr/>
      </dsp:nvSpPr>
      <dsp:spPr>
        <a:xfrm>
          <a:off x="0" y="1150314"/>
          <a:ext cx="7626478" cy="1038082"/>
        </a:xfrm>
        <a:prstGeom prst="roundRect">
          <a:avLst/>
        </a:prstGeom>
        <a:solidFill>
          <a:schemeClr val="accent5">
            <a:shade val="50000"/>
            <a:hueOff val="-159356"/>
            <a:satOff val="-21132"/>
            <a:lumOff val="451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Biological need for human infants to be near a primary caregiver for protection and survival.</a:t>
          </a:r>
          <a:endParaRPr lang="en-US" sz="2600" kern="1200"/>
        </a:p>
      </dsp:txBody>
      <dsp:txXfrm>
        <a:off x="50675" y="1200989"/>
        <a:ext cx="7525128" cy="936732"/>
      </dsp:txXfrm>
    </dsp:sp>
    <dsp:sp modelId="{F79325C1-2010-4361-88B6-A0BD7825AF98}">
      <dsp:nvSpPr>
        <dsp:cNvPr id="0" name=""/>
        <dsp:cNvSpPr/>
      </dsp:nvSpPr>
      <dsp:spPr>
        <a:xfrm>
          <a:off x="0" y="2188396"/>
          <a:ext cx="7626478" cy="236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2141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Concepts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Secure Base &amp; Safe Haven</a:t>
          </a:r>
          <a:r>
            <a:rPr lang="en-US" sz="20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Caregivers serve as a place of safety where the child goes to learn about the world and to come back to for comfort.</a:t>
          </a:r>
          <a:endParaRPr lang="en-US" sz="2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Internal Working Model (IWM)</a:t>
          </a:r>
          <a:r>
            <a:rPr lang="en-US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Cognitive model of expectations around self-worth and caregiver availability.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Separation anxiety</a:t>
          </a:r>
          <a:r>
            <a:rPr lang="en-US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natural reaction to the disruption of proximity to the primary attachment figure.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188396"/>
        <a:ext cx="7626478" cy="23680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5B517-FF73-4674-AB0D-BD54FE3E6C8A}">
      <dsp:nvSpPr>
        <dsp:cNvPr id="0" name=""/>
        <dsp:cNvSpPr/>
      </dsp:nvSpPr>
      <dsp:spPr>
        <a:xfrm>
          <a:off x="-5193773" y="-795538"/>
          <a:ext cx="6184904" cy="6184904"/>
        </a:xfrm>
        <a:prstGeom prst="blockArc">
          <a:avLst>
            <a:gd name="adj1" fmla="val 18900000"/>
            <a:gd name="adj2" fmla="val 2700000"/>
            <a:gd name="adj3" fmla="val 349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FF16EA-7612-4062-BBE7-02350C02D34B}">
      <dsp:nvSpPr>
        <dsp:cNvPr id="0" name=""/>
        <dsp:cNvSpPr/>
      </dsp:nvSpPr>
      <dsp:spPr>
        <a:xfrm>
          <a:off x="518942" y="353173"/>
          <a:ext cx="6723496" cy="7067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955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/>
            <a:t>Disrupted Secure Base</a:t>
          </a:r>
          <a:r>
            <a:rPr lang="en-US" sz="1400" b="0" i="0" kern="1200"/>
            <a:t>: Entry to nursery disrupts immediate contact with primary carers, which causes separation anxiety. </a:t>
          </a:r>
          <a:endParaRPr lang="en-US" sz="1400" kern="1200"/>
        </a:p>
      </dsp:txBody>
      <dsp:txXfrm>
        <a:off x="518942" y="353173"/>
        <a:ext cx="6723496" cy="706714"/>
      </dsp:txXfrm>
    </dsp:sp>
    <dsp:sp modelId="{BE9501E2-789D-4446-82D9-99AFE1AD19D7}">
      <dsp:nvSpPr>
        <dsp:cNvPr id="0" name=""/>
        <dsp:cNvSpPr/>
      </dsp:nvSpPr>
      <dsp:spPr>
        <a:xfrm>
          <a:off x="77246" y="264834"/>
          <a:ext cx="883393" cy="88339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C4876-7FA0-4EA6-AF97-81F6BDAD21CF}">
      <dsp:nvSpPr>
        <dsp:cNvPr id="0" name=""/>
        <dsp:cNvSpPr/>
      </dsp:nvSpPr>
      <dsp:spPr>
        <a:xfrm>
          <a:off x="924118" y="1413428"/>
          <a:ext cx="6318320" cy="7067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955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/>
            <a:t>5 points toward Exploration &amp; Cognitive Growth</a:t>
          </a:r>
          <a:r>
            <a:rPr lang="en-US" sz="1400" b="0" i="0" kern="1200"/>
            <a:t>: Emotional energy is spent on fear and anxiety which suppress exploration and play.​</a:t>
          </a:r>
          <a:endParaRPr lang="en-US" sz="1400" kern="1200"/>
        </a:p>
      </dsp:txBody>
      <dsp:txXfrm>
        <a:off x="924118" y="1413428"/>
        <a:ext cx="6318320" cy="706714"/>
      </dsp:txXfrm>
    </dsp:sp>
    <dsp:sp modelId="{96B55845-C1FC-4890-B3A5-1917714B2740}">
      <dsp:nvSpPr>
        <dsp:cNvPr id="0" name=""/>
        <dsp:cNvSpPr/>
      </dsp:nvSpPr>
      <dsp:spPr>
        <a:xfrm>
          <a:off x="482421" y="1325089"/>
          <a:ext cx="883393" cy="88339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C0015-B429-4ADB-8FF3-184AF4D7F204}">
      <dsp:nvSpPr>
        <dsp:cNvPr id="0" name=""/>
        <dsp:cNvSpPr/>
      </dsp:nvSpPr>
      <dsp:spPr>
        <a:xfrm>
          <a:off x="924118" y="2473684"/>
          <a:ext cx="6318320" cy="7067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955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/>
            <a:t>Social &amp; Communication Inhibitions</a:t>
          </a:r>
          <a:r>
            <a:rPr lang="en-US" sz="1400" b="0" i="0" kern="1200"/>
            <a:t>: Limited verbal production and reluctance to join in group play are due to high cortisol and stress levels, which cause emotional withdrawal. </a:t>
          </a:r>
          <a:endParaRPr lang="en-US" sz="1400" kern="1200"/>
        </a:p>
      </dsp:txBody>
      <dsp:txXfrm>
        <a:off x="924118" y="2473684"/>
        <a:ext cx="6318320" cy="706714"/>
      </dsp:txXfrm>
    </dsp:sp>
    <dsp:sp modelId="{4151CC6B-CF7E-45D6-BD63-1FA8D7450761}">
      <dsp:nvSpPr>
        <dsp:cNvPr id="0" name=""/>
        <dsp:cNvSpPr/>
      </dsp:nvSpPr>
      <dsp:spPr>
        <a:xfrm>
          <a:off x="482421" y="2385345"/>
          <a:ext cx="883393" cy="88339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47B060-9CD2-454D-B2F4-CE8FBCCABE5B}">
      <dsp:nvSpPr>
        <dsp:cNvPr id="0" name=""/>
        <dsp:cNvSpPr/>
      </dsp:nvSpPr>
      <dsp:spPr>
        <a:xfrm>
          <a:off x="518942" y="3533940"/>
          <a:ext cx="6723496" cy="7067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955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/>
            <a:t>The Transition Guide for Internal Working Model (IWM)</a:t>
          </a:r>
          <a:r>
            <a:rPr lang="en-US" sz="1400" b="0" i="0" kern="1200"/>
            <a:t>: Shona's Internal Working Model of nursery practitioners is not yet in place and she has a poor understanding of them as safe and predictable adults. </a:t>
          </a:r>
          <a:endParaRPr lang="en-US" sz="1400" kern="1200"/>
        </a:p>
      </dsp:txBody>
      <dsp:txXfrm>
        <a:off x="518942" y="3533940"/>
        <a:ext cx="6723496" cy="706714"/>
      </dsp:txXfrm>
    </dsp:sp>
    <dsp:sp modelId="{AA2D10A7-73EF-47AF-843A-8A7F6B3D331F}">
      <dsp:nvSpPr>
        <dsp:cNvPr id="0" name=""/>
        <dsp:cNvSpPr/>
      </dsp:nvSpPr>
      <dsp:spPr>
        <a:xfrm>
          <a:off x="77246" y="3445600"/>
          <a:ext cx="883393" cy="88339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6D2A1-70E8-4012-BF74-F4A3C6869029}">
      <dsp:nvSpPr>
        <dsp:cNvPr id="0" name=""/>
        <dsp:cNvSpPr/>
      </dsp:nvSpPr>
      <dsp:spPr>
        <a:xfrm>
          <a:off x="0" y="415519"/>
          <a:ext cx="6296152" cy="5190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/>
            <a:t>Biological Determinants ('Nature’)</a:t>
          </a:r>
          <a:endParaRPr lang="en-US" sz="1300" kern="1200"/>
        </a:p>
      </dsp:txBody>
      <dsp:txXfrm>
        <a:off x="25337" y="440856"/>
        <a:ext cx="6245478" cy="468367"/>
      </dsp:txXfrm>
    </dsp:sp>
    <dsp:sp modelId="{C3635468-186C-47F6-AEC8-647688F18987}">
      <dsp:nvSpPr>
        <dsp:cNvPr id="0" name=""/>
        <dsp:cNvSpPr/>
      </dsp:nvSpPr>
      <dsp:spPr>
        <a:xfrm>
          <a:off x="0" y="934561"/>
          <a:ext cx="6296152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90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1" kern="1200" dirty="0"/>
            <a:t>I</a:t>
          </a:r>
          <a:r>
            <a:rPr lang="en-US" sz="1400" b="1" i="0" kern="1200" dirty="0"/>
            <a:t>nnate Attachment System</a:t>
          </a:r>
          <a:r>
            <a:rPr lang="en-US" sz="1400" b="0" i="0" kern="1200" dirty="0"/>
            <a:t>: Evolutionary motivation to communicate distress (cry, cling) to the presence of a caregiver.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/>
            <a:t>I</a:t>
          </a:r>
          <a:r>
            <a:rPr lang="en-US" sz="1400" b="1" i="0" kern="1200" dirty="0"/>
            <a:t>ndividual Temperament</a:t>
          </a:r>
          <a:r>
            <a:rPr lang="en-US" sz="1400" b="0" i="0" kern="1200" dirty="0"/>
            <a:t>: Sensory reactivity and emotional regulation differences, biological in nature. ​</a:t>
          </a:r>
          <a:endParaRPr lang="en-US" sz="1400" kern="1200" dirty="0"/>
        </a:p>
      </dsp:txBody>
      <dsp:txXfrm>
        <a:off x="0" y="934561"/>
        <a:ext cx="6296152" cy="888030"/>
      </dsp:txXfrm>
    </dsp:sp>
    <dsp:sp modelId="{8293B4C0-219D-49FF-82AD-5EE925AB8ED6}">
      <dsp:nvSpPr>
        <dsp:cNvPr id="0" name=""/>
        <dsp:cNvSpPr/>
      </dsp:nvSpPr>
      <dsp:spPr>
        <a:xfrm>
          <a:off x="0" y="1822591"/>
          <a:ext cx="6296152" cy="5190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/>
            <a:t>Environmental Determinants ('Nurture’)</a:t>
          </a:r>
          <a:endParaRPr lang="en-US" sz="1300" kern="1200"/>
        </a:p>
      </dsp:txBody>
      <dsp:txXfrm>
        <a:off x="25337" y="1847928"/>
        <a:ext cx="6245478" cy="468367"/>
      </dsp:txXfrm>
    </dsp:sp>
    <dsp:sp modelId="{26B36126-18CB-4F06-87E1-722001822A34}">
      <dsp:nvSpPr>
        <dsp:cNvPr id="0" name=""/>
        <dsp:cNvSpPr/>
      </dsp:nvSpPr>
      <dsp:spPr>
        <a:xfrm>
          <a:off x="0" y="2341632"/>
          <a:ext cx="6296152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90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1" i="0" kern="1200" dirty="0"/>
            <a:t>Early Caregiving Quality</a:t>
          </a:r>
          <a:r>
            <a:rPr lang="en-US" sz="1400" b="0" i="0" kern="1200" dirty="0"/>
            <a:t>: Parental responsiveness and attachment security.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1" i="0" kern="1200" dirty="0"/>
            <a:t>Nursery Environment &amp; Transitions</a:t>
          </a:r>
          <a:r>
            <a:rPr lang="en-US" sz="1400" b="0" i="0" kern="1200" dirty="0"/>
            <a:t>: New sensory input, new adults, and peer noise levels. </a:t>
          </a:r>
          <a:endParaRPr lang="en-US" sz="1400" kern="1200" dirty="0"/>
        </a:p>
      </dsp:txBody>
      <dsp:txXfrm>
        <a:off x="0" y="2341632"/>
        <a:ext cx="6296152" cy="888030"/>
      </dsp:txXfrm>
    </dsp:sp>
    <dsp:sp modelId="{82653A90-87E8-41D1-A98C-8BF35E4F4D59}">
      <dsp:nvSpPr>
        <dsp:cNvPr id="0" name=""/>
        <dsp:cNvSpPr/>
      </dsp:nvSpPr>
      <dsp:spPr>
        <a:xfrm>
          <a:off x="0" y="3229662"/>
          <a:ext cx="6296152" cy="5190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/>
            <a:t>Interplay</a:t>
          </a:r>
          <a:endParaRPr lang="en-US" sz="1300" kern="1200"/>
        </a:p>
      </dsp:txBody>
      <dsp:txXfrm>
        <a:off x="25337" y="3254999"/>
        <a:ext cx="6245478" cy="468367"/>
      </dsp:txXfrm>
    </dsp:sp>
    <dsp:sp modelId="{53747FFC-1BAE-4F90-A46F-30EA0989C6DB}">
      <dsp:nvSpPr>
        <dsp:cNvPr id="0" name=""/>
        <dsp:cNvSpPr/>
      </dsp:nvSpPr>
      <dsp:spPr>
        <a:xfrm>
          <a:off x="0" y="3786143"/>
          <a:ext cx="6296152" cy="5190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</a:t>
          </a:r>
          <a:r>
            <a:rPr lang="en-US" sz="1300" b="0" i="0" kern="1200" dirty="0"/>
            <a:t>nvironmental conditions in the nursery directly influence the developmental outcomes, which are directly related to the genetic predispositions.</a:t>
          </a:r>
          <a:endParaRPr lang="en-US" sz="1300" kern="1200" dirty="0"/>
        </a:p>
      </dsp:txBody>
      <dsp:txXfrm>
        <a:off x="25337" y="3811480"/>
        <a:ext cx="6245478" cy="4683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F30AD-4564-40A8-A336-4D20301A2D3B}">
      <dsp:nvSpPr>
        <dsp:cNvPr id="0" name=""/>
        <dsp:cNvSpPr/>
      </dsp:nvSpPr>
      <dsp:spPr>
        <a:xfrm>
          <a:off x="0" y="96139"/>
          <a:ext cx="6579401" cy="12232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/>
            <a:t>Theoretical Link</a:t>
          </a:r>
          <a:r>
            <a:rPr lang="en-US" sz="1700" b="0" i="0" kern="1200"/>
            <a:t>: Applies Bowlby's ‘Secure Base’ theory to support the working of children in institutional early years settings.</a:t>
          </a:r>
          <a:endParaRPr lang="en-US" sz="1700" kern="1200"/>
        </a:p>
      </dsp:txBody>
      <dsp:txXfrm>
        <a:off x="59713" y="155852"/>
        <a:ext cx="6459975" cy="1103809"/>
      </dsp:txXfrm>
    </dsp:sp>
    <dsp:sp modelId="{A7ACD10B-67AB-47D8-8864-BBBF33F585EB}">
      <dsp:nvSpPr>
        <dsp:cNvPr id="0" name=""/>
        <dsp:cNvSpPr/>
      </dsp:nvSpPr>
      <dsp:spPr>
        <a:xfrm>
          <a:off x="0" y="1368334"/>
          <a:ext cx="6579401" cy="12232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/>
            <a:t>Practitioner Implementation</a:t>
          </a:r>
          <a:r>
            <a:rPr lang="en-US" sz="1700" b="0" i="0" kern="1200"/>
            <a:t>: Designated Key Person is responsible for greeting, handing over and personal care routines. Gives consistent, attuned, and sensitive emotional reactions. </a:t>
          </a:r>
          <a:endParaRPr lang="en-US" sz="1700" kern="1200"/>
        </a:p>
      </dsp:txBody>
      <dsp:txXfrm>
        <a:off x="59713" y="1428047"/>
        <a:ext cx="6459975" cy="1103809"/>
      </dsp:txXfrm>
    </dsp:sp>
    <dsp:sp modelId="{927D017B-DD82-4911-BBAE-C8D371576F47}">
      <dsp:nvSpPr>
        <dsp:cNvPr id="0" name=""/>
        <dsp:cNvSpPr/>
      </dsp:nvSpPr>
      <dsp:spPr>
        <a:xfrm>
          <a:off x="0" y="2640529"/>
          <a:ext cx="6579401" cy="12232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​</a:t>
          </a:r>
          <a:r>
            <a:rPr lang="en-US" sz="1700" b="1" i="0" kern="1200"/>
            <a:t>Holistic Wellbeing Impact</a:t>
          </a:r>
          <a:endParaRPr lang="en-US" sz="1700" kern="1200"/>
        </a:p>
      </dsp:txBody>
      <dsp:txXfrm>
        <a:off x="59713" y="2700242"/>
        <a:ext cx="6459975" cy="1103809"/>
      </dsp:txXfrm>
    </dsp:sp>
    <dsp:sp modelId="{8B646B1A-F8C2-4262-BC72-39E8A2981B98}">
      <dsp:nvSpPr>
        <dsp:cNvPr id="0" name=""/>
        <dsp:cNvSpPr/>
      </dsp:nvSpPr>
      <dsp:spPr>
        <a:xfrm>
          <a:off x="0" y="3863764"/>
          <a:ext cx="6579401" cy="826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896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i="0" kern="1200"/>
            <a:t>Emotional</a:t>
          </a:r>
          <a:r>
            <a:rPr lang="en-US" sz="1300" b="0" i="0" kern="1200"/>
            <a:t>: Reduces separation stress, increases trust. 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C</a:t>
          </a:r>
          <a:r>
            <a:rPr lang="en-US" sz="1300" b="1" i="0" kern="1200"/>
            <a:t>ognitive/Social</a:t>
          </a:r>
          <a:r>
            <a:rPr lang="en-US" sz="1300" b="0" i="0" kern="1200"/>
            <a:t>: Restores security and allows for exploration, toy play, verbal attempts.</a:t>
          </a:r>
          <a:br>
            <a:rPr lang="en-US" sz="1300" kern="1200"/>
          </a:br>
          <a:endParaRPr lang="en-US" sz="1300" kern="1200"/>
        </a:p>
      </dsp:txBody>
      <dsp:txXfrm>
        <a:off x="0" y="3863764"/>
        <a:ext cx="6579401" cy="8269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C987C-6442-442E-A8C5-42FF9DBD0D88}">
      <dsp:nvSpPr>
        <dsp:cNvPr id="0" name=""/>
        <dsp:cNvSpPr/>
      </dsp:nvSpPr>
      <dsp:spPr>
        <a:xfrm>
          <a:off x="0" y="470138"/>
          <a:ext cx="7426039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i="0" kern="1200"/>
            <a:t>Strategy 2</a:t>
          </a:r>
          <a:r>
            <a:rPr lang="en-US" sz="2300" b="0" i="0" kern="1200"/>
            <a:t>: Transitional Objects &amp; Visual Timetables </a:t>
          </a:r>
          <a:endParaRPr lang="en-US" sz="2300" kern="1200"/>
        </a:p>
      </dsp:txBody>
      <dsp:txXfrm>
        <a:off x="27586" y="497724"/>
        <a:ext cx="7370867" cy="509938"/>
      </dsp:txXfrm>
    </dsp:sp>
    <dsp:sp modelId="{042317BA-9D76-4D63-83C6-E3A6301782A0}">
      <dsp:nvSpPr>
        <dsp:cNvPr id="0" name=""/>
        <dsp:cNvSpPr/>
      </dsp:nvSpPr>
      <dsp:spPr>
        <a:xfrm>
          <a:off x="0" y="1035248"/>
          <a:ext cx="7426039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5777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Comfort items at home help to cross the home-nursery boundary.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Visual schedules create cognitive predictability, by decreasing uncertainty. </a:t>
          </a:r>
          <a:endParaRPr lang="en-US" sz="1800" kern="1200"/>
        </a:p>
      </dsp:txBody>
      <dsp:txXfrm>
        <a:off x="0" y="1035248"/>
        <a:ext cx="7426039" cy="1142640"/>
      </dsp:txXfrm>
    </dsp:sp>
    <dsp:sp modelId="{E02BD284-09DC-4D77-8749-5F2020816824}">
      <dsp:nvSpPr>
        <dsp:cNvPr id="0" name=""/>
        <dsp:cNvSpPr/>
      </dsp:nvSpPr>
      <dsp:spPr>
        <a:xfrm>
          <a:off x="0" y="2177889"/>
          <a:ext cx="7426039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i="0" kern="1200"/>
            <a:t>Strategy 3</a:t>
          </a:r>
          <a:r>
            <a:rPr lang="en-US" sz="2300" b="0" i="0" kern="1200"/>
            <a:t>: Partnership with Parents &amp; Carers </a:t>
          </a:r>
          <a:endParaRPr lang="en-US" sz="2300" kern="1200"/>
        </a:p>
      </dsp:txBody>
      <dsp:txXfrm>
        <a:off x="27586" y="2205475"/>
        <a:ext cx="7370867" cy="509938"/>
      </dsp:txXfrm>
    </dsp:sp>
    <dsp:sp modelId="{3E852702-6BA0-4ED4-9A50-02FC092199DC}">
      <dsp:nvSpPr>
        <dsp:cNvPr id="0" name=""/>
        <dsp:cNvSpPr/>
      </dsp:nvSpPr>
      <dsp:spPr>
        <a:xfrm>
          <a:off x="0" y="2742998"/>
          <a:ext cx="7426039" cy="1380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5777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Sharing of home routines and comfort strategies at handover times. Gradual transitions (staggered hours) to gain trust gradually.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Wellbeing Outcomes: Promotes physical relaxation, reduces emotional burnout, scaffolds peer entry. </a:t>
          </a:r>
          <a:endParaRPr lang="en-US" sz="1800" kern="1200"/>
        </a:p>
      </dsp:txBody>
      <dsp:txXfrm>
        <a:off x="0" y="2742998"/>
        <a:ext cx="7426039" cy="13806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5A0D36-816A-4AB4-AED4-B2015B8C0B5C}">
      <dsp:nvSpPr>
        <dsp:cNvPr id="0" name=""/>
        <dsp:cNvSpPr/>
      </dsp:nvSpPr>
      <dsp:spPr>
        <a:xfrm>
          <a:off x="331433" y="809262"/>
          <a:ext cx="5965794" cy="542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Practice Transformation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Modern early years practices grounded in relationships, rather than cold institutional care. 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1433" y="809262"/>
        <a:ext cx="5965794" cy="542344"/>
      </dsp:txXfrm>
    </dsp:sp>
    <dsp:sp modelId="{68238610-291F-47F1-B248-11F2293CE459}">
      <dsp:nvSpPr>
        <dsp:cNvPr id="0" name=""/>
        <dsp:cNvSpPr/>
      </dsp:nvSpPr>
      <dsp:spPr>
        <a:xfrm>
          <a:off x="331433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531C56C-023E-4B8A-A955-AE14ADEE389A}">
      <dsp:nvSpPr>
        <dsp:cNvPr id="0" name=""/>
        <dsp:cNvSpPr/>
      </dsp:nvSpPr>
      <dsp:spPr>
        <a:xfrm>
          <a:off x="1173272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2E6D49C-E5E0-4816-99F3-9CE1329F0075}">
      <dsp:nvSpPr>
        <dsp:cNvPr id="0" name=""/>
        <dsp:cNvSpPr/>
      </dsp:nvSpPr>
      <dsp:spPr>
        <a:xfrm>
          <a:off x="2015112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C6850B-19EF-4B0B-B47E-945FB39E6459}">
      <dsp:nvSpPr>
        <dsp:cNvPr id="0" name=""/>
        <dsp:cNvSpPr/>
      </dsp:nvSpPr>
      <dsp:spPr>
        <a:xfrm>
          <a:off x="2856952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9506DC-444F-404F-A1F3-E2333AC6F04A}">
      <dsp:nvSpPr>
        <dsp:cNvPr id="0" name=""/>
        <dsp:cNvSpPr/>
      </dsp:nvSpPr>
      <dsp:spPr>
        <a:xfrm>
          <a:off x="3698792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8EBDC4D-F8F3-4607-9F6E-22FAA1620C35}">
      <dsp:nvSpPr>
        <dsp:cNvPr id="0" name=""/>
        <dsp:cNvSpPr/>
      </dsp:nvSpPr>
      <dsp:spPr>
        <a:xfrm>
          <a:off x="4540632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BEFD55-3455-4069-9E1C-19A8C90A75CA}">
      <dsp:nvSpPr>
        <dsp:cNvPr id="0" name=""/>
        <dsp:cNvSpPr/>
      </dsp:nvSpPr>
      <dsp:spPr>
        <a:xfrm>
          <a:off x="5382472" y="135160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B1C278-7759-4B0D-BFF5-D6AB35D1ED21}">
      <dsp:nvSpPr>
        <dsp:cNvPr id="0" name=""/>
        <dsp:cNvSpPr/>
      </dsp:nvSpPr>
      <dsp:spPr>
        <a:xfrm>
          <a:off x="331433" y="1576057"/>
          <a:ext cx="5965794" cy="542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Policy Integration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Implicitly refers to national policies such as the EYFS Key Person mandate. 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1433" y="1576057"/>
        <a:ext cx="5965794" cy="542344"/>
      </dsp:txXfrm>
    </dsp:sp>
    <dsp:sp modelId="{9AAAFD88-A406-4275-BE37-5DE795B41FDE}">
      <dsp:nvSpPr>
        <dsp:cNvPr id="0" name=""/>
        <dsp:cNvSpPr/>
      </dsp:nvSpPr>
      <dsp:spPr>
        <a:xfrm>
          <a:off x="331433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0BE828-545C-42EB-937C-552A01F3A32A}">
      <dsp:nvSpPr>
        <dsp:cNvPr id="0" name=""/>
        <dsp:cNvSpPr/>
      </dsp:nvSpPr>
      <dsp:spPr>
        <a:xfrm>
          <a:off x="1173272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7C508C6-E433-47E2-9A50-F682C4B05CAD}">
      <dsp:nvSpPr>
        <dsp:cNvPr id="0" name=""/>
        <dsp:cNvSpPr/>
      </dsp:nvSpPr>
      <dsp:spPr>
        <a:xfrm>
          <a:off x="2015112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F4C8454-842C-44FF-BED0-E535F31AB9AB}">
      <dsp:nvSpPr>
        <dsp:cNvPr id="0" name=""/>
        <dsp:cNvSpPr/>
      </dsp:nvSpPr>
      <dsp:spPr>
        <a:xfrm>
          <a:off x="2856952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A71903-1173-485B-AADA-A7495CE7BF05}">
      <dsp:nvSpPr>
        <dsp:cNvPr id="0" name=""/>
        <dsp:cNvSpPr/>
      </dsp:nvSpPr>
      <dsp:spPr>
        <a:xfrm>
          <a:off x="3698792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B40F57-4AD6-45B8-B6A4-784F2D9C6FE4}">
      <dsp:nvSpPr>
        <dsp:cNvPr id="0" name=""/>
        <dsp:cNvSpPr/>
      </dsp:nvSpPr>
      <dsp:spPr>
        <a:xfrm>
          <a:off x="4540632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E750DC-0433-4500-AB46-C6737CB3040B}">
      <dsp:nvSpPr>
        <dsp:cNvPr id="0" name=""/>
        <dsp:cNvSpPr/>
      </dsp:nvSpPr>
      <dsp:spPr>
        <a:xfrm>
          <a:off x="5382472" y="211840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4BFF767-4C86-451D-A950-B2DCB617B47D}">
      <dsp:nvSpPr>
        <dsp:cNvPr id="0" name=""/>
        <dsp:cNvSpPr/>
      </dsp:nvSpPr>
      <dsp:spPr>
        <a:xfrm>
          <a:off x="331433" y="2342852"/>
          <a:ext cx="5965794" cy="542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Diagnostic Utility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Assists practitioners in distinguishing between normal transitional stress from developmental and/or safeguarding issues. 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1433" y="2342852"/>
        <a:ext cx="5965794" cy="542344"/>
      </dsp:txXfrm>
    </dsp:sp>
    <dsp:sp modelId="{44462EE5-23A9-4C2A-BD8C-5EB710641BB2}">
      <dsp:nvSpPr>
        <dsp:cNvPr id="0" name=""/>
        <dsp:cNvSpPr/>
      </dsp:nvSpPr>
      <dsp:spPr>
        <a:xfrm>
          <a:off x="331433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A8D3A0-1F5E-4F26-AB71-41001D0EFD0C}">
      <dsp:nvSpPr>
        <dsp:cNvPr id="0" name=""/>
        <dsp:cNvSpPr/>
      </dsp:nvSpPr>
      <dsp:spPr>
        <a:xfrm>
          <a:off x="1173272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C33A83-2AEC-49E1-8125-0C5632722F50}">
      <dsp:nvSpPr>
        <dsp:cNvPr id="0" name=""/>
        <dsp:cNvSpPr/>
      </dsp:nvSpPr>
      <dsp:spPr>
        <a:xfrm>
          <a:off x="2015112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6BE7216-4809-4947-9685-90597DE8F0C5}">
      <dsp:nvSpPr>
        <dsp:cNvPr id="0" name=""/>
        <dsp:cNvSpPr/>
      </dsp:nvSpPr>
      <dsp:spPr>
        <a:xfrm>
          <a:off x="2856952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6838C0E-FECA-4366-A5C2-391E9C7C1585}">
      <dsp:nvSpPr>
        <dsp:cNvPr id="0" name=""/>
        <dsp:cNvSpPr/>
      </dsp:nvSpPr>
      <dsp:spPr>
        <a:xfrm>
          <a:off x="3698792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B804C9B-7730-4FD7-A449-68F98E07537A}">
      <dsp:nvSpPr>
        <dsp:cNvPr id="0" name=""/>
        <dsp:cNvSpPr/>
      </dsp:nvSpPr>
      <dsp:spPr>
        <a:xfrm>
          <a:off x="4540632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DC58D1F-AFC9-46EA-B684-6A6D79C2030F}">
      <dsp:nvSpPr>
        <dsp:cNvPr id="0" name=""/>
        <dsp:cNvSpPr/>
      </dsp:nvSpPr>
      <dsp:spPr>
        <a:xfrm>
          <a:off x="5382472" y="2885197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952DCEE-676B-4C65-8E83-7C69F5761CDB}">
      <dsp:nvSpPr>
        <dsp:cNvPr id="0" name=""/>
        <dsp:cNvSpPr/>
      </dsp:nvSpPr>
      <dsp:spPr>
        <a:xfrm>
          <a:off x="331433" y="3109647"/>
          <a:ext cx="5965794" cy="542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Focus on Early Prevention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Highlights E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arly Emotional Security as the Basis for Mental Resilience and Mental Health throughout Life. 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1433" y="3109647"/>
        <a:ext cx="5965794" cy="542344"/>
      </dsp:txXfrm>
    </dsp:sp>
    <dsp:sp modelId="{F7122B74-8E3D-4C82-BBF3-1E08FDA54648}">
      <dsp:nvSpPr>
        <dsp:cNvPr id="0" name=""/>
        <dsp:cNvSpPr/>
      </dsp:nvSpPr>
      <dsp:spPr>
        <a:xfrm>
          <a:off x="331433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2B2729-1834-4845-83EE-8338246D58C3}">
      <dsp:nvSpPr>
        <dsp:cNvPr id="0" name=""/>
        <dsp:cNvSpPr/>
      </dsp:nvSpPr>
      <dsp:spPr>
        <a:xfrm>
          <a:off x="1173272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0B5D62-4648-431F-B927-23FEE3495E20}">
      <dsp:nvSpPr>
        <dsp:cNvPr id="0" name=""/>
        <dsp:cNvSpPr/>
      </dsp:nvSpPr>
      <dsp:spPr>
        <a:xfrm>
          <a:off x="2015112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0CA46EE-958E-4AA8-A52D-CD66DFF3CC85}">
      <dsp:nvSpPr>
        <dsp:cNvPr id="0" name=""/>
        <dsp:cNvSpPr/>
      </dsp:nvSpPr>
      <dsp:spPr>
        <a:xfrm>
          <a:off x="2856952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78EDB5-F4A8-42C9-B046-6E265A314440}">
      <dsp:nvSpPr>
        <dsp:cNvPr id="0" name=""/>
        <dsp:cNvSpPr/>
      </dsp:nvSpPr>
      <dsp:spPr>
        <a:xfrm>
          <a:off x="3698792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769EEA4-4201-47F1-825D-8A313E092229}">
      <dsp:nvSpPr>
        <dsp:cNvPr id="0" name=""/>
        <dsp:cNvSpPr/>
      </dsp:nvSpPr>
      <dsp:spPr>
        <a:xfrm>
          <a:off x="4540632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5238AA-3606-42F7-8376-832D10C0E7FF}">
      <dsp:nvSpPr>
        <dsp:cNvPr id="0" name=""/>
        <dsp:cNvSpPr/>
      </dsp:nvSpPr>
      <dsp:spPr>
        <a:xfrm>
          <a:off x="5382472" y="3651992"/>
          <a:ext cx="795439" cy="132573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5C544-664C-4E72-91F1-2384E2C29A24}">
      <dsp:nvSpPr>
        <dsp:cNvPr id="0" name=""/>
        <dsp:cNvSpPr/>
      </dsp:nvSpPr>
      <dsp:spPr>
        <a:xfrm>
          <a:off x="0" y="592"/>
          <a:ext cx="64439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CC781-466E-4658-92F6-9355C5176FBA}">
      <dsp:nvSpPr>
        <dsp:cNvPr id="0" name=""/>
        <dsp:cNvSpPr/>
      </dsp:nvSpPr>
      <dsp:spPr>
        <a:xfrm>
          <a:off x="0" y="592"/>
          <a:ext cx="6443934" cy="97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Monotropy Bias</a:t>
          </a:r>
          <a:r>
            <a:rPr lang="en-US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Focus on one key bond (typically mother), neglecting children's ability to have multiple secure attachments.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92"/>
        <a:ext cx="6443934" cy="970997"/>
      </dsp:txXfrm>
    </dsp:sp>
    <dsp:sp modelId="{164B1B8F-3B94-4632-A48E-C178EA163D40}">
      <dsp:nvSpPr>
        <dsp:cNvPr id="0" name=""/>
        <dsp:cNvSpPr/>
      </dsp:nvSpPr>
      <dsp:spPr>
        <a:xfrm>
          <a:off x="0" y="971590"/>
          <a:ext cx="64439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8A2FC-3C94-4B8D-98D6-FA82FD3F5575}">
      <dsp:nvSpPr>
        <dsp:cNvPr id="0" name=""/>
        <dsp:cNvSpPr/>
      </dsp:nvSpPr>
      <dsp:spPr>
        <a:xfrm>
          <a:off x="0" y="971590"/>
          <a:ext cx="6443934" cy="97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Risk of </a:t>
          </a:r>
          <a:r>
            <a:rPr lang="en-US" sz="1800" b="1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Pathologising</a:t>
          </a:r>
          <a:r>
            <a:rPr lang="en-US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May lead practitioners to only consider attachment issues if a child has a speech delay or social shyness, without also considering the possibility of speech/language delay or neurodivergence (e.g., ASC).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971590"/>
        <a:ext cx="6443934" cy="970997"/>
      </dsp:txXfrm>
    </dsp:sp>
    <dsp:sp modelId="{B69597D7-6870-4CA2-BC5A-CAB479F76FB1}">
      <dsp:nvSpPr>
        <dsp:cNvPr id="0" name=""/>
        <dsp:cNvSpPr/>
      </dsp:nvSpPr>
      <dsp:spPr>
        <a:xfrm>
          <a:off x="0" y="1942587"/>
          <a:ext cx="64439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6D385-675D-4A62-A615-84AD963A2E8B}">
      <dsp:nvSpPr>
        <dsp:cNvPr id="0" name=""/>
        <dsp:cNvSpPr/>
      </dsp:nvSpPr>
      <dsp:spPr>
        <a:xfrm>
          <a:off x="0" y="1975814"/>
          <a:ext cx="6443934" cy="97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Determinism</a:t>
          </a:r>
          <a:r>
            <a:rPr lang="en-US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Emerges from the context of families with nuclear families in the West, and may not fully capture collective patterns of care across various communities. 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975814"/>
        <a:ext cx="6443934" cy="970997"/>
      </dsp:txXfrm>
    </dsp:sp>
    <dsp:sp modelId="{A66818C2-F247-4755-B7F2-5AEA66A990BE}">
      <dsp:nvSpPr>
        <dsp:cNvPr id="0" name=""/>
        <dsp:cNvSpPr/>
      </dsp:nvSpPr>
      <dsp:spPr>
        <a:xfrm>
          <a:off x="0" y="2913584"/>
          <a:ext cx="64439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1CAD7-80AD-484C-BA46-34487763EC3C}">
      <dsp:nvSpPr>
        <dsp:cNvPr id="0" name=""/>
        <dsp:cNvSpPr/>
      </dsp:nvSpPr>
      <dsp:spPr>
        <a:xfrm>
          <a:off x="0" y="2913584"/>
          <a:ext cx="6443934" cy="97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Deterministic View</a:t>
          </a:r>
          <a:r>
            <a:rPr lang="en-US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Early adverse attachment experiences do not automatically result in lifelong consequences because of brain plasticity and subsequent positive relationships.   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913584"/>
        <a:ext cx="6443934" cy="970997"/>
      </dsp:txXfrm>
    </dsp:sp>
    <dsp:sp modelId="{498528BA-C8DD-4DC1-B2CE-15CC1F4E06C9}">
      <dsp:nvSpPr>
        <dsp:cNvPr id="0" name=""/>
        <dsp:cNvSpPr/>
      </dsp:nvSpPr>
      <dsp:spPr>
        <a:xfrm>
          <a:off x="0" y="3884581"/>
          <a:ext cx="64439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B1C29-C0F8-4678-95AF-B9DFBE671D08}">
      <dsp:nvSpPr>
        <dsp:cNvPr id="0" name=""/>
        <dsp:cNvSpPr/>
      </dsp:nvSpPr>
      <dsp:spPr>
        <a:xfrm>
          <a:off x="0" y="3884581"/>
          <a:ext cx="6443934" cy="97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20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OpenLearn</a:t>
          </a:r>
          <a:r>
            <a:rPr lang="en-US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2021; Good Schools Guide, 2026)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884581"/>
        <a:ext cx="6443934" cy="97099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9E20B-5763-449E-9010-635982EDC816}">
      <dsp:nvSpPr>
        <dsp:cNvPr id="0" name=""/>
        <dsp:cNvSpPr/>
      </dsp:nvSpPr>
      <dsp:spPr>
        <a:xfrm>
          <a:off x="0" y="1378148"/>
          <a:ext cx="10653579" cy="1837531"/>
        </a:xfrm>
        <a:prstGeom prst="notchedRightArrow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C830273-A0F7-4D5B-809F-0BAF3D60D62D}">
      <dsp:nvSpPr>
        <dsp:cNvPr id="0" name=""/>
        <dsp:cNvSpPr/>
      </dsp:nvSpPr>
      <dsp:spPr>
        <a:xfrm>
          <a:off x="4798" y="0"/>
          <a:ext cx="2308102" cy="183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Relational Care Foundation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Shona’s emotional insecurity on transition to nursery is seen in her transitional anxiety, speech restraint and social withdrawal.</a:t>
          </a:r>
        </a:p>
      </dsp:txBody>
      <dsp:txXfrm>
        <a:off x="4798" y="0"/>
        <a:ext cx="2308102" cy="1837531"/>
      </dsp:txXfrm>
    </dsp:sp>
    <dsp:sp modelId="{141DFEA6-447E-4847-9BC3-8C26A10F90BE}">
      <dsp:nvSpPr>
        <dsp:cNvPr id="0" name=""/>
        <dsp:cNvSpPr/>
      </dsp:nvSpPr>
      <dsp:spPr>
        <a:xfrm>
          <a:off x="929158" y="2067222"/>
          <a:ext cx="459382" cy="459382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3E15A0-BEC6-4937-A73B-0CFF53F3F838}">
      <dsp:nvSpPr>
        <dsp:cNvPr id="0" name=""/>
        <dsp:cNvSpPr/>
      </dsp:nvSpPr>
      <dsp:spPr>
        <a:xfrm>
          <a:off x="2428305" y="2756296"/>
          <a:ext cx="2308102" cy="183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Theoretical Insight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Bowlby’s Attachment Theory </a:t>
          </a:r>
          <a:r>
            <a:rPr lang="en-US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emphasises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the importance of secure base to holistic child development.</a:t>
          </a:r>
        </a:p>
      </dsp:txBody>
      <dsp:txXfrm>
        <a:off x="2428305" y="2756296"/>
        <a:ext cx="2308102" cy="1837531"/>
      </dsp:txXfrm>
    </dsp:sp>
    <dsp:sp modelId="{D283EA29-0DFC-453C-9C9A-B82E3941CD62}">
      <dsp:nvSpPr>
        <dsp:cNvPr id="0" name=""/>
        <dsp:cNvSpPr/>
      </dsp:nvSpPr>
      <dsp:spPr>
        <a:xfrm>
          <a:off x="3352665" y="2067222"/>
          <a:ext cx="459382" cy="459382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F53C308-3C8C-469A-AE8F-CFC0A7EB756F}">
      <dsp:nvSpPr>
        <dsp:cNvPr id="0" name=""/>
        <dsp:cNvSpPr/>
      </dsp:nvSpPr>
      <dsp:spPr>
        <a:xfrm>
          <a:off x="4851813" y="0"/>
          <a:ext cx="2308102" cy="183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Practical Action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implementation of the Key Person approach, transition objects and parent partnerships creates a second safe place.</a:t>
          </a:r>
        </a:p>
      </dsp:txBody>
      <dsp:txXfrm>
        <a:off x="4851813" y="0"/>
        <a:ext cx="2308102" cy="1837531"/>
      </dsp:txXfrm>
    </dsp:sp>
    <dsp:sp modelId="{7807BDDC-747A-4B9E-8193-BD1F54D7E589}">
      <dsp:nvSpPr>
        <dsp:cNvPr id="0" name=""/>
        <dsp:cNvSpPr/>
      </dsp:nvSpPr>
      <dsp:spPr>
        <a:xfrm>
          <a:off x="5776172" y="2067222"/>
          <a:ext cx="459382" cy="459382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00DF05-618E-42C5-B8DB-73E192CA02A1}">
      <dsp:nvSpPr>
        <dsp:cNvPr id="0" name=""/>
        <dsp:cNvSpPr/>
      </dsp:nvSpPr>
      <dsp:spPr>
        <a:xfrm>
          <a:off x="7275320" y="2756296"/>
          <a:ext cx="2308102" cy="183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Reflexivity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Practitioners need to consider the insights from attachment within the bigger picture (nature/nurture, neurodiversity, speech/language assessments).</a:t>
          </a:r>
        </a:p>
      </dsp:txBody>
      <dsp:txXfrm>
        <a:off x="7275320" y="2756296"/>
        <a:ext cx="2308102" cy="1837531"/>
      </dsp:txXfrm>
    </dsp:sp>
    <dsp:sp modelId="{FD66E120-0519-4DD9-A300-71AC4F304164}">
      <dsp:nvSpPr>
        <dsp:cNvPr id="0" name=""/>
        <dsp:cNvSpPr/>
      </dsp:nvSpPr>
      <dsp:spPr>
        <a:xfrm>
          <a:off x="8199679" y="2067222"/>
          <a:ext cx="459382" cy="459382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06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7" orient="horz" pos="2160">
          <p15:clr>
            <a:srgbClr val="FBAE40"/>
          </p15:clr>
        </p15:guide>
        <p15:guide id="8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125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390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890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987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823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000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118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47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541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45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7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8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10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2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3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bowlby.html" TargetMode="External"/><Relationship Id="rId3" Type="http://schemas.openxmlformats.org/officeDocument/2006/relationships/hyperlink" Target="https://eyfs.info/articles.html/general/attachment-theory-and-the-key-person-approach-r64/" TargetMode="External"/><Relationship Id="rId7" Type="http://schemas.openxmlformats.org/officeDocument/2006/relationships/hyperlink" Target="https://www.open.edu/openlearn/education-development/early-years/attachment-the-early-years/content-section-1/?printable=1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nspcc.org.uk/child-health-development/attachment-early-years" TargetMode="External"/><Relationship Id="rId5" Type="http://schemas.openxmlformats.org/officeDocument/2006/relationships/hyperlink" Target="https://www.goodschoolsguide.co.uk/special-educational-needs/advice/attachment-disorder" TargetMode="External"/><Relationship Id="rId4" Type="http://schemas.openxmlformats.org/officeDocument/2006/relationships/hyperlink" Target="https://www.earlyyears.tv/john-bowlbys-attachment-theory-and-developmental-pha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786447" y="4735175"/>
            <a:ext cx="5060729" cy="1520134"/>
          </a:xfrm>
        </p:spPr>
        <p:txBody>
          <a:bodyPr anchor="ctr">
            <a:normAutofit/>
          </a:bodyPr>
          <a:lstStyle/>
          <a:p>
            <a:pPr algn="l"/>
            <a:r>
              <a:rPr lang="en-US" sz="2500" dirty="0"/>
              <a:t>Supporting Early Childhood Development: An Evidence-Based Approach to Health and Social Care Practice</a:t>
            </a:r>
          </a:p>
        </p:txBody>
      </p:sp>
      <p:sp>
        <p:nvSpPr>
          <p:cNvPr id="3" name="SubTitle"/>
          <p:cNvSpPr>
            <a:spLocks noGrp="1"/>
          </p:cNvSpPr>
          <p:nvPr>
            <p:ph type="subTitle" idx="1"/>
          </p:nvPr>
        </p:nvSpPr>
        <p:spPr>
          <a:xfrm>
            <a:off x="530340" y="4523920"/>
            <a:ext cx="5565650" cy="2434140"/>
          </a:xfrm>
        </p:spPr>
        <p:txBody>
          <a:bodyPr anchor="ctr">
            <a:noAutofit/>
          </a:bodyPr>
          <a:lstStyle/>
          <a:p>
            <a:pPr algn="r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Saiqa Munir
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2330363
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Psychology in Health and Social Care
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LCHS4010
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Certificate of Higher Education in Health and Social Care
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Lecturer’s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urd" sz="1400">
                <a:latin typeface="Arial" panose="020B0604020202020204" pitchFamily="34" charset="0"/>
                <a:cs typeface="Arial" panose="020B0604020202020204" pitchFamily="34" charset="0"/>
              </a:rPr>
              <a:t> Helen Parsons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38CD2-ED5D-7965-D403-C6A998C60D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549" r="-2" b="20688"/>
          <a:stretch>
            <a:fillRect/>
          </a:stretch>
        </p:blipFill>
        <p:spPr>
          <a:xfrm>
            <a:off x="0" y="-489492"/>
            <a:ext cx="12191980" cy="49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246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ADDBE6BD-5DDB-8F19-D988-C4682F7678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158249"/>
              </p:ext>
            </p:extLst>
          </p:nvPr>
        </p:nvGraphicFramePr>
        <p:xfrm>
          <a:off x="2621280" y="810001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98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156EC-7F9E-9169-6430-CE55F77E3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rd" dirty="0">
                <a:latin typeface="Arial" panose="020B0604020202020204" pitchFamily="34" charset="0"/>
                <a:cs typeface="Arial" panose="020B0604020202020204" pitchFamily="34" charset="0"/>
              </a:rPr>
              <a:t>CASE SUMMARY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16D3BC2-77D9-78D8-F559-499058CA0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083954"/>
              </p:ext>
            </p:extLst>
          </p:nvPr>
        </p:nvGraphicFramePr>
        <p:xfrm>
          <a:off x="4556606" y="1715532"/>
          <a:ext cx="6709620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2F1B3C7-3CC5-9003-C75F-A9DE84F8B9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4" y="1680898"/>
            <a:ext cx="4505962" cy="1904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56FF0F-57D5-858C-E165-A2C05FE6A1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4" y="3445622"/>
            <a:ext cx="4505962" cy="300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530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538B0-D004-D766-8066-5B80138B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33" y="455659"/>
            <a:ext cx="9591365" cy="1132995"/>
          </a:xfrm>
        </p:spPr>
        <p:txBody>
          <a:bodyPr>
            <a:normAutofit fontScale="90000"/>
          </a:bodyPr>
          <a:lstStyle/>
          <a:p>
            <a:r>
              <a:rPr lang="urd" dirty="0">
                <a:latin typeface="Arial" panose="020B0604020202020204" pitchFamily="34" charset="0"/>
                <a:cs typeface="Arial" panose="020B0604020202020204" pitchFamily="34" charset="0"/>
              </a:rPr>
              <a:t>THEORETICAL FRAMEWORK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Bowlby’s Attachment Theory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68314C-EABF-C6AB-6168-A23B9D3ABF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715831"/>
              </p:ext>
            </p:extLst>
          </p:nvPr>
        </p:nvGraphicFramePr>
        <p:xfrm>
          <a:off x="612648" y="1715532"/>
          <a:ext cx="7626478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B06740C-9E76-C60D-3A26-1D50F508DC3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127" y="1588654"/>
            <a:ext cx="3340226" cy="45938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DDEEE7-D4E7-0837-CCE7-73DD82B36C36}"/>
              </a:ext>
            </a:extLst>
          </p:cNvPr>
          <p:cNvSpPr txBox="1"/>
          <p:nvPr/>
        </p:nvSpPr>
        <p:spPr>
          <a:xfrm>
            <a:off x="1083733" y="63093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1997; Simply Psychology, 2026; </a:t>
            </a:r>
            <a:r>
              <a:rPr lang="en-US" b="0" i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OpenLearn</a:t>
            </a:r>
            <a:r>
              <a:rPr lang="en-US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037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DEBB-2E84-7645-EF25-636A7CF83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rd" dirty="0">
                <a:latin typeface="Arial" panose="020B0604020202020204" pitchFamily="34" charset="0"/>
                <a:cs typeface="Arial" panose="020B0604020202020204" pitchFamily="34" charset="0"/>
              </a:rPr>
              <a:t>Application of Attachment Theory to Shona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B86E75F-3D8F-6149-59EB-3ADA17E9FC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2237646"/>
              </p:ext>
            </p:extLst>
          </p:nvPr>
        </p:nvGraphicFramePr>
        <p:xfrm>
          <a:off x="612648" y="1580065"/>
          <a:ext cx="7305994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76FF7D4-A74E-04FE-2991-27E7BC29C6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1836" y="1492088"/>
            <a:ext cx="3884521" cy="23486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E6CACC-838C-9326-C8C8-9E686F00B5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1836" y="3840769"/>
            <a:ext cx="3884521" cy="21936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5071ED2-C230-30BC-E490-1745E97E9F86}"/>
              </a:ext>
            </a:extLst>
          </p:cNvPr>
          <p:cNvSpPr txBox="1"/>
          <p:nvPr/>
        </p:nvSpPr>
        <p:spPr>
          <a:xfrm>
            <a:off x="2065836" y="6173893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400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NSPCC Learning, 2021; Early Years TV, 2024)</a:t>
            </a:r>
            <a:b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041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BB1BF-86A0-7E3D-E4C1-2150A8CE5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30" y="136204"/>
            <a:ext cx="10653578" cy="1132258"/>
          </a:xfrm>
        </p:spPr>
        <p:txBody>
          <a:bodyPr>
            <a:normAutofit fontScale="90000"/>
          </a:bodyPr>
          <a:lstStyle/>
          <a:p>
            <a:r>
              <a:rPr lang="urd" dirty="0">
                <a:latin typeface="Arial" panose="020B0604020202020204" pitchFamily="34" charset="0"/>
                <a:cs typeface="Arial" panose="020B0604020202020204" pitchFamily="34" charset="0"/>
              </a:rPr>
              <a:t>NATURE VS NURTURE: Influences on Development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6C09508-5292-F357-C4D7-A71D76F0D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882734"/>
              </p:ext>
            </p:extLst>
          </p:nvPr>
        </p:nvGraphicFramePr>
        <p:xfrm>
          <a:off x="5538710" y="1268462"/>
          <a:ext cx="6296152" cy="47207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558F180-477D-BE6E-38D0-E3B9F67AB83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43" y="1076806"/>
            <a:ext cx="5418667" cy="54186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81ABD5-3D29-7048-DD5C-6FFBA5C2E827}"/>
              </a:ext>
            </a:extLst>
          </p:cNvPr>
          <p:cNvSpPr txBox="1"/>
          <p:nvPr/>
        </p:nvSpPr>
        <p:spPr>
          <a:xfrm>
            <a:off x="5975957" y="6187696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400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1997; </a:t>
            </a:r>
            <a:r>
              <a:rPr lang="en-US" sz="1400" b="0" i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OpenLearn</a:t>
            </a:r>
            <a:r>
              <a:rPr lang="en-US" sz="1400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915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45EE6-2AD2-731E-1E55-68AB890A0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>
            <a:normAutofit/>
          </a:bodyPr>
          <a:lstStyle/>
          <a:p>
            <a:r>
              <a:rPr lang="urd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Intervention 1: Key Person Approach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791D135-AAEA-2B90-CB1B-1B01D637A3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935053"/>
              </p:ext>
            </p:extLst>
          </p:nvPr>
        </p:nvGraphicFramePr>
        <p:xfrm>
          <a:off x="612647" y="1715532"/>
          <a:ext cx="6579401" cy="4786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0BB1749E-BEFC-5864-A9B4-68395BE5350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208" y="1453187"/>
            <a:ext cx="3765098" cy="223904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DD61BC8-C8CB-8C13-D33A-22823EBD36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5288" y="3692235"/>
            <a:ext cx="3830938" cy="20971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DA645E-090A-5F92-33E8-09D8E2343F1C}"/>
              </a:ext>
            </a:extLst>
          </p:cNvPr>
          <p:cNvSpPr txBox="1"/>
          <p:nvPr/>
        </p:nvSpPr>
        <p:spPr>
          <a:xfrm>
            <a:off x="934065" y="63523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(EYFS Framework, 2024; Early Years Alliance, 2023)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5982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C1DD1-18A2-250F-7C8A-8BE66C2F8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rd" dirty="0">
                <a:latin typeface="Arial" panose="020B0604020202020204" pitchFamily="34" charset="0"/>
                <a:cs typeface="Arial" panose="020B0604020202020204" pitchFamily="34" charset="0"/>
              </a:rPr>
              <a:t>Evidence-based Interventions 2 and 3: Environment and Partnership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5E8DCB5-4B8C-AC2C-83C2-F9035DF854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8994838"/>
              </p:ext>
            </p:extLst>
          </p:nvPr>
        </p:nvGraphicFramePr>
        <p:xfrm>
          <a:off x="4618181" y="2130523"/>
          <a:ext cx="742603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BB24717-E42F-116C-3739-996E7830C8F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327" y="2076581"/>
            <a:ext cx="4058854" cy="21260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82AD562-7B69-31CC-0B15-B7916541172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25" y="4202625"/>
            <a:ext cx="3639846" cy="22529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A13788F-B2C7-CE1E-388B-784077AA8BC9}"/>
              </a:ext>
            </a:extLst>
          </p:cNvPr>
          <p:cNvSpPr txBox="1"/>
          <p:nvPr/>
        </p:nvSpPr>
        <p:spPr>
          <a:xfrm>
            <a:off x="4692369" y="635501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b="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Schools Guide, 2026)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</a:p>
        </p:txBody>
      </p:sp>
    </p:spTree>
    <p:extLst>
      <p:ext uri="{BB962C8B-B14F-4D97-AF65-F5344CB8AC3E}">
        <p14:creationId xmlns:p14="http://schemas.microsoft.com/office/powerpoint/2010/main" val="3133359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79905-267C-496F-985B-5E7561D92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rd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Evaluation: Strengths of Bowlby’s Theory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60ADCC4-A753-1F3C-D69C-0A8D3D4282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560824"/>
              </p:ext>
            </p:extLst>
          </p:nvPr>
        </p:nvGraphicFramePr>
        <p:xfrm>
          <a:off x="612648" y="1715532"/>
          <a:ext cx="6628661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FBFBF5E9-7E13-1831-F30E-134E024E7EB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2145" y="1570061"/>
            <a:ext cx="4227207" cy="46284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724E7E-A75D-6F9F-399D-F6E23C757949}"/>
              </a:ext>
            </a:extLst>
          </p:cNvPr>
          <p:cNvSpPr txBox="1"/>
          <p:nvPr/>
        </p:nvSpPr>
        <p:spPr>
          <a:xfrm>
            <a:off x="878978" y="63093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400" dirty="0"/>
              <a:t>(Simply Psychology, 2026; Department for Education, 2024)</a:t>
            </a:r>
          </a:p>
        </p:txBody>
      </p:sp>
    </p:spTree>
    <p:extLst>
      <p:ext uri="{BB962C8B-B14F-4D97-AF65-F5344CB8AC3E}">
        <p14:creationId xmlns:p14="http://schemas.microsoft.com/office/powerpoint/2010/main" val="3508653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10CAA-3AFE-A103-5B4A-5E7D0E908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urd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Evaluation: Limitations of Bowlby’s Theory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F0DBD22-0163-724E-50FB-5FC511D547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666743"/>
              </p:ext>
            </p:extLst>
          </p:nvPr>
        </p:nvGraphicFramePr>
        <p:xfrm>
          <a:off x="612648" y="1453188"/>
          <a:ext cx="6443934" cy="4856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DBF8C7B-6001-FCBD-B42F-458740197A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1854" y="1627524"/>
            <a:ext cx="4913745" cy="4382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724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2E5D8-2D1C-A8E9-09B4-F0F8B684D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rd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5930430-AD5A-751B-C4C4-17E650585C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3888553"/>
              </p:ext>
            </p:extLst>
          </p:nvPr>
        </p:nvGraphicFramePr>
        <p:xfrm>
          <a:off x="622479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269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8FFB7-CE72-1145-9D36-2BE34B415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rd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F28C5-4582-1093-1D05-8087984F2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961" y="1680898"/>
            <a:ext cx="10653579" cy="4593828"/>
          </a:xfrm>
        </p:spPr>
        <p:txBody>
          <a:bodyPr>
            <a:normAutofit fontScale="62500" lnSpcReduction="20000"/>
          </a:bodyPr>
          <a:lstStyle/>
          <a:p>
            <a:pPr lvl="0" rtl="0"/>
            <a:r>
              <a:rPr lang="en-US" b="1" dirty="0"/>
              <a:t>Department for Education</a:t>
            </a:r>
            <a:r>
              <a:rPr lang="en-US" dirty="0"/>
              <a:t> (2024) </a:t>
            </a:r>
            <a:r>
              <a:rPr lang="en-US" i="1" dirty="0"/>
              <a:t>Statutory framework for the early years foundation stage: Setting the standards for learning, development and care for children from birth to five</a:t>
            </a:r>
            <a:r>
              <a:rPr lang="en-US" dirty="0"/>
              <a:t>. London: GOV.UK. Available at: </a:t>
            </a:r>
            <a:r>
              <a:rPr lang="urd" dirty="0">
                <a:hlinkClick r:id="rId2"/>
              </a:rPr>
              <a:t>https://www.gov.uk/government/publications/early-years-foundation-stage-framework--2</a:t>
            </a:r>
            <a:r>
              <a:rPr lang="urd" dirty="0"/>
              <a:t> </a:t>
            </a:r>
            <a:r>
              <a:rPr lang="en-US" dirty="0"/>
              <a:t>(Accessed: </a:t>
            </a:r>
            <a:r>
              <a:rPr lang="urd" dirty="0"/>
              <a:t>5</a:t>
            </a:r>
            <a:r>
              <a:rPr lang="en-US" dirty="0"/>
              <a:t> October 2026). </a:t>
            </a:r>
          </a:p>
          <a:p>
            <a:pPr lvl="0" rtl="0"/>
            <a:r>
              <a:rPr lang="en-US" dirty="0"/>
              <a:t>​</a:t>
            </a:r>
            <a:r>
              <a:rPr lang="en-US" b="1" dirty="0"/>
              <a:t>Early Years Alliance</a:t>
            </a:r>
            <a:r>
              <a:rPr lang="en-US" dirty="0"/>
              <a:t> (2023) </a:t>
            </a:r>
            <a:r>
              <a:rPr lang="en-US" i="1" dirty="0"/>
              <a:t>Attachment Theory and the Key Person Approach</a:t>
            </a:r>
            <a:r>
              <a:rPr lang="en-US" dirty="0"/>
              <a:t>. EYFS Info UK. Available at: </a:t>
            </a:r>
            <a:r>
              <a:rPr lang="urd" dirty="0">
                <a:hlinkClick r:id="rId3"/>
              </a:rPr>
              <a:t>https://eyfs.info/articles.html/general/attachment-theory-and-the-key-person-approach-r64/</a:t>
            </a:r>
            <a:r>
              <a:rPr lang="urd" dirty="0"/>
              <a:t> </a:t>
            </a:r>
            <a:r>
              <a:rPr lang="en-US" dirty="0"/>
              <a:t>(Accessed: </a:t>
            </a:r>
            <a:r>
              <a:rPr lang="urd" dirty="0"/>
              <a:t>3</a:t>
            </a:r>
            <a:r>
              <a:rPr lang="en-US" dirty="0"/>
              <a:t> October 2026). </a:t>
            </a:r>
          </a:p>
          <a:p>
            <a:pPr lvl="0" rtl="0"/>
            <a:r>
              <a:rPr lang="en-US" dirty="0"/>
              <a:t>​</a:t>
            </a:r>
            <a:r>
              <a:rPr lang="en-US" b="1" dirty="0"/>
              <a:t>Early Years TV</a:t>
            </a:r>
            <a:r>
              <a:rPr lang="en-US" dirty="0"/>
              <a:t> (2024) </a:t>
            </a:r>
            <a:r>
              <a:rPr lang="en-US" i="1" dirty="0"/>
              <a:t>John Bowlby's Attachment Theory and Developmental Phases</a:t>
            </a:r>
            <a:r>
              <a:rPr lang="en-US" dirty="0"/>
              <a:t>. Early Years Educational Research. Available at: </a:t>
            </a:r>
            <a:r>
              <a:rPr lang="urd" dirty="0">
                <a:hlinkClick r:id="rId4"/>
              </a:rPr>
              <a:t>https://www.earlyyears.tv/john-bowlbys-attachment-theory-and-developmental-phases/</a:t>
            </a:r>
            <a:r>
              <a:rPr lang="urd" dirty="0"/>
              <a:t> </a:t>
            </a:r>
            <a:r>
              <a:rPr lang="en-US" dirty="0"/>
              <a:t>(Accessed: </a:t>
            </a:r>
            <a:r>
              <a:rPr lang="urd" dirty="0"/>
              <a:t>7</a:t>
            </a:r>
            <a:r>
              <a:rPr lang="en-US" dirty="0"/>
              <a:t> October 2026). </a:t>
            </a:r>
          </a:p>
          <a:p>
            <a:pPr lvl="0" rtl="0"/>
            <a:r>
              <a:rPr lang="en-US" dirty="0"/>
              <a:t>​</a:t>
            </a:r>
            <a:r>
              <a:rPr lang="en-US" b="1" dirty="0"/>
              <a:t>Good Schools Guide UK</a:t>
            </a:r>
            <a:r>
              <a:rPr lang="en-US" dirty="0"/>
              <a:t> (2026) </a:t>
            </a:r>
            <a:r>
              <a:rPr lang="en-US" i="1" dirty="0"/>
              <a:t>Attachment and Childhood Trauma: Understanding </a:t>
            </a:r>
            <a:r>
              <a:rPr lang="en-US" i="1" dirty="0" err="1"/>
              <a:t>Behaviour</a:t>
            </a:r>
            <a:r>
              <a:rPr lang="en-US" i="1" dirty="0"/>
              <a:t> in Educational Settings</a:t>
            </a:r>
            <a:r>
              <a:rPr lang="en-US" dirty="0"/>
              <a:t>. Available at: </a:t>
            </a:r>
            <a:r>
              <a:rPr lang="urd" dirty="0">
                <a:hlinkClick r:id="rId5"/>
              </a:rPr>
              <a:t>https://www.goodschoolsguide.co.uk/special-educational-needs/advice/attachment-disorder</a:t>
            </a:r>
            <a:r>
              <a:rPr lang="urd" dirty="0"/>
              <a:t> </a:t>
            </a:r>
            <a:r>
              <a:rPr lang="en-US" dirty="0"/>
              <a:t> (Accessed: 8 October 2026). </a:t>
            </a:r>
          </a:p>
          <a:p>
            <a:pPr lvl="0" rtl="0"/>
            <a:r>
              <a:rPr lang="en-US" dirty="0"/>
              <a:t>​</a:t>
            </a:r>
            <a:r>
              <a:rPr lang="en-US" b="1" dirty="0"/>
              <a:t>NSPCC Learning</a:t>
            </a:r>
            <a:r>
              <a:rPr lang="en-US" dirty="0"/>
              <a:t> (2021) </a:t>
            </a:r>
            <a:r>
              <a:rPr lang="en-US" i="1" dirty="0"/>
              <a:t>Attachment and child development</a:t>
            </a:r>
            <a:r>
              <a:rPr lang="en-US" dirty="0"/>
              <a:t>. London: National Society for the Prevention of Cruelty to Children. Available at: </a:t>
            </a:r>
            <a:r>
              <a:rPr lang="urd" dirty="0">
                <a:hlinkClick r:id="rId6"/>
              </a:rPr>
              <a:t>https://learning.nspcc.org.uk/child-health-development/attachment-early-years</a:t>
            </a:r>
            <a:r>
              <a:rPr lang="urd" dirty="0"/>
              <a:t> (</a:t>
            </a:r>
            <a:r>
              <a:rPr lang="en-US" dirty="0"/>
              <a:t>Accessed: </a:t>
            </a:r>
            <a:r>
              <a:rPr lang="urd" dirty="0"/>
              <a:t>7 </a:t>
            </a:r>
            <a:r>
              <a:rPr lang="en-US" dirty="0"/>
              <a:t>October 2026). </a:t>
            </a:r>
          </a:p>
          <a:p>
            <a:pPr lvl="0" rtl="0"/>
            <a:r>
              <a:rPr lang="en-US" dirty="0"/>
              <a:t>​</a:t>
            </a:r>
            <a:r>
              <a:rPr lang="en-US" b="1" dirty="0" err="1"/>
              <a:t>OpenLearn</a:t>
            </a:r>
            <a:r>
              <a:rPr lang="en-US" b="1" dirty="0"/>
              <a:t> / Open University</a:t>
            </a:r>
            <a:r>
              <a:rPr lang="en-US" dirty="0"/>
              <a:t> (2021) </a:t>
            </a:r>
            <a:r>
              <a:rPr lang="en-US" i="1" dirty="0"/>
              <a:t>Attachment in the early years</a:t>
            </a:r>
            <a:r>
              <a:rPr lang="en-US" dirty="0"/>
              <a:t>. Milton Keynes: The Open University. Available at: </a:t>
            </a:r>
            <a:r>
              <a:rPr lang="urd" dirty="0">
                <a:hlinkClick r:id="rId7"/>
              </a:rPr>
              <a:t>https://www.open.edu/openlearn/education-development/early-years/attachment-the-early-years/content-section-1/?printable=1</a:t>
            </a:r>
            <a:r>
              <a:rPr lang="urd" dirty="0"/>
              <a:t> </a:t>
            </a:r>
            <a:r>
              <a:rPr lang="en-US" dirty="0"/>
              <a:t>(Accessed: </a:t>
            </a:r>
            <a:r>
              <a:rPr lang="urd" dirty="0"/>
              <a:t>5 </a:t>
            </a:r>
            <a:r>
              <a:rPr lang="en-US" dirty="0"/>
              <a:t>October 2026). </a:t>
            </a:r>
          </a:p>
          <a:p>
            <a:pPr lvl="0" rtl="0"/>
            <a:r>
              <a:rPr lang="en-US" dirty="0"/>
              <a:t>​</a:t>
            </a:r>
            <a:r>
              <a:rPr lang="en-US" b="1" dirty="0"/>
              <a:t>Simply Psychology UK</a:t>
            </a:r>
            <a:r>
              <a:rPr lang="en-US" dirty="0"/>
              <a:t> (2026) </a:t>
            </a:r>
            <a:r>
              <a:rPr lang="en-US" i="1" dirty="0"/>
              <a:t>John Bowlby's Attachment Theory</a:t>
            </a:r>
            <a:r>
              <a:rPr lang="en-US" dirty="0"/>
              <a:t>. Available at: </a:t>
            </a:r>
            <a:r>
              <a:rPr lang="urd" dirty="0">
                <a:hlinkClick r:id="rId8"/>
              </a:rPr>
              <a:t>https://www.simplypsychology.org/bowlby.html</a:t>
            </a:r>
            <a:r>
              <a:rPr lang="urd" dirty="0"/>
              <a:t> </a:t>
            </a:r>
            <a:r>
              <a:rPr lang="en-US" dirty="0"/>
              <a:t>(Accessed: 8 October 2026). </a:t>
            </a:r>
          </a:p>
        </p:txBody>
      </p:sp>
    </p:spTree>
    <p:extLst>
      <p:ext uri="{BB962C8B-B14F-4D97-AF65-F5344CB8AC3E}">
        <p14:creationId xmlns:p14="http://schemas.microsoft.com/office/powerpoint/2010/main" val="165896889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1323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Supporting Early Childhood Development: An Evidence-Based Approach to Health and Social Care Practice</vt:lpstr>
      <vt:lpstr>CONTENTS</vt:lpstr>
      <vt:lpstr>CASE SUMMARY</vt:lpstr>
      <vt:lpstr>THEORETICAL FRAMEWORK – Bowlby’s Attachment Theory  </vt:lpstr>
      <vt:lpstr>Application of Attachment Theory to Shona</vt:lpstr>
      <vt:lpstr>NATURE VS NURTURE: Influences on Development  </vt:lpstr>
      <vt:lpstr>Evidence-based Intervention 1: Key Person Approach </vt:lpstr>
      <vt:lpstr>Evidence-based Interventions 2 and 3: Environment and Partnership </vt:lpstr>
      <vt:lpstr>Critical Evaluation: Strengths of Bowlby’s Theory  </vt:lpstr>
      <vt:lpstr>Critical Evaluation: Limitations of Bowlby’s Theory 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Early Childhood Development: An Evidence-Based Approach to Health and Social Care Practice</dc:title>
  <dc:creator>Hajra Asim</dc:creator>
  <cp:lastModifiedBy>Saiqa Munir (2330363)</cp:lastModifiedBy>
  <cp:revision>9</cp:revision>
  <dcterms:created xsi:type="dcterms:W3CDTF">2026-10-07T13:52:24Z</dcterms:created>
  <dcterms:modified xsi:type="dcterms:W3CDTF">2026-10-09T14:12:32Z</dcterms:modified>
</cp:coreProperties>
</file>