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1"/>
  </p:sldMasterIdLst>
  <p:notesMasterIdLst>
    <p:notesMasterId r:id="rId3"/>
  </p:notesMasterIdLst>
  <p:sldIdLst>
    <p:sldId id="256" r:id="rId2"/>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9FFFF"/>
    <a:srgbClr val="CEFF9E"/>
    <a:srgbClr val="F4E5F5"/>
    <a:srgbClr val="934B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5" d="100"/>
          <a:sy n="125" d="100"/>
        </p:scale>
        <p:origin x="-121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idehi Patel" userId="81360084d09029fc" providerId="LiveId" clId="{C48A5CFC-651E-431A-A141-44D0727973C0}"/>
    <pc:docChg chg="modSld">
      <pc:chgData name="Vaidehi Patel" userId="81360084d09029fc" providerId="LiveId" clId="{C48A5CFC-651E-431A-A141-44D0727973C0}" dt="2026-10-25T19:57:43.247" v="54" actId="20577"/>
      <pc:docMkLst>
        <pc:docMk/>
      </pc:docMkLst>
      <pc:sldChg chg="modSp mod">
        <pc:chgData name="Vaidehi Patel" userId="81360084d09029fc" providerId="LiveId" clId="{C48A5CFC-651E-431A-A141-44D0727973C0}" dt="2026-10-25T19:57:43.247" v="54" actId="20577"/>
        <pc:sldMkLst>
          <pc:docMk/>
          <pc:sldMk cId="1034874474" sldId="256"/>
        </pc:sldMkLst>
        <pc:spChg chg="mod">
          <ac:chgData name="Vaidehi Patel" userId="81360084d09029fc" providerId="LiveId" clId="{C48A5CFC-651E-431A-A141-44D0727973C0}" dt="2026-10-25T19:57:43.247" v="54" actId="20577"/>
          <ac:spMkLst>
            <pc:docMk/>
            <pc:sldMk cId="1034874474" sldId="256"/>
            <ac:spMk id="10" creationId="{4C072A67-EE3A-DFE1-B461-CC0CD8C941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1"/>
            <a:ext cx="3962400" cy="344091"/>
          </a:xfrm>
          <a:prstGeom prst="rect">
            <a:avLst/>
          </a:prstGeom>
        </p:spPr>
        <p:txBody>
          <a:bodyPr vert="horz" lIns="91440" tIns="45720" rIns="91440" bIns="45720" rtlCol="0"/>
          <a:lstStyle>
            <a:lvl1pPr algn="r">
              <a:defRPr sz="1200"/>
            </a:lvl1pPr>
          </a:lstStyle>
          <a:p>
            <a:fld id="{A8E15810-B117-42BF-BC60-98B9C6027F5B}" type="datetimeFigureOut">
              <a:rPr lang="en-GB" smtClean="0"/>
              <a:t>25/10/2026</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5BFFFD9D-A183-4A42-AFAF-CC31B4F2044A}" type="slidenum">
              <a:rPr lang="en-GB" smtClean="0"/>
              <a:t>‹#›</a:t>
            </a:fld>
            <a:endParaRPr lang="en-GB"/>
          </a:p>
        </p:txBody>
      </p:sp>
    </p:spTree>
    <p:extLst>
      <p:ext uri="{BB962C8B-B14F-4D97-AF65-F5344CB8AC3E}">
        <p14:creationId xmlns:p14="http://schemas.microsoft.com/office/powerpoint/2010/main" val="3203763134"/>
      </p:ext>
    </p:extLst>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28950" y="857250"/>
            <a:ext cx="30861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FFFD9D-A183-4A42-AFAF-CC31B4F2044A}" type="slidenum">
              <a:rPr lang="en-GB" smtClean="0"/>
              <a:t>1</a:t>
            </a:fld>
            <a:endParaRPr lang="en-GB"/>
          </a:p>
        </p:txBody>
      </p:sp>
    </p:spTree>
    <p:extLst>
      <p:ext uri="{BB962C8B-B14F-4D97-AF65-F5344CB8AC3E}">
        <p14:creationId xmlns:p14="http://schemas.microsoft.com/office/powerpoint/2010/main" val="86113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911442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889457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595462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152779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23C7A9-D1C4-4FF1-990B-F5BDBBEA7F9F}"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52444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23C7A9-D1C4-4FF1-990B-F5BDBBEA7F9F}"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993705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3C7A9-D1C4-4FF1-990B-F5BDBBEA7F9F}"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032202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970797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740393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468402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957599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0923C7A9-D1C4-4FF1-990B-F5BDBBEA7F9F}" type="datetimeFigureOut">
              <a:rPr lang="en-GB" smtClean="0"/>
              <a:t>25/10/2026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E35DEA85-5843-40EE-8BF0-EDA472B04BE4}" type="slidenum">
              <a:rPr lang="en-GB" smtClean="0"/>
              <a:t>‹#›</a:t>
            </a:fld>
            <a:endParaRPr lang="en-GB"/>
          </a:p>
        </p:txBody>
      </p:sp>
    </p:spTree>
    <p:extLst>
      <p:ext uri="{BB962C8B-B14F-4D97-AF65-F5344CB8AC3E}">
        <p14:creationId xmlns:p14="http://schemas.microsoft.com/office/powerpoint/2010/main" val="1076380652"/>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eurology.org/doi/abs/10.1212/wnl.0000000000200936" TargetMode="External"/><Relationship Id="rId13" Type="http://schemas.openxmlformats.org/officeDocument/2006/relationships/hyperlink" Target="https://www.england.nhs.uk/long-read/commissioning-framework-for-children-and-young-people-with-cerebral-palsy/" TargetMode="External"/><Relationship Id="rId18" Type="http://schemas.openxmlformats.org/officeDocument/2006/relationships/hyperlink" Target="https://committees.parliament.uk/writtenevidence/128873/html/" TargetMode="External"/><Relationship Id="rId3" Type="http://schemas.openxmlformats.org/officeDocument/2006/relationships/hyperlink" Target="mailto:2318687@student.uwtsd.ac.uk" TargetMode="External"/><Relationship Id="rId21" Type="http://schemas.openxmlformats.org/officeDocument/2006/relationships/image" Target="../media/image2.jpeg"/><Relationship Id="rId7" Type="http://schemas.openxmlformats.org/officeDocument/2006/relationships/hyperlink" Target="https://www.mdpi.com/2227-9067/7/9/106" TargetMode="External"/><Relationship Id="rId12" Type="http://schemas.openxmlformats.org/officeDocument/2006/relationships/hyperlink" Target="https://www.ptkorea.org/journal/view.html?uid=1051&amp;vmd=Full" TargetMode="External"/><Relationship Id="rId17" Type="http://schemas.openxmlformats.org/officeDocument/2006/relationships/hyperlink" Target="https://www.tandfonline.com/doi/abs/10.1080/01942638.2017.1400490" TargetMode="External"/><Relationship Id="rId2" Type="http://schemas.openxmlformats.org/officeDocument/2006/relationships/notesSlide" Target="../notesSlides/notesSlide1.xml"/><Relationship Id="rId16" Type="http://schemas.openxmlformats.org/officeDocument/2006/relationships/hyperlink" Target="https://onlinelibrary.wiley.com/doi/abs/10.1111/cch.12977" TargetMode="External"/><Relationship Id="rId20"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link.springer.com/article/10.4103/ortho.IJOrtho_241_17" TargetMode="External"/><Relationship Id="rId11" Type="http://schemas.openxmlformats.org/officeDocument/2006/relationships/hyperlink" Target="https://onlinelibrary.wiley.com/doi/abs/10.1111/dmcn.15055" TargetMode="External"/><Relationship Id="rId24" Type="http://schemas.openxmlformats.org/officeDocument/2006/relationships/image" Target="../media/image5.jpeg"/><Relationship Id="rId5" Type="http://schemas.openxmlformats.org/officeDocument/2006/relationships/hyperlink" Target="https://www.frontiersin.org/journals/neurology/articles/10.3389/fneur.2021.771348/full" TargetMode="External"/><Relationship Id="rId15" Type="http://schemas.openxmlformats.org/officeDocument/2006/relationships/hyperlink" Target="https://pmc.ncbi.nlm.nih.gov/articles/PMC7082248/" TargetMode="External"/><Relationship Id="rId23" Type="http://schemas.openxmlformats.org/officeDocument/2006/relationships/image" Target="../media/image4.jpeg"/><Relationship Id="rId10" Type="http://schemas.openxmlformats.org/officeDocument/2006/relationships/hyperlink" Target="https://onlinelibrary.wiley.com/doi/abs/10.1111/cch.13190" TargetMode="External"/><Relationship Id="rId19" Type="http://schemas.openxmlformats.org/officeDocument/2006/relationships/hyperlink" Target="https://committees.parliament.uk/writtenevidence/136518/pdf/" TargetMode="External"/><Relationship Id="rId4" Type="http://schemas.openxmlformats.org/officeDocument/2006/relationships/hyperlink" Target="https://www.tandfonline.com/doi/abs/10.1080/09638288.2017.1422035" TargetMode="External"/><Relationship Id="rId9" Type="http://schemas.openxmlformats.org/officeDocument/2006/relationships/hyperlink" Target="https://www.frontiersin.org/journals/neurology/articles/10.3389/fneur.2023.1171224/full" TargetMode="External"/><Relationship Id="rId14" Type="http://schemas.openxmlformats.org/officeDocument/2006/relationships/hyperlink" Target="https://onlinelibrary.wiley.com/doi/abs/10.1155/2022/2622310" TargetMode="External"/><Relationship Id="rId22"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bg1"/>
            </a:gs>
            <a:gs pos="83000">
              <a:schemeClr val="accent5">
                <a:lumMod val="20000"/>
                <a:lumOff val="80000"/>
              </a:schemeClr>
            </a:gs>
            <a:gs pos="100000">
              <a:schemeClr val="accent1">
                <a:lumMod val="30000"/>
                <a:lumOff val="70000"/>
              </a:schemeClr>
            </a:gs>
          </a:gsLst>
          <a:path path="rect">
            <a:fillToRect t="100000" r="100000"/>
          </a:path>
          <a:tileRect l="-100000" b="-100000"/>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072A67-EE3A-DFE1-B461-CC0CD8C9412A}"/>
              </a:ext>
            </a:extLst>
          </p:cNvPr>
          <p:cNvSpPr>
            <a:spLocks noGrp="1"/>
          </p:cNvSpPr>
          <p:nvPr>
            <p:ph type="title"/>
          </p:nvPr>
        </p:nvSpPr>
        <p:spPr>
          <a:xfrm>
            <a:off x="0" y="21581"/>
            <a:ext cx="12801599" cy="1010582"/>
          </a:xfrm>
          <a:solidFill>
            <a:schemeClr val="accent6">
              <a:lumMod val="20000"/>
              <a:lumOff val="80000"/>
            </a:schemeClr>
          </a:solidFill>
          <a:ln w="28575">
            <a:solidFill>
              <a:schemeClr val="accent6">
                <a:lumMod val="50000"/>
              </a:schemeClr>
            </a:solidFill>
          </a:ln>
        </p:spPr>
        <p:style>
          <a:lnRef idx="1">
            <a:schemeClr val="accent5"/>
          </a:lnRef>
          <a:fillRef idx="2">
            <a:schemeClr val="accent5"/>
          </a:fillRef>
          <a:effectRef idx="1">
            <a:schemeClr val="accent5"/>
          </a:effectRef>
          <a:fontRef idx="minor">
            <a:schemeClr val="dk1"/>
          </a:fontRef>
        </p:style>
        <p:txBody>
          <a:bodyPr>
            <a:noAutofit/>
          </a:bodyPr>
          <a:lstStyle/>
          <a:p>
            <a:pPr algn="ctr"/>
            <a:br>
              <a:rPr lang="en-US" sz="1200" b="1" dirty="0">
                <a:solidFill>
                  <a:schemeClr val="accent2"/>
                </a:solidFill>
                <a:effectLst>
                  <a:outerShdw blurRad="38100" dist="38100" dir="2700000" algn="tl">
                    <a:srgbClr val="000000">
                      <a:alpha val="43137"/>
                    </a:srgbClr>
                  </a:outerShdw>
                </a:effectLst>
                <a:latin typeface="Broadway" panose="04040905080B02020502" pitchFamily="82" charset="0"/>
                <a:ea typeface="Calibri" panose="020F0502020204030204" pitchFamily="34" charset="0"/>
                <a:cs typeface="Arial" panose="020B0604020202020204" pitchFamily="34" charset="0"/>
              </a:rPr>
            </a:br>
            <a:r>
              <a:rPr lang="en-US" sz="1200" b="1" dirty="0">
                <a:solidFill>
                  <a:schemeClr val="tx1"/>
                </a:solidFill>
                <a:effectLst>
                  <a:outerShdw blurRad="38100" dist="38100" dir="2700000" algn="tl">
                    <a:srgbClr val="000000">
                      <a:alpha val="43137"/>
                    </a:srgbClr>
                  </a:outerShdw>
                </a:effectLst>
                <a:latin typeface="Arial Black" panose="020B0A04020102020204" pitchFamily="34" charset="0"/>
                <a:ea typeface="Calibri" panose="020F0502020204030204" pitchFamily="34" charset="0"/>
                <a:cs typeface="Arial" panose="020B0604020202020204" pitchFamily="34" charset="0"/>
              </a:rPr>
              <a:t> </a:t>
            </a:r>
            <a:r>
              <a:rPr lang="en-GB" sz="1600" b="1" dirty="0">
                <a:solidFill>
                  <a:schemeClr val="accent4">
                    <a:lumMod val="50000"/>
                  </a:schemeClr>
                </a:solidFill>
                <a:effectLst>
                  <a:outerShdw blurRad="38100" dist="38100" dir="2700000" algn="tl">
                    <a:srgbClr val="000000">
                      <a:alpha val="43137"/>
                    </a:srgbClr>
                  </a:outerShdw>
                </a:effectLst>
                <a:latin typeface="Algerian" panose="04020705040A02060702" pitchFamily="82" charset="0"/>
                <a:ea typeface="Calibri" panose="020F0502020204030204" pitchFamily="34" charset="0"/>
                <a:cs typeface="Arial" panose="020B0604020202020204" pitchFamily="34" charset="0"/>
              </a:rPr>
              <a:t>assess</a:t>
            </a:r>
            <a:r>
              <a:rPr lang="en-GB" sz="1600" b="1" dirty="0">
                <a:solidFill>
                  <a:schemeClr val="accent4">
                    <a:lumMod val="50000"/>
                  </a:schemeClr>
                </a:solidFill>
                <a:effectLst>
                  <a:outerShdw blurRad="38100" dist="38100" dir="2700000" algn="tl">
                    <a:srgbClr val="000000">
                      <a:alpha val="43137"/>
                    </a:srgbClr>
                  </a:outerShdw>
                </a:effectLst>
                <a:latin typeface="Algerian" panose="04020705040A02060702" pitchFamily="82" charset="0"/>
              </a:rPr>
              <a:t> the Effectiveness of physiotherapy in improving gross motor function in children with cerebral palsy in the UK: A systematic review</a:t>
            </a:r>
            <a:br>
              <a:rPr lang="en-US" sz="8800" dirty="0">
                <a:effectLst>
                  <a:outerShdw blurRad="38100" dist="38100" dir="2700000" algn="tl">
                    <a:srgbClr val="000000">
                      <a:alpha val="43137"/>
                    </a:srgbClr>
                  </a:outerShdw>
                </a:effectLst>
              </a:rPr>
            </a:br>
            <a:br>
              <a:rPr lang="en-GB" sz="1050" dirty="0"/>
            </a:br>
            <a:br>
              <a:rPr lang="en-GB" sz="1050" dirty="0"/>
            </a:b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Vaidehi Jaymin Patel    Student ID: 2534274   University Email ID</a:t>
            </a:r>
            <a:r>
              <a:rPr lang="en-GB"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2534274</a:t>
            </a:r>
            <a:r>
              <a:rPr lang="en-US" sz="1050" u="sng" dirty="0">
                <a:solidFill>
                  <a:schemeClr val="tx1"/>
                </a:solidFill>
                <a:latin typeface="Arial" panose="020B0604020202020204" pitchFamily="34" charset="0"/>
                <a:ea typeface="Calibri" panose="020F0502020204030204" pitchFamily="34" charset="0"/>
                <a:cs typeface="Shruti" panose="020B0502040204020203" pitchFamily="34" charset="0"/>
                <a:hlinkClick r:id="rId3">
                  <a:extLst>
                    <a:ext uri="{A12FA001-AC4F-418D-AE19-62706E023703}">
                      <ahyp:hlinkClr xmlns:ahyp="http://schemas.microsoft.com/office/drawing/2018/hyperlinkcolor" val="tx"/>
                    </a:ext>
                  </a:extLst>
                </a:hlinkClick>
              </a:rPr>
              <a:t>@student.uwtsd.ac.uk</a:t>
            </a:r>
            <a:r>
              <a:rPr lang="en-US" sz="1050" u="sng" dirty="0">
                <a:solidFill>
                  <a:schemeClr val="tx1"/>
                </a:solidFill>
                <a:latin typeface="Arial" panose="020B0604020202020204" pitchFamily="34" charset="0"/>
                <a:ea typeface="Calibri" panose="020F0502020204030204" pitchFamily="34" charset="0"/>
                <a:cs typeface="Shruti" panose="020B0502040204020203" pitchFamily="34" charset="0"/>
              </a:rPr>
              <a:t> </a:t>
            </a:r>
            <a:r>
              <a:rPr lang="en-GB" sz="1050" b="1" kern="100" dirty="0">
                <a:solidFill>
                  <a:schemeClr val="tx1"/>
                </a:solidFill>
                <a:latin typeface="Arial" panose="020B0604020202020204" pitchFamily="34" charset="0"/>
                <a:ea typeface="Calibri" panose="020F0502020204030204" pitchFamily="34" charset="0"/>
                <a:cs typeface="Arial" panose="020B0604020202020204" pitchFamily="34" charset="0"/>
              </a:rPr>
              <a:t>    Lecturer Name</a:t>
            </a:r>
            <a:r>
              <a:rPr lang="en-GB" sz="1050" b="1" kern="100">
                <a:solidFill>
                  <a:schemeClr val="tx1"/>
                </a:solidFill>
                <a:latin typeface="Arial" panose="020B0604020202020204" pitchFamily="34" charset="0"/>
                <a:ea typeface="Calibri" panose="020F0502020204030204" pitchFamily="34" charset="0"/>
                <a:cs typeface="Arial" panose="020B0604020202020204" pitchFamily="34" charset="0"/>
              </a:rPr>
              <a:t>: Oluwadamilola Tayo    </a:t>
            </a:r>
            <a:r>
              <a:rPr lang="en-US" sz="1050" b="1" dirty="0">
                <a:solidFill>
                  <a:schemeClr val="tx1"/>
                </a:solidFill>
                <a:latin typeface="Arial" panose="020B0604020202020204" pitchFamily="34" charset="0"/>
                <a:ea typeface="Calibri" panose="020F0502020204030204" pitchFamily="34" charset="0"/>
                <a:cs typeface="Shruti" panose="020B0502040204020203" pitchFamily="34" charset="0"/>
              </a:rPr>
              <a:t>Program: </a:t>
            </a:r>
            <a:r>
              <a:rPr lang="en-US" sz="1050" dirty="0">
                <a:solidFill>
                  <a:schemeClr val="tx1"/>
                </a:solidFill>
                <a:latin typeface="Arial" panose="020B0604020202020204" pitchFamily="34" charset="0"/>
                <a:ea typeface="Calibri" panose="020F0502020204030204" pitchFamily="34" charset="0"/>
                <a:cs typeface="Shruti" panose="020B0502040204020203" pitchFamily="34" charset="0"/>
              </a:rPr>
              <a:t>MSc in Public Health and Social Care</a:t>
            </a:r>
            <a:br>
              <a:rPr lang="en-GB" sz="1050" dirty="0">
                <a:latin typeface="Calibri" panose="020F0502020204030204" pitchFamily="34" charset="0"/>
                <a:ea typeface="Calibri" panose="020F0502020204030204" pitchFamily="34" charset="0"/>
                <a:cs typeface="Shruti" panose="020B0502040204020203" pitchFamily="34" charset="0"/>
              </a:rPr>
            </a:br>
            <a:endParaRPr lang="en-GB" sz="1200" dirty="0">
              <a:latin typeface="Arial" panose="020B0604020202020204" pitchFamily="34" charset="0"/>
              <a:cs typeface="Arial" panose="020B0604020202020204" pitchFamily="34" charset="0"/>
            </a:endParaRPr>
          </a:p>
        </p:txBody>
      </p:sp>
      <p:graphicFrame>
        <p:nvGraphicFramePr>
          <p:cNvPr id="13" name="Table 12">
            <a:extLst>
              <a:ext uri="{FF2B5EF4-FFF2-40B4-BE49-F238E27FC236}">
                <a16:creationId xmlns:a16="http://schemas.microsoft.com/office/drawing/2014/main" id="{930F0C5A-01D2-65ED-7A02-7D6A44C6C34A}"/>
              </a:ext>
            </a:extLst>
          </p:cNvPr>
          <p:cNvGraphicFramePr>
            <a:graphicFrameLocks noGrp="1"/>
          </p:cNvGraphicFramePr>
          <p:nvPr>
            <p:extLst>
              <p:ext uri="{D42A27DB-BD31-4B8C-83A1-F6EECF244321}">
                <p14:modId xmlns:p14="http://schemas.microsoft.com/office/powerpoint/2010/main" val="2303061625"/>
              </p:ext>
            </p:extLst>
          </p:nvPr>
        </p:nvGraphicFramePr>
        <p:xfrm>
          <a:off x="90598" y="1144524"/>
          <a:ext cx="3836504" cy="2084072"/>
        </p:xfrm>
        <a:graphic>
          <a:graphicData uri="http://schemas.openxmlformats.org/drawingml/2006/table">
            <a:tbl>
              <a:tblPr firstRow="1" bandRow="1">
                <a:tableStyleId>{72833802-FEF1-4C79-8D5D-14CF1EAF98D9}</a:tableStyleId>
              </a:tblPr>
              <a:tblGrid>
                <a:gridCol w="3836504">
                  <a:extLst>
                    <a:ext uri="{9D8B030D-6E8A-4147-A177-3AD203B41FA5}">
                      <a16:colId xmlns:a16="http://schemas.microsoft.com/office/drawing/2014/main" val="1089935945"/>
                    </a:ext>
                  </a:extLst>
                </a:gridCol>
              </a:tblGrid>
              <a:tr h="173754">
                <a:tc>
                  <a:txBody>
                    <a:bodyPr/>
                    <a:lstStyle/>
                    <a:p>
                      <a:pPr algn="ct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34BC9"/>
                    </a:solidFill>
                  </a:tcPr>
                </a:tc>
                <a:extLst>
                  <a:ext uri="{0D108BD9-81ED-4DB2-BD59-A6C34878D82A}">
                    <a16:rowId xmlns:a16="http://schemas.microsoft.com/office/drawing/2014/main" val="2699882377"/>
                  </a:ext>
                </a:extLst>
              </a:tr>
              <a:tr h="1880235">
                <a:tc>
                  <a:txBody>
                    <a:bodyPr/>
                    <a:lstStyle/>
                    <a:p>
                      <a:pPr algn="just"/>
                      <a:r>
                        <a:rPr lang="en-GB" sz="1000" kern="1200" dirty="0">
                          <a:solidFill>
                            <a:schemeClr val="tx1"/>
                          </a:solidFill>
                          <a:effectLst/>
                          <a:latin typeface="Arial" panose="020B0604020202020204" pitchFamily="34" charset="0"/>
                          <a:ea typeface="+mn-ea"/>
                          <a:cs typeface="Arial" panose="020B0604020202020204" pitchFamily="34" charset="0"/>
                        </a:rPr>
                        <a:t>Cerebral palsy is a group of permanent disorders that affect movement, posture and motor function due to damage to the developing brain (Paul et al, 2022). In the UK, children with cerebral palsy may experience difficulties with gross motor function, which can limit their independence and participation in everyday activities (Jackman et al, 2022). Physiotherapy is commonly used as part of rehabilitation; however, its effectiveness may vary across interventions and individual needs (Das and Ganesh, 2019). Evaluating UK-based evidence is therefore important to understand whether physiotherapy improves gross motor function and which approaches demonstrate the most promising outcomes.</a:t>
                      </a:r>
                      <a:endParaRPr lang="en-US" sz="1000" kern="1200" dirty="0">
                        <a:solidFill>
                          <a:schemeClr val="tx1"/>
                        </a:solidFill>
                        <a:effectLst/>
                        <a:latin typeface="Arial" panose="020B0604020202020204" pitchFamily="34" charset="0"/>
                        <a:ea typeface="+mn-ea"/>
                        <a:cs typeface="Arial" panose="020B0604020202020204" pitchFamily="34" charset="0"/>
                      </a:endParaRP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745030031"/>
                  </a:ext>
                </a:extLst>
              </a:tr>
            </a:tbl>
          </a:graphicData>
        </a:graphic>
      </p:graphicFrame>
      <p:graphicFrame>
        <p:nvGraphicFramePr>
          <p:cNvPr id="14" name="Table 13">
            <a:extLst>
              <a:ext uri="{FF2B5EF4-FFF2-40B4-BE49-F238E27FC236}">
                <a16:creationId xmlns:a16="http://schemas.microsoft.com/office/drawing/2014/main" id="{0AC72BF4-3894-60E1-CBB9-648EE68EFA68}"/>
              </a:ext>
            </a:extLst>
          </p:cNvPr>
          <p:cNvGraphicFramePr>
            <a:graphicFrameLocks noGrp="1"/>
          </p:cNvGraphicFramePr>
          <p:nvPr>
            <p:extLst>
              <p:ext uri="{D42A27DB-BD31-4B8C-83A1-F6EECF244321}">
                <p14:modId xmlns:p14="http://schemas.microsoft.com/office/powerpoint/2010/main" val="3103900426"/>
              </p:ext>
            </p:extLst>
          </p:nvPr>
        </p:nvGraphicFramePr>
        <p:xfrm>
          <a:off x="36773" y="3298641"/>
          <a:ext cx="3809387" cy="2846072"/>
        </p:xfrm>
        <a:graphic>
          <a:graphicData uri="http://schemas.openxmlformats.org/drawingml/2006/table">
            <a:tbl>
              <a:tblPr firstRow="1" bandRow="1">
                <a:effectLst>
                  <a:outerShdw blurRad="50800" dist="50800" dir="5400000" algn="ctr" rotWithShape="0">
                    <a:schemeClr val="accent5">
                      <a:lumMod val="20000"/>
                      <a:lumOff val="80000"/>
                    </a:schemeClr>
                  </a:outerShdw>
                </a:effectLst>
                <a:tableStyleId>{F5AB1C69-6EDB-4FF4-983F-18BD219EF322}</a:tableStyleId>
              </a:tblPr>
              <a:tblGrid>
                <a:gridCol w="3809387">
                  <a:extLst>
                    <a:ext uri="{9D8B030D-6E8A-4147-A177-3AD203B41FA5}">
                      <a16:colId xmlns:a16="http://schemas.microsoft.com/office/drawing/2014/main" val="1016373061"/>
                    </a:ext>
                  </a:extLst>
                </a:gridCol>
              </a:tblGrid>
              <a:tr h="165735">
                <a:tc>
                  <a:txBody>
                    <a:bodyPr/>
                    <a:lstStyle/>
                    <a:p>
                      <a:pPr algn="ct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Aim, Objectives and Question</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extLst>
                  <a:ext uri="{0D108BD9-81ED-4DB2-BD59-A6C34878D82A}">
                    <a16:rowId xmlns:a16="http://schemas.microsoft.com/office/drawing/2014/main" val="2491083399"/>
                  </a:ext>
                </a:extLst>
              </a:tr>
              <a:tr h="1994535">
                <a:tc>
                  <a:txBody>
                    <a:bodyPr/>
                    <a:lstStyle/>
                    <a:p>
                      <a:pPr algn="just"/>
                      <a:r>
                        <a:rPr lang="en-US" sz="1000" b="1" kern="1200" dirty="0">
                          <a:solidFill>
                            <a:schemeClr val="accent4">
                              <a:lumMod val="50000"/>
                            </a:schemeClr>
                          </a:solidFill>
                          <a:effectLst/>
                          <a:latin typeface="Arial" panose="020B0604020202020204" pitchFamily="34" charset="0"/>
                          <a:ea typeface="+mn-ea"/>
                          <a:cs typeface="Arial" panose="020B0604020202020204" pitchFamily="34" charset="0"/>
                        </a:rPr>
                        <a:t>Research Aim</a:t>
                      </a:r>
                      <a:endParaRPr lang="en-US" sz="1000" kern="1200" dirty="0">
                        <a:solidFill>
                          <a:schemeClr val="accent4">
                            <a:lumMod val="50000"/>
                          </a:schemeClr>
                        </a:solidFill>
                        <a:effectLst/>
                        <a:latin typeface="Arial" panose="020B0604020202020204" pitchFamily="34" charset="0"/>
                        <a:ea typeface="+mn-ea"/>
                        <a:cs typeface="Arial" panose="020B0604020202020204" pitchFamily="34" charset="0"/>
                      </a:endParaRPr>
                    </a:p>
                    <a:p>
                      <a:pPr algn="just"/>
                      <a:r>
                        <a:rPr lang="en-US" sz="1000" kern="1200" dirty="0">
                          <a:solidFill>
                            <a:schemeClr val="dk1"/>
                          </a:solidFill>
                          <a:effectLst/>
                          <a:latin typeface="Arial" panose="020B0604020202020204" pitchFamily="34" charset="0"/>
                          <a:ea typeface="+mn-ea"/>
                          <a:cs typeface="Arial" panose="020B0604020202020204" pitchFamily="34" charset="0"/>
                        </a:rPr>
                        <a:t>To assess the effectiveness of physiotherapy interventions in improving gross motor function in children with cerebral palsy in the UK.</a:t>
                      </a:r>
                    </a:p>
                    <a:p>
                      <a:pPr algn="just"/>
                      <a:r>
                        <a:rPr lang="en-US" sz="1000" b="1" kern="1200" dirty="0">
                          <a:solidFill>
                            <a:schemeClr val="dk1"/>
                          </a:solidFill>
                          <a:effectLst/>
                          <a:latin typeface="Arial" panose="020B0604020202020204" pitchFamily="34" charset="0"/>
                          <a:ea typeface="+mn-ea"/>
                          <a:cs typeface="Arial" panose="020B0604020202020204" pitchFamily="34" charset="0"/>
                        </a:rPr>
                        <a:t> </a:t>
                      </a:r>
                      <a:r>
                        <a:rPr lang="en-US" sz="1000" b="1" kern="1200" dirty="0">
                          <a:solidFill>
                            <a:schemeClr val="accent4">
                              <a:lumMod val="50000"/>
                            </a:schemeClr>
                          </a:solidFill>
                          <a:effectLst/>
                          <a:latin typeface="Arial" panose="020B0604020202020204" pitchFamily="34" charset="0"/>
                          <a:ea typeface="+mn-ea"/>
                          <a:cs typeface="Arial" panose="020B0604020202020204" pitchFamily="34" charset="0"/>
                        </a:rPr>
                        <a:t>Research Objectives</a:t>
                      </a:r>
                      <a:endParaRPr lang="en-US" sz="1000" kern="1200" dirty="0">
                        <a:solidFill>
                          <a:schemeClr val="accent4">
                            <a:lumMod val="50000"/>
                          </a:schemeClr>
                        </a:solidFill>
                        <a:effectLst/>
                        <a:latin typeface="Arial" panose="020B0604020202020204" pitchFamily="34" charset="0"/>
                        <a:ea typeface="+mn-ea"/>
                        <a:cs typeface="Arial" panose="020B0604020202020204" pitchFamily="34" charset="0"/>
                      </a:endParaRPr>
                    </a:p>
                    <a:p>
                      <a:pPr marL="228600" lvl="0" indent="-228600" algn="just">
                        <a:buFont typeface="+mj-lt"/>
                        <a:buAutoNum type="arabicPeriod"/>
                      </a:pPr>
                      <a:r>
                        <a:rPr lang="en-US" sz="1000" kern="1200" dirty="0">
                          <a:solidFill>
                            <a:schemeClr val="dk1"/>
                          </a:solidFill>
                          <a:effectLst/>
                          <a:latin typeface="Arial" panose="020B0604020202020204" pitchFamily="34" charset="0"/>
                          <a:ea typeface="+mn-ea"/>
                          <a:cs typeface="Arial" panose="020B0604020202020204" pitchFamily="34" charset="0"/>
                        </a:rPr>
                        <a:t>To identify the different physiotherapy interventions used to improve gross motor function in children with cerebral palsy in the UK.</a:t>
                      </a:r>
                    </a:p>
                    <a:p>
                      <a:pPr marL="228600" lvl="0" indent="-228600" algn="just">
                        <a:buFont typeface="+mj-lt"/>
                        <a:buAutoNum type="arabicPeriod"/>
                      </a:pPr>
                      <a:r>
                        <a:rPr lang="en-US" sz="1000" kern="1200" dirty="0">
                          <a:solidFill>
                            <a:schemeClr val="dk1"/>
                          </a:solidFill>
                          <a:effectLst/>
                          <a:latin typeface="Arial" panose="020B0604020202020204" pitchFamily="34" charset="0"/>
                          <a:ea typeface="+mn-ea"/>
                          <a:cs typeface="Arial" panose="020B0604020202020204" pitchFamily="34" charset="0"/>
                        </a:rPr>
                        <a:t>To evaluate the effectiveness of physiotherapy interventions in improving gross motor function in children with cerebral palsy in the UK.</a:t>
                      </a:r>
                    </a:p>
                    <a:p>
                      <a:pPr marL="228600" lvl="0" indent="-228600" algn="just">
                        <a:buFont typeface="+mj-lt"/>
                        <a:buAutoNum type="arabicPeriod"/>
                      </a:pPr>
                      <a:r>
                        <a:rPr lang="en-US" sz="1000" kern="1200" dirty="0">
                          <a:solidFill>
                            <a:schemeClr val="dk1"/>
                          </a:solidFill>
                          <a:effectLst/>
                          <a:latin typeface="Arial" panose="020B0604020202020204" pitchFamily="34" charset="0"/>
                          <a:ea typeface="+mn-ea"/>
                          <a:cs typeface="Arial" panose="020B0604020202020204" pitchFamily="34" charset="0"/>
                        </a:rPr>
                        <a:t>To examine factors reported to influence the effectiveness of physiotherapy interventions, including intervention type, duration, intensity and children’s individual characteristics.</a:t>
                      </a:r>
                    </a:p>
                    <a:p>
                      <a:pPr marL="0" lvl="0" indent="0" algn="just">
                        <a:buFont typeface="+mj-lt"/>
                        <a:buNone/>
                      </a:pPr>
                      <a:r>
                        <a:rPr lang="en-US" sz="1000" b="1" kern="1200" dirty="0">
                          <a:solidFill>
                            <a:schemeClr val="accent4">
                              <a:lumMod val="50000"/>
                            </a:schemeClr>
                          </a:solidFill>
                          <a:effectLst/>
                          <a:latin typeface="Arial" panose="020B0604020202020204" pitchFamily="34" charset="0"/>
                          <a:ea typeface="+mn-ea"/>
                          <a:cs typeface="Arial" panose="020B0604020202020204" pitchFamily="34" charset="0"/>
                        </a:rPr>
                        <a:t>Research Question</a:t>
                      </a:r>
                      <a:endParaRPr lang="en-US" sz="1000" kern="1200" dirty="0">
                        <a:solidFill>
                          <a:schemeClr val="accent4">
                            <a:lumMod val="50000"/>
                          </a:schemeClr>
                        </a:solidFill>
                        <a:effectLst/>
                        <a:latin typeface="Arial" panose="020B0604020202020204" pitchFamily="34" charset="0"/>
                        <a:ea typeface="+mn-ea"/>
                        <a:cs typeface="Arial" panose="020B0604020202020204" pitchFamily="34" charset="0"/>
                      </a:endParaRPr>
                    </a:p>
                    <a:p>
                      <a:pPr algn="just"/>
                      <a:r>
                        <a:rPr lang="en-US" sz="1000" kern="1200" dirty="0">
                          <a:solidFill>
                            <a:schemeClr val="dk1"/>
                          </a:solidFill>
                          <a:effectLst/>
                          <a:latin typeface="Arial" panose="020B0604020202020204" pitchFamily="34" charset="0"/>
                          <a:ea typeface="+mn-ea"/>
                          <a:cs typeface="Arial" panose="020B0604020202020204" pitchFamily="34" charset="0"/>
                        </a:rPr>
                        <a:t>How effective are physiotherapy interventions in improving gross motor function in children with cerebral palsy in the UK?</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420617626"/>
                  </a:ext>
                </a:extLst>
              </a:tr>
            </a:tbl>
          </a:graphicData>
        </a:graphic>
      </p:graphicFrame>
      <p:graphicFrame>
        <p:nvGraphicFramePr>
          <p:cNvPr id="15" name="Table 14">
            <a:extLst>
              <a:ext uri="{FF2B5EF4-FFF2-40B4-BE49-F238E27FC236}">
                <a16:creationId xmlns:a16="http://schemas.microsoft.com/office/drawing/2014/main" id="{10EDEC3B-AE31-D02D-43D1-DBA40296A326}"/>
              </a:ext>
            </a:extLst>
          </p:cNvPr>
          <p:cNvGraphicFramePr>
            <a:graphicFrameLocks noGrp="1"/>
          </p:cNvGraphicFramePr>
          <p:nvPr>
            <p:extLst>
              <p:ext uri="{D42A27DB-BD31-4B8C-83A1-F6EECF244321}">
                <p14:modId xmlns:p14="http://schemas.microsoft.com/office/powerpoint/2010/main" val="202717984"/>
              </p:ext>
            </p:extLst>
          </p:nvPr>
        </p:nvGraphicFramePr>
        <p:xfrm>
          <a:off x="7466067" y="1120498"/>
          <a:ext cx="5335532" cy="2084072"/>
        </p:xfrm>
        <a:graphic>
          <a:graphicData uri="http://schemas.openxmlformats.org/drawingml/2006/table">
            <a:tbl>
              <a:tblPr firstRow="1" bandRow="1">
                <a:tableStyleId>{F5AB1C69-6EDB-4FF4-983F-18BD219EF322}</a:tableStyleId>
              </a:tblPr>
              <a:tblGrid>
                <a:gridCol w="5335532">
                  <a:extLst>
                    <a:ext uri="{9D8B030D-6E8A-4147-A177-3AD203B41FA5}">
                      <a16:colId xmlns:a16="http://schemas.microsoft.com/office/drawing/2014/main" val="1089935945"/>
                    </a:ext>
                  </a:extLst>
                </a:gridCol>
              </a:tblGrid>
              <a:tr h="165735">
                <a:tc>
                  <a:txBody>
                    <a:bodyPr/>
                    <a:lstStyle/>
                    <a:p>
                      <a:pPr marL="0" indent="0" algn="ctr">
                        <a:buFont typeface="Arial" panose="020B0604020202020204" pitchFamily="34" charset="0"/>
                        <a:buNone/>
                      </a:pP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Prevalence </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extLst>
                  <a:ext uri="{0D108BD9-81ED-4DB2-BD59-A6C34878D82A}">
                    <a16:rowId xmlns:a16="http://schemas.microsoft.com/office/drawing/2014/main" val="2699882377"/>
                  </a:ext>
                </a:extLst>
              </a:tr>
              <a:tr h="1423035">
                <a:tc>
                  <a:txBody>
                    <a:bodyPr/>
                    <a:lstStyle/>
                    <a:p>
                      <a:pPr marL="171450" indent="-171450" algn="just">
                        <a:buFont typeface="Wingdings" panose="05000000000000000000" pitchFamily="2" charset="2"/>
                        <a:buChar char="§"/>
                      </a:pPr>
                      <a:r>
                        <a:rPr lang="en-US" sz="1000" kern="1200" dirty="0">
                          <a:solidFill>
                            <a:schemeClr val="dk1"/>
                          </a:solidFill>
                          <a:effectLst/>
                          <a:latin typeface="Arial" panose="020B0604020202020204" pitchFamily="34" charset="0"/>
                          <a:ea typeface="+mn-ea"/>
                          <a:cs typeface="Arial" panose="020B0604020202020204" pitchFamily="34" charset="0"/>
                        </a:rPr>
                        <a:t>Cerebral palsy affects approximately 1 in every 400 births in the UK, highlighting the importance of early identification, appropriate rehabilitation and ongoing support to improve children's physical functioning and quality of life (UK Parliament, 2024).</a:t>
                      </a:r>
                    </a:p>
                    <a:p>
                      <a:pPr marL="171450" indent="-171450" algn="just">
                        <a:buFont typeface="Wingdings" panose="05000000000000000000" pitchFamily="2" charset="2"/>
                        <a:buChar char="§"/>
                      </a:pPr>
                      <a:r>
                        <a:rPr lang="en-US" sz="1000" kern="1200" dirty="0">
                          <a:solidFill>
                            <a:schemeClr val="dk1"/>
                          </a:solidFill>
                          <a:effectLst/>
                          <a:latin typeface="Arial" panose="020B0604020202020204" pitchFamily="34" charset="0"/>
                          <a:ea typeface="+mn-ea"/>
                          <a:cs typeface="Arial" panose="020B0604020202020204" pitchFamily="34" charset="0"/>
                        </a:rPr>
                        <a:t>Approximately 1,800 children are diagnosed with cerebral palsy each year in the UK, demonstrating the continuing need for accessible </a:t>
                      </a:r>
                      <a:r>
                        <a:rPr lang="en-US" sz="1000" kern="1200" dirty="0" err="1">
                          <a:solidFill>
                            <a:schemeClr val="dk1"/>
                          </a:solidFill>
                          <a:effectLst/>
                          <a:latin typeface="Arial" panose="020B0604020202020204" pitchFamily="34" charset="0"/>
                          <a:ea typeface="+mn-ea"/>
                          <a:cs typeface="Arial" panose="020B0604020202020204" pitchFamily="34" charset="0"/>
                        </a:rPr>
                        <a:t>paediatric</a:t>
                      </a:r>
                      <a:r>
                        <a:rPr lang="en-US" sz="1000" kern="1200" dirty="0">
                          <a:solidFill>
                            <a:schemeClr val="dk1"/>
                          </a:solidFill>
                          <a:effectLst/>
                          <a:latin typeface="Arial" panose="020B0604020202020204" pitchFamily="34" charset="0"/>
                          <a:ea typeface="+mn-ea"/>
                          <a:cs typeface="Arial" panose="020B0604020202020204" pitchFamily="34" charset="0"/>
                        </a:rPr>
                        <a:t> healthcare and rehabilitation services (UK Parliament, 2024).</a:t>
                      </a:r>
                    </a:p>
                    <a:p>
                      <a:pPr marL="171450" indent="-171450" algn="just">
                        <a:buFont typeface="Wingdings" panose="05000000000000000000" pitchFamily="2" charset="2"/>
                        <a:buChar char="§"/>
                      </a:pPr>
                      <a:r>
                        <a:rPr lang="gu-IN" sz="1000" dirty="0">
                          <a:latin typeface="Arial" panose="020B0604020202020204" pitchFamily="34" charset="0"/>
                        </a:rPr>
                        <a:t>A study in England found that 67.7% of children and young people with cerebral palsy had accessed physiotherapy, highlighting its importance in supporting their rehabilitation and physical development</a:t>
                      </a:r>
                      <a:r>
                        <a:rPr lang="en-GB" sz="1000" dirty="0">
                          <a:latin typeface="Arial" panose="020B0604020202020204" pitchFamily="34" charset="0"/>
                          <a:cs typeface="Arial" panose="020B0604020202020204" pitchFamily="34" charset="0"/>
                        </a:rPr>
                        <a:t> (</a:t>
                      </a:r>
                      <a:r>
                        <a:rPr lang="gu-IN" sz="1000" b="0" i="0" kern="1200" dirty="0">
                          <a:solidFill>
                            <a:schemeClr val="dk1"/>
                          </a:solidFill>
                          <a:effectLst/>
                          <a:latin typeface="Arial" panose="020B0604020202020204" pitchFamily="34" charset="0"/>
                          <a:ea typeface="+mn-ea"/>
                          <a:cs typeface="+mn-cs"/>
                        </a:rPr>
                        <a:t>Cornec</a:t>
                      </a:r>
                      <a:r>
                        <a:rPr lang="en-GB" sz="1000" b="0" i="0" kern="1200" dirty="0">
                          <a:solidFill>
                            <a:schemeClr val="dk1"/>
                          </a:solidFill>
                          <a:effectLst/>
                          <a:latin typeface="Arial" panose="020B0604020202020204" pitchFamily="34" charset="0"/>
                          <a:ea typeface="+mn-ea"/>
                          <a:cs typeface="Arial" panose="020B0604020202020204" pitchFamily="34" charset="0"/>
                        </a:rPr>
                        <a:t> et al, 2022)</a:t>
                      </a:r>
                      <a:r>
                        <a:rPr lang="gu-IN" sz="1000" dirty="0">
                          <a:latin typeface="Arial" panose="020B0604020202020204" pitchFamily="34" charset="0"/>
                        </a:rPr>
                        <a:t>.</a:t>
                      </a:r>
                      <a:endParaRPr lang="en-US" sz="10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Wingdings" panose="05000000000000000000" pitchFamily="2" charset="2"/>
                        <a:buChar char="§"/>
                      </a:pPr>
                      <a:r>
                        <a:rPr lang="gu-IN" sz="1000" dirty="0">
                          <a:latin typeface="Arial" panose="020B0604020202020204" pitchFamily="34" charset="0"/>
                        </a:rPr>
                        <a:t>NHS England estimated that a one-hour, one-to-one paediatric physiotherapy session costs approximately £142, highlighting the financial resources required to provide rehabilitation services for children</a:t>
                      </a:r>
                      <a:r>
                        <a:rPr lang="en-GB" sz="1000" dirty="0">
                          <a:latin typeface="Arial" panose="020B0604020202020204" pitchFamily="34" charset="0"/>
                        </a:rPr>
                        <a:t> </a:t>
                      </a:r>
                      <a:r>
                        <a:rPr lang="en-GB" sz="1000" dirty="0">
                          <a:latin typeface="Arial" panose="020B0604020202020204" pitchFamily="34" charset="0"/>
                          <a:cs typeface="Arial" panose="020B0604020202020204" pitchFamily="34" charset="0"/>
                        </a:rPr>
                        <a:t>(NHS England, 2025</a:t>
                      </a:r>
                      <a:r>
                        <a:rPr lang="en-GB" sz="1000" kern="1200" dirty="0">
                          <a:solidFill>
                            <a:schemeClr val="dk1"/>
                          </a:solidFill>
                          <a:effectLst/>
                          <a:latin typeface="Arial" panose="020B0604020202020204" pitchFamily="34" charset="0"/>
                          <a:ea typeface="+mn-ea"/>
                          <a:cs typeface="Arial" panose="020B0604020202020204" pitchFamily="34" charset="0"/>
                        </a:rPr>
                        <a:t>)</a:t>
                      </a:r>
                      <a:r>
                        <a:rPr lang="en-US" sz="1000" kern="1200" dirty="0">
                          <a:solidFill>
                            <a:schemeClr val="dk1"/>
                          </a:solidFill>
                          <a:effectLst/>
                          <a:latin typeface="Arial" panose="020B0604020202020204" pitchFamily="34" charset="0"/>
                          <a:ea typeface="+mn-ea"/>
                          <a:cs typeface="Arial" panose="020B0604020202020204" pitchFamily="34" charset="0"/>
                        </a:rPr>
                        <a:t>.</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745030031"/>
                  </a:ext>
                </a:extLst>
              </a:tr>
            </a:tbl>
          </a:graphicData>
        </a:graphic>
      </p:graphicFrame>
      <p:graphicFrame>
        <p:nvGraphicFramePr>
          <p:cNvPr id="16" name="Table 15">
            <a:extLst>
              <a:ext uri="{FF2B5EF4-FFF2-40B4-BE49-F238E27FC236}">
                <a16:creationId xmlns:a16="http://schemas.microsoft.com/office/drawing/2014/main" id="{76B91CE4-E0F5-0B62-87B6-B4CF2D02D90D}"/>
              </a:ext>
            </a:extLst>
          </p:cNvPr>
          <p:cNvGraphicFramePr>
            <a:graphicFrameLocks noGrp="1"/>
          </p:cNvGraphicFramePr>
          <p:nvPr>
            <p:extLst>
              <p:ext uri="{D42A27DB-BD31-4B8C-83A1-F6EECF244321}">
                <p14:modId xmlns:p14="http://schemas.microsoft.com/office/powerpoint/2010/main" val="199688054"/>
              </p:ext>
            </p:extLst>
          </p:nvPr>
        </p:nvGraphicFramePr>
        <p:xfrm>
          <a:off x="3940752" y="3367611"/>
          <a:ext cx="4702208" cy="2554699"/>
        </p:xfrm>
        <a:graphic>
          <a:graphicData uri="http://schemas.openxmlformats.org/drawingml/2006/table">
            <a:tbl>
              <a:tblPr firstRow="1" bandRow="1">
                <a:tableStyleId>{F5AB1C69-6EDB-4FF4-983F-18BD219EF322}</a:tableStyleId>
              </a:tblPr>
              <a:tblGrid>
                <a:gridCol w="4702208">
                  <a:extLst>
                    <a:ext uri="{9D8B030D-6E8A-4147-A177-3AD203B41FA5}">
                      <a16:colId xmlns:a16="http://schemas.microsoft.com/office/drawing/2014/main" val="1089935945"/>
                    </a:ext>
                  </a:extLst>
                </a:gridCol>
              </a:tblGrid>
              <a:tr h="196904">
                <a:tc>
                  <a:txBody>
                    <a:bodyPr/>
                    <a:lstStyle/>
                    <a:p>
                      <a:pPr marL="0" indent="0" algn="ctr">
                        <a:buFont typeface="Wingdings" panose="05000000000000000000" pitchFamily="2" charset="2"/>
                        <a:buNone/>
                      </a:pP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 of Study</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934BC9"/>
                    </a:solidFill>
                  </a:tcPr>
                </a:tc>
                <a:extLst>
                  <a:ext uri="{0D108BD9-81ED-4DB2-BD59-A6C34878D82A}">
                    <a16:rowId xmlns:a16="http://schemas.microsoft.com/office/drawing/2014/main" val="2699882377"/>
                  </a:ext>
                </a:extLst>
              </a:tr>
              <a:tr h="2350863">
                <a:tc>
                  <a:txBody>
                    <a:bodyPr/>
                    <a:lstStyle/>
                    <a:p>
                      <a:pPr marL="171450" lvl="0" indent="-171450" algn="just">
                        <a:buFont typeface="Wingdings" panose="05000000000000000000" pitchFamily="2" charset="2"/>
                        <a:buChar char="v"/>
                      </a:pPr>
                      <a:r>
                        <a:rPr lang="en-US" sz="1000" kern="1200" dirty="0">
                          <a:solidFill>
                            <a:schemeClr val="dk1"/>
                          </a:solidFill>
                          <a:effectLst/>
                          <a:latin typeface="Arial" panose="020B0604020202020204" pitchFamily="34" charset="0"/>
                          <a:ea typeface="+mn-ea"/>
                          <a:cs typeface="Arial" panose="020B0604020202020204" pitchFamily="34" charset="0"/>
                        </a:rPr>
                        <a:t>Although physiotherapy is commonly used in cerebral palsy rehabilitation, its effectiveness in improving gross motor function needs to be critically evaluated (Rapson et al, 2022).</a:t>
                      </a:r>
                    </a:p>
                    <a:p>
                      <a:pPr marL="171450" lvl="0" indent="-171450" algn="just">
                        <a:buFont typeface="Wingdings" panose="05000000000000000000" pitchFamily="2" charset="2"/>
                        <a:buChar char="v"/>
                      </a:pPr>
                      <a:r>
                        <a:rPr lang="en-US" sz="1000" kern="1200" dirty="0">
                          <a:solidFill>
                            <a:schemeClr val="dk1"/>
                          </a:solidFill>
                          <a:effectLst/>
                          <a:latin typeface="Arial" panose="020B0604020202020204" pitchFamily="34" charset="0"/>
                          <a:ea typeface="+mn-ea"/>
                          <a:cs typeface="Arial" panose="020B0604020202020204" pitchFamily="34" charset="0"/>
                        </a:rPr>
                        <a:t>Different approaches, including task-specific training, strength training and treadmill-based training, may produce different outcomes, making it important to examine the evidence for each intervention (Clutterbuck et al, 2019).</a:t>
                      </a:r>
                    </a:p>
                    <a:p>
                      <a:pPr marL="171450" lvl="0" indent="-171450" algn="just">
                        <a:buFont typeface="Wingdings" panose="05000000000000000000" pitchFamily="2" charset="2"/>
                        <a:buChar char="v"/>
                      </a:pPr>
                      <a:r>
                        <a:rPr lang="en-US" sz="1000" kern="1200" dirty="0">
                          <a:solidFill>
                            <a:schemeClr val="dk1"/>
                          </a:solidFill>
                          <a:effectLst/>
                          <a:latin typeface="Arial" panose="020B0604020202020204" pitchFamily="34" charset="0"/>
                          <a:ea typeface="+mn-ea"/>
                          <a:cs typeface="Arial" panose="020B0604020202020204" pitchFamily="34" charset="0"/>
                        </a:rPr>
                        <a:t>Differences in intervention duration, intensity, study design and participant characteristics may affect the outcomes reported across studies (Patel et al, 2020).</a:t>
                      </a:r>
                    </a:p>
                    <a:p>
                      <a:pPr marL="171450" lvl="0" indent="-171450" algn="just">
                        <a:buFont typeface="Wingdings" panose="05000000000000000000" pitchFamily="2" charset="2"/>
                        <a:buChar char="v"/>
                      </a:pPr>
                      <a:r>
                        <a:rPr lang="en-US" sz="1000" kern="1200" dirty="0">
                          <a:solidFill>
                            <a:schemeClr val="dk1"/>
                          </a:solidFill>
                          <a:effectLst/>
                          <a:latin typeface="Arial" panose="020B0604020202020204" pitchFamily="34" charset="0"/>
                          <a:ea typeface="+mn-ea"/>
                          <a:cs typeface="Arial" panose="020B0604020202020204" pitchFamily="34" charset="0"/>
                        </a:rPr>
                        <a:t>A systematic review of UK-based studies can </a:t>
                      </a:r>
                      <a:r>
                        <a:rPr lang="en-US" sz="1000" kern="1200" dirty="0" err="1">
                          <a:solidFill>
                            <a:schemeClr val="dk1"/>
                          </a:solidFill>
                          <a:effectLst/>
                          <a:latin typeface="Arial" panose="020B0604020202020204" pitchFamily="34" charset="0"/>
                          <a:ea typeface="+mn-ea"/>
                          <a:cs typeface="Arial" panose="020B0604020202020204" pitchFamily="34" charset="0"/>
                        </a:rPr>
                        <a:t>synthesise</a:t>
                      </a:r>
                      <a:r>
                        <a:rPr lang="en-US" sz="1000" kern="1200" dirty="0">
                          <a:solidFill>
                            <a:schemeClr val="dk1"/>
                          </a:solidFill>
                          <a:effectLst/>
                          <a:latin typeface="Arial" panose="020B0604020202020204" pitchFamily="34" charset="0"/>
                          <a:ea typeface="+mn-ea"/>
                          <a:cs typeface="Arial" panose="020B0604020202020204" pitchFamily="34" charset="0"/>
                        </a:rPr>
                        <a:t> the available evidence to assess the effectiveness and limitations of physiotherapy interventions (</a:t>
                      </a:r>
                      <a:r>
                        <a:rPr lang="en-US" sz="1000" kern="1200" dirty="0" err="1">
                          <a:solidFill>
                            <a:schemeClr val="dk1"/>
                          </a:solidFill>
                          <a:effectLst/>
                          <a:latin typeface="Arial" panose="020B0604020202020204" pitchFamily="34" charset="0"/>
                          <a:ea typeface="+mn-ea"/>
                          <a:cs typeface="Arial" panose="020B0604020202020204" pitchFamily="34" charset="0"/>
                        </a:rPr>
                        <a:t>Taflampas</a:t>
                      </a:r>
                      <a:r>
                        <a:rPr lang="en-US" sz="1000" kern="1200" dirty="0">
                          <a:solidFill>
                            <a:schemeClr val="dk1"/>
                          </a:solidFill>
                          <a:effectLst/>
                          <a:latin typeface="Arial" panose="020B0604020202020204" pitchFamily="34" charset="0"/>
                          <a:ea typeface="+mn-ea"/>
                          <a:cs typeface="Arial" panose="020B0604020202020204" pitchFamily="34" charset="0"/>
                        </a:rPr>
                        <a:t> et al, 2018).</a:t>
                      </a:r>
                    </a:p>
                    <a:p>
                      <a:pPr marL="171450" lvl="0" indent="-171450" algn="just">
                        <a:buFont typeface="Wingdings" panose="05000000000000000000" pitchFamily="2" charset="2"/>
                        <a:buChar char="v"/>
                      </a:pPr>
                      <a:r>
                        <a:rPr lang="en-US" sz="1000" kern="1200" dirty="0">
                          <a:solidFill>
                            <a:schemeClr val="dk1"/>
                          </a:solidFill>
                          <a:effectLst/>
                          <a:latin typeface="Arial" panose="020B0604020202020204" pitchFamily="34" charset="0"/>
                          <a:ea typeface="+mn-ea"/>
                          <a:cs typeface="Arial" panose="020B0604020202020204" pitchFamily="34" charset="0"/>
                        </a:rPr>
                        <a:t>The findings may identify gaps in UK-specific research and inform future investigations and evidence-based </a:t>
                      </a:r>
                      <a:r>
                        <a:rPr lang="en-US" sz="1000" kern="1200" dirty="0" err="1">
                          <a:solidFill>
                            <a:schemeClr val="dk1"/>
                          </a:solidFill>
                          <a:effectLst/>
                          <a:latin typeface="Arial" panose="020B0604020202020204" pitchFamily="34" charset="0"/>
                          <a:ea typeface="+mn-ea"/>
                          <a:cs typeface="Arial" panose="020B0604020202020204" pitchFamily="34" charset="0"/>
                        </a:rPr>
                        <a:t>paediatric</a:t>
                      </a:r>
                      <a:r>
                        <a:rPr lang="en-US" sz="1000" kern="1200" dirty="0">
                          <a:solidFill>
                            <a:schemeClr val="dk1"/>
                          </a:solidFill>
                          <a:effectLst/>
                          <a:latin typeface="Arial" panose="020B0604020202020204" pitchFamily="34" charset="0"/>
                          <a:ea typeface="+mn-ea"/>
                          <a:cs typeface="Arial" panose="020B0604020202020204" pitchFamily="34" charset="0"/>
                        </a:rPr>
                        <a:t> rehabilitation practice (</a:t>
                      </a:r>
                      <a:r>
                        <a:rPr lang="en-US" sz="1000" kern="1200" dirty="0" err="1">
                          <a:solidFill>
                            <a:schemeClr val="dk1"/>
                          </a:solidFill>
                          <a:effectLst/>
                          <a:latin typeface="Arial" panose="020B0604020202020204" pitchFamily="34" charset="0"/>
                          <a:ea typeface="+mn-ea"/>
                          <a:cs typeface="Arial" panose="020B0604020202020204" pitchFamily="34" charset="0"/>
                        </a:rPr>
                        <a:t>Taflampas</a:t>
                      </a:r>
                      <a:r>
                        <a:rPr lang="en-US" sz="1000" kern="1200" dirty="0">
                          <a:solidFill>
                            <a:schemeClr val="dk1"/>
                          </a:solidFill>
                          <a:effectLst/>
                          <a:latin typeface="Arial" panose="020B0604020202020204" pitchFamily="34" charset="0"/>
                          <a:ea typeface="+mn-ea"/>
                          <a:cs typeface="Arial" panose="020B0604020202020204" pitchFamily="34" charset="0"/>
                        </a:rPr>
                        <a:t> et al, 2018).</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745030031"/>
                  </a:ext>
                </a:extLst>
              </a:tr>
            </a:tbl>
          </a:graphicData>
        </a:graphic>
      </p:graphicFrame>
      <p:graphicFrame>
        <p:nvGraphicFramePr>
          <p:cNvPr id="17" name="Table 16">
            <a:extLst>
              <a:ext uri="{FF2B5EF4-FFF2-40B4-BE49-F238E27FC236}">
                <a16:creationId xmlns:a16="http://schemas.microsoft.com/office/drawing/2014/main" id="{7ED98650-7764-C955-574F-1BAD4E6268E2}"/>
              </a:ext>
            </a:extLst>
          </p:cNvPr>
          <p:cNvGraphicFramePr>
            <a:graphicFrameLocks noGrp="1"/>
          </p:cNvGraphicFramePr>
          <p:nvPr>
            <p:extLst>
              <p:ext uri="{D42A27DB-BD31-4B8C-83A1-F6EECF244321}">
                <p14:modId xmlns:p14="http://schemas.microsoft.com/office/powerpoint/2010/main" val="1486975953"/>
              </p:ext>
            </p:extLst>
          </p:nvPr>
        </p:nvGraphicFramePr>
        <p:xfrm>
          <a:off x="63633" y="6312531"/>
          <a:ext cx="4549135" cy="3150872"/>
        </p:xfrm>
        <a:graphic>
          <a:graphicData uri="http://schemas.openxmlformats.org/drawingml/2006/table">
            <a:tbl>
              <a:tblPr firstRow="1" bandRow="1">
                <a:tableStyleId>{F5AB1C69-6EDB-4FF4-983F-18BD219EF322}</a:tableStyleId>
              </a:tblPr>
              <a:tblGrid>
                <a:gridCol w="4549135">
                  <a:extLst>
                    <a:ext uri="{9D8B030D-6E8A-4147-A177-3AD203B41FA5}">
                      <a16:colId xmlns:a16="http://schemas.microsoft.com/office/drawing/2014/main" val="1089935945"/>
                    </a:ext>
                  </a:extLst>
                </a:gridCol>
              </a:tblGrid>
              <a:tr h="165735">
                <a:tc>
                  <a:txBody>
                    <a:bodyPr/>
                    <a:lstStyle/>
                    <a:p>
                      <a:pPr marL="0" indent="0" algn="ctr">
                        <a:buFont typeface="Wingdings" panose="05000000000000000000" pitchFamily="2" charset="2"/>
                        <a:buNone/>
                      </a:pPr>
                      <a:r>
                        <a:rPr lang="en-GB" sz="1000" u="sng" baseline="0" dirty="0">
                          <a:solidFill>
                            <a:srgbClr val="CEFF9E"/>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Impact</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934BC9"/>
                    </a:solidFill>
                  </a:tcPr>
                </a:tc>
                <a:extLst>
                  <a:ext uri="{0D108BD9-81ED-4DB2-BD59-A6C34878D82A}">
                    <a16:rowId xmlns:a16="http://schemas.microsoft.com/office/drawing/2014/main" val="2699882377"/>
                  </a:ext>
                </a:extLst>
              </a:tr>
              <a:tr h="2292764">
                <a:tc>
                  <a:txBody>
                    <a:bodyPr/>
                    <a:lstStyle/>
                    <a:p>
                      <a:pPr marL="171450" indent="-171450" algn="just">
                        <a:buFont typeface="Wingdings" panose="05000000000000000000" pitchFamily="2" charset="2"/>
                        <a:buChar char="q"/>
                      </a:pPr>
                      <a:r>
                        <a:rPr lang="en-US" sz="1000" b="1" kern="1200" dirty="0">
                          <a:solidFill>
                            <a:schemeClr val="accent5">
                              <a:lumMod val="75000"/>
                            </a:schemeClr>
                          </a:solidFill>
                          <a:effectLst/>
                          <a:latin typeface="Arial" panose="020B0604020202020204" pitchFamily="34" charset="0"/>
                          <a:ea typeface="+mn-ea"/>
                          <a:cs typeface="Arial" panose="020B0604020202020204" pitchFamily="34" charset="0"/>
                        </a:rPr>
                        <a:t>Clinical Practice</a:t>
                      </a:r>
                      <a:r>
                        <a:rPr lang="en-US" sz="1000" kern="1200" dirty="0">
                          <a:solidFill>
                            <a:schemeClr val="accent5">
                              <a:lumMod val="75000"/>
                            </a:schemeClr>
                          </a:solidFill>
                          <a:effectLst/>
                          <a:latin typeface="Arial" panose="020B0604020202020204" pitchFamily="34" charset="0"/>
                          <a:ea typeface="+mn-ea"/>
                          <a:cs typeface="Arial" panose="020B0604020202020204" pitchFamily="34" charset="0"/>
                        </a:rPr>
                        <a:t>: </a:t>
                      </a:r>
                      <a:r>
                        <a:rPr lang="en-US" sz="1000" kern="1200" dirty="0">
                          <a:solidFill>
                            <a:schemeClr val="dk1"/>
                          </a:solidFill>
                          <a:effectLst/>
                          <a:latin typeface="Arial" panose="020B0604020202020204" pitchFamily="34" charset="0"/>
                          <a:ea typeface="+mn-ea"/>
                          <a:cs typeface="Arial" panose="020B0604020202020204" pitchFamily="34" charset="0"/>
                        </a:rPr>
                        <a:t>The findings may help UK physiotherapists select appropriate physiotherapy interventions based on evidence of their effectiveness in improving gross motor function in children with cerebral palsy (</a:t>
                      </a:r>
                      <a:r>
                        <a:rPr lang="en-GB" sz="1000" kern="1200" dirty="0">
                          <a:solidFill>
                            <a:schemeClr val="dk1"/>
                          </a:solidFill>
                          <a:effectLst/>
                          <a:latin typeface="Arial" panose="020B0604020202020204" pitchFamily="34" charset="0"/>
                          <a:ea typeface="+mn-ea"/>
                          <a:cs typeface="Arial" panose="020B0604020202020204" pitchFamily="34" charset="0"/>
                        </a:rPr>
                        <a:t>Guindos-Sanchez et al, 2020)</a:t>
                      </a:r>
                      <a:r>
                        <a:rPr lang="en-US" sz="10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Wingdings" panose="05000000000000000000" pitchFamily="2" charset="2"/>
                        <a:buChar char="q"/>
                      </a:pPr>
                      <a:r>
                        <a:rPr lang="en-US" sz="1000" b="1" kern="1200" dirty="0">
                          <a:solidFill>
                            <a:schemeClr val="accent5">
                              <a:lumMod val="75000"/>
                            </a:schemeClr>
                          </a:solidFill>
                          <a:effectLst/>
                          <a:latin typeface="Arial" panose="020B0604020202020204" pitchFamily="34" charset="0"/>
                          <a:ea typeface="+mn-ea"/>
                          <a:cs typeface="Arial" panose="020B0604020202020204" pitchFamily="34" charset="0"/>
                        </a:rPr>
                        <a:t>Children and Families: </a:t>
                      </a:r>
                      <a:r>
                        <a:rPr lang="en-US" sz="1000" kern="1200" dirty="0">
                          <a:solidFill>
                            <a:schemeClr val="dk1"/>
                          </a:solidFill>
                          <a:effectLst/>
                          <a:latin typeface="Arial" panose="020B0604020202020204" pitchFamily="34" charset="0"/>
                          <a:ea typeface="+mn-ea"/>
                          <a:cs typeface="Arial" panose="020B0604020202020204" pitchFamily="34" charset="0"/>
                        </a:rPr>
                        <a:t>The review may improve understanding of the potential benefits and limitations of physiotherapy, helping families develop realistic expectations regarding children's motor development and functional independence (</a:t>
                      </a:r>
                      <a:r>
                        <a:rPr lang="en-GB" sz="1000" kern="1200" dirty="0">
                          <a:solidFill>
                            <a:schemeClr val="dk1"/>
                          </a:solidFill>
                          <a:effectLst/>
                          <a:latin typeface="Arial" panose="020B0604020202020204" pitchFamily="34" charset="0"/>
                          <a:ea typeface="+mn-ea"/>
                          <a:cs typeface="Arial" panose="020B0604020202020204" pitchFamily="34" charset="0"/>
                        </a:rPr>
                        <a:t>Hurd et al, 2024)</a:t>
                      </a:r>
                      <a:r>
                        <a:rPr lang="en-US" sz="10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Wingdings" panose="05000000000000000000" pitchFamily="2" charset="2"/>
                        <a:buChar char="q"/>
                      </a:pPr>
                      <a:r>
                        <a:rPr lang="en-US" sz="1000" b="1" kern="1200" dirty="0">
                          <a:solidFill>
                            <a:schemeClr val="accent5">
                              <a:lumMod val="75000"/>
                            </a:schemeClr>
                          </a:solidFill>
                          <a:effectLst/>
                          <a:latin typeface="Arial" panose="020B0604020202020204" pitchFamily="34" charset="0"/>
                          <a:ea typeface="+mn-ea"/>
                          <a:cs typeface="Arial" panose="020B0604020202020204" pitchFamily="34" charset="0"/>
                        </a:rPr>
                        <a:t>Healthcare Services:</a:t>
                      </a:r>
                      <a:r>
                        <a:rPr lang="en-US" sz="1000" kern="1200" dirty="0">
                          <a:solidFill>
                            <a:schemeClr val="accent5">
                              <a:lumMod val="75000"/>
                            </a:schemeClr>
                          </a:solidFill>
                          <a:effectLst/>
                          <a:latin typeface="Arial" panose="020B0604020202020204" pitchFamily="34" charset="0"/>
                          <a:ea typeface="+mn-ea"/>
                          <a:cs typeface="Arial" panose="020B0604020202020204" pitchFamily="34" charset="0"/>
                        </a:rPr>
                        <a:t> </a:t>
                      </a:r>
                      <a:r>
                        <a:rPr lang="en-US" sz="1000" kern="1200" dirty="0">
                          <a:solidFill>
                            <a:schemeClr val="dk1"/>
                          </a:solidFill>
                          <a:effectLst/>
                          <a:latin typeface="Arial" panose="020B0604020202020204" pitchFamily="34" charset="0"/>
                          <a:ea typeface="+mn-ea"/>
                          <a:cs typeface="Arial" panose="020B0604020202020204" pitchFamily="34" charset="0"/>
                        </a:rPr>
                        <a:t>The findings may support the planning and delivery of pediatric rehabilitation services by identifying physiotherapy approaches that demonstrate positive outcomes for children with cerebral palsy (</a:t>
                      </a:r>
                      <a:r>
                        <a:rPr lang="en-GB" sz="1000" kern="1200" dirty="0" err="1">
                          <a:solidFill>
                            <a:schemeClr val="dk1"/>
                          </a:solidFill>
                          <a:effectLst/>
                          <a:latin typeface="Arial" panose="020B0604020202020204" pitchFamily="34" charset="0"/>
                          <a:ea typeface="+mn-ea"/>
                          <a:cs typeface="Arial" panose="020B0604020202020204" pitchFamily="34" charset="0"/>
                        </a:rPr>
                        <a:t>Faccioli</a:t>
                      </a:r>
                      <a:r>
                        <a:rPr lang="en-GB" sz="1000" kern="1200" dirty="0">
                          <a:solidFill>
                            <a:schemeClr val="dk1"/>
                          </a:solidFill>
                          <a:effectLst/>
                          <a:latin typeface="Arial" panose="020B0604020202020204" pitchFamily="34" charset="0"/>
                          <a:ea typeface="+mn-ea"/>
                          <a:cs typeface="Arial" panose="020B0604020202020204" pitchFamily="34" charset="0"/>
                        </a:rPr>
                        <a:t> et al, 2023)</a:t>
                      </a:r>
                      <a:r>
                        <a:rPr lang="en-US" sz="10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Wingdings" panose="05000000000000000000" pitchFamily="2" charset="2"/>
                        <a:buChar char="q"/>
                      </a:pPr>
                      <a:r>
                        <a:rPr lang="en-US" sz="1000" b="1" kern="1200" dirty="0">
                          <a:solidFill>
                            <a:schemeClr val="accent5">
                              <a:lumMod val="75000"/>
                            </a:schemeClr>
                          </a:solidFill>
                          <a:effectLst/>
                          <a:latin typeface="Arial" panose="020B0604020202020204" pitchFamily="34" charset="0"/>
                          <a:ea typeface="+mn-ea"/>
                          <a:cs typeface="Arial" panose="020B0604020202020204" pitchFamily="34" charset="0"/>
                        </a:rPr>
                        <a:t>Future Research: </a:t>
                      </a:r>
                      <a:r>
                        <a:rPr lang="en-US" sz="1000" kern="1200" dirty="0">
                          <a:solidFill>
                            <a:schemeClr val="dk1"/>
                          </a:solidFill>
                          <a:effectLst/>
                          <a:latin typeface="Arial" panose="020B0604020202020204" pitchFamily="34" charset="0"/>
                          <a:ea typeface="+mn-ea"/>
                          <a:cs typeface="Arial" panose="020B0604020202020204" pitchFamily="34" charset="0"/>
                        </a:rPr>
                        <a:t>The review may identify gaps in existing UK-based research and highlight areas requiring further investigation to strengthen the evidence on physiotherapy effectiveness (</a:t>
                      </a:r>
                      <a:r>
                        <a:rPr lang="en-GB" sz="1000" kern="1200" dirty="0">
                          <a:solidFill>
                            <a:schemeClr val="dk1"/>
                          </a:solidFill>
                          <a:effectLst/>
                          <a:latin typeface="Arial" panose="020B0604020202020204" pitchFamily="34" charset="0"/>
                          <a:ea typeface="+mn-ea"/>
                          <a:cs typeface="Arial" panose="020B0604020202020204" pitchFamily="34" charset="0"/>
                        </a:rPr>
                        <a:t>Kim, 2023)</a:t>
                      </a:r>
                      <a:r>
                        <a:rPr lang="en-US" sz="10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Wingdings" panose="05000000000000000000" pitchFamily="2" charset="2"/>
                        <a:buChar char="q"/>
                      </a:pPr>
                      <a:r>
                        <a:rPr lang="en-US" sz="1000" b="1" kern="1200" dirty="0">
                          <a:solidFill>
                            <a:schemeClr val="accent5">
                              <a:lumMod val="75000"/>
                            </a:schemeClr>
                          </a:solidFill>
                          <a:effectLst/>
                          <a:latin typeface="Arial" panose="020B0604020202020204" pitchFamily="34" charset="0"/>
                          <a:ea typeface="+mn-ea"/>
                          <a:cs typeface="Arial" panose="020B0604020202020204" pitchFamily="34" charset="0"/>
                        </a:rPr>
                        <a:t>Policy and Service Development: </a:t>
                      </a:r>
                      <a:r>
                        <a:rPr lang="en-US" sz="1000" kern="1200" dirty="0">
                          <a:solidFill>
                            <a:schemeClr val="dk1"/>
                          </a:solidFill>
                          <a:effectLst/>
                          <a:latin typeface="Arial" panose="020B0604020202020204" pitchFamily="34" charset="0"/>
                          <a:ea typeface="+mn-ea"/>
                          <a:cs typeface="Arial" panose="020B0604020202020204" pitchFamily="34" charset="0"/>
                        </a:rPr>
                        <a:t>The findings may inform evidence-based decisions about physiotherapy provision, rehabilitation resources and access to appropriate support for children with cerebral palsy across the UK (</a:t>
                      </a:r>
                      <a:r>
                        <a:rPr lang="en-GB" sz="1000" kern="1200" dirty="0">
                          <a:solidFill>
                            <a:schemeClr val="dk1"/>
                          </a:solidFill>
                          <a:effectLst/>
                          <a:latin typeface="Arial" panose="020B0604020202020204" pitchFamily="34" charset="0"/>
                          <a:ea typeface="+mn-ea"/>
                          <a:cs typeface="Arial" panose="020B0604020202020204" pitchFamily="34" charset="0"/>
                        </a:rPr>
                        <a:t>Demont et al, 2022)</a:t>
                      </a:r>
                      <a:r>
                        <a:rPr lang="en-US" sz="1000" kern="1200" dirty="0">
                          <a:solidFill>
                            <a:schemeClr val="dk1"/>
                          </a:solidFill>
                          <a:effectLst/>
                          <a:latin typeface="Arial" panose="020B0604020202020204" pitchFamily="34" charset="0"/>
                          <a:ea typeface="+mn-ea"/>
                          <a:cs typeface="Arial" panose="020B0604020202020204" pitchFamily="34" charset="0"/>
                        </a:rPr>
                        <a:t>.</a:t>
                      </a:r>
                    </a:p>
                  </a:txBody>
                  <a:tcPr marL="51435" marR="51435" marT="25718" marB="2571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4E5F5"/>
                    </a:solidFill>
                  </a:tcPr>
                </a:tc>
                <a:extLst>
                  <a:ext uri="{0D108BD9-81ED-4DB2-BD59-A6C34878D82A}">
                    <a16:rowId xmlns:a16="http://schemas.microsoft.com/office/drawing/2014/main" val="2745030031"/>
                  </a:ext>
                </a:extLst>
              </a:tr>
            </a:tbl>
          </a:graphicData>
        </a:graphic>
      </p:graphicFrame>
      <p:graphicFrame>
        <p:nvGraphicFramePr>
          <p:cNvPr id="18" name="Table 17">
            <a:extLst>
              <a:ext uri="{FF2B5EF4-FFF2-40B4-BE49-F238E27FC236}">
                <a16:creationId xmlns:a16="http://schemas.microsoft.com/office/drawing/2014/main" id="{E8E034C5-AC9B-FB65-51F7-42A2605C6466}"/>
              </a:ext>
            </a:extLst>
          </p:cNvPr>
          <p:cNvGraphicFramePr>
            <a:graphicFrameLocks noGrp="1"/>
          </p:cNvGraphicFramePr>
          <p:nvPr>
            <p:extLst>
              <p:ext uri="{D42A27DB-BD31-4B8C-83A1-F6EECF244321}">
                <p14:modId xmlns:p14="http://schemas.microsoft.com/office/powerpoint/2010/main" val="3966801187"/>
              </p:ext>
            </p:extLst>
          </p:nvPr>
        </p:nvGraphicFramePr>
        <p:xfrm>
          <a:off x="4716528" y="6001251"/>
          <a:ext cx="8021438" cy="3516632"/>
        </p:xfrm>
        <a:graphic>
          <a:graphicData uri="http://schemas.openxmlformats.org/drawingml/2006/table">
            <a:tbl>
              <a:tblPr firstRow="1" bandRow="1">
                <a:tableStyleId>{F2DE63D5-997A-4646-A377-4702673A728D}</a:tableStyleId>
              </a:tblPr>
              <a:tblGrid>
                <a:gridCol w="8021438">
                  <a:extLst>
                    <a:ext uri="{9D8B030D-6E8A-4147-A177-3AD203B41FA5}">
                      <a16:colId xmlns:a16="http://schemas.microsoft.com/office/drawing/2014/main" val="1089935945"/>
                    </a:ext>
                  </a:extLst>
                </a:gridCol>
              </a:tblGrid>
              <a:tr h="120015">
                <a:tc>
                  <a:txBody>
                    <a:bodyPr/>
                    <a:lstStyle/>
                    <a:p>
                      <a:pPr marL="0" indent="0" algn="ctr">
                        <a:buFont typeface="Arial" panose="020B0604020202020204" pitchFamily="34" charset="0"/>
                        <a:buNone/>
                      </a:pPr>
                      <a:r>
                        <a:rPr lang="en-GB" sz="700" b="1" u="sng" baseline="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p>
                  </a:txBody>
                  <a:tcPr marL="51435" marR="51435" marT="25718" marB="25718"/>
                </a:tc>
                <a:extLst>
                  <a:ext uri="{0D108BD9-81ED-4DB2-BD59-A6C34878D82A}">
                    <a16:rowId xmlns:a16="http://schemas.microsoft.com/office/drawing/2014/main" val="2699882377"/>
                  </a:ext>
                </a:extLst>
              </a:tr>
              <a:tr h="1765935">
                <a:tc>
                  <a:txBody>
                    <a:bodyPr/>
                    <a:lstStyle/>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Clutterbuck, G., Auld, M. and Johnston, L., (2019). Active exercise interventions improve gross motor function of ambulant/semi-ambulant children with cerebral palsy: a systematic review. </a:t>
                      </a:r>
                      <a:r>
                        <a:rPr lang="en-GB" sz="700" i="1" kern="1200" dirty="0">
                          <a:solidFill>
                            <a:schemeClr val="tx1"/>
                          </a:solidFill>
                          <a:effectLst/>
                          <a:latin typeface="Arial" panose="020B0604020202020204" pitchFamily="34" charset="0"/>
                          <a:ea typeface="+mn-ea"/>
                          <a:cs typeface="Arial" panose="020B0604020202020204" pitchFamily="34" charset="0"/>
                        </a:rPr>
                        <a:t>Disability and rehabilitation</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41</a:t>
                      </a:r>
                      <a:r>
                        <a:rPr lang="en-GB" sz="700" kern="1200" dirty="0">
                          <a:solidFill>
                            <a:schemeClr val="tx1"/>
                          </a:solidFill>
                          <a:effectLst/>
                          <a:latin typeface="Arial" panose="020B0604020202020204" pitchFamily="34" charset="0"/>
                          <a:ea typeface="+mn-ea"/>
                          <a:cs typeface="Arial" panose="020B0604020202020204" pitchFamily="34" charset="0"/>
                        </a:rPr>
                        <a:t>(10), pp.1131-1151. </a:t>
                      </a:r>
                      <a:r>
                        <a:rPr lang="en-GB" sz="700" u="sng" kern="1200" dirty="0">
                          <a:solidFill>
                            <a:schemeClr val="tx1"/>
                          </a:solidFill>
                          <a:effectLst/>
                          <a:latin typeface="Arial" panose="020B0604020202020204" pitchFamily="34" charset="0"/>
                          <a:ea typeface="+mn-ea"/>
                          <a:cs typeface="Arial" panose="020B0604020202020204" pitchFamily="34" charset="0"/>
                          <a:hlinkClick r:id="rId4"/>
                        </a:rPr>
                        <a:t>https://www.tandfonline.com/doi/abs/10.1080/09638288.2017.1422035</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gu-IN" sz="700" b="0" i="0" kern="1200" dirty="0">
                          <a:solidFill>
                            <a:schemeClr val="tx1"/>
                          </a:solidFill>
                          <a:effectLst/>
                          <a:latin typeface="+mn-lt"/>
                          <a:ea typeface="+mn-ea"/>
                          <a:cs typeface="+mn-cs"/>
                        </a:rPr>
                        <a:t>Cornec, G., Brochard, S., Drewnowski, G., Desguerre, I., Toullet, P., Fontaine, A., Le Lay, Y., Boivin, J., Bérard, E., Bodoria, M. and Gautheron, V., 2022. The use and outcomes of motor rehabilitation services among people with cerebral palsy change across the lifespan. </a:t>
                      </a:r>
                      <a:r>
                        <a:rPr lang="gu-IN" sz="700" b="0" i="1" kern="1200" dirty="0">
                          <a:solidFill>
                            <a:schemeClr val="tx1"/>
                          </a:solidFill>
                          <a:effectLst/>
                          <a:latin typeface="+mn-lt"/>
                          <a:ea typeface="+mn-ea"/>
                          <a:cs typeface="+mn-cs"/>
                        </a:rPr>
                        <a:t>Frontiers in Neurology</a:t>
                      </a:r>
                      <a:r>
                        <a:rPr lang="gu-IN" sz="700" b="0" i="0" kern="1200" dirty="0">
                          <a:solidFill>
                            <a:schemeClr val="tx1"/>
                          </a:solidFill>
                          <a:effectLst/>
                          <a:latin typeface="+mn-lt"/>
                          <a:ea typeface="+mn-ea"/>
                          <a:cs typeface="+mn-cs"/>
                        </a:rPr>
                        <a:t>, </a:t>
                      </a:r>
                      <a:r>
                        <a:rPr lang="gu-IN" sz="700" b="0" i="1" kern="1200" dirty="0">
                          <a:solidFill>
                            <a:schemeClr val="tx1"/>
                          </a:solidFill>
                          <a:effectLst/>
                          <a:latin typeface="+mn-lt"/>
                          <a:ea typeface="+mn-ea"/>
                          <a:cs typeface="+mn-cs"/>
                        </a:rPr>
                        <a:t>12</a:t>
                      </a:r>
                      <a:r>
                        <a:rPr lang="gu-IN" sz="700" b="0" i="0" kern="1200" dirty="0">
                          <a:solidFill>
                            <a:schemeClr val="tx1"/>
                          </a:solidFill>
                          <a:effectLst/>
                          <a:latin typeface="+mn-lt"/>
                          <a:ea typeface="+mn-ea"/>
                          <a:cs typeface="+mn-cs"/>
                        </a:rPr>
                        <a:t>, p.771348.</a:t>
                      </a:r>
                      <a:r>
                        <a:rPr lang="en-GB" sz="700" b="0" i="0" kern="1200" dirty="0">
                          <a:solidFill>
                            <a:schemeClr val="tx1"/>
                          </a:solidFill>
                          <a:effectLst/>
                          <a:latin typeface="+mn-lt"/>
                          <a:ea typeface="+mn-ea"/>
                          <a:cs typeface="+mn-cs"/>
                        </a:rPr>
                        <a:t> </a:t>
                      </a:r>
                      <a:r>
                        <a:rPr lang="en-GB" sz="700" b="0" i="0" kern="1200" dirty="0">
                          <a:solidFill>
                            <a:schemeClr val="tx1"/>
                          </a:solidFill>
                          <a:effectLst/>
                          <a:latin typeface="+mn-lt"/>
                          <a:ea typeface="+mn-ea"/>
                          <a:cs typeface="+mn-cs"/>
                          <a:hlinkClick r:id="rId5"/>
                        </a:rPr>
                        <a:t>https://www.frontiersin.org/journals/neurology/articles/10.3389/fneur.2021.771348/full</a:t>
                      </a:r>
                      <a:endParaRPr lang="en-GB"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Das, S.P. and Ganesh, G.S., (2019). Evidence-based approach to physical therapy in cerebral palsy. </a:t>
                      </a:r>
                      <a:r>
                        <a:rPr lang="en-GB" sz="700" i="1" kern="1200" dirty="0">
                          <a:solidFill>
                            <a:schemeClr val="tx1"/>
                          </a:solidFill>
                          <a:effectLst/>
                          <a:latin typeface="Arial" panose="020B0604020202020204" pitchFamily="34" charset="0"/>
                          <a:ea typeface="+mn-ea"/>
                          <a:cs typeface="Arial" panose="020B0604020202020204" pitchFamily="34" charset="0"/>
                        </a:rPr>
                        <a:t>Indian journal of orthopaedics</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53</a:t>
                      </a:r>
                      <a:r>
                        <a:rPr lang="en-GB" sz="700" kern="1200" dirty="0">
                          <a:solidFill>
                            <a:schemeClr val="tx1"/>
                          </a:solidFill>
                          <a:effectLst/>
                          <a:latin typeface="Arial" panose="020B0604020202020204" pitchFamily="34" charset="0"/>
                          <a:ea typeface="+mn-ea"/>
                          <a:cs typeface="Arial" panose="020B0604020202020204" pitchFamily="34" charset="0"/>
                        </a:rPr>
                        <a:t>(1), pp.20-34. </a:t>
                      </a:r>
                      <a:r>
                        <a:rPr lang="en-GB" sz="700" u="sng" kern="1200" dirty="0">
                          <a:solidFill>
                            <a:schemeClr val="tx1"/>
                          </a:solidFill>
                          <a:effectLst/>
                          <a:latin typeface="Arial" panose="020B0604020202020204" pitchFamily="34" charset="0"/>
                          <a:ea typeface="+mn-ea"/>
                          <a:cs typeface="Arial" panose="020B0604020202020204" pitchFamily="34" charset="0"/>
                          <a:hlinkClick r:id="rId6"/>
                        </a:rPr>
                        <a:t>https://link.springer.com/article/10.4103/ortho.IJOrtho_241_17</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De Guindos-Sanchez, L., Lucena-Anton, D., Moral-Munoz, J.A., Salazar, A. and Carmona-Barrientos, I., (2020). The effectiveness of hippotherapy to recover gross motor function in children with cerebral palsy: a systematic review and meta-analysis. </a:t>
                      </a:r>
                      <a:r>
                        <a:rPr lang="en-GB" sz="700" i="1" kern="1200" dirty="0">
                          <a:solidFill>
                            <a:schemeClr val="tx1"/>
                          </a:solidFill>
                          <a:effectLst/>
                          <a:latin typeface="Arial" panose="020B0604020202020204" pitchFamily="34" charset="0"/>
                          <a:ea typeface="+mn-ea"/>
                          <a:cs typeface="Arial" panose="020B0604020202020204" pitchFamily="34" charset="0"/>
                        </a:rPr>
                        <a:t>Children</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7</a:t>
                      </a:r>
                      <a:r>
                        <a:rPr lang="en-GB" sz="700" kern="1200" dirty="0">
                          <a:solidFill>
                            <a:schemeClr val="tx1"/>
                          </a:solidFill>
                          <a:effectLst/>
                          <a:latin typeface="Arial" panose="020B0604020202020204" pitchFamily="34" charset="0"/>
                          <a:ea typeface="+mn-ea"/>
                          <a:cs typeface="Arial" panose="020B0604020202020204" pitchFamily="34" charset="0"/>
                        </a:rPr>
                        <a:t>(9), p.106. </a:t>
                      </a:r>
                      <a:r>
                        <a:rPr lang="en-GB" sz="700" u="sng" kern="1200" dirty="0">
                          <a:solidFill>
                            <a:schemeClr val="tx1"/>
                          </a:solidFill>
                          <a:effectLst/>
                          <a:latin typeface="Arial" panose="020B0604020202020204" pitchFamily="34" charset="0"/>
                          <a:ea typeface="+mn-ea"/>
                          <a:cs typeface="Arial" panose="020B0604020202020204" pitchFamily="34" charset="0"/>
                          <a:hlinkClick r:id="rId7"/>
                        </a:rPr>
                        <a:t>https://www.mdpi.com/2227-9067/7/9/106</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Demont, A., Gedda, M., Lager, C., De </a:t>
                      </a:r>
                      <a:r>
                        <a:rPr lang="en-GB" sz="700" kern="1200" dirty="0" err="1">
                          <a:solidFill>
                            <a:schemeClr val="tx1"/>
                          </a:solidFill>
                          <a:effectLst/>
                          <a:latin typeface="Arial" panose="020B0604020202020204" pitchFamily="34" charset="0"/>
                          <a:ea typeface="+mn-ea"/>
                          <a:cs typeface="Arial" panose="020B0604020202020204" pitchFamily="34" charset="0"/>
                        </a:rPr>
                        <a:t>Lattre</a:t>
                      </a:r>
                      <a:r>
                        <a:rPr lang="en-GB" sz="700" kern="1200" dirty="0">
                          <a:solidFill>
                            <a:schemeClr val="tx1"/>
                          </a:solidFill>
                          <a:effectLst/>
                          <a:latin typeface="Arial" panose="020B0604020202020204" pitchFamily="34" charset="0"/>
                          <a:ea typeface="+mn-ea"/>
                          <a:cs typeface="Arial" panose="020B0604020202020204" pitchFamily="34" charset="0"/>
                        </a:rPr>
                        <a:t>, C., Gary, Y., </a:t>
                      </a:r>
                      <a:r>
                        <a:rPr lang="en-GB" sz="700" kern="1200" dirty="0" err="1">
                          <a:solidFill>
                            <a:schemeClr val="tx1"/>
                          </a:solidFill>
                          <a:effectLst/>
                          <a:latin typeface="Arial" panose="020B0604020202020204" pitchFamily="34" charset="0"/>
                          <a:ea typeface="+mn-ea"/>
                          <a:cs typeface="Arial" panose="020B0604020202020204" pitchFamily="34" charset="0"/>
                        </a:rPr>
                        <a:t>Keroulle</a:t>
                      </a:r>
                      <a:r>
                        <a:rPr lang="en-GB" sz="700" kern="1200" dirty="0">
                          <a:solidFill>
                            <a:schemeClr val="tx1"/>
                          </a:solidFill>
                          <a:effectLst/>
                          <a:latin typeface="Arial" panose="020B0604020202020204" pitchFamily="34" charset="0"/>
                          <a:ea typeface="+mn-ea"/>
                          <a:cs typeface="Arial" panose="020B0604020202020204" pitchFamily="34" charset="0"/>
                        </a:rPr>
                        <a:t>, E., </a:t>
                      </a:r>
                      <a:r>
                        <a:rPr lang="en-GB" sz="700" kern="1200" dirty="0" err="1">
                          <a:solidFill>
                            <a:schemeClr val="tx1"/>
                          </a:solidFill>
                          <a:effectLst/>
                          <a:latin typeface="Arial" panose="020B0604020202020204" pitchFamily="34" charset="0"/>
                          <a:ea typeface="+mn-ea"/>
                          <a:cs typeface="Arial" panose="020B0604020202020204" pitchFamily="34" charset="0"/>
                        </a:rPr>
                        <a:t>Feuillerat</a:t>
                      </a:r>
                      <a:r>
                        <a:rPr lang="en-GB" sz="700" kern="1200" dirty="0">
                          <a:solidFill>
                            <a:schemeClr val="tx1"/>
                          </a:solidFill>
                          <a:effectLst/>
                          <a:latin typeface="Arial" panose="020B0604020202020204" pitchFamily="34" charset="0"/>
                          <a:ea typeface="+mn-ea"/>
                          <a:cs typeface="Arial" panose="020B0604020202020204" pitchFamily="34" charset="0"/>
                        </a:rPr>
                        <a:t>, B., </a:t>
                      </a:r>
                      <a:r>
                        <a:rPr lang="en-GB" sz="700" kern="1200" dirty="0" err="1">
                          <a:solidFill>
                            <a:schemeClr val="tx1"/>
                          </a:solidFill>
                          <a:effectLst/>
                          <a:latin typeface="Arial" panose="020B0604020202020204" pitchFamily="34" charset="0"/>
                          <a:ea typeface="+mn-ea"/>
                          <a:cs typeface="Arial" panose="020B0604020202020204" pitchFamily="34" charset="0"/>
                        </a:rPr>
                        <a:t>Caudan</a:t>
                      </a:r>
                      <a:r>
                        <a:rPr lang="en-GB" sz="700" kern="1200" dirty="0">
                          <a:solidFill>
                            <a:schemeClr val="tx1"/>
                          </a:solidFill>
                          <a:effectLst/>
                          <a:latin typeface="Arial" panose="020B0604020202020204" pitchFamily="34" charset="0"/>
                          <a:ea typeface="+mn-ea"/>
                          <a:cs typeface="Arial" panose="020B0604020202020204" pitchFamily="34" charset="0"/>
                        </a:rPr>
                        <a:t>, H., </a:t>
                      </a:r>
                      <a:r>
                        <a:rPr lang="en-GB" sz="700" kern="1200" dirty="0" err="1">
                          <a:solidFill>
                            <a:schemeClr val="tx1"/>
                          </a:solidFill>
                          <a:effectLst/>
                          <a:latin typeface="Arial" panose="020B0604020202020204" pitchFamily="34" charset="0"/>
                          <a:ea typeface="+mn-ea"/>
                          <a:cs typeface="Arial" panose="020B0604020202020204" pitchFamily="34" charset="0"/>
                        </a:rPr>
                        <a:t>Sancelme</a:t>
                      </a:r>
                      <a:r>
                        <a:rPr lang="en-GB" sz="700" kern="1200" dirty="0">
                          <a:solidFill>
                            <a:schemeClr val="tx1"/>
                          </a:solidFill>
                          <a:effectLst/>
                          <a:latin typeface="Arial" panose="020B0604020202020204" pitchFamily="34" charset="0"/>
                          <a:ea typeface="+mn-ea"/>
                          <a:cs typeface="Arial" panose="020B0604020202020204" pitchFamily="34" charset="0"/>
                        </a:rPr>
                        <a:t>, Z., </a:t>
                      </a:r>
                      <a:r>
                        <a:rPr lang="en-GB" sz="700" kern="1200" dirty="0" err="1">
                          <a:solidFill>
                            <a:schemeClr val="tx1"/>
                          </a:solidFill>
                          <a:effectLst/>
                          <a:latin typeface="Arial" panose="020B0604020202020204" pitchFamily="34" charset="0"/>
                          <a:ea typeface="+mn-ea"/>
                          <a:cs typeface="Arial" panose="020B0604020202020204" pitchFamily="34" charset="0"/>
                        </a:rPr>
                        <a:t>Isapof</a:t>
                      </a:r>
                      <a:r>
                        <a:rPr lang="en-GB" sz="700" kern="1200" dirty="0">
                          <a:solidFill>
                            <a:schemeClr val="tx1"/>
                          </a:solidFill>
                          <a:effectLst/>
                          <a:latin typeface="Arial" panose="020B0604020202020204" pitchFamily="34" charset="0"/>
                          <a:ea typeface="+mn-ea"/>
                          <a:cs typeface="Arial" panose="020B0604020202020204" pitchFamily="34" charset="0"/>
                        </a:rPr>
                        <a:t>, A. and </a:t>
                      </a:r>
                      <a:r>
                        <a:rPr lang="en-GB" sz="700" kern="1200" dirty="0" err="1">
                          <a:solidFill>
                            <a:schemeClr val="tx1"/>
                          </a:solidFill>
                          <a:effectLst/>
                          <a:latin typeface="Arial" panose="020B0604020202020204" pitchFamily="34" charset="0"/>
                          <a:ea typeface="+mn-ea"/>
                          <a:cs typeface="Arial" panose="020B0604020202020204" pitchFamily="34" charset="0"/>
                        </a:rPr>
                        <a:t>Viehweger</a:t>
                      </a:r>
                      <a:r>
                        <a:rPr lang="en-GB" sz="700" kern="1200" dirty="0">
                          <a:solidFill>
                            <a:schemeClr val="tx1"/>
                          </a:solidFill>
                          <a:effectLst/>
                          <a:latin typeface="Arial" panose="020B0604020202020204" pitchFamily="34" charset="0"/>
                          <a:ea typeface="+mn-ea"/>
                          <a:cs typeface="Arial" panose="020B0604020202020204" pitchFamily="34" charset="0"/>
                        </a:rPr>
                        <a:t>, E., (2022). Evidence-based, implementable motor rehabilitation guidelines for individuals with cerebral palsy. </a:t>
                      </a:r>
                      <a:r>
                        <a:rPr lang="en-GB" sz="700" i="1" kern="1200" dirty="0">
                          <a:solidFill>
                            <a:schemeClr val="tx1"/>
                          </a:solidFill>
                          <a:effectLst/>
                          <a:latin typeface="Arial" panose="020B0604020202020204" pitchFamily="34" charset="0"/>
                          <a:ea typeface="+mn-ea"/>
                          <a:cs typeface="Arial" panose="020B0604020202020204" pitchFamily="34" charset="0"/>
                        </a:rPr>
                        <a:t>Neurology</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99</a:t>
                      </a:r>
                      <a:r>
                        <a:rPr lang="en-GB" sz="700" kern="1200" dirty="0">
                          <a:solidFill>
                            <a:schemeClr val="tx1"/>
                          </a:solidFill>
                          <a:effectLst/>
                          <a:latin typeface="Arial" panose="020B0604020202020204" pitchFamily="34" charset="0"/>
                          <a:ea typeface="+mn-ea"/>
                          <a:cs typeface="Arial" panose="020B0604020202020204" pitchFamily="34" charset="0"/>
                        </a:rPr>
                        <a:t>(7), pp.283-297. </a:t>
                      </a:r>
                      <a:r>
                        <a:rPr lang="en-GB" sz="700" u="sng" kern="1200" dirty="0">
                          <a:solidFill>
                            <a:schemeClr val="tx1"/>
                          </a:solidFill>
                          <a:effectLst/>
                          <a:latin typeface="Arial" panose="020B0604020202020204" pitchFamily="34" charset="0"/>
                          <a:ea typeface="+mn-ea"/>
                          <a:cs typeface="Arial" panose="020B0604020202020204" pitchFamily="34" charset="0"/>
                          <a:hlinkClick r:id="rId8"/>
                        </a:rPr>
                        <a:t>https://www.neurology.org/doi/abs/10.1212/wnl.0000000000200936</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700" kern="1200" dirty="0" err="1">
                          <a:solidFill>
                            <a:schemeClr val="tx1"/>
                          </a:solidFill>
                          <a:effectLst/>
                          <a:latin typeface="Arial" panose="020B0604020202020204" pitchFamily="34" charset="0"/>
                          <a:ea typeface="+mn-ea"/>
                          <a:cs typeface="Arial" panose="020B0604020202020204" pitchFamily="34" charset="0"/>
                        </a:rPr>
                        <a:t>Faccioli</a:t>
                      </a:r>
                      <a:r>
                        <a:rPr lang="en-US" sz="700" kern="1200" dirty="0">
                          <a:solidFill>
                            <a:schemeClr val="tx1"/>
                          </a:solidFill>
                          <a:effectLst/>
                          <a:latin typeface="Arial" panose="020B0604020202020204" pitchFamily="34" charset="0"/>
                          <a:ea typeface="+mn-ea"/>
                          <a:cs typeface="Arial" panose="020B0604020202020204" pitchFamily="34" charset="0"/>
                        </a:rPr>
                        <a:t>, S., Pagliano, E., Ferrari, A., </a:t>
                      </a:r>
                      <a:r>
                        <a:rPr lang="en-US" sz="700" kern="1200" dirty="0" err="1">
                          <a:solidFill>
                            <a:schemeClr val="tx1"/>
                          </a:solidFill>
                          <a:effectLst/>
                          <a:latin typeface="Arial" panose="020B0604020202020204" pitchFamily="34" charset="0"/>
                          <a:ea typeface="+mn-ea"/>
                          <a:cs typeface="Arial" panose="020B0604020202020204" pitchFamily="34" charset="0"/>
                        </a:rPr>
                        <a:t>Maghini</a:t>
                      </a:r>
                      <a:r>
                        <a:rPr lang="en-US" sz="700" kern="1200" dirty="0">
                          <a:solidFill>
                            <a:schemeClr val="tx1"/>
                          </a:solidFill>
                          <a:effectLst/>
                          <a:latin typeface="Arial" panose="020B0604020202020204" pitchFamily="34" charset="0"/>
                          <a:ea typeface="+mn-ea"/>
                          <a:cs typeface="Arial" panose="020B0604020202020204" pitchFamily="34" charset="0"/>
                        </a:rPr>
                        <a:t>, C., Siani, M.F., </a:t>
                      </a:r>
                      <a:r>
                        <a:rPr lang="en-US" sz="700" kern="1200" dirty="0" err="1">
                          <a:solidFill>
                            <a:schemeClr val="tx1"/>
                          </a:solidFill>
                          <a:effectLst/>
                          <a:latin typeface="Arial" panose="020B0604020202020204" pitchFamily="34" charset="0"/>
                          <a:ea typeface="+mn-ea"/>
                          <a:cs typeface="Arial" panose="020B0604020202020204" pitchFamily="34" charset="0"/>
                        </a:rPr>
                        <a:t>Sgherri</a:t>
                      </a:r>
                      <a:r>
                        <a:rPr lang="en-US" sz="700" kern="1200" dirty="0">
                          <a:solidFill>
                            <a:schemeClr val="tx1"/>
                          </a:solidFill>
                          <a:effectLst/>
                          <a:latin typeface="Arial" panose="020B0604020202020204" pitchFamily="34" charset="0"/>
                          <a:ea typeface="+mn-ea"/>
                          <a:cs typeface="Arial" panose="020B0604020202020204" pitchFamily="34" charset="0"/>
                        </a:rPr>
                        <a:t>, G., Cappetta, G., Borelli, G., Farella, G.M., </a:t>
                      </a:r>
                      <a:r>
                        <a:rPr lang="en-US" sz="700" kern="1200" dirty="0" err="1">
                          <a:solidFill>
                            <a:schemeClr val="tx1"/>
                          </a:solidFill>
                          <a:effectLst/>
                          <a:latin typeface="Arial" panose="020B0604020202020204" pitchFamily="34" charset="0"/>
                          <a:ea typeface="+mn-ea"/>
                          <a:cs typeface="Arial" panose="020B0604020202020204" pitchFamily="34" charset="0"/>
                        </a:rPr>
                        <a:t>Foscan</a:t>
                      </a:r>
                      <a:r>
                        <a:rPr lang="en-US" sz="700" kern="1200" dirty="0">
                          <a:solidFill>
                            <a:schemeClr val="tx1"/>
                          </a:solidFill>
                          <a:effectLst/>
                          <a:latin typeface="Arial" panose="020B0604020202020204" pitchFamily="34" charset="0"/>
                          <a:ea typeface="+mn-ea"/>
                          <a:cs typeface="Arial" panose="020B0604020202020204" pitchFamily="34" charset="0"/>
                        </a:rPr>
                        <a:t>, M. and Viganò, M., (2023). </a:t>
                      </a:r>
                      <a:r>
                        <a:rPr lang="en-GB" sz="700" kern="1200" dirty="0">
                          <a:solidFill>
                            <a:schemeClr val="tx1"/>
                          </a:solidFill>
                          <a:effectLst/>
                          <a:latin typeface="Arial" panose="020B0604020202020204" pitchFamily="34" charset="0"/>
                          <a:ea typeface="+mn-ea"/>
                          <a:cs typeface="Arial" panose="020B0604020202020204" pitchFamily="34" charset="0"/>
                        </a:rPr>
                        <a:t>Evidence-based management and motor rehabilitation of cerebral palsy children and adolescents: a systematic review. </a:t>
                      </a:r>
                      <a:r>
                        <a:rPr lang="en-GB" sz="700" i="1" kern="1200" dirty="0">
                          <a:solidFill>
                            <a:schemeClr val="tx1"/>
                          </a:solidFill>
                          <a:effectLst/>
                          <a:latin typeface="Arial" panose="020B0604020202020204" pitchFamily="34" charset="0"/>
                          <a:ea typeface="+mn-ea"/>
                          <a:cs typeface="Arial" panose="020B0604020202020204" pitchFamily="34" charset="0"/>
                        </a:rPr>
                        <a:t>Frontiers in neurology</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14</a:t>
                      </a:r>
                      <a:r>
                        <a:rPr lang="en-GB" sz="700" kern="1200" dirty="0">
                          <a:solidFill>
                            <a:schemeClr val="tx1"/>
                          </a:solidFill>
                          <a:effectLst/>
                          <a:latin typeface="Arial" panose="020B0604020202020204" pitchFamily="34" charset="0"/>
                          <a:ea typeface="+mn-ea"/>
                          <a:cs typeface="Arial" panose="020B0604020202020204" pitchFamily="34" charset="0"/>
                        </a:rPr>
                        <a:t>, p.1171224. </a:t>
                      </a:r>
                      <a:r>
                        <a:rPr lang="en-GB" sz="700" u="sng" kern="1200" dirty="0">
                          <a:solidFill>
                            <a:schemeClr val="tx1"/>
                          </a:solidFill>
                          <a:effectLst/>
                          <a:latin typeface="Arial" panose="020B0604020202020204" pitchFamily="34" charset="0"/>
                          <a:ea typeface="+mn-ea"/>
                          <a:cs typeface="Arial" panose="020B0604020202020204" pitchFamily="34" charset="0"/>
                          <a:hlinkClick r:id="rId9"/>
                        </a:rPr>
                        <a:t>https://www.frontiersin.org/journals/neurology/articles/10.3389/fneur.2023.1171224/full</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Hurd, C.L., Pritchard, L. and Yang, J.F., (2024). Perspectives of parents partnering with physical therapists to deliver intensive rehabilitation for their young children with perinatal stroke: a qualitative study. </a:t>
                      </a:r>
                      <a:r>
                        <a:rPr lang="en-GB" sz="700" i="1" kern="1200" dirty="0">
                          <a:solidFill>
                            <a:schemeClr val="tx1"/>
                          </a:solidFill>
                          <a:effectLst/>
                          <a:latin typeface="Arial" panose="020B0604020202020204" pitchFamily="34" charset="0"/>
                          <a:ea typeface="+mn-ea"/>
                          <a:cs typeface="Arial" panose="020B0604020202020204" pitchFamily="34" charset="0"/>
                        </a:rPr>
                        <a:t>Child: Care, Health and Development</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50</a:t>
                      </a:r>
                      <a:r>
                        <a:rPr lang="en-GB" sz="700" kern="1200" dirty="0">
                          <a:solidFill>
                            <a:schemeClr val="tx1"/>
                          </a:solidFill>
                          <a:effectLst/>
                          <a:latin typeface="Arial" panose="020B0604020202020204" pitchFamily="34" charset="0"/>
                          <a:ea typeface="+mn-ea"/>
                          <a:cs typeface="Arial" panose="020B0604020202020204" pitchFamily="34" charset="0"/>
                        </a:rPr>
                        <a:t>(1), p.e13190. </a:t>
                      </a:r>
                      <a:r>
                        <a:rPr lang="en-GB" sz="700" u="sng" kern="1200" dirty="0">
                          <a:solidFill>
                            <a:schemeClr val="tx1"/>
                          </a:solidFill>
                          <a:effectLst/>
                          <a:latin typeface="Arial" panose="020B0604020202020204" pitchFamily="34" charset="0"/>
                          <a:ea typeface="+mn-ea"/>
                          <a:cs typeface="Arial" panose="020B0604020202020204" pitchFamily="34" charset="0"/>
                          <a:hlinkClick r:id="rId10"/>
                        </a:rPr>
                        <a:t>https://onlinelibrary.wiley.com/doi/abs/10.1111/cch.13190</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Jackman, M., </a:t>
                      </a:r>
                      <a:r>
                        <a:rPr lang="en-GB" sz="700" kern="1200" dirty="0" err="1">
                          <a:solidFill>
                            <a:schemeClr val="tx1"/>
                          </a:solidFill>
                          <a:effectLst/>
                          <a:latin typeface="Arial" panose="020B0604020202020204" pitchFamily="34" charset="0"/>
                          <a:ea typeface="+mn-ea"/>
                          <a:cs typeface="Arial" panose="020B0604020202020204" pitchFamily="34" charset="0"/>
                        </a:rPr>
                        <a:t>Sakzewski</a:t>
                      </a:r>
                      <a:r>
                        <a:rPr lang="en-GB" sz="700" kern="1200" dirty="0">
                          <a:solidFill>
                            <a:schemeClr val="tx1"/>
                          </a:solidFill>
                          <a:effectLst/>
                          <a:latin typeface="Arial" panose="020B0604020202020204" pitchFamily="34" charset="0"/>
                          <a:ea typeface="+mn-ea"/>
                          <a:cs typeface="Arial" panose="020B0604020202020204" pitchFamily="34" charset="0"/>
                        </a:rPr>
                        <a:t>, L., Morgan, C., Boyd, R.N., Brennan, S.E., Langdon, K., Toovey, R.A., Greaves, S., Thorley, M. and Novak, I., (2022). Interventions to improve physical function for children and young people with cerebral palsy: international clinical practice guideline. </a:t>
                      </a:r>
                      <a:r>
                        <a:rPr lang="en-GB" sz="700" i="1" kern="1200" dirty="0">
                          <a:solidFill>
                            <a:schemeClr val="tx1"/>
                          </a:solidFill>
                          <a:effectLst/>
                          <a:latin typeface="Arial" panose="020B0604020202020204" pitchFamily="34" charset="0"/>
                          <a:ea typeface="+mn-ea"/>
                          <a:cs typeface="Arial" panose="020B0604020202020204" pitchFamily="34" charset="0"/>
                        </a:rPr>
                        <a:t>Developmental Medicine &amp; Child Neurology</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64</a:t>
                      </a:r>
                      <a:r>
                        <a:rPr lang="en-GB" sz="700" kern="1200" dirty="0">
                          <a:solidFill>
                            <a:schemeClr val="tx1"/>
                          </a:solidFill>
                          <a:effectLst/>
                          <a:latin typeface="Arial" panose="020B0604020202020204" pitchFamily="34" charset="0"/>
                          <a:ea typeface="+mn-ea"/>
                          <a:cs typeface="Arial" panose="020B0604020202020204" pitchFamily="34" charset="0"/>
                        </a:rPr>
                        <a:t>(5), pp.536-549. </a:t>
                      </a:r>
                      <a:r>
                        <a:rPr lang="en-GB" sz="700" u="sng" kern="1200" dirty="0">
                          <a:solidFill>
                            <a:schemeClr val="tx1"/>
                          </a:solidFill>
                          <a:effectLst/>
                          <a:latin typeface="Arial" panose="020B0604020202020204" pitchFamily="34" charset="0"/>
                          <a:ea typeface="+mn-ea"/>
                          <a:cs typeface="Arial" panose="020B0604020202020204" pitchFamily="34" charset="0"/>
                          <a:hlinkClick r:id="rId11"/>
                        </a:rPr>
                        <a:t>https://onlinelibrary.wiley.com/doi/abs/10.1111/dmcn.15055</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Kim, C., (2023). Comprehensive physiotherapy approaches for children with cerebral palsy: Overview and contemporary trends. </a:t>
                      </a:r>
                      <a:r>
                        <a:rPr lang="en-GB" sz="700" i="1" kern="1200" dirty="0">
                          <a:solidFill>
                            <a:schemeClr val="tx1"/>
                          </a:solidFill>
                          <a:effectLst/>
                          <a:latin typeface="Arial" panose="020B0604020202020204" pitchFamily="34" charset="0"/>
                          <a:ea typeface="+mn-ea"/>
                          <a:cs typeface="Arial" panose="020B0604020202020204" pitchFamily="34" charset="0"/>
                        </a:rPr>
                        <a:t>Physical Therapy Korea</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30</a:t>
                      </a:r>
                      <a:r>
                        <a:rPr lang="en-GB" sz="700" kern="1200" dirty="0">
                          <a:solidFill>
                            <a:schemeClr val="tx1"/>
                          </a:solidFill>
                          <a:effectLst/>
                          <a:latin typeface="Arial" panose="020B0604020202020204" pitchFamily="34" charset="0"/>
                          <a:ea typeface="+mn-ea"/>
                          <a:cs typeface="Arial" panose="020B0604020202020204" pitchFamily="34" charset="0"/>
                        </a:rPr>
                        <a:t>(4), pp.253-260. </a:t>
                      </a:r>
                      <a:r>
                        <a:rPr lang="en-GB" sz="700" u="sng" kern="1200" dirty="0">
                          <a:solidFill>
                            <a:schemeClr val="tx1"/>
                          </a:solidFill>
                          <a:effectLst/>
                          <a:latin typeface="Arial" panose="020B0604020202020204" pitchFamily="34" charset="0"/>
                          <a:ea typeface="+mn-ea"/>
                          <a:cs typeface="Arial" panose="020B0604020202020204" pitchFamily="34" charset="0"/>
                          <a:hlinkClick r:id="rId12"/>
                        </a:rPr>
                        <a:t>https://www.ptkorea.org/journal/view.html?uid=1051&amp;vmd=Full</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NHS England (2025), </a:t>
                      </a:r>
                      <a:r>
                        <a:rPr lang="en-GB" sz="700" kern="1200" dirty="0">
                          <a:solidFill>
                            <a:schemeClr val="tx1"/>
                          </a:solidFill>
                          <a:effectLst/>
                          <a:latin typeface="Arial" panose="020B0604020202020204" pitchFamily="34" charset="0"/>
                          <a:ea typeface="+mn-ea"/>
                          <a:cs typeface="Arial" panose="020B0604020202020204" pitchFamily="34" charset="0"/>
                          <a:hlinkClick r:id="rId13"/>
                        </a:rPr>
                        <a:t>https://www.england.nhs.uk/long-read/commissioning-framework-for-children-and-young-people-with-cerebral-palsy/</a:t>
                      </a:r>
                      <a:endParaRPr lang="en-GB"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Paul, S., Nahar, A., </a:t>
                      </a:r>
                      <a:r>
                        <a:rPr lang="en-GB" sz="700" kern="1200" dirty="0" err="1">
                          <a:solidFill>
                            <a:schemeClr val="tx1"/>
                          </a:solidFill>
                          <a:effectLst/>
                          <a:latin typeface="Arial" panose="020B0604020202020204" pitchFamily="34" charset="0"/>
                          <a:ea typeface="+mn-ea"/>
                          <a:cs typeface="Arial" panose="020B0604020202020204" pitchFamily="34" charset="0"/>
                        </a:rPr>
                        <a:t>Bhagawati</a:t>
                      </a:r>
                      <a:r>
                        <a:rPr lang="en-GB" sz="700" kern="1200" dirty="0">
                          <a:solidFill>
                            <a:schemeClr val="tx1"/>
                          </a:solidFill>
                          <a:effectLst/>
                          <a:latin typeface="Arial" panose="020B0604020202020204" pitchFamily="34" charset="0"/>
                          <a:ea typeface="+mn-ea"/>
                          <a:cs typeface="Arial" panose="020B0604020202020204" pitchFamily="34" charset="0"/>
                        </a:rPr>
                        <a:t>, M. and Kunwar, A.J., (2022). A review on recent advances of cerebral palsy. </a:t>
                      </a:r>
                      <a:r>
                        <a:rPr lang="en-GB" sz="700" i="1" kern="1200" dirty="0">
                          <a:solidFill>
                            <a:schemeClr val="tx1"/>
                          </a:solidFill>
                          <a:effectLst/>
                          <a:latin typeface="Arial" panose="020B0604020202020204" pitchFamily="34" charset="0"/>
                          <a:ea typeface="+mn-ea"/>
                          <a:cs typeface="Arial" panose="020B0604020202020204" pitchFamily="34" charset="0"/>
                        </a:rPr>
                        <a:t>Oxidative medicine and cellular longevity</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2022</a:t>
                      </a:r>
                      <a:r>
                        <a:rPr lang="en-GB" sz="700" kern="1200" dirty="0">
                          <a:solidFill>
                            <a:schemeClr val="tx1"/>
                          </a:solidFill>
                          <a:effectLst/>
                          <a:latin typeface="Arial" panose="020B0604020202020204" pitchFamily="34" charset="0"/>
                          <a:ea typeface="+mn-ea"/>
                          <a:cs typeface="Arial" panose="020B0604020202020204" pitchFamily="34" charset="0"/>
                        </a:rPr>
                        <a:t>(1), p.2622310. </a:t>
                      </a:r>
                      <a:r>
                        <a:rPr lang="en-US" sz="700" u="sng" kern="1200" dirty="0">
                          <a:solidFill>
                            <a:schemeClr val="tx1"/>
                          </a:solidFill>
                          <a:effectLst/>
                          <a:latin typeface="Arial" panose="020B0604020202020204" pitchFamily="34" charset="0"/>
                          <a:ea typeface="+mn-ea"/>
                          <a:cs typeface="Arial" panose="020B0604020202020204" pitchFamily="34" charset="0"/>
                          <a:hlinkClick r:id="rId14"/>
                        </a:rPr>
                        <a:t>https://onlinelibrary.wiley.com/doi/abs/10.1155/2022/2622310</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Patel, D.R., Neelakantan, M., Pandher, K. and Merrick, J., (2020). Cerebral palsy in children: a clinical overview. </a:t>
                      </a:r>
                      <a:r>
                        <a:rPr lang="en-GB" sz="700" i="1" kern="1200" dirty="0">
                          <a:solidFill>
                            <a:schemeClr val="tx1"/>
                          </a:solidFill>
                          <a:effectLst/>
                          <a:latin typeface="Arial" panose="020B0604020202020204" pitchFamily="34" charset="0"/>
                          <a:ea typeface="+mn-ea"/>
                          <a:cs typeface="Arial" panose="020B0604020202020204" pitchFamily="34" charset="0"/>
                        </a:rPr>
                        <a:t>Translational </a:t>
                      </a:r>
                      <a:r>
                        <a:rPr lang="en-GB" sz="700" i="1" kern="1200" dirty="0" err="1">
                          <a:solidFill>
                            <a:schemeClr val="tx1"/>
                          </a:solidFill>
                          <a:effectLst/>
                          <a:latin typeface="Arial" panose="020B0604020202020204" pitchFamily="34" charset="0"/>
                          <a:ea typeface="+mn-ea"/>
                          <a:cs typeface="Arial" panose="020B0604020202020204" pitchFamily="34" charset="0"/>
                        </a:rPr>
                        <a:t>pediatrics</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9</a:t>
                      </a:r>
                      <a:r>
                        <a:rPr lang="en-GB" sz="700" kern="1200" dirty="0">
                          <a:solidFill>
                            <a:schemeClr val="tx1"/>
                          </a:solidFill>
                          <a:effectLst/>
                          <a:latin typeface="Arial" panose="020B0604020202020204" pitchFamily="34" charset="0"/>
                          <a:ea typeface="+mn-ea"/>
                          <a:cs typeface="Arial" panose="020B0604020202020204" pitchFamily="34" charset="0"/>
                        </a:rPr>
                        <a:t>(</a:t>
                      </a:r>
                      <a:r>
                        <a:rPr lang="en-GB" sz="700" kern="1200" dirty="0" err="1">
                          <a:solidFill>
                            <a:schemeClr val="tx1"/>
                          </a:solidFill>
                          <a:effectLst/>
                          <a:latin typeface="Arial" panose="020B0604020202020204" pitchFamily="34" charset="0"/>
                          <a:ea typeface="+mn-ea"/>
                          <a:cs typeface="Arial" panose="020B0604020202020204" pitchFamily="34" charset="0"/>
                        </a:rPr>
                        <a:t>Suppl</a:t>
                      </a:r>
                      <a:r>
                        <a:rPr lang="en-GB" sz="700" kern="1200" dirty="0">
                          <a:solidFill>
                            <a:schemeClr val="tx1"/>
                          </a:solidFill>
                          <a:effectLst/>
                          <a:latin typeface="Arial" panose="020B0604020202020204" pitchFamily="34" charset="0"/>
                          <a:ea typeface="+mn-ea"/>
                          <a:cs typeface="Arial" panose="020B0604020202020204" pitchFamily="34" charset="0"/>
                        </a:rPr>
                        <a:t> 1), p.S125. </a:t>
                      </a:r>
                      <a:r>
                        <a:rPr lang="en-GB" sz="700" u="sng" kern="1200" dirty="0">
                          <a:solidFill>
                            <a:schemeClr val="tx1"/>
                          </a:solidFill>
                          <a:effectLst/>
                          <a:latin typeface="Arial" panose="020B0604020202020204" pitchFamily="34" charset="0"/>
                          <a:ea typeface="+mn-ea"/>
                          <a:cs typeface="Arial" panose="020B0604020202020204" pitchFamily="34" charset="0"/>
                          <a:hlinkClick r:id="rId15"/>
                        </a:rPr>
                        <a:t>https://pmc.ncbi.nlm.nih.gov/articles/PMC7082248/</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a:solidFill>
                            <a:schemeClr val="tx1"/>
                          </a:solidFill>
                          <a:effectLst/>
                          <a:latin typeface="Arial" panose="020B0604020202020204" pitchFamily="34" charset="0"/>
                          <a:ea typeface="+mn-ea"/>
                          <a:cs typeface="Arial" panose="020B0604020202020204" pitchFamily="34" charset="0"/>
                        </a:rPr>
                        <a:t>Rapson, R., Latour, J.M., Marsden, J., Hughes, H. and Carter, B., (2022). Defining usual physiotherapy care in ambulant children with cerebral palsy in the United Kingdom: A mixed methods consensus study. </a:t>
                      </a:r>
                      <a:r>
                        <a:rPr lang="en-GB" sz="700" i="1" kern="1200" dirty="0">
                          <a:solidFill>
                            <a:schemeClr val="tx1"/>
                          </a:solidFill>
                          <a:effectLst/>
                          <a:latin typeface="Arial" panose="020B0604020202020204" pitchFamily="34" charset="0"/>
                          <a:ea typeface="+mn-ea"/>
                          <a:cs typeface="Arial" panose="020B0604020202020204" pitchFamily="34" charset="0"/>
                        </a:rPr>
                        <a:t>Child: care, health and development</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48</a:t>
                      </a:r>
                      <a:r>
                        <a:rPr lang="en-GB" sz="700" kern="1200" dirty="0">
                          <a:solidFill>
                            <a:schemeClr val="tx1"/>
                          </a:solidFill>
                          <a:effectLst/>
                          <a:latin typeface="Arial" panose="020B0604020202020204" pitchFamily="34" charset="0"/>
                          <a:ea typeface="+mn-ea"/>
                          <a:cs typeface="Arial" panose="020B0604020202020204" pitchFamily="34" charset="0"/>
                        </a:rPr>
                        <a:t>(5), pp.708-723. </a:t>
                      </a:r>
                      <a:r>
                        <a:rPr lang="en-GB" sz="700" u="sng" kern="1200" dirty="0">
                          <a:solidFill>
                            <a:schemeClr val="tx1"/>
                          </a:solidFill>
                          <a:effectLst/>
                          <a:latin typeface="Arial" panose="020B0604020202020204" pitchFamily="34" charset="0"/>
                          <a:ea typeface="+mn-ea"/>
                          <a:cs typeface="Arial" panose="020B0604020202020204" pitchFamily="34" charset="0"/>
                          <a:hlinkClick r:id="rId16"/>
                        </a:rPr>
                        <a:t>https://onlinelibrary.wiley.com/doi/abs/10.1111/cch.12977</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700" kern="1200" dirty="0" err="1">
                          <a:solidFill>
                            <a:schemeClr val="tx1"/>
                          </a:solidFill>
                          <a:effectLst/>
                          <a:latin typeface="Arial" panose="020B0604020202020204" pitchFamily="34" charset="0"/>
                          <a:ea typeface="+mn-ea"/>
                          <a:cs typeface="Arial" panose="020B0604020202020204" pitchFamily="34" charset="0"/>
                        </a:rPr>
                        <a:t>Taflampas</a:t>
                      </a:r>
                      <a:r>
                        <a:rPr lang="en-GB" sz="700" kern="1200" dirty="0">
                          <a:solidFill>
                            <a:schemeClr val="tx1"/>
                          </a:solidFill>
                          <a:effectLst/>
                          <a:latin typeface="Arial" panose="020B0604020202020204" pitchFamily="34" charset="0"/>
                          <a:ea typeface="+mn-ea"/>
                          <a:cs typeface="Arial" panose="020B0604020202020204" pitchFamily="34" charset="0"/>
                        </a:rPr>
                        <a:t>, G., Kilbride, C., Levin, W., Lavelle, G. and Ryan, J.M., (2018). Interventions to improve or maintain lower-limb function among ambulatory adolescents with cerebral palsy: a cross-sectional survey of current practice in the UK. </a:t>
                      </a:r>
                      <a:r>
                        <a:rPr lang="en-GB" sz="700" i="1" kern="1200" dirty="0">
                          <a:solidFill>
                            <a:schemeClr val="tx1"/>
                          </a:solidFill>
                          <a:effectLst/>
                          <a:latin typeface="Arial" panose="020B0604020202020204" pitchFamily="34" charset="0"/>
                          <a:ea typeface="+mn-ea"/>
                          <a:cs typeface="Arial" panose="020B0604020202020204" pitchFamily="34" charset="0"/>
                        </a:rPr>
                        <a:t>Physical &amp; Occupational Therapy in </a:t>
                      </a:r>
                      <a:r>
                        <a:rPr lang="en-GB" sz="700" i="1" kern="1200" dirty="0" err="1">
                          <a:solidFill>
                            <a:schemeClr val="tx1"/>
                          </a:solidFill>
                          <a:effectLst/>
                          <a:latin typeface="Arial" panose="020B0604020202020204" pitchFamily="34" charset="0"/>
                          <a:ea typeface="+mn-ea"/>
                          <a:cs typeface="Arial" panose="020B0604020202020204" pitchFamily="34" charset="0"/>
                        </a:rPr>
                        <a:t>Pediatrics</a:t>
                      </a:r>
                      <a:r>
                        <a:rPr lang="en-GB" sz="700" kern="1200" dirty="0">
                          <a:solidFill>
                            <a:schemeClr val="tx1"/>
                          </a:solidFill>
                          <a:effectLst/>
                          <a:latin typeface="Arial" panose="020B0604020202020204" pitchFamily="34" charset="0"/>
                          <a:ea typeface="+mn-ea"/>
                          <a:cs typeface="Arial" panose="020B0604020202020204" pitchFamily="34" charset="0"/>
                        </a:rPr>
                        <a:t>, </a:t>
                      </a:r>
                      <a:r>
                        <a:rPr lang="en-GB" sz="700" i="1" kern="1200" dirty="0">
                          <a:solidFill>
                            <a:schemeClr val="tx1"/>
                          </a:solidFill>
                          <a:effectLst/>
                          <a:latin typeface="Arial" panose="020B0604020202020204" pitchFamily="34" charset="0"/>
                          <a:ea typeface="+mn-ea"/>
                          <a:cs typeface="Arial" panose="020B0604020202020204" pitchFamily="34" charset="0"/>
                        </a:rPr>
                        <a:t>38</a:t>
                      </a:r>
                      <a:r>
                        <a:rPr lang="en-GB" sz="700" kern="1200" dirty="0">
                          <a:solidFill>
                            <a:schemeClr val="tx1"/>
                          </a:solidFill>
                          <a:effectLst/>
                          <a:latin typeface="Arial" panose="020B0604020202020204" pitchFamily="34" charset="0"/>
                          <a:ea typeface="+mn-ea"/>
                          <a:cs typeface="Arial" panose="020B0604020202020204" pitchFamily="34" charset="0"/>
                        </a:rPr>
                        <a:t>(4), pp.355-369. </a:t>
                      </a:r>
                      <a:r>
                        <a:rPr lang="en-GB" sz="700" u="sng" kern="1200" dirty="0">
                          <a:solidFill>
                            <a:schemeClr val="tx1"/>
                          </a:solidFill>
                          <a:effectLst/>
                          <a:latin typeface="Arial" panose="020B0604020202020204" pitchFamily="34" charset="0"/>
                          <a:ea typeface="+mn-ea"/>
                          <a:cs typeface="Arial" panose="020B0604020202020204" pitchFamily="34" charset="0"/>
                          <a:hlinkClick r:id="rId17"/>
                        </a:rPr>
                        <a:t>https://www.tandfonline.com/doi/abs/10.1080/01942638.2017.1400490</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700" kern="1200" dirty="0">
                          <a:solidFill>
                            <a:schemeClr val="tx1"/>
                          </a:solidFill>
                          <a:effectLst/>
                          <a:latin typeface="Arial" panose="020B0604020202020204" pitchFamily="34" charset="0"/>
                          <a:ea typeface="+mn-ea"/>
                          <a:cs typeface="Arial" panose="020B0604020202020204" pitchFamily="34" charset="0"/>
                        </a:rPr>
                        <a:t>UK Parliament (2024), </a:t>
                      </a:r>
                      <a:r>
                        <a:rPr lang="en-US" sz="700" u="sng" kern="1200" dirty="0">
                          <a:solidFill>
                            <a:schemeClr val="tx1"/>
                          </a:solidFill>
                          <a:effectLst/>
                          <a:latin typeface="Arial" panose="020B0604020202020204" pitchFamily="34" charset="0"/>
                          <a:ea typeface="+mn-ea"/>
                          <a:cs typeface="Arial" panose="020B0604020202020204" pitchFamily="34" charset="0"/>
                          <a:hlinkClick r:id="rId18"/>
                        </a:rPr>
                        <a:t>https://committees.parliament.uk/writtenevidence/128873/html/</a:t>
                      </a:r>
                      <a:endParaRPr lang="en-US" sz="7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700" kern="1200" dirty="0">
                          <a:solidFill>
                            <a:schemeClr val="tx1"/>
                          </a:solidFill>
                          <a:effectLst/>
                          <a:latin typeface="Arial" panose="020B0604020202020204" pitchFamily="34" charset="0"/>
                          <a:ea typeface="+mn-ea"/>
                          <a:cs typeface="Arial" panose="020B0604020202020204" pitchFamily="34" charset="0"/>
                        </a:rPr>
                        <a:t>UK Parliament (2024), </a:t>
                      </a:r>
                      <a:r>
                        <a:rPr lang="en-US" sz="700" u="sng" kern="1200" dirty="0">
                          <a:solidFill>
                            <a:schemeClr val="tx1"/>
                          </a:solidFill>
                          <a:effectLst/>
                          <a:latin typeface="Arial" panose="020B0604020202020204" pitchFamily="34" charset="0"/>
                          <a:ea typeface="+mn-ea"/>
                          <a:cs typeface="Arial" panose="020B0604020202020204" pitchFamily="34" charset="0"/>
                          <a:hlinkClick r:id="rId19"/>
                        </a:rPr>
                        <a:t>https://committees.parliament.uk/writtenevidence/136518/pdf/</a:t>
                      </a:r>
                      <a:endParaRPr lang="en-US" sz="700" kern="1200" dirty="0">
                        <a:solidFill>
                          <a:schemeClr val="tx1"/>
                        </a:solidFill>
                        <a:effectLst/>
                        <a:latin typeface="Arial" panose="020B0604020202020204" pitchFamily="34" charset="0"/>
                        <a:ea typeface="+mn-ea"/>
                        <a:cs typeface="Arial" panose="020B0604020202020204" pitchFamily="34" charset="0"/>
                      </a:endParaRPr>
                    </a:p>
                  </a:txBody>
                  <a:tcPr marL="51435" marR="51435" marT="25718" marB="25718"/>
                </a:tc>
                <a:extLst>
                  <a:ext uri="{0D108BD9-81ED-4DB2-BD59-A6C34878D82A}">
                    <a16:rowId xmlns:a16="http://schemas.microsoft.com/office/drawing/2014/main" val="2745030031"/>
                  </a:ext>
                </a:extLst>
              </a:tr>
            </a:tbl>
          </a:graphicData>
        </a:graphic>
      </p:graphicFrame>
      <p:pic>
        <p:nvPicPr>
          <p:cNvPr id="6" name="Picture 5" descr="Caring for Your Child with Cerebral Palsy">
            <a:extLst>
              <a:ext uri="{FF2B5EF4-FFF2-40B4-BE49-F238E27FC236}">
                <a16:creationId xmlns:a16="http://schemas.microsoft.com/office/drawing/2014/main" id="{E9386CF3-04E6-9104-0D94-ADCCCD6A1FF7}"/>
              </a:ext>
            </a:extLst>
          </p:cNvPr>
          <p:cNvPicPr>
            <a:picLocks noChangeAspect="1"/>
          </p:cNvPicPr>
          <p:nvPr/>
        </p:nvPicPr>
        <p:blipFill>
          <a:blip r:embed="rId20"/>
          <a:stretch>
            <a:fillRect/>
          </a:stretch>
        </p:blipFill>
        <p:spPr>
          <a:xfrm>
            <a:off x="8737552" y="3283511"/>
            <a:ext cx="1343474" cy="2638799"/>
          </a:xfrm>
          <a:prstGeom prst="rect">
            <a:avLst/>
          </a:prstGeom>
        </p:spPr>
      </p:pic>
      <p:pic>
        <p:nvPicPr>
          <p:cNvPr id="7" name="Picture 6" descr="Physiotherapy for Children with Cerebral Palsy: Improving Mobility and  Independence - Capria Care Collective">
            <a:extLst>
              <a:ext uri="{FF2B5EF4-FFF2-40B4-BE49-F238E27FC236}">
                <a16:creationId xmlns:a16="http://schemas.microsoft.com/office/drawing/2014/main" id="{EEEE25F8-26D0-657D-40BF-27F6F360082E}"/>
              </a:ext>
            </a:extLst>
          </p:cNvPr>
          <p:cNvPicPr>
            <a:picLocks noChangeAspect="1"/>
          </p:cNvPicPr>
          <p:nvPr/>
        </p:nvPicPr>
        <p:blipFill>
          <a:blip r:embed="rId21"/>
          <a:stretch>
            <a:fillRect/>
          </a:stretch>
        </p:blipFill>
        <p:spPr>
          <a:xfrm>
            <a:off x="10080978" y="3288670"/>
            <a:ext cx="2656988" cy="1433007"/>
          </a:xfrm>
          <a:prstGeom prst="rect">
            <a:avLst/>
          </a:prstGeom>
        </p:spPr>
      </p:pic>
      <p:pic>
        <p:nvPicPr>
          <p:cNvPr id="8" name="Picture 7" descr="Aktualne koncepcje postępowania terapeutycznego u dzieci z porażeniem mózgowym">
            <a:extLst>
              <a:ext uri="{FF2B5EF4-FFF2-40B4-BE49-F238E27FC236}">
                <a16:creationId xmlns:a16="http://schemas.microsoft.com/office/drawing/2014/main" id="{7B9DCC60-52C8-869A-AEB9-946DAEA26F82}"/>
              </a:ext>
            </a:extLst>
          </p:cNvPr>
          <p:cNvPicPr>
            <a:picLocks noChangeAspect="1"/>
          </p:cNvPicPr>
          <p:nvPr/>
        </p:nvPicPr>
        <p:blipFill>
          <a:blip r:embed="rId22"/>
          <a:stretch>
            <a:fillRect/>
          </a:stretch>
        </p:blipFill>
        <p:spPr>
          <a:xfrm>
            <a:off x="10080978" y="4800619"/>
            <a:ext cx="2656989" cy="1121691"/>
          </a:xfrm>
          <a:prstGeom prst="rect">
            <a:avLst/>
          </a:prstGeom>
        </p:spPr>
      </p:pic>
      <p:pic>
        <p:nvPicPr>
          <p:cNvPr id="9" name="Picture 8" descr="Research Aims and Objectives: The dynamic duo for successful research -  Enago Academy">
            <a:extLst>
              <a:ext uri="{FF2B5EF4-FFF2-40B4-BE49-F238E27FC236}">
                <a16:creationId xmlns:a16="http://schemas.microsoft.com/office/drawing/2014/main" id="{DE7EB3D1-20DE-ABFB-11EC-FA72822337B6}"/>
              </a:ext>
            </a:extLst>
          </p:cNvPr>
          <p:cNvPicPr>
            <a:picLocks noChangeAspect="1"/>
          </p:cNvPicPr>
          <p:nvPr/>
        </p:nvPicPr>
        <p:blipFill>
          <a:blip r:embed="rId23"/>
          <a:stretch>
            <a:fillRect/>
          </a:stretch>
        </p:blipFill>
        <p:spPr>
          <a:xfrm>
            <a:off x="3996893" y="1115784"/>
            <a:ext cx="3329596" cy="1032968"/>
          </a:xfrm>
          <a:prstGeom prst="rect">
            <a:avLst/>
          </a:prstGeom>
        </p:spPr>
      </p:pic>
      <p:pic>
        <p:nvPicPr>
          <p:cNvPr id="12" name="Picture 11" descr="What is Cerebral Palsy? | Dr. P. Alikutty's Ayurveda &amp; Modern Hospital -  Kottakkal">
            <a:extLst>
              <a:ext uri="{FF2B5EF4-FFF2-40B4-BE49-F238E27FC236}">
                <a16:creationId xmlns:a16="http://schemas.microsoft.com/office/drawing/2014/main" id="{24AE4B17-D492-1870-B8CF-0A18D8BC0C50}"/>
              </a:ext>
            </a:extLst>
          </p:cNvPr>
          <p:cNvPicPr>
            <a:picLocks noChangeAspect="1"/>
          </p:cNvPicPr>
          <p:nvPr/>
        </p:nvPicPr>
        <p:blipFill>
          <a:blip r:embed="rId24"/>
          <a:srcRect t="10733" b="13481"/>
          <a:stretch>
            <a:fillRect/>
          </a:stretch>
        </p:blipFill>
        <p:spPr>
          <a:xfrm>
            <a:off x="3996892" y="2232373"/>
            <a:ext cx="3329595" cy="1056297"/>
          </a:xfrm>
          <a:prstGeom prst="rect">
            <a:avLst/>
          </a:prstGeom>
          <a:ln w="19050">
            <a:solidFill>
              <a:srgbClr val="00B050"/>
            </a:solidFill>
          </a:ln>
        </p:spPr>
      </p:pic>
    </p:spTree>
    <p:extLst>
      <p:ext uri="{BB962C8B-B14F-4D97-AF65-F5344CB8AC3E}">
        <p14:creationId xmlns:p14="http://schemas.microsoft.com/office/powerpoint/2010/main" val="10348744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1780</Words>
  <Application>Microsoft Office PowerPoint</Application>
  <PresentationFormat>A3 Paper (297x420 mm)</PresentationFormat>
  <Paragraphs>47</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Algerian</vt:lpstr>
      <vt:lpstr>Aptos</vt:lpstr>
      <vt:lpstr>Aptos Display</vt:lpstr>
      <vt:lpstr>Arial</vt:lpstr>
      <vt:lpstr>Arial Black</vt:lpstr>
      <vt:lpstr>Broadway</vt:lpstr>
      <vt:lpstr>Calibri</vt:lpstr>
      <vt:lpstr>Wingdings</vt:lpstr>
      <vt:lpstr>Office Theme</vt:lpstr>
      <vt:lpstr>  assess the Effectiveness of physiotherapy in improving gross motor function in children with cerebral palsy in the UK: A systematic review   Student Name: Vaidehi Jaymin Patel    Student ID: 2534274   University Email ID: 2534274@student.uwtsd.ac.uk     Lecturer Name: Oluwadamilola Tayo    Program: MSc in Public Health and Social Care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Vaidehi Patel</cp:lastModifiedBy>
  <cp:revision>1</cp:revision>
  <dcterms:created xsi:type="dcterms:W3CDTF">2024-07-04T21:09:47Z</dcterms:created>
  <dcterms:modified xsi:type="dcterms:W3CDTF">2026-10-25T19:57:45Z</dcterms:modified>
</cp:coreProperties>
</file>