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3" d="100"/>
          <a:sy n="83" d="100"/>
        </p:scale>
        <p:origin x="222" y="7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5/18/2020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tfm.co.uk/welsh-government-steps-in-with-short-term-funding-support-for-cardiff-airport-and-calls-for-change-of-approach-from-westminster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usiness-live.co.uk/regional-development/cardiff-airport-receive-welsh-government-18037302" TargetMode="External"/><Relationship Id="rId3" Type="http://schemas.openxmlformats.org/officeDocument/2006/relationships/hyperlink" Target="https://courses.lumenlearning.com/boundless-management/chapter/decision-making-in-management/" TargetMode="External"/><Relationship Id="rId7" Type="http://schemas.openxmlformats.org/officeDocument/2006/relationships/hyperlink" Target="https://www.cardiff-airport.com/news/2019/06/28/cardiff-airport-reports-a-reduction-of-more-than-50-in-carbon-emissions/" TargetMode="External"/><Relationship Id="rId2" Type="http://schemas.openxmlformats.org/officeDocument/2006/relationships/hyperlink" Target="https://seneddresearch.blog/2020/03/04/cardiff-airport-how-much-has-the-welsh-government-spent-so-far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nfrastructure.gov.au/aviation/airport/planning/index.aspx" TargetMode="External"/><Relationship Id="rId5" Type="http://schemas.openxmlformats.org/officeDocument/2006/relationships/hyperlink" Target="https://www.internationalairportreview.com/article/104803/cardiff-airport-ahead-technological-trend/" TargetMode="External"/><Relationship Id="rId4" Type="http://schemas.openxmlformats.org/officeDocument/2006/relationships/hyperlink" Target="https://www.klipfolio.com/resources/articles/what-is-a-key-performance-indicator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study.com/academy/lesson/ratio-proportion-and-geometric-mean.html" TargetMode="External"/><Relationship Id="rId7" Type="http://schemas.openxmlformats.org/officeDocument/2006/relationships/hyperlink" Target="https://www.liveplan.com/blog/what-is-a-swot-analysis-and-how-to-do-it-right-with-examples/" TargetMode="External"/><Relationship Id="rId2" Type="http://schemas.openxmlformats.org/officeDocument/2006/relationships/hyperlink" Target="https://www.cardiff-airport.com/masterplan2040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estleanalysis.com/what-is-pestle-analysis/.%5baccessed" TargetMode="External"/><Relationship Id="rId5" Type="http://schemas.openxmlformats.org/officeDocument/2006/relationships/hyperlink" Target="https://courses.lumenlearning.com/boundless-management/chapter/decision-making-in-management/" TargetMode="External"/><Relationship Id="rId4" Type="http://schemas.openxmlformats.org/officeDocument/2006/relationships/hyperlink" Target="https://www.decision-making-solutions.com/decision-implementation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3ACD78-F0EB-47F9-A73A-5EF5F44C7A6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Cardiff airport report summary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021A48-BAE9-4844-A928-BBED601393F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Courtney </a:t>
            </a:r>
            <a:r>
              <a:rPr lang="en-GB" dirty="0" err="1"/>
              <a:t>pendry</a:t>
            </a:r>
            <a:r>
              <a:rPr lang="en-GB" dirty="0"/>
              <a:t> </a:t>
            </a:r>
          </a:p>
          <a:p>
            <a:r>
              <a:rPr lang="en-GB" dirty="0"/>
              <a:t>1802605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081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0E4C1-0537-4605-921B-37967719A3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861011-D57C-4867-A190-0DA21E84553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349362" y="2367092"/>
            <a:ext cx="6928237" cy="3424107"/>
          </a:xfrm>
        </p:spPr>
        <p:txBody>
          <a:bodyPr/>
          <a:lstStyle/>
          <a:p>
            <a:r>
              <a:rPr lang="en-GB" dirty="0"/>
              <a:t>Brief report of Cardiff airport.</a:t>
            </a:r>
          </a:p>
          <a:p>
            <a:r>
              <a:rPr lang="en-GB" dirty="0"/>
              <a:t>Key performance management. </a:t>
            </a:r>
          </a:p>
          <a:p>
            <a:r>
              <a:rPr lang="en-GB" dirty="0"/>
              <a:t>Performance management.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3F2258D-398E-414F-98FA-3623EED7DC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637" y="2455132"/>
            <a:ext cx="3737113" cy="324802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2728C9B-9A63-4383-A975-BD6BB5E422B5}"/>
              </a:ext>
            </a:extLst>
          </p:cNvPr>
          <p:cNvSpPr/>
          <p:nvPr/>
        </p:nvSpPr>
        <p:spPr>
          <a:xfrm>
            <a:off x="417095" y="5703157"/>
            <a:ext cx="320842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hlinkClick r:id="rId3"/>
              </a:rPr>
              <a:t>http://www.gtfm.co.uk/welsh-government-steps-in-with-short-term-funding-support-for-cardiff-airport-and-calls-for-change-of-approach-from-westminster/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0323730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8D64D-BF98-4644-BBA5-B03340EC24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3398F-323D-4287-BB86-FC65ABBFDE2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315326" y="2367092"/>
            <a:ext cx="6962274" cy="3424107"/>
          </a:xfrm>
        </p:spPr>
        <p:txBody>
          <a:bodyPr/>
          <a:lstStyle/>
          <a:p>
            <a:r>
              <a:rPr lang="en-GB" dirty="0"/>
              <a:t>internal and external factors.</a:t>
            </a:r>
          </a:p>
          <a:p>
            <a:r>
              <a:rPr lang="en-GB" dirty="0"/>
              <a:t>Research into different aspects of making decisions.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B8D1F56-16D8-49A4-9FC4-EFD4CEADFE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774" y="1802085"/>
            <a:ext cx="2315828" cy="398911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1963BFC-50BF-4A2A-84D5-E5DB622DD53C}"/>
              </a:ext>
            </a:extLst>
          </p:cNvPr>
          <p:cNvSpPr/>
          <p:nvPr/>
        </p:nvSpPr>
        <p:spPr>
          <a:xfrm>
            <a:off x="518486" y="5780782"/>
            <a:ext cx="271111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https://library.nua.ac.uk/research-and-study-skills/introductions-and-conclusions/</a:t>
            </a:r>
          </a:p>
        </p:txBody>
      </p:sp>
    </p:spTree>
    <p:extLst>
      <p:ext uri="{BB962C8B-B14F-4D97-AF65-F5344CB8AC3E}">
        <p14:creationId xmlns:p14="http://schemas.microsoft.com/office/powerpoint/2010/main" val="32274892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CAC13D-378F-4693-B56F-CC2668F780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Economic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942E41-ADB7-40B7-B384-59A103CE37E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57010" y="2367092"/>
            <a:ext cx="6914147" cy="3424107"/>
          </a:xfrm>
        </p:spPr>
        <p:txBody>
          <a:bodyPr/>
          <a:lstStyle/>
          <a:p>
            <a:r>
              <a:rPr lang="en-GB" dirty="0"/>
              <a:t>Pestle- political, economic, social, technological, legal and environmental. </a:t>
            </a:r>
          </a:p>
          <a:p>
            <a:r>
              <a:rPr lang="en-GB" dirty="0"/>
              <a:t>Swot- strengths, weaknesses, opportunities and threats.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0B992A2-3BCD-4625-AF10-A93050F315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843" y="2367092"/>
            <a:ext cx="4434496" cy="310414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75A398F-A8C2-4F47-9092-0110CDC5DC05}"/>
              </a:ext>
            </a:extLst>
          </p:cNvPr>
          <p:cNvSpPr/>
          <p:nvPr/>
        </p:nvSpPr>
        <p:spPr>
          <a:xfrm>
            <a:off x="320843" y="5623637"/>
            <a:ext cx="466825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http://www.martintaxpros.com/news/2016/3/29/entrepreneurs-what-can-you-deduct-and-when</a:t>
            </a:r>
          </a:p>
        </p:txBody>
      </p:sp>
    </p:spTree>
    <p:extLst>
      <p:ext uri="{BB962C8B-B14F-4D97-AF65-F5344CB8AC3E}">
        <p14:creationId xmlns:p14="http://schemas.microsoft.com/office/powerpoint/2010/main" val="17663657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E154D-B13A-4E20-BBA9-2074D97DD2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performance indicator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970D47-A4E9-41D8-AB1E-3B23791F847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678280" y="2135367"/>
            <a:ext cx="4364079" cy="3424107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Key performance indicators. </a:t>
            </a:r>
          </a:p>
          <a:p>
            <a:r>
              <a:rPr lang="en-GB" dirty="0"/>
              <a:t>Ratios-</a:t>
            </a:r>
          </a:p>
          <a:p>
            <a:pPr>
              <a:buFontTx/>
              <a:buChar char="-"/>
            </a:pPr>
            <a:r>
              <a:rPr lang="en-GB" dirty="0"/>
              <a:t>Gross profit margin. </a:t>
            </a:r>
          </a:p>
          <a:p>
            <a:pPr>
              <a:buFontTx/>
              <a:buChar char="-"/>
            </a:pPr>
            <a:r>
              <a:rPr lang="en-GB" dirty="0"/>
              <a:t>Net profit margin. </a:t>
            </a:r>
          </a:p>
          <a:p>
            <a:pPr>
              <a:buFontTx/>
              <a:buChar char="-"/>
            </a:pPr>
            <a:r>
              <a:rPr lang="en-GB" dirty="0" err="1"/>
              <a:t>Roce</a:t>
            </a:r>
            <a:r>
              <a:rPr lang="en-GB" dirty="0"/>
              <a:t>. </a:t>
            </a:r>
          </a:p>
          <a:p>
            <a:pPr>
              <a:buFontTx/>
              <a:buChar char="-"/>
            </a:pPr>
            <a:r>
              <a:rPr lang="en-GB" dirty="0"/>
              <a:t>Total asset ratios.</a:t>
            </a:r>
          </a:p>
          <a:p>
            <a:pPr>
              <a:buFontTx/>
              <a:buChar char="-"/>
            </a:pPr>
            <a:r>
              <a:rPr lang="en-GB" dirty="0"/>
              <a:t>Fixed asset turnover. </a:t>
            </a:r>
          </a:p>
          <a:p>
            <a:pPr>
              <a:buFontTx/>
              <a:buChar char="-"/>
            </a:pPr>
            <a:r>
              <a:rPr lang="en-GB" dirty="0"/>
              <a:t>Working capital turnover.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14F911D-1E3B-49D2-8F83-B5DCB9B64F39}"/>
              </a:ext>
            </a:extLst>
          </p:cNvPr>
          <p:cNvSpPr txBox="1"/>
          <p:nvPr/>
        </p:nvSpPr>
        <p:spPr>
          <a:xfrm>
            <a:off x="8550442" y="2792210"/>
            <a:ext cx="5342021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en-GB" sz="2000" dirty="0"/>
              <a:t>CURRENT RATIO.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QUICK RATIO. 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DEBTOR DAYS. 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CREDITOR DAYS. 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GEARING. 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31907F3-4EA0-4D5B-AA1C-7AAA7836BD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26118" y="1981325"/>
            <a:ext cx="4762500" cy="3732189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06DB2295-B1E5-4FCC-B074-58F08E4BC83C}"/>
              </a:ext>
            </a:extLst>
          </p:cNvPr>
          <p:cNvSpPr/>
          <p:nvPr/>
        </p:nvSpPr>
        <p:spPr>
          <a:xfrm>
            <a:off x="365772" y="5832993"/>
            <a:ext cx="47625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https://www.advancedwebranking.com/blog/starts-with-key-performance-indicators/</a:t>
            </a:r>
          </a:p>
        </p:txBody>
      </p:sp>
    </p:spTree>
    <p:extLst>
      <p:ext uri="{BB962C8B-B14F-4D97-AF65-F5344CB8AC3E}">
        <p14:creationId xmlns:p14="http://schemas.microsoft.com/office/powerpoint/2010/main" val="26042950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8DB9D-E325-4FA1-89A6-70BFB0FC2A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Performance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7636E-2E7B-4B73-99FE-06157687032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25434" y="2630139"/>
            <a:ext cx="10363826" cy="3424107"/>
          </a:xfrm>
        </p:spPr>
        <p:txBody>
          <a:bodyPr/>
          <a:lstStyle/>
          <a:p>
            <a:r>
              <a:rPr lang="en-GB" dirty="0"/>
              <a:t>Performance management.</a:t>
            </a:r>
          </a:p>
          <a:p>
            <a:r>
              <a:rPr lang="en-GB" dirty="0"/>
              <a:t>Recruitment and selection process.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12EE52-B4BD-4400-9E80-20E7B3A4CF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010" y="2180445"/>
            <a:ext cx="5320431" cy="3690806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8570FBD-C32A-4C6C-8164-F5FF2EECAB01}"/>
              </a:ext>
            </a:extLst>
          </p:cNvPr>
          <p:cNvSpPr/>
          <p:nvPr/>
        </p:nvSpPr>
        <p:spPr>
          <a:xfrm>
            <a:off x="667010" y="5871251"/>
            <a:ext cx="532043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https://continental-search.com/social-media-recruitment-what-is-the-impact-on-professional-recruiters/</a:t>
            </a:r>
          </a:p>
        </p:txBody>
      </p:sp>
    </p:spTree>
    <p:extLst>
      <p:ext uri="{BB962C8B-B14F-4D97-AF65-F5344CB8AC3E}">
        <p14:creationId xmlns:p14="http://schemas.microsoft.com/office/powerpoint/2010/main" val="29570554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6E29CA-3287-417E-8C30-28D691DDB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92F2546-4386-42F5-8B4E-BACFF0E87E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4188" y="2119154"/>
            <a:ext cx="4366527" cy="370483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168D4F2-F599-46F9-BEA0-6974520A7DF2}"/>
              </a:ext>
            </a:extLst>
          </p:cNvPr>
          <p:cNvSpPr/>
          <p:nvPr/>
        </p:nvSpPr>
        <p:spPr>
          <a:xfrm>
            <a:off x="3434188" y="5823984"/>
            <a:ext cx="357738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https://www.123rf.com/photo_90511408_conclusion-text-written-on-pink-simple-circle-rubber-vintage-stamp-.html</a:t>
            </a:r>
          </a:p>
        </p:txBody>
      </p:sp>
    </p:spTree>
    <p:extLst>
      <p:ext uri="{BB962C8B-B14F-4D97-AF65-F5344CB8AC3E}">
        <p14:creationId xmlns:p14="http://schemas.microsoft.com/office/powerpoint/2010/main" val="41916090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60C34-A7EF-409E-BE1C-BAE5BA7DC6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5A793CD-9EC9-4833-A090-06C860CC02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5515" y="2042279"/>
            <a:ext cx="4145256" cy="328132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234BD1D-66FB-42CD-A0BE-9E3603AB2D28}"/>
              </a:ext>
            </a:extLst>
          </p:cNvPr>
          <p:cNvSpPr/>
          <p:nvPr/>
        </p:nvSpPr>
        <p:spPr>
          <a:xfrm>
            <a:off x="3625515" y="5323604"/>
            <a:ext cx="414525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https://4570book.info/amazing-cliparts/pink-question-mark-clipart-transparent.htm</a:t>
            </a:r>
          </a:p>
        </p:txBody>
      </p:sp>
    </p:spTree>
    <p:extLst>
      <p:ext uri="{BB962C8B-B14F-4D97-AF65-F5344CB8AC3E}">
        <p14:creationId xmlns:p14="http://schemas.microsoft.com/office/powerpoint/2010/main" val="27557029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F10B987-AB27-47A9-AB1D-573EC5669D51}"/>
              </a:ext>
            </a:extLst>
          </p:cNvPr>
          <p:cNvSpPr/>
          <p:nvPr/>
        </p:nvSpPr>
        <p:spPr>
          <a:xfrm>
            <a:off x="572036" y="2967335"/>
            <a:ext cx="10759580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Thank you for viewing this presentation on Cardiff airpor</a:t>
            </a:r>
            <a:r>
              <a:rPr lang="en-US" sz="5400" dirty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</a:rPr>
              <a:t>t </a:t>
            </a:r>
            <a:r>
              <a:rPr lang="en-US" sz="540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</a:rPr>
              <a:t>report summary. </a:t>
            </a:r>
            <a:endParaRPr lang="en-US" sz="5400" b="0" cap="none" spc="0" dirty="0">
              <a:ln w="0"/>
              <a:gradFill>
                <a:gsLst>
                  <a:gs pos="21000">
                    <a:srgbClr val="53575C"/>
                  </a:gs>
                  <a:gs pos="88000">
                    <a:srgbClr val="C5C7CA"/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5419775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7EE2A-4F14-4D2A-A769-00E3BC799B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8621E5-982F-49FD-89A6-E452464F41D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8098" y="1741118"/>
            <a:ext cx="10363826" cy="538771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400" dirty="0"/>
              <a:t>In Brief. (2020). Cardiff Airport- How Much Has The Welsh Government Spent So Far?’ [Online]. Available: </a:t>
            </a:r>
            <a:r>
              <a:rPr lang="en-GB" sz="1400" u="sng" dirty="0">
                <a:hlinkClick r:id="rId2"/>
              </a:rPr>
              <a:t>https://seneddresearch.blog/2020/03/04/cardiff-airport-how-much-has-the-welsh-government-spent-so-far/</a:t>
            </a:r>
            <a:r>
              <a:rPr lang="en-GB" sz="1400" dirty="0"/>
              <a:t>. [Accessed Date: 28</a:t>
            </a:r>
            <a:r>
              <a:rPr lang="en-GB" sz="1400" baseline="30000" dirty="0"/>
              <a:t>th</a:t>
            </a:r>
            <a:r>
              <a:rPr lang="en-GB" sz="1400" dirty="0"/>
              <a:t> April 2020]. </a:t>
            </a:r>
          </a:p>
          <a:p>
            <a:pPr marL="0" indent="0">
              <a:buNone/>
            </a:pPr>
            <a:r>
              <a:rPr lang="en-GB" sz="1400" dirty="0" err="1"/>
              <a:t>Iumen</a:t>
            </a:r>
            <a:r>
              <a:rPr lang="en-GB" sz="1400" dirty="0"/>
              <a:t>. (2020). ‘Decision Making In Management’ [Online]. Available: </a:t>
            </a:r>
            <a:r>
              <a:rPr lang="en-GB" sz="1400" u="sng" dirty="0">
                <a:hlinkClick r:id="rId3"/>
              </a:rPr>
              <a:t>https://courses.lumenlearning.com/boundless-management/chapter/decision-making-in-management/</a:t>
            </a:r>
            <a:r>
              <a:rPr lang="en-GB" sz="1400" dirty="0"/>
              <a:t>. [Accessed Date: 25</a:t>
            </a:r>
            <a:r>
              <a:rPr lang="en-GB" sz="1400" baseline="30000" dirty="0"/>
              <a:t>th</a:t>
            </a:r>
            <a:r>
              <a:rPr lang="en-GB" sz="1400" dirty="0"/>
              <a:t> April 2020]. </a:t>
            </a:r>
          </a:p>
          <a:p>
            <a:pPr marL="0" indent="0">
              <a:buNone/>
            </a:pPr>
            <a:r>
              <a:rPr lang="en-GB" sz="1400" dirty="0" err="1"/>
              <a:t>Klipfolio</a:t>
            </a:r>
            <a:r>
              <a:rPr lang="en-GB" sz="1400" dirty="0"/>
              <a:t>. (2020). ‘ What Is KPI?’ . [Online]. Available: </a:t>
            </a:r>
            <a:r>
              <a:rPr lang="en-GB" sz="1400" u="sng" dirty="0">
                <a:hlinkClick r:id="rId4"/>
              </a:rPr>
              <a:t>https://www.klipfolio.com/resources/articles/what-is-a-key-performance-indicator</a:t>
            </a:r>
            <a:r>
              <a:rPr lang="en-GB" sz="1400" dirty="0"/>
              <a:t>. [Accessed Date: 20</a:t>
            </a:r>
            <a:r>
              <a:rPr lang="en-GB" sz="1400" baseline="30000" dirty="0"/>
              <a:t>th</a:t>
            </a:r>
            <a:r>
              <a:rPr lang="en-GB" sz="1400" dirty="0"/>
              <a:t> April 2020].</a:t>
            </a:r>
          </a:p>
          <a:p>
            <a:pPr marL="0" indent="0">
              <a:buNone/>
            </a:pPr>
            <a:r>
              <a:rPr lang="en-GB" sz="1400" dirty="0"/>
              <a:t>International Airport Review. (October 2019). ‘How Cardiff Airport Aims To Keep Ahead Of The Technological Trend’. [Online]. Available: </a:t>
            </a:r>
            <a:r>
              <a:rPr lang="en-GB" sz="1400" u="sng" dirty="0">
                <a:hlinkClick r:id="rId5"/>
              </a:rPr>
              <a:t>https://www.internationalairportreview.com/article/104803/cardiff-airport-ahead-technological-trend/</a:t>
            </a:r>
            <a:r>
              <a:rPr lang="en-GB" sz="1400" dirty="0"/>
              <a:t>. [Accessed Date 12</a:t>
            </a:r>
            <a:r>
              <a:rPr lang="en-GB" sz="1400" baseline="30000" dirty="0"/>
              <a:t>th</a:t>
            </a:r>
            <a:r>
              <a:rPr lang="en-GB" sz="1400" dirty="0"/>
              <a:t> April 2020].  </a:t>
            </a:r>
          </a:p>
          <a:p>
            <a:pPr marL="0" indent="0">
              <a:buNone/>
            </a:pPr>
            <a:r>
              <a:rPr lang="en-GB" sz="1400" dirty="0"/>
              <a:t>Australian government. (2018). ‘airport planning and regulation’. [online] available: </a:t>
            </a:r>
            <a:r>
              <a:rPr lang="en-GB" sz="1400" dirty="0">
                <a:hlinkClick r:id="rId6"/>
              </a:rPr>
              <a:t>https://www.infrastructure.gov.au/aviation/airport/planning/index.aspx</a:t>
            </a:r>
            <a:r>
              <a:rPr lang="en-GB" sz="1400" dirty="0"/>
              <a:t> [Accessed date: 01</a:t>
            </a:r>
            <a:r>
              <a:rPr lang="en-GB" sz="1400" baseline="30000" dirty="0"/>
              <a:t>st</a:t>
            </a:r>
            <a:r>
              <a:rPr lang="en-GB" sz="1400" dirty="0"/>
              <a:t> may 2020]. </a:t>
            </a:r>
          </a:p>
          <a:p>
            <a:pPr marL="0" indent="0">
              <a:buNone/>
            </a:pPr>
            <a:r>
              <a:rPr lang="en-GB" sz="1400" dirty="0"/>
              <a:t>Cardiff Airport. (June 2019). ‘Cardiff Airport Reports A Reduction Of More Than 50% In Carbon Emissions’. [Online]. Available: </a:t>
            </a:r>
            <a:r>
              <a:rPr lang="en-GB" sz="1400" u="sng" dirty="0">
                <a:hlinkClick r:id="rId7"/>
              </a:rPr>
              <a:t>https://www.cardiff-airport.com/news/2019/06/28/cardiff-airport-reports-a-reduction-of-more-than-50-in-carbon-emissions/</a:t>
            </a:r>
            <a:r>
              <a:rPr lang="en-GB" sz="1400" dirty="0"/>
              <a:t>. [Accessed Date: 10</a:t>
            </a:r>
            <a:r>
              <a:rPr lang="en-GB" sz="1400" baseline="30000" dirty="0"/>
              <a:t>th</a:t>
            </a:r>
            <a:r>
              <a:rPr lang="en-GB" sz="1400" dirty="0"/>
              <a:t> April 2020]. </a:t>
            </a:r>
          </a:p>
          <a:p>
            <a:pPr marL="0" indent="0">
              <a:buNone/>
            </a:pPr>
            <a:r>
              <a:rPr lang="en-GB" sz="1400" dirty="0"/>
              <a:t>Pyke, c. (April 2020). ‘Cardiff airport to receive welsh government aid during coronavirus pandemic’. [online]. Available: </a:t>
            </a:r>
            <a:r>
              <a:rPr lang="en-GB" sz="1400" dirty="0">
                <a:hlinkClick r:id="rId8"/>
              </a:rPr>
              <a:t>https://www.business-live.co.uk/regional-development/cardiff-airport-receive-welsh-government-18037302</a:t>
            </a:r>
            <a:r>
              <a:rPr lang="en-GB" sz="1400" dirty="0"/>
              <a:t>. [accessed date: 25</a:t>
            </a:r>
            <a:r>
              <a:rPr lang="en-GB" sz="1400" baseline="30000" dirty="0"/>
              <a:t>th</a:t>
            </a:r>
            <a:r>
              <a:rPr lang="en-GB" sz="1400" dirty="0"/>
              <a:t> April 2020].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14774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70E0B-3930-4E1D-9093-B1E32E2373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98F588-DE60-456D-8AD2-76DBA78521C3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400" dirty="0"/>
              <a:t>Cardiff Airport. (2020). ‘Masterplan’.[Online]. Available: </a:t>
            </a:r>
            <a:r>
              <a:rPr lang="en-GB" sz="1400" u="sng" dirty="0">
                <a:hlinkClick r:id="rId2"/>
              </a:rPr>
              <a:t>https://www.cardiff-airport.com/masterplan2040/</a:t>
            </a:r>
            <a:r>
              <a:rPr lang="en-GB" sz="1400" dirty="0"/>
              <a:t>. [Accessed Date: 01</a:t>
            </a:r>
            <a:r>
              <a:rPr lang="en-GB" sz="1400" baseline="30000" dirty="0"/>
              <a:t>st</a:t>
            </a:r>
            <a:r>
              <a:rPr lang="en-GB" sz="1400" dirty="0"/>
              <a:t> may 2020]. </a:t>
            </a:r>
          </a:p>
          <a:p>
            <a:pPr marL="0" indent="0">
              <a:buNone/>
            </a:pPr>
            <a:r>
              <a:rPr lang="en-GB" sz="1400" dirty="0"/>
              <a:t>Study.com. (2020). ‘ratios and proportions: definition and examples’. [online]. Available: </a:t>
            </a:r>
            <a:r>
              <a:rPr lang="en-GB" sz="1400" dirty="0">
                <a:hlinkClick r:id="rId3"/>
              </a:rPr>
              <a:t>https://study.com/academy/lesson/ratio-proportion-and-geometric-mean.html</a:t>
            </a:r>
            <a:r>
              <a:rPr lang="en-GB" sz="1400" dirty="0"/>
              <a:t>. [Accessed date: 27</a:t>
            </a:r>
            <a:r>
              <a:rPr lang="en-GB" sz="1400" baseline="30000" dirty="0"/>
              <a:t>th</a:t>
            </a:r>
            <a:r>
              <a:rPr lang="en-GB" sz="1400" dirty="0"/>
              <a:t> April 2020]. </a:t>
            </a:r>
          </a:p>
          <a:p>
            <a:pPr marL="0" indent="0">
              <a:buNone/>
            </a:pPr>
            <a:r>
              <a:rPr lang="en-GB" sz="1400" dirty="0"/>
              <a:t>Decision innovation. (2020) ‘managing implementation’. [online]. Available: </a:t>
            </a:r>
            <a:r>
              <a:rPr lang="en-GB" sz="1400" dirty="0">
                <a:hlinkClick r:id="rId4"/>
              </a:rPr>
              <a:t>https://www.decision-making-solutions.com/decision-implementation.html</a:t>
            </a:r>
            <a:r>
              <a:rPr lang="en-GB" sz="1400" dirty="0"/>
              <a:t>. [Accessed date: 20</a:t>
            </a:r>
            <a:r>
              <a:rPr lang="en-GB" sz="1400" baseline="30000" dirty="0"/>
              <a:t>th</a:t>
            </a:r>
            <a:r>
              <a:rPr lang="en-GB" sz="1400" dirty="0"/>
              <a:t> April 2020]. </a:t>
            </a:r>
          </a:p>
          <a:p>
            <a:pPr marL="0" indent="0">
              <a:buNone/>
            </a:pPr>
            <a:r>
              <a:rPr lang="en-GB" sz="1400" dirty="0" err="1"/>
              <a:t>Iumen</a:t>
            </a:r>
            <a:r>
              <a:rPr lang="en-GB" sz="1400" dirty="0"/>
              <a:t>. (2020). ‘Decision Making In Management’ [Online]. Available: </a:t>
            </a:r>
            <a:r>
              <a:rPr lang="en-GB" sz="1400" u="sng" dirty="0">
                <a:hlinkClick r:id="rId5"/>
              </a:rPr>
              <a:t>https://courses.lumenlearning.com/boundless-management/chapter/decision-making-in-management/</a:t>
            </a:r>
            <a:r>
              <a:rPr lang="en-GB" sz="1400" dirty="0"/>
              <a:t>. [Accessed Date: 15</a:t>
            </a:r>
            <a:r>
              <a:rPr lang="en-GB" sz="1400" baseline="30000" dirty="0"/>
              <a:t>th</a:t>
            </a:r>
            <a:r>
              <a:rPr lang="en-GB" sz="1400" dirty="0"/>
              <a:t> April 2020]. </a:t>
            </a:r>
          </a:p>
          <a:p>
            <a:pPr marL="0" indent="0">
              <a:buNone/>
            </a:pPr>
            <a:r>
              <a:rPr lang="en-GB" sz="1400" dirty="0"/>
              <a:t>Pestle analysis.(2020). ‘what is pestle analysis? A tool for business analysis’. [online]. Available: </a:t>
            </a:r>
            <a:r>
              <a:rPr lang="en-GB" sz="1400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https://pestleanalysis.com/what-is-pestle-analysis. .[accessed</a:t>
            </a:r>
            <a:r>
              <a:rPr lang="en-GB" sz="1400" dirty="0"/>
              <a:t> date: 01</a:t>
            </a:r>
            <a:r>
              <a:rPr lang="en-GB" sz="1400" baseline="30000" dirty="0"/>
              <a:t>st</a:t>
            </a:r>
            <a:r>
              <a:rPr lang="en-GB" sz="1400" dirty="0"/>
              <a:t> may 2020].</a:t>
            </a:r>
          </a:p>
          <a:p>
            <a:pPr marL="0" indent="0">
              <a:buNone/>
            </a:pPr>
            <a:r>
              <a:rPr lang="en-GB" sz="1400" dirty="0"/>
              <a:t>Parsons, n. (April 2018). ‘what is a swot analysis and how to do it right(with examples)’. [online]. Available: </a:t>
            </a:r>
            <a:r>
              <a:rPr lang="en-GB" sz="1400" dirty="0">
                <a:hlinkClick r:id="rId7"/>
              </a:rPr>
              <a:t>https://www.liveplan.com/blog/what-is-a-swot-analysis-and-how-to-do-it-right-with-examples/</a:t>
            </a:r>
            <a:r>
              <a:rPr lang="en-GB" sz="1400" dirty="0"/>
              <a:t> [accessed date: 05</a:t>
            </a:r>
            <a:r>
              <a:rPr lang="en-GB" sz="1400" baseline="30000" dirty="0"/>
              <a:t>th</a:t>
            </a:r>
            <a:r>
              <a:rPr lang="en-GB" sz="1400" dirty="0"/>
              <a:t> may 2020]. 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7499365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157</TotalTime>
  <Words>753</Words>
  <Application>Microsoft Office PowerPoint</Application>
  <PresentationFormat>Widescreen</PresentationFormat>
  <Paragraphs>55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Tw Cen MT</vt:lpstr>
      <vt:lpstr>Droplet</vt:lpstr>
      <vt:lpstr>Cardiff airport report summary </vt:lpstr>
      <vt:lpstr>Introduction </vt:lpstr>
      <vt:lpstr>Main findings</vt:lpstr>
      <vt:lpstr>Economic analysis </vt:lpstr>
      <vt:lpstr>key performance indicator </vt:lpstr>
      <vt:lpstr>Performance analysis </vt:lpstr>
      <vt:lpstr>Conclusion </vt:lpstr>
      <vt:lpstr>Recommendations </vt:lpstr>
      <vt:lpstr>PowerPoint Presentation</vt:lpstr>
      <vt:lpstr>Bibliography 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Cardiff airport report summary</dc:title>
  <dc:creator>Lewys Jones</dc:creator>
  <cp:lastModifiedBy>pendrycourt@icloud.com</cp:lastModifiedBy>
  <cp:revision>9</cp:revision>
  <dcterms:created xsi:type="dcterms:W3CDTF">2020-05-17T20:42:14Z</dcterms:created>
  <dcterms:modified xsi:type="dcterms:W3CDTF">2020-05-18T00:14:10Z</dcterms:modified>
</cp:coreProperties>
</file>