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Lst>
  <p:sldIdLst>
    <p:sldId id="256" r:id="rId2"/>
    <p:sldId id="266" r:id="rId3"/>
    <p:sldId id="268" r:id="rId4"/>
    <p:sldId id="259" r:id="rId5"/>
    <p:sldId id="260" r:id="rId6"/>
    <p:sldId id="262" r:id="rId7"/>
    <p:sldId id="267" r:id="rId8"/>
    <p:sldId id="263" r:id="rId9"/>
    <p:sldId id="264" r:id="rId10"/>
    <p:sldId id="269"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3AE3F94-42C7-45F8-8B5F-824DD501D811}"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US"/>
        </a:p>
      </dgm:t>
    </dgm:pt>
    <dgm:pt modelId="{943C7E90-522E-4FB3-8206-BC925328FC1B}">
      <dgm:prSet phldrT="[Text]" phldr="0"/>
      <dgm:spPr/>
      <dgm:t>
        <a:bodyPr/>
        <a:lstStyle/>
        <a:p>
          <a:r>
            <a:rPr lang="en-US" dirty="0">
              <a:latin typeface="Neue Haas Grotesk Text Pro"/>
            </a:rPr>
            <a:t>P</a:t>
          </a:r>
          <a:endParaRPr lang="en-US" dirty="0"/>
        </a:p>
      </dgm:t>
    </dgm:pt>
    <dgm:pt modelId="{26CFE8A3-0396-4887-8959-6A5C7CA08E64}" type="parTrans" cxnId="{B8C341F1-F115-492B-B957-7D7BD0F0C773}">
      <dgm:prSet/>
      <dgm:spPr/>
      <dgm:t>
        <a:bodyPr/>
        <a:lstStyle/>
        <a:p>
          <a:endParaRPr lang="en-US"/>
        </a:p>
      </dgm:t>
    </dgm:pt>
    <dgm:pt modelId="{692BAE39-CD7B-49DE-BE80-DB3DFCD7BCC9}" type="sibTrans" cxnId="{B8C341F1-F115-492B-B957-7D7BD0F0C773}">
      <dgm:prSet/>
      <dgm:spPr/>
      <dgm:t>
        <a:bodyPr/>
        <a:lstStyle/>
        <a:p>
          <a:endParaRPr lang="en-US"/>
        </a:p>
      </dgm:t>
    </dgm:pt>
    <dgm:pt modelId="{688500D5-BB6E-47D2-A381-7DCCC39B1DB2}">
      <dgm:prSet phldrT="[Text]" phldr="0"/>
      <dgm:spPr/>
      <dgm:t>
        <a:bodyPr/>
        <a:lstStyle/>
        <a:p>
          <a:r>
            <a:rPr lang="en-US" dirty="0">
              <a:latin typeface="Neue Haas Grotesk Text Pro"/>
            </a:rPr>
            <a:t>E</a:t>
          </a:r>
          <a:endParaRPr lang="en-US" dirty="0"/>
        </a:p>
      </dgm:t>
    </dgm:pt>
    <dgm:pt modelId="{F619C099-BFF3-4683-BBA3-FB45B62357F1}" type="parTrans" cxnId="{C5004C5C-2393-4188-A993-230E29599633}">
      <dgm:prSet/>
      <dgm:spPr/>
      <dgm:t>
        <a:bodyPr/>
        <a:lstStyle/>
        <a:p>
          <a:endParaRPr lang="en-US"/>
        </a:p>
      </dgm:t>
    </dgm:pt>
    <dgm:pt modelId="{C0CDDC54-027D-4227-A31C-F5A1270ABF96}" type="sibTrans" cxnId="{C5004C5C-2393-4188-A993-230E29599633}">
      <dgm:prSet/>
      <dgm:spPr/>
      <dgm:t>
        <a:bodyPr/>
        <a:lstStyle/>
        <a:p>
          <a:endParaRPr lang="en-US"/>
        </a:p>
      </dgm:t>
    </dgm:pt>
    <dgm:pt modelId="{65E29D2B-D160-4E77-831B-2F59C9B0CD42}">
      <dgm:prSet phldrT="[Text]" phldr="0"/>
      <dgm:spPr/>
      <dgm:t>
        <a:bodyPr/>
        <a:lstStyle/>
        <a:p>
          <a:r>
            <a:rPr lang="en-US" dirty="0">
              <a:latin typeface="Neue Haas Grotesk Text Pro"/>
            </a:rPr>
            <a:t>S</a:t>
          </a:r>
          <a:endParaRPr lang="en-US" dirty="0"/>
        </a:p>
      </dgm:t>
    </dgm:pt>
    <dgm:pt modelId="{E797F3C9-AB78-41DB-83A9-518616B58912}" type="parTrans" cxnId="{86605F9A-3947-4472-A129-4003BFC92B23}">
      <dgm:prSet/>
      <dgm:spPr/>
      <dgm:t>
        <a:bodyPr/>
        <a:lstStyle/>
        <a:p>
          <a:endParaRPr lang="en-US"/>
        </a:p>
      </dgm:t>
    </dgm:pt>
    <dgm:pt modelId="{9E78F157-5914-4156-865C-485DDACDEBEB}" type="sibTrans" cxnId="{86605F9A-3947-4472-A129-4003BFC92B23}">
      <dgm:prSet/>
      <dgm:spPr/>
      <dgm:t>
        <a:bodyPr/>
        <a:lstStyle/>
        <a:p>
          <a:endParaRPr lang="en-US"/>
        </a:p>
      </dgm:t>
    </dgm:pt>
    <dgm:pt modelId="{F8A194C4-BA2B-459E-AB09-5A4ABE72FE16}">
      <dgm:prSet phldrT="[Text]" phldr="0"/>
      <dgm:spPr/>
      <dgm:t>
        <a:bodyPr/>
        <a:lstStyle/>
        <a:p>
          <a:r>
            <a:rPr lang="en-US" dirty="0">
              <a:latin typeface="Neue Haas Grotesk Text Pro"/>
            </a:rPr>
            <a:t>T</a:t>
          </a:r>
          <a:endParaRPr lang="en-US" dirty="0"/>
        </a:p>
      </dgm:t>
    </dgm:pt>
    <dgm:pt modelId="{BDD6E5C9-9D0A-44BC-A698-5A57949BBAFC}" type="parTrans" cxnId="{BAE69548-88C1-409A-89CE-2891271D6CEC}">
      <dgm:prSet/>
      <dgm:spPr/>
      <dgm:t>
        <a:bodyPr/>
        <a:lstStyle/>
        <a:p>
          <a:endParaRPr lang="en-US"/>
        </a:p>
      </dgm:t>
    </dgm:pt>
    <dgm:pt modelId="{08C254BD-B28F-4656-B716-E920FA0E801F}" type="sibTrans" cxnId="{BAE69548-88C1-409A-89CE-2891271D6CEC}">
      <dgm:prSet/>
      <dgm:spPr/>
      <dgm:t>
        <a:bodyPr/>
        <a:lstStyle/>
        <a:p>
          <a:endParaRPr lang="en-US"/>
        </a:p>
      </dgm:t>
    </dgm:pt>
    <dgm:pt modelId="{112D8D44-4519-4253-85EF-B5FE88E65BF9}">
      <dgm:prSet phldrT="[Text]" phldr="0"/>
      <dgm:spPr/>
      <dgm:t>
        <a:bodyPr/>
        <a:lstStyle/>
        <a:p>
          <a:r>
            <a:rPr lang="en-US" dirty="0">
              <a:latin typeface="Neue Haas Grotesk Text Pro"/>
            </a:rPr>
            <a:t>L</a:t>
          </a:r>
          <a:endParaRPr lang="en-US" dirty="0"/>
        </a:p>
      </dgm:t>
    </dgm:pt>
    <dgm:pt modelId="{E790D987-F0CD-4B81-925B-4A4A44FBE8B8}" type="parTrans" cxnId="{F04D2F50-49DF-4C87-9B20-F5B449F4D0D6}">
      <dgm:prSet/>
      <dgm:spPr/>
      <dgm:t>
        <a:bodyPr/>
        <a:lstStyle/>
        <a:p>
          <a:endParaRPr lang="en-US"/>
        </a:p>
      </dgm:t>
    </dgm:pt>
    <dgm:pt modelId="{E09C9079-7091-4E43-B9B8-CA5DC0374067}" type="sibTrans" cxnId="{F04D2F50-49DF-4C87-9B20-F5B449F4D0D6}">
      <dgm:prSet/>
      <dgm:spPr/>
      <dgm:t>
        <a:bodyPr/>
        <a:lstStyle/>
        <a:p>
          <a:endParaRPr lang="en-US"/>
        </a:p>
      </dgm:t>
    </dgm:pt>
    <dgm:pt modelId="{3586AC95-02CC-43FF-A6F9-EE15FDE8C0D7}">
      <dgm:prSet phldr="0"/>
      <dgm:spPr/>
      <dgm:t>
        <a:bodyPr/>
        <a:lstStyle/>
        <a:p>
          <a:r>
            <a:rPr lang="en-US" dirty="0">
              <a:latin typeface="Neue Haas Grotesk Text Pro"/>
            </a:rPr>
            <a:t>E</a:t>
          </a:r>
        </a:p>
      </dgm:t>
    </dgm:pt>
    <dgm:pt modelId="{3AC85633-626F-4671-8000-ED2B04AA10F1}" type="parTrans" cxnId="{360E5191-A328-482E-844D-1BEDD81E77B0}">
      <dgm:prSet/>
      <dgm:spPr/>
      <dgm:t>
        <a:bodyPr/>
        <a:lstStyle/>
        <a:p>
          <a:endParaRPr lang="en-GB"/>
        </a:p>
      </dgm:t>
    </dgm:pt>
    <dgm:pt modelId="{F83796A1-6860-4234-B5AE-587DA35531EC}" type="sibTrans" cxnId="{360E5191-A328-482E-844D-1BEDD81E77B0}">
      <dgm:prSet/>
      <dgm:spPr/>
      <dgm:t>
        <a:bodyPr/>
        <a:lstStyle/>
        <a:p>
          <a:endParaRPr lang="en-GB"/>
        </a:p>
      </dgm:t>
    </dgm:pt>
    <dgm:pt modelId="{AD473F19-2BEE-4930-AE08-B9E3A8C7B052}" type="pres">
      <dgm:prSet presAssocID="{E3AE3F94-42C7-45F8-8B5F-824DD501D811}" presName="cycle" presStyleCnt="0">
        <dgm:presLayoutVars>
          <dgm:dir/>
          <dgm:resizeHandles val="exact"/>
        </dgm:presLayoutVars>
      </dgm:prSet>
      <dgm:spPr/>
    </dgm:pt>
    <dgm:pt modelId="{D9962798-C972-48DF-A47D-512B0A0AB8E5}" type="pres">
      <dgm:prSet presAssocID="{943C7E90-522E-4FB3-8206-BC925328FC1B}" presName="node" presStyleLbl="node1" presStyleIdx="0" presStyleCnt="6">
        <dgm:presLayoutVars>
          <dgm:bulletEnabled val="1"/>
        </dgm:presLayoutVars>
      </dgm:prSet>
      <dgm:spPr/>
    </dgm:pt>
    <dgm:pt modelId="{D8438477-79C8-4F95-8858-F30218A66B1B}" type="pres">
      <dgm:prSet presAssocID="{943C7E90-522E-4FB3-8206-BC925328FC1B}" presName="spNode" presStyleCnt="0"/>
      <dgm:spPr/>
    </dgm:pt>
    <dgm:pt modelId="{AEF23584-9A56-4826-BB22-DC8277BB0534}" type="pres">
      <dgm:prSet presAssocID="{692BAE39-CD7B-49DE-BE80-DB3DFCD7BCC9}" presName="sibTrans" presStyleLbl="sibTrans1D1" presStyleIdx="0" presStyleCnt="6"/>
      <dgm:spPr/>
    </dgm:pt>
    <dgm:pt modelId="{BAF5207F-4805-42DB-BC3D-BF03E7C2F92B}" type="pres">
      <dgm:prSet presAssocID="{688500D5-BB6E-47D2-A381-7DCCC39B1DB2}" presName="node" presStyleLbl="node1" presStyleIdx="1" presStyleCnt="6">
        <dgm:presLayoutVars>
          <dgm:bulletEnabled val="1"/>
        </dgm:presLayoutVars>
      </dgm:prSet>
      <dgm:spPr/>
    </dgm:pt>
    <dgm:pt modelId="{0843050D-4FC3-4006-B143-91DBED9954B6}" type="pres">
      <dgm:prSet presAssocID="{688500D5-BB6E-47D2-A381-7DCCC39B1DB2}" presName="spNode" presStyleCnt="0"/>
      <dgm:spPr/>
    </dgm:pt>
    <dgm:pt modelId="{25E316A9-ABED-4256-B1E8-1497C5EB8999}" type="pres">
      <dgm:prSet presAssocID="{C0CDDC54-027D-4227-A31C-F5A1270ABF96}" presName="sibTrans" presStyleLbl="sibTrans1D1" presStyleIdx="1" presStyleCnt="6"/>
      <dgm:spPr/>
    </dgm:pt>
    <dgm:pt modelId="{1753D755-F512-4145-B18D-BB980AFE067A}" type="pres">
      <dgm:prSet presAssocID="{65E29D2B-D160-4E77-831B-2F59C9B0CD42}" presName="node" presStyleLbl="node1" presStyleIdx="2" presStyleCnt="6">
        <dgm:presLayoutVars>
          <dgm:bulletEnabled val="1"/>
        </dgm:presLayoutVars>
      </dgm:prSet>
      <dgm:spPr/>
    </dgm:pt>
    <dgm:pt modelId="{91870E45-2A46-4EB5-9FCB-A7D29436EA61}" type="pres">
      <dgm:prSet presAssocID="{65E29D2B-D160-4E77-831B-2F59C9B0CD42}" presName="spNode" presStyleCnt="0"/>
      <dgm:spPr/>
    </dgm:pt>
    <dgm:pt modelId="{96D4EFEA-85F8-45E1-939D-7E70E0D2108E}" type="pres">
      <dgm:prSet presAssocID="{9E78F157-5914-4156-865C-485DDACDEBEB}" presName="sibTrans" presStyleLbl="sibTrans1D1" presStyleIdx="2" presStyleCnt="6"/>
      <dgm:spPr/>
    </dgm:pt>
    <dgm:pt modelId="{5FB92F7B-30D1-42B7-9347-4D62D0B558EC}" type="pres">
      <dgm:prSet presAssocID="{F8A194C4-BA2B-459E-AB09-5A4ABE72FE16}" presName="node" presStyleLbl="node1" presStyleIdx="3" presStyleCnt="6">
        <dgm:presLayoutVars>
          <dgm:bulletEnabled val="1"/>
        </dgm:presLayoutVars>
      </dgm:prSet>
      <dgm:spPr/>
    </dgm:pt>
    <dgm:pt modelId="{AAB53E96-7DEB-4FC4-A4B8-A8DF64CE7D73}" type="pres">
      <dgm:prSet presAssocID="{F8A194C4-BA2B-459E-AB09-5A4ABE72FE16}" presName="spNode" presStyleCnt="0"/>
      <dgm:spPr/>
    </dgm:pt>
    <dgm:pt modelId="{8F4B25A6-FF3B-4C5A-AECB-55EABAF9645B}" type="pres">
      <dgm:prSet presAssocID="{08C254BD-B28F-4656-B716-E920FA0E801F}" presName="sibTrans" presStyleLbl="sibTrans1D1" presStyleIdx="3" presStyleCnt="6"/>
      <dgm:spPr/>
    </dgm:pt>
    <dgm:pt modelId="{41642552-49FD-4B3A-977E-656CADB1A1D6}" type="pres">
      <dgm:prSet presAssocID="{112D8D44-4519-4253-85EF-B5FE88E65BF9}" presName="node" presStyleLbl="node1" presStyleIdx="4" presStyleCnt="6">
        <dgm:presLayoutVars>
          <dgm:bulletEnabled val="1"/>
        </dgm:presLayoutVars>
      </dgm:prSet>
      <dgm:spPr/>
    </dgm:pt>
    <dgm:pt modelId="{AC2A51A2-5170-45F1-A21E-46796570C33D}" type="pres">
      <dgm:prSet presAssocID="{112D8D44-4519-4253-85EF-B5FE88E65BF9}" presName="spNode" presStyleCnt="0"/>
      <dgm:spPr/>
    </dgm:pt>
    <dgm:pt modelId="{1DA63A96-016F-4EB9-AD15-76FD9ED02A31}" type="pres">
      <dgm:prSet presAssocID="{E09C9079-7091-4E43-B9B8-CA5DC0374067}" presName="sibTrans" presStyleLbl="sibTrans1D1" presStyleIdx="4" presStyleCnt="6"/>
      <dgm:spPr/>
    </dgm:pt>
    <dgm:pt modelId="{BC000246-7AA3-4F8F-A1DC-D92AE5964AF2}" type="pres">
      <dgm:prSet presAssocID="{3586AC95-02CC-43FF-A6F9-EE15FDE8C0D7}" presName="node" presStyleLbl="node1" presStyleIdx="5" presStyleCnt="6">
        <dgm:presLayoutVars>
          <dgm:bulletEnabled val="1"/>
        </dgm:presLayoutVars>
      </dgm:prSet>
      <dgm:spPr/>
    </dgm:pt>
    <dgm:pt modelId="{0B0BBDB1-5F90-4FCF-AA86-998C97BA3754}" type="pres">
      <dgm:prSet presAssocID="{3586AC95-02CC-43FF-A6F9-EE15FDE8C0D7}" presName="spNode" presStyleCnt="0"/>
      <dgm:spPr/>
    </dgm:pt>
    <dgm:pt modelId="{AA4F72BE-880A-4551-8CAA-98DA5FD0E4CD}" type="pres">
      <dgm:prSet presAssocID="{F83796A1-6860-4234-B5AE-587DA35531EC}" presName="sibTrans" presStyleLbl="sibTrans1D1" presStyleIdx="5" presStyleCnt="6"/>
      <dgm:spPr/>
    </dgm:pt>
  </dgm:ptLst>
  <dgm:cxnLst>
    <dgm:cxn modelId="{F52F9C30-7084-479C-942F-3FF721B92E7C}" type="presOf" srcId="{112D8D44-4519-4253-85EF-B5FE88E65BF9}" destId="{41642552-49FD-4B3A-977E-656CADB1A1D6}" srcOrd="0" destOrd="0" presId="urn:microsoft.com/office/officeart/2005/8/layout/cycle6"/>
    <dgm:cxn modelId="{36A0C532-807B-4C54-82A3-4904CE6B510B}" type="presOf" srcId="{943C7E90-522E-4FB3-8206-BC925328FC1B}" destId="{D9962798-C972-48DF-A47D-512B0A0AB8E5}" srcOrd="0" destOrd="0" presId="urn:microsoft.com/office/officeart/2005/8/layout/cycle6"/>
    <dgm:cxn modelId="{C44EC738-98E8-40F6-85EB-BA841083F8E2}" type="presOf" srcId="{F83796A1-6860-4234-B5AE-587DA35531EC}" destId="{AA4F72BE-880A-4551-8CAA-98DA5FD0E4CD}" srcOrd="0" destOrd="0" presId="urn:microsoft.com/office/officeart/2005/8/layout/cycle6"/>
    <dgm:cxn modelId="{C5004C5C-2393-4188-A993-230E29599633}" srcId="{E3AE3F94-42C7-45F8-8B5F-824DD501D811}" destId="{688500D5-BB6E-47D2-A381-7DCCC39B1DB2}" srcOrd="1" destOrd="0" parTransId="{F619C099-BFF3-4683-BBA3-FB45B62357F1}" sibTransId="{C0CDDC54-027D-4227-A31C-F5A1270ABF96}"/>
    <dgm:cxn modelId="{0F6E9562-5659-4A0C-8D23-0828861EB6B9}" type="presOf" srcId="{65E29D2B-D160-4E77-831B-2F59C9B0CD42}" destId="{1753D755-F512-4145-B18D-BB980AFE067A}" srcOrd="0" destOrd="0" presId="urn:microsoft.com/office/officeart/2005/8/layout/cycle6"/>
    <dgm:cxn modelId="{BAE69548-88C1-409A-89CE-2891271D6CEC}" srcId="{E3AE3F94-42C7-45F8-8B5F-824DD501D811}" destId="{F8A194C4-BA2B-459E-AB09-5A4ABE72FE16}" srcOrd="3" destOrd="0" parTransId="{BDD6E5C9-9D0A-44BC-A698-5A57949BBAFC}" sibTransId="{08C254BD-B28F-4656-B716-E920FA0E801F}"/>
    <dgm:cxn modelId="{29EDB66E-7848-4F61-B527-060E643FA55A}" type="presOf" srcId="{3586AC95-02CC-43FF-A6F9-EE15FDE8C0D7}" destId="{BC000246-7AA3-4F8F-A1DC-D92AE5964AF2}" srcOrd="0" destOrd="0" presId="urn:microsoft.com/office/officeart/2005/8/layout/cycle6"/>
    <dgm:cxn modelId="{F04D2F50-49DF-4C87-9B20-F5B449F4D0D6}" srcId="{E3AE3F94-42C7-45F8-8B5F-824DD501D811}" destId="{112D8D44-4519-4253-85EF-B5FE88E65BF9}" srcOrd="4" destOrd="0" parTransId="{E790D987-F0CD-4B81-925B-4A4A44FBE8B8}" sibTransId="{E09C9079-7091-4E43-B9B8-CA5DC0374067}"/>
    <dgm:cxn modelId="{FBB07552-6659-4C33-B0BE-61533B00A5A9}" type="presOf" srcId="{688500D5-BB6E-47D2-A381-7DCCC39B1DB2}" destId="{BAF5207F-4805-42DB-BC3D-BF03E7C2F92B}" srcOrd="0" destOrd="0" presId="urn:microsoft.com/office/officeart/2005/8/layout/cycle6"/>
    <dgm:cxn modelId="{8842BC82-2021-4FA0-8296-BE6CF3F1C960}" type="presOf" srcId="{9E78F157-5914-4156-865C-485DDACDEBEB}" destId="{96D4EFEA-85F8-45E1-939D-7E70E0D2108E}" srcOrd="0" destOrd="0" presId="urn:microsoft.com/office/officeart/2005/8/layout/cycle6"/>
    <dgm:cxn modelId="{3E1B7A8F-07ED-4600-A954-C6B326532109}" type="presOf" srcId="{08C254BD-B28F-4656-B716-E920FA0E801F}" destId="{8F4B25A6-FF3B-4C5A-AECB-55EABAF9645B}" srcOrd="0" destOrd="0" presId="urn:microsoft.com/office/officeart/2005/8/layout/cycle6"/>
    <dgm:cxn modelId="{360E5191-A328-482E-844D-1BEDD81E77B0}" srcId="{E3AE3F94-42C7-45F8-8B5F-824DD501D811}" destId="{3586AC95-02CC-43FF-A6F9-EE15FDE8C0D7}" srcOrd="5" destOrd="0" parTransId="{3AC85633-626F-4671-8000-ED2B04AA10F1}" sibTransId="{F83796A1-6860-4234-B5AE-587DA35531EC}"/>
    <dgm:cxn modelId="{86605F9A-3947-4472-A129-4003BFC92B23}" srcId="{E3AE3F94-42C7-45F8-8B5F-824DD501D811}" destId="{65E29D2B-D160-4E77-831B-2F59C9B0CD42}" srcOrd="2" destOrd="0" parTransId="{E797F3C9-AB78-41DB-83A9-518616B58912}" sibTransId="{9E78F157-5914-4156-865C-485DDACDEBEB}"/>
    <dgm:cxn modelId="{202A979B-CE60-4DC3-AFC8-F497BC6E7C49}" type="presOf" srcId="{E3AE3F94-42C7-45F8-8B5F-824DD501D811}" destId="{AD473F19-2BEE-4930-AE08-B9E3A8C7B052}" srcOrd="0" destOrd="0" presId="urn:microsoft.com/office/officeart/2005/8/layout/cycle6"/>
    <dgm:cxn modelId="{CC09BBB5-1FC2-41DB-AFF4-D832B1076049}" type="presOf" srcId="{C0CDDC54-027D-4227-A31C-F5A1270ABF96}" destId="{25E316A9-ABED-4256-B1E8-1497C5EB8999}" srcOrd="0" destOrd="0" presId="urn:microsoft.com/office/officeart/2005/8/layout/cycle6"/>
    <dgm:cxn modelId="{995981B8-233C-4B3E-8FF8-03AAF2C0FD37}" type="presOf" srcId="{F8A194C4-BA2B-459E-AB09-5A4ABE72FE16}" destId="{5FB92F7B-30D1-42B7-9347-4D62D0B558EC}" srcOrd="0" destOrd="0" presId="urn:microsoft.com/office/officeart/2005/8/layout/cycle6"/>
    <dgm:cxn modelId="{5B5C65CC-E7E2-44F8-9CDB-AA27352C9FF2}" type="presOf" srcId="{E09C9079-7091-4E43-B9B8-CA5DC0374067}" destId="{1DA63A96-016F-4EB9-AD15-76FD9ED02A31}" srcOrd="0" destOrd="0" presId="urn:microsoft.com/office/officeart/2005/8/layout/cycle6"/>
    <dgm:cxn modelId="{B8C341F1-F115-492B-B957-7D7BD0F0C773}" srcId="{E3AE3F94-42C7-45F8-8B5F-824DD501D811}" destId="{943C7E90-522E-4FB3-8206-BC925328FC1B}" srcOrd="0" destOrd="0" parTransId="{26CFE8A3-0396-4887-8959-6A5C7CA08E64}" sibTransId="{692BAE39-CD7B-49DE-BE80-DB3DFCD7BCC9}"/>
    <dgm:cxn modelId="{BBEC78F4-5E9A-4EC0-9913-9284A78BFAC8}" type="presOf" srcId="{692BAE39-CD7B-49DE-BE80-DB3DFCD7BCC9}" destId="{AEF23584-9A56-4826-BB22-DC8277BB0534}" srcOrd="0" destOrd="0" presId="urn:microsoft.com/office/officeart/2005/8/layout/cycle6"/>
    <dgm:cxn modelId="{3783AA5B-87B2-4D33-A66F-D0060844D6E4}" type="presParOf" srcId="{AD473F19-2BEE-4930-AE08-B9E3A8C7B052}" destId="{D9962798-C972-48DF-A47D-512B0A0AB8E5}" srcOrd="0" destOrd="0" presId="urn:microsoft.com/office/officeart/2005/8/layout/cycle6"/>
    <dgm:cxn modelId="{A82DA2FB-885F-49EB-9531-7FDC63D9C625}" type="presParOf" srcId="{AD473F19-2BEE-4930-AE08-B9E3A8C7B052}" destId="{D8438477-79C8-4F95-8858-F30218A66B1B}" srcOrd="1" destOrd="0" presId="urn:microsoft.com/office/officeart/2005/8/layout/cycle6"/>
    <dgm:cxn modelId="{A4A7AC70-2A64-441A-8E53-A4C3CBBE7F91}" type="presParOf" srcId="{AD473F19-2BEE-4930-AE08-B9E3A8C7B052}" destId="{AEF23584-9A56-4826-BB22-DC8277BB0534}" srcOrd="2" destOrd="0" presId="urn:microsoft.com/office/officeart/2005/8/layout/cycle6"/>
    <dgm:cxn modelId="{FD6570F5-30A5-4A71-99DB-88B86BDCE97E}" type="presParOf" srcId="{AD473F19-2BEE-4930-AE08-B9E3A8C7B052}" destId="{BAF5207F-4805-42DB-BC3D-BF03E7C2F92B}" srcOrd="3" destOrd="0" presId="urn:microsoft.com/office/officeart/2005/8/layout/cycle6"/>
    <dgm:cxn modelId="{9C5BF68B-3EAA-4423-8094-549587A8E264}" type="presParOf" srcId="{AD473F19-2BEE-4930-AE08-B9E3A8C7B052}" destId="{0843050D-4FC3-4006-B143-91DBED9954B6}" srcOrd="4" destOrd="0" presId="urn:microsoft.com/office/officeart/2005/8/layout/cycle6"/>
    <dgm:cxn modelId="{E14FC8F6-3E34-4F40-A441-1FDAAFA86D06}" type="presParOf" srcId="{AD473F19-2BEE-4930-AE08-B9E3A8C7B052}" destId="{25E316A9-ABED-4256-B1E8-1497C5EB8999}" srcOrd="5" destOrd="0" presId="urn:microsoft.com/office/officeart/2005/8/layout/cycle6"/>
    <dgm:cxn modelId="{5FFB3465-95F9-4B34-8316-1BEB833ADC22}" type="presParOf" srcId="{AD473F19-2BEE-4930-AE08-B9E3A8C7B052}" destId="{1753D755-F512-4145-B18D-BB980AFE067A}" srcOrd="6" destOrd="0" presId="urn:microsoft.com/office/officeart/2005/8/layout/cycle6"/>
    <dgm:cxn modelId="{0DEF20F6-972D-4CCE-AD14-255BD6936F05}" type="presParOf" srcId="{AD473F19-2BEE-4930-AE08-B9E3A8C7B052}" destId="{91870E45-2A46-4EB5-9FCB-A7D29436EA61}" srcOrd="7" destOrd="0" presId="urn:microsoft.com/office/officeart/2005/8/layout/cycle6"/>
    <dgm:cxn modelId="{56F9D055-EA1A-4464-A9B4-042C82F42A10}" type="presParOf" srcId="{AD473F19-2BEE-4930-AE08-B9E3A8C7B052}" destId="{96D4EFEA-85F8-45E1-939D-7E70E0D2108E}" srcOrd="8" destOrd="0" presId="urn:microsoft.com/office/officeart/2005/8/layout/cycle6"/>
    <dgm:cxn modelId="{115B6650-5DAE-4CBA-9C64-0E839CEEFA38}" type="presParOf" srcId="{AD473F19-2BEE-4930-AE08-B9E3A8C7B052}" destId="{5FB92F7B-30D1-42B7-9347-4D62D0B558EC}" srcOrd="9" destOrd="0" presId="urn:microsoft.com/office/officeart/2005/8/layout/cycle6"/>
    <dgm:cxn modelId="{0BCB7968-0732-41C6-BA8D-8B18B2D38D47}" type="presParOf" srcId="{AD473F19-2BEE-4930-AE08-B9E3A8C7B052}" destId="{AAB53E96-7DEB-4FC4-A4B8-A8DF64CE7D73}" srcOrd="10" destOrd="0" presId="urn:microsoft.com/office/officeart/2005/8/layout/cycle6"/>
    <dgm:cxn modelId="{DD1A5847-687C-4804-A432-7C3DDF004A00}" type="presParOf" srcId="{AD473F19-2BEE-4930-AE08-B9E3A8C7B052}" destId="{8F4B25A6-FF3B-4C5A-AECB-55EABAF9645B}" srcOrd="11" destOrd="0" presId="urn:microsoft.com/office/officeart/2005/8/layout/cycle6"/>
    <dgm:cxn modelId="{A47E4D49-559C-415B-93B5-5EDC15BA18D8}" type="presParOf" srcId="{AD473F19-2BEE-4930-AE08-B9E3A8C7B052}" destId="{41642552-49FD-4B3A-977E-656CADB1A1D6}" srcOrd="12" destOrd="0" presId="urn:microsoft.com/office/officeart/2005/8/layout/cycle6"/>
    <dgm:cxn modelId="{4F8D92EA-3FD1-467B-8B51-7EA9435726BC}" type="presParOf" srcId="{AD473F19-2BEE-4930-AE08-B9E3A8C7B052}" destId="{AC2A51A2-5170-45F1-A21E-46796570C33D}" srcOrd="13" destOrd="0" presId="urn:microsoft.com/office/officeart/2005/8/layout/cycle6"/>
    <dgm:cxn modelId="{93390E61-F804-4AF1-8D43-D316C180F6A6}" type="presParOf" srcId="{AD473F19-2BEE-4930-AE08-B9E3A8C7B052}" destId="{1DA63A96-016F-4EB9-AD15-76FD9ED02A31}" srcOrd="14" destOrd="0" presId="urn:microsoft.com/office/officeart/2005/8/layout/cycle6"/>
    <dgm:cxn modelId="{55BDC9B6-A60B-44C9-BD4F-4FB0CA560AC4}" type="presParOf" srcId="{AD473F19-2BEE-4930-AE08-B9E3A8C7B052}" destId="{BC000246-7AA3-4F8F-A1DC-D92AE5964AF2}" srcOrd="15" destOrd="0" presId="urn:microsoft.com/office/officeart/2005/8/layout/cycle6"/>
    <dgm:cxn modelId="{5F39A615-B83F-47C8-B69C-CA73CDF7C723}" type="presParOf" srcId="{AD473F19-2BEE-4930-AE08-B9E3A8C7B052}" destId="{0B0BBDB1-5F90-4FCF-AA86-998C97BA3754}" srcOrd="16" destOrd="0" presId="urn:microsoft.com/office/officeart/2005/8/layout/cycle6"/>
    <dgm:cxn modelId="{1DB3A90E-E56C-4980-872A-31656ECD683F}" type="presParOf" srcId="{AD473F19-2BEE-4930-AE08-B9E3A8C7B052}" destId="{AA4F72BE-880A-4551-8CAA-98DA5FD0E4CD}" srcOrd="17"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962798-C972-48DF-A47D-512B0A0AB8E5}">
      <dsp:nvSpPr>
        <dsp:cNvPr id="0" name=""/>
        <dsp:cNvSpPr/>
      </dsp:nvSpPr>
      <dsp:spPr>
        <a:xfrm>
          <a:off x="2577569" y="851"/>
          <a:ext cx="870959" cy="56612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latin typeface="Neue Haas Grotesk Text Pro"/>
            </a:rPr>
            <a:t>P</a:t>
          </a:r>
          <a:endParaRPr lang="en-US" sz="2300" kern="1200" dirty="0"/>
        </a:p>
      </dsp:txBody>
      <dsp:txXfrm>
        <a:off x="2605205" y="28487"/>
        <a:ext cx="815687" cy="510851"/>
      </dsp:txXfrm>
    </dsp:sp>
    <dsp:sp modelId="{AEF23584-9A56-4826-BB22-DC8277BB0534}">
      <dsp:nvSpPr>
        <dsp:cNvPr id="0" name=""/>
        <dsp:cNvSpPr/>
      </dsp:nvSpPr>
      <dsp:spPr>
        <a:xfrm>
          <a:off x="1677277" y="283913"/>
          <a:ext cx="2671544" cy="2671544"/>
        </a:xfrm>
        <a:custGeom>
          <a:avLst/>
          <a:gdLst/>
          <a:ahLst/>
          <a:cxnLst/>
          <a:rect l="0" t="0" r="0" b="0"/>
          <a:pathLst>
            <a:path>
              <a:moveTo>
                <a:pt x="1776839" y="74920"/>
              </a:moveTo>
              <a:arcTo wR="1335772" hR="1335772" stAng="17356842" swAng="1504510"/>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BAF5207F-4805-42DB-BC3D-BF03E7C2F92B}">
      <dsp:nvSpPr>
        <dsp:cNvPr id="0" name=""/>
        <dsp:cNvSpPr/>
      </dsp:nvSpPr>
      <dsp:spPr>
        <a:xfrm>
          <a:off x="3734382" y="668737"/>
          <a:ext cx="870959" cy="56612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latin typeface="Neue Haas Grotesk Text Pro"/>
            </a:rPr>
            <a:t>E</a:t>
          </a:r>
          <a:endParaRPr lang="en-US" sz="2300" kern="1200" dirty="0"/>
        </a:p>
      </dsp:txBody>
      <dsp:txXfrm>
        <a:off x="3762018" y="696373"/>
        <a:ext cx="815687" cy="510851"/>
      </dsp:txXfrm>
    </dsp:sp>
    <dsp:sp modelId="{25E316A9-ABED-4256-B1E8-1497C5EB8999}">
      <dsp:nvSpPr>
        <dsp:cNvPr id="0" name=""/>
        <dsp:cNvSpPr/>
      </dsp:nvSpPr>
      <dsp:spPr>
        <a:xfrm>
          <a:off x="1677277" y="283913"/>
          <a:ext cx="2671544" cy="2671544"/>
        </a:xfrm>
        <a:custGeom>
          <a:avLst/>
          <a:gdLst/>
          <a:ahLst/>
          <a:cxnLst/>
          <a:rect l="0" t="0" r="0" b="0"/>
          <a:pathLst>
            <a:path>
              <a:moveTo>
                <a:pt x="2617108" y="958324"/>
              </a:moveTo>
              <a:arcTo wR="1335772" hR="1335772" stAng="20615185" swAng="1969630"/>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1753D755-F512-4145-B18D-BB980AFE067A}">
      <dsp:nvSpPr>
        <dsp:cNvPr id="0" name=""/>
        <dsp:cNvSpPr/>
      </dsp:nvSpPr>
      <dsp:spPr>
        <a:xfrm>
          <a:off x="3734382" y="2004509"/>
          <a:ext cx="870959" cy="56612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latin typeface="Neue Haas Grotesk Text Pro"/>
            </a:rPr>
            <a:t>S</a:t>
          </a:r>
          <a:endParaRPr lang="en-US" sz="2300" kern="1200" dirty="0"/>
        </a:p>
      </dsp:txBody>
      <dsp:txXfrm>
        <a:off x="3762018" y="2032145"/>
        <a:ext cx="815687" cy="510851"/>
      </dsp:txXfrm>
    </dsp:sp>
    <dsp:sp modelId="{96D4EFEA-85F8-45E1-939D-7E70E0D2108E}">
      <dsp:nvSpPr>
        <dsp:cNvPr id="0" name=""/>
        <dsp:cNvSpPr/>
      </dsp:nvSpPr>
      <dsp:spPr>
        <a:xfrm>
          <a:off x="1677277" y="283913"/>
          <a:ext cx="2671544" cy="2671544"/>
        </a:xfrm>
        <a:custGeom>
          <a:avLst/>
          <a:gdLst/>
          <a:ahLst/>
          <a:cxnLst/>
          <a:rect l="0" t="0" r="0" b="0"/>
          <a:pathLst>
            <a:path>
              <a:moveTo>
                <a:pt x="2269627" y="2290864"/>
              </a:moveTo>
              <a:arcTo wR="1335772" hR="1335772" stAng="2738648" swAng="1504510"/>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5FB92F7B-30D1-42B7-9347-4D62D0B558EC}">
      <dsp:nvSpPr>
        <dsp:cNvPr id="0" name=""/>
        <dsp:cNvSpPr/>
      </dsp:nvSpPr>
      <dsp:spPr>
        <a:xfrm>
          <a:off x="2577569" y="2672395"/>
          <a:ext cx="870959" cy="56612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latin typeface="Neue Haas Grotesk Text Pro"/>
            </a:rPr>
            <a:t>T</a:t>
          </a:r>
          <a:endParaRPr lang="en-US" sz="2300" kern="1200" dirty="0"/>
        </a:p>
      </dsp:txBody>
      <dsp:txXfrm>
        <a:off x="2605205" y="2700031"/>
        <a:ext cx="815687" cy="510851"/>
      </dsp:txXfrm>
    </dsp:sp>
    <dsp:sp modelId="{8F4B25A6-FF3B-4C5A-AECB-55EABAF9645B}">
      <dsp:nvSpPr>
        <dsp:cNvPr id="0" name=""/>
        <dsp:cNvSpPr/>
      </dsp:nvSpPr>
      <dsp:spPr>
        <a:xfrm>
          <a:off x="1677277" y="283913"/>
          <a:ext cx="2671544" cy="2671544"/>
        </a:xfrm>
        <a:custGeom>
          <a:avLst/>
          <a:gdLst/>
          <a:ahLst/>
          <a:cxnLst/>
          <a:rect l="0" t="0" r="0" b="0"/>
          <a:pathLst>
            <a:path>
              <a:moveTo>
                <a:pt x="894705" y="2596624"/>
              </a:moveTo>
              <a:arcTo wR="1335772" hR="1335772" stAng="6556842" swAng="1504510"/>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41642552-49FD-4B3A-977E-656CADB1A1D6}">
      <dsp:nvSpPr>
        <dsp:cNvPr id="0" name=""/>
        <dsp:cNvSpPr/>
      </dsp:nvSpPr>
      <dsp:spPr>
        <a:xfrm>
          <a:off x="1420756" y="2004509"/>
          <a:ext cx="870959" cy="56612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latin typeface="Neue Haas Grotesk Text Pro"/>
            </a:rPr>
            <a:t>L</a:t>
          </a:r>
          <a:endParaRPr lang="en-US" sz="2300" kern="1200" dirty="0"/>
        </a:p>
      </dsp:txBody>
      <dsp:txXfrm>
        <a:off x="1448392" y="2032145"/>
        <a:ext cx="815687" cy="510851"/>
      </dsp:txXfrm>
    </dsp:sp>
    <dsp:sp modelId="{1DA63A96-016F-4EB9-AD15-76FD9ED02A31}">
      <dsp:nvSpPr>
        <dsp:cNvPr id="0" name=""/>
        <dsp:cNvSpPr/>
      </dsp:nvSpPr>
      <dsp:spPr>
        <a:xfrm>
          <a:off x="1677277" y="283913"/>
          <a:ext cx="2671544" cy="2671544"/>
        </a:xfrm>
        <a:custGeom>
          <a:avLst/>
          <a:gdLst/>
          <a:ahLst/>
          <a:cxnLst/>
          <a:rect l="0" t="0" r="0" b="0"/>
          <a:pathLst>
            <a:path>
              <a:moveTo>
                <a:pt x="54436" y="1713220"/>
              </a:moveTo>
              <a:arcTo wR="1335772" hR="1335772" stAng="9815185" swAng="1969630"/>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BC000246-7AA3-4F8F-A1DC-D92AE5964AF2}">
      <dsp:nvSpPr>
        <dsp:cNvPr id="0" name=""/>
        <dsp:cNvSpPr/>
      </dsp:nvSpPr>
      <dsp:spPr>
        <a:xfrm>
          <a:off x="1420756" y="668737"/>
          <a:ext cx="870959" cy="56612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latin typeface="Neue Haas Grotesk Text Pro"/>
            </a:rPr>
            <a:t>E</a:t>
          </a:r>
        </a:p>
      </dsp:txBody>
      <dsp:txXfrm>
        <a:off x="1448392" y="696373"/>
        <a:ext cx="815687" cy="510851"/>
      </dsp:txXfrm>
    </dsp:sp>
    <dsp:sp modelId="{AA4F72BE-880A-4551-8CAA-98DA5FD0E4CD}">
      <dsp:nvSpPr>
        <dsp:cNvPr id="0" name=""/>
        <dsp:cNvSpPr/>
      </dsp:nvSpPr>
      <dsp:spPr>
        <a:xfrm>
          <a:off x="1677277" y="283913"/>
          <a:ext cx="2671544" cy="2671544"/>
        </a:xfrm>
        <a:custGeom>
          <a:avLst/>
          <a:gdLst/>
          <a:ahLst/>
          <a:cxnLst/>
          <a:rect l="0" t="0" r="0" b="0"/>
          <a:pathLst>
            <a:path>
              <a:moveTo>
                <a:pt x="401916" y="380679"/>
              </a:moveTo>
              <a:arcTo wR="1335772" hR="1335772" stAng="13538648" swAng="1504510"/>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4/5/2023</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226884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4/5/2023</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2917033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4/5/2023</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9004528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4/5/2023</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4212487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4/5/2023</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64652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4/5/2023</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972384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4/5/2023</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9139638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4/5/2023</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066158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4/5/2023</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6054760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4/5/2023</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1667089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4/5/2023</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2800195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4/5/2023</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4036208753"/>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17" r:id="rId6"/>
    <p:sldLayoutId id="2147483713" r:id="rId7"/>
    <p:sldLayoutId id="2147483714" r:id="rId8"/>
    <p:sldLayoutId id="2147483715" r:id="rId9"/>
    <p:sldLayoutId id="2147483716" r:id="rId10"/>
    <p:sldLayoutId id="2147483718" r:id="rId11"/>
  </p:sldLayoutIdLst>
  <p:txStyles>
    <p:title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2" name="Rectangle 21">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Rectangle 25">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lue and pink paint mixture">
            <a:extLst>
              <a:ext uri="{FF2B5EF4-FFF2-40B4-BE49-F238E27FC236}">
                <a16:creationId xmlns:a16="http://schemas.microsoft.com/office/drawing/2014/main" id="{0B94A86A-5F48-AD5C-6FF5-B43342B7D3D5}"/>
              </a:ext>
            </a:extLst>
          </p:cNvPr>
          <p:cNvPicPr>
            <a:picLocks noChangeAspect="1"/>
          </p:cNvPicPr>
          <p:nvPr/>
        </p:nvPicPr>
        <p:blipFill rotWithShape="1">
          <a:blip r:embed="rId2"/>
          <a:srcRect l="1068" r="14559" b="-1"/>
          <a:stretch/>
        </p:blipFill>
        <p:spPr>
          <a:xfrm>
            <a:off x="3523488" y="10"/>
            <a:ext cx="8668512" cy="6857990"/>
          </a:xfrm>
          <a:prstGeom prst="rect">
            <a:avLst/>
          </a:prstGeom>
        </p:spPr>
      </p:pic>
      <p:sp>
        <p:nvSpPr>
          <p:cNvPr id="28" name="Rectangle 27">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371094" y="1161288"/>
            <a:ext cx="3438144" cy="1124712"/>
          </a:xfrm>
        </p:spPr>
        <p:txBody>
          <a:bodyPr vert="horz" lIns="91440" tIns="45720" rIns="91440" bIns="45720" rtlCol="0" anchor="b">
            <a:normAutofit fontScale="90000"/>
          </a:bodyPr>
          <a:lstStyle/>
          <a:p>
            <a:r>
              <a:rPr lang="en-US" sz="2600" dirty="0"/>
              <a:t>Problem solving and decision making - Presentation</a:t>
            </a:r>
          </a:p>
        </p:txBody>
      </p:sp>
      <p:sp>
        <p:nvSpPr>
          <p:cNvPr id="30" name="Rectangle 29">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p:cNvSpPr>
            <a:spLocks noGrp="1"/>
          </p:cNvSpPr>
          <p:nvPr>
            <p:ph type="subTitle" idx="1"/>
          </p:nvPr>
        </p:nvSpPr>
        <p:spPr>
          <a:xfrm>
            <a:off x="371094" y="2718054"/>
            <a:ext cx="4505706" cy="3207258"/>
          </a:xfrm>
        </p:spPr>
        <p:txBody>
          <a:bodyPr vert="horz" lIns="91440" tIns="45720" rIns="91440" bIns="45720" rtlCol="0" anchor="t">
            <a:normAutofit/>
          </a:bodyPr>
          <a:lstStyle/>
          <a:p>
            <a:pPr>
              <a:lnSpc>
                <a:spcPct val="107000"/>
              </a:lnSpc>
              <a:spcAft>
                <a:spcPts val="8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Student name: Diosnel  Cordero Romero</a:t>
            </a:r>
          </a:p>
          <a:p>
            <a:pPr>
              <a:lnSpc>
                <a:spcPct val="107000"/>
              </a:lnSpc>
              <a:spcAft>
                <a:spcPts val="8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Student id: 2131587</a:t>
            </a:r>
            <a:endParaRPr lang="en-GB" sz="1800" kern="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Module name: </a:t>
            </a:r>
            <a:r>
              <a:rPr lang="en-GB" sz="1800" kern="100" dirty="0">
                <a:ln>
                  <a:noFill/>
                </a:ln>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Problem Solving and Decision making</a:t>
            </a:r>
            <a:r>
              <a:rPr lang="en-GB" sz="1800" b="1" kern="100" dirty="0">
                <a:ln>
                  <a:noFill/>
                </a:ln>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Module code: BMSW4004</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Lecturer: Dr Inge Hill</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514111-6EE9-9EF7-C12F-E8CED14415AE}"/>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7CE9EB2B-B762-A1AC-F503-B0D19FBDBFAB}"/>
              </a:ext>
            </a:extLst>
          </p:cNvPr>
          <p:cNvSpPr>
            <a:spLocks noGrp="1"/>
          </p:cNvSpPr>
          <p:nvPr>
            <p:ph idx="1"/>
          </p:nvPr>
        </p:nvSpPr>
        <p:spPr/>
        <p:txBody>
          <a:bodyPr>
            <a:normAutofit fontScale="85000" lnSpcReduction="20000"/>
          </a:bodyPr>
          <a:lstStyle/>
          <a:p>
            <a:pPr algn="l">
              <a:buFont typeface="Arial" panose="020B0604020202020204" pitchFamily="34" charset="0"/>
              <a:buChar char="•"/>
            </a:pPr>
            <a:r>
              <a:rPr lang="en-US" b="0" i="0" dirty="0">
                <a:solidFill>
                  <a:srgbClr val="374151"/>
                </a:solidFill>
                <a:effectLst/>
                <a:latin typeface="Söhne"/>
              </a:rPr>
              <a:t>Presentation explores challenges faced by Gudrun </a:t>
            </a:r>
            <a:r>
              <a:rPr lang="en-US" b="0" i="0" dirty="0" err="1">
                <a:solidFill>
                  <a:srgbClr val="374151"/>
                </a:solidFill>
                <a:effectLst/>
                <a:latin typeface="Söhne"/>
              </a:rPr>
              <a:t>Sjoden's</a:t>
            </a:r>
            <a:r>
              <a:rPr lang="en-US" b="0" i="0" dirty="0">
                <a:solidFill>
                  <a:srgbClr val="374151"/>
                </a:solidFill>
                <a:effectLst/>
                <a:latin typeface="Söhne"/>
              </a:rPr>
              <a:t> clothes exchange program due to COVID-19 hygiene concerns and time-consuming processes</a:t>
            </a:r>
          </a:p>
          <a:p>
            <a:pPr algn="l">
              <a:buFont typeface="Arial" panose="020B0604020202020204" pitchFamily="34" charset="0"/>
              <a:buChar char="•"/>
            </a:pPr>
            <a:r>
              <a:rPr lang="en-US" b="0" i="0" dirty="0">
                <a:solidFill>
                  <a:srgbClr val="374151"/>
                </a:solidFill>
                <a:effectLst/>
                <a:latin typeface="Söhne"/>
              </a:rPr>
              <a:t>Provides an overview of the company and its exchange program</a:t>
            </a:r>
          </a:p>
          <a:p>
            <a:pPr algn="l">
              <a:buFont typeface="Arial" panose="020B0604020202020204" pitchFamily="34" charset="0"/>
              <a:buChar char="•"/>
            </a:pPr>
            <a:r>
              <a:rPr lang="en-US" b="0" i="0" dirty="0">
                <a:solidFill>
                  <a:srgbClr val="374151"/>
                </a:solidFill>
                <a:effectLst/>
                <a:latin typeface="Söhne"/>
              </a:rPr>
              <a:t>Discusses the impact of COVID-19 on customer behavior and retail staff</a:t>
            </a:r>
          </a:p>
          <a:p>
            <a:pPr algn="l">
              <a:buFont typeface="Arial" panose="020B0604020202020204" pitchFamily="34" charset="0"/>
              <a:buChar char="•"/>
            </a:pPr>
            <a:r>
              <a:rPr lang="en-US" b="0" i="0" dirty="0">
                <a:solidFill>
                  <a:srgbClr val="374151"/>
                </a:solidFill>
                <a:effectLst/>
                <a:latin typeface="Söhne"/>
              </a:rPr>
              <a:t>Proposes recommendations to improve the program, addressing hygiene concerns and reducing time spent by retail staff</a:t>
            </a:r>
          </a:p>
          <a:p>
            <a:pPr algn="l">
              <a:buFont typeface="Arial" panose="020B0604020202020204" pitchFamily="34" charset="0"/>
              <a:buChar char="•"/>
            </a:pPr>
            <a:r>
              <a:rPr lang="en-US" b="0" i="0" dirty="0">
                <a:solidFill>
                  <a:srgbClr val="374151"/>
                </a:solidFill>
                <a:effectLst/>
                <a:latin typeface="Söhne"/>
              </a:rPr>
              <a:t>Aims to assist Gudrun </a:t>
            </a:r>
            <a:r>
              <a:rPr lang="en-US" b="0" i="0" dirty="0" err="1">
                <a:solidFill>
                  <a:srgbClr val="374151"/>
                </a:solidFill>
                <a:effectLst/>
                <a:latin typeface="Söhne"/>
              </a:rPr>
              <a:t>Sjoden</a:t>
            </a:r>
            <a:r>
              <a:rPr lang="en-US" b="0" i="0" dirty="0">
                <a:solidFill>
                  <a:srgbClr val="374151"/>
                </a:solidFill>
                <a:effectLst/>
                <a:latin typeface="Söhne"/>
              </a:rPr>
              <a:t> in overcoming challenges faced by its exchange program while continuing its commitment to sustainability</a:t>
            </a:r>
          </a:p>
          <a:p>
            <a:pPr algn="l">
              <a:buFont typeface="Arial" panose="020B0604020202020204" pitchFamily="34" charset="0"/>
              <a:buChar char="•"/>
            </a:pPr>
            <a:r>
              <a:rPr lang="en-US" b="0" i="0" dirty="0">
                <a:solidFill>
                  <a:srgbClr val="374151"/>
                </a:solidFill>
                <a:effectLst/>
                <a:latin typeface="Söhne"/>
              </a:rPr>
              <a:t>Provides insights that can help fashion retailers improve their exchange programs in the face of similar challenges.</a:t>
            </a:r>
          </a:p>
        </p:txBody>
      </p:sp>
    </p:spTree>
    <p:extLst>
      <p:ext uri="{BB962C8B-B14F-4D97-AF65-F5344CB8AC3E}">
        <p14:creationId xmlns:p14="http://schemas.microsoft.com/office/powerpoint/2010/main" val="26905817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DB115E-147A-E2A4-101A-B51FDA15A6F2}"/>
              </a:ext>
            </a:extLst>
          </p:cNvPr>
          <p:cNvSpPr>
            <a:spLocks noGrp="1"/>
          </p:cNvSpPr>
          <p:nvPr>
            <p:ph type="title"/>
          </p:nvPr>
        </p:nvSpPr>
        <p:spPr/>
        <p:txBody>
          <a:bodyPr/>
          <a:lstStyle/>
          <a:p>
            <a:r>
              <a:rPr lang="en-GB" dirty="0"/>
              <a:t>Business Problem and Impact</a:t>
            </a:r>
          </a:p>
        </p:txBody>
      </p:sp>
      <p:sp>
        <p:nvSpPr>
          <p:cNvPr id="3" name="Content Placeholder 2">
            <a:extLst>
              <a:ext uri="{FF2B5EF4-FFF2-40B4-BE49-F238E27FC236}">
                <a16:creationId xmlns:a16="http://schemas.microsoft.com/office/drawing/2014/main" id="{A93C351E-0E9E-85FF-BBD4-0E381777D603}"/>
              </a:ext>
            </a:extLst>
          </p:cNvPr>
          <p:cNvSpPr>
            <a:spLocks noGrp="1"/>
          </p:cNvSpPr>
          <p:nvPr>
            <p:ph idx="1"/>
          </p:nvPr>
        </p:nvSpPr>
        <p:spPr/>
        <p:txBody>
          <a:bodyPr>
            <a:normAutofit fontScale="92500" lnSpcReduction="20000"/>
          </a:bodyPr>
          <a:lstStyle/>
          <a:p>
            <a:r>
              <a:rPr lang="en-US" b="0" i="0" dirty="0">
                <a:solidFill>
                  <a:srgbClr val="374151"/>
                </a:solidFill>
                <a:effectLst/>
                <a:latin typeface="Söhne"/>
              </a:rPr>
              <a:t>Gudrun </a:t>
            </a:r>
            <a:r>
              <a:rPr lang="en-US" b="0" i="0" dirty="0" err="1">
                <a:solidFill>
                  <a:srgbClr val="374151"/>
                </a:solidFill>
                <a:effectLst/>
                <a:latin typeface="Söhne"/>
              </a:rPr>
              <a:t>Sjoden</a:t>
            </a:r>
            <a:r>
              <a:rPr lang="en-US" b="0" i="0" dirty="0">
                <a:solidFill>
                  <a:srgbClr val="374151"/>
                </a:solidFill>
                <a:effectLst/>
                <a:latin typeface="Söhne"/>
              </a:rPr>
              <a:t> is facing a problem with their clothes exchange program, where customers are struggling to exchange clothes due to hygiene concerns and staff time constraints. </a:t>
            </a:r>
          </a:p>
          <a:p>
            <a:r>
              <a:rPr lang="en-US" b="0" i="0" dirty="0">
                <a:solidFill>
                  <a:srgbClr val="374151"/>
                </a:solidFill>
                <a:effectLst/>
                <a:latin typeface="Söhne"/>
              </a:rPr>
              <a:t>This is impacting the organization in multiple ways, such as decreased customer satisfaction and loyalty, increased staff time required for clothing exchanges, and ultimately leading to decreased revenue due to lost sales and increased staff time spent on clothing exchanges. </a:t>
            </a:r>
          </a:p>
          <a:p>
            <a:r>
              <a:rPr lang="en-US" b="0" i="0" dirty="0">
                <a:solidFill>
                  <a:srgbClr val="374151"/>
                </a:solidFill>
                <a:effectLst/>
                <a:latin typeface="Söhne"/>
              </a:rPr>
              <a:t>Additionally, there is an increased risk of negative publicity or reviews for the company, as well as an increased risk of transmission of germs or viruses if the clothing is not properly disinfected.</a:t>
            </a:r>
            <a:endParaRPr lang="en-GB" dirty="0"/>
          </a:p>
        </p:txBody>
      </p:sp>
    </p:spTree>
    <p:extLst>
      <p:ext uri="{BB962C8B-B14F-4D97-AF65-F5344CB8AC3E}">
        <p14:creationId xmlns:p14="http://schemas.microsoft.com/office/powerpoint/2010/main" val="40788813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Table&#10;&#10;Description automatically generated">
            <a:extLst>
              <a:ext uri="{FF2B5EF4-FFF2-40B4-BE49-F238E27FC236}">
                <a16:creationId xmlns:a16="http://schemas.microsoft.com/office/drawing/2014/main" id="{F6EF4FE5-F4EF-9887-B6B5-5405684D170A}"/>
              </a:ext>
            </a:extLst>
          </p:cNvPr>
          <p:cNvPicPr>
            <a:picLocks noGrp="1" noChangeAspect="1"/>
          </p:cNvPicPr>
          <p:nvPr>
            <p:ph idx="1"/>
          </p:nvPr>
        </p:nvPicPr>
        <p:blipFill>
          <a:blip r:embed="rId2"/>
          <a:stretch>
            <a:fillRect/>
          </a:stretch>
        </p:blipFill>
        <p:spPr>
          <a:xfrm>
            <a:off x="696179" y="2293983"/>
            <a:ext cx="4370131" cy="3337129"/>
          </a:xfrm>
        </p:spPr>
      </p:pic>
      <p:sp>
        <p:nvSpPr>
          <p:cNvPr id="9" name="Title 8">
            <a:extLst>
              <a:ext uri="{FF2B5EF4-FFF2-40B4-BE49-F238E27FC236}">
                <a16:creationId xmlns:a16="http://schemas.microsoft.com/office/drawing/2014/main" id="{AE5C9ED7-05CE-F25A-6D06-4421A4523D89}"/>
              </a:ext>
            </a:extLst>
          </p:cNvPr>
          <p:cNvSpPr>
            <a:spLocks noGrp="1"/>
          </p:cNvSpPr>
          <p:nvPr>
            <p:ph type="title"/>
          </p:nvPr>
        </p:nvSpPr>
        <p:spPr>
          <a:xfrm>
            <a:off x="5738368" y="2804159"/>
            <a:ext cx="5996432" cy="2826953"/>
          </a:xfrm>
        </p:spPr>
        <p:txBody>
          <a:bodyPr>
            <a:normAutofit fontScale="90000"/>
          </a:bodyPr>
          <a:lstStyle/>
          <a:p>
            <a:pPr algn="l"/>
            <a:r>
              <a:rPr lang="en-US" sz="2000" dirty="0"/>
              <a:t>SWOT Analysis</a:t>
            </a:r>
            <a:br>
              <a:rPr lang="en-US" sz="2000" dirty="0"/>
            </a:br>
            <a:br>
              <a:rPr lang="en-US" sz="2000" dirty="0"/>
            </a:br>
            <a:r>
              <a:rPr lang="en-US" sz="2000" i="0" u="sng" dirty="0">
                <a:solidFill>
                  <a:srgbClr val="374151"/>
                </a:solidFill>
                <a:effectLst/>
                <a:latin typeface="Söhne"/>
              </a:rPr>
              <a:t>Strengths</a:t>
            </a:r>
            <a:r>
              <a:rPr lang="en-US" sz="2000" i="0" dirty="0">
                <a:solidFill>
                  <a:srgbClr val="374151"/>
                </a:solidFill>
                <a:effectLst/>
                <a:latin typeface="Söhne"/>
              </a:rPr>
              <a:t>: </a:t>
            </a:r>
            <a:r>
              <a:rPr lang="en-US" sz="2000" b="0" i="0" dirty="0">
                <a:solidFill>
                  <a:srgbClr val="374151"/>
                </a:solidFill>
                <a:effectLst/>
                <a:latin typeface="Söhne"/>
              </a:rPr>
              <a:t>Established brand for sustainable fashion, loyal customer base</a:t>
            </a:r>
            <a:br>
              <a:rPr lang="en-US" sz="2000" b="0" i="0" dirty="0">
                <a:solidFill>
                  <a:srgbClr val="374151"/>
                </a:solidFill>
                <a:effectLst/>
                <a:latin typeface="Söhne"/>
              </a:rPr>
            </a:br>
            <a:br>
              <a:rPr lang="en-US" sz="2000" b="0" i="0" dirty="0">
                <a:solidFill>
                  <a:srgbClr val="374151"/>
                </a:solidFill>
                <a:effectLst/>
                <a:latin typeface="Söhne"/>
              </a:rPr>
            </a:br>
            <a:r>
              <a:rPr lang="en-US" sz="2000" i="0" u="sng" dirty="0">
                <a:solidFill>
                  <a:srgbClr val="374151"/>
                </a:solidFill>
                <a:effectLst/>
                <a:latin typeface="Söhne"/>
              </a:rPr>
              <a:t>Weaknesses: </a:t>
            </a:r>
            <a:r>
              <a:rPr lang="en-US" sz="2000" b="0" i="0" dirty="0">
                <a:solidFill>
                  <a:srgbClr val="374151"/>
                </a:solidFill>
                <a:effectLst/>
                <a:latin typeface="Söhne"/>
              </a:rPr>
              <a:t>Hygiene concerns, time-consuming exchange processes</a:t>
            </a:r>
            <a:br>
              <a:rPr lang="en-US" sz="2000" b="0" i="0" dirty="0">
                <a:solidFill>
                  <a:srgbClr val="374151"/>
                </a:solidFill>
                <a:effectLst/>
                <a:latin typeface="Söhne"/>
              </a:rPr>
            </a:br>
            <a:br>
              <a:rPr lang="en-US" sz="2000" b="0" i="0" dirty="0">
                <a:solidFill>
                  <a:srgbClr val="374151"/>
                </a:solidFill>
                <a:effectLst/>
                <a:latin typeface="Söhne"/>
              </a:rPr>
            </a:br>
            <a:r>
              <a:rPr lang="en-US" sz="2000" i="0" u="sng" dirty="0">
                <a:solidFill>
                  <a:srgbClr val="374151"/>
                </a:solidFill>
                <a:effectLst/>
                <a:latin typeface="Söhne"/>
              </a:rPr>
              <a:t>Opportunities: </a:t>
            </a:r>
            <a:r>
              <a:rPr lang="en-US" sz="2000" b="0" i="0" dirty="0">
                <a:solidFill>
                  <a:srgbClr val="374151"/>
                </a:solidFill>
                <a:effectLst/>
                <a:latin typeface="Söhne"/>
              </a:rPr>
              <a:t>Growing demand for sustainable fashion, potential for streamlined exchange processes</a:t>
            </a:r>
            <a:br>
              <a:rPr lang="en-US" sz="2000" b="0" i="0" dirty="0">
                <a:solidFill>
                  <a:srgbClr val="374151"/>
                </a:solidFill>
                <a:effectLst/>
                <a:latin typeface="Söhne"/>
              </a:rPr>
            </a:br>
            <a:br>
              <a:rPr lang="en-US" sz="2000" b="0" i="0" dirty="0">
                <a:solidFill>
                  <a:srgbClr val="374151"/>
                </a:solidFill>
                <a:effectLst/>
                <a:latin typeface="Söhne"/>
              </a:rPr>
            </a:br>
            <a:r>
              <a:rPr lang="en-US" sz="2000" i="0" u="sng" dirty="0">
                <a:solidFill>
                  <a:srgbClr val="374151"/>
                </a:solidFill>
                <a:effectLst/>
                <a:latin typeface="Söhne"/>
              </a:rPr>
              <a:t>Threats: </a:t>
            </a:r>
            <a:r>
              <a:rPr lang="en-US" sz="2000" b="0" i="0" dirty="0">
                <a:solidFill>
                  <a:srgbClr val="374151"/>
                </a:solidFill>
                <a:effectLst/>
                <a:latin typeface="Söhne"/>
              </a:rPr>
              <a:t>Competition from fast fashion retailers, ongoing impact of COVID-19 on retail industry.</a:t>
            </a:r>
            <a:br>
              <a:rPr lang="en-US" sz="1200" b="0" i="0" dirty="0">
                <a:solidFill>
                  <a:srgbClr val="374151"/>
                </a:solidFill>
                <a:effectLst/>
                <a:latin typeface="Söhne"/>
              </a:rPr>
            </a:br>
            <a:br>
              <a:rPr lang="en-US" sz="2000" dirty="0"/>
            </a:br>
            <a:br>
              <a:rPr lang="en-US" sz="2000" dirty="0"/>
            </a:br>
            <a:endParaRPr lang="en-GB" sz="2000" dirty="0"/>
          </a:p>
        </p:txBody>
      </p:sp>
      <p:sp>
        <p:nvSpPr>
          <p:cNvPr id="13" name="TextBox 12">
            <a:extLst>
              <a:ext uri="{FF2B5EF4-FFF2-40B4-BE49-F238E27FC236}">
                <a16:creationId xmlns:a16="http://schemas.microsoft.com/office/drawing/2014/main" id="{B14D68B1-CE56-0BBB-0D71-82C8AE9AC57E}"/>
              </a:ext>
            </a:extLst>
          </p:cNvPr>
          <p:cNvSpPr txBox="1"/>
          <p:nvPr/>
        </p:nvSpPr>
        <p:spPr>
          <a:xfrm>
            <a:off x="883920" y="872945"/>
            <a:ext cx="6583680" cy="707886"/>
          </a:xfrm>
          <a:prstGeom prst="rect">
            <a:avLst/>
          </a:prstGeom>
          <a:noFill/>
        </p:spPr>
        <p:txBody>
          <a:bodyPr wrap="square">
            <a:spAutoFit/>
          </a:bodyPr>
          <a:lstStyle/>
          <a:p>
            <a:r>
              <a:rPr lang="en-US" sz="4000" b="1" dirty="0"/>
              <a:t>SWOT</a:t>
            </a:r>
            <a:r>
              <a:rPr lang="en-US" sz="1800" b="1" dirty="0"/>
              <a:t> </a:t>
            </a:r>
            <a:r>
              <a:rPr lang="en-US" sz="4000" b="1" dirty="0"/>
              <a:t>Analysis</a:t>
            </a:r>
            <a:endParaRPr lang="en-GB" sz="4000" b="1" dirty="0"/>
          </a:p>
        </p:txBody>
      </p:sp>
    </p:spTree>
    <p:extLst>
      <p:ext uri="{BB962C8B-B14F-4D97-AF65-F5344CB8AC3E}">
        <p14:creationId xmlns:p14="http://schemas.microsoft.com/office/powerpoint/2010/main" val="9703778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94813-46F2-E800-04B0-37DFFBC20128}"/>
              </a:ext>
            </a:extLst>
          </p:cNvPr>
          <p:cNvSpPr>
            <a:spLocks noGrp="1"/>
          </p:cNvSpPr>
          <p:nvPr>
            <p:ph type="title"/>
          </p:nvPr>
        </p:nvSpPr>
        <p:spPr>
          <a:xfrm>
            <a:off x="914400" y="548640"/>
            <a:ext cx="9367520" cy="1259840"/>
          </a:xfrm>
        </p:spPr>
        <p:txBody>
          <a:bodyPr/>
          <a:lstStyle/>
          <a:p>
            <a:r>
              <a:rPr lang="en-US" dirty="0"/>
              <a:t>SWOT Analysis</a:t>
            </a:r>
          </a:p>
        </p:txBody>
      </p:sp>
      <p:sp>
        <p:nvSpPr>
          <p:cNvPr id="5" name="Content Placeholder 4">
            <a:extLst>
              <a:ext uri="{FF2B5EF4-FFF2-40B4-BE49-F238E27FC236}">
                <a16:creationId xmlns:a16="http://schemas.microsoft.com/office/drawing/2014/main" id="{672786F0-AB70-AA5C-6A0D-E87E7EE94D0F}"/>
              </a:ext>
            </a:extLst>
          </p:cNvPr>
          <p:cNvSpPr>
            <a:spLocks noGrp="1"/>
          </p:cNvSpPr>
          <p:nvPr>
            <p:ph idx="1"/>
          </p:nvPr>
        </p:nvSpPr>
        <p:spPr/>
        <p:txBody>
          <a:bodyPr>
            <a:normAutofit/>
          </a:bodyPr>
          <a:lstStyle/>
          <a:p>
            <a:pPr marL="0" indent="0">
              <a:buNone/>
            </a:pPr>
            <a:r>
              <a:rPr lang="en-US" sz="2000" b="0" i="0" dirty="0">
                <a:solidFill>
                  <a:srgbClr val="374151"/>
                </a:solidFill>
                <a:effectLst/>
                <a:latin typeface="Arial" panose="020B0604020202020204" pitchFamily="34" charset="0"/>
                <a:cs typeface="Arial" panose="020B0604020202020204" pitchFamily="34" charset="0"/>
              </a:rPr>
              <a:t>Gudrun </a:t>
            </a:r>
            <a:r>
              <a:rPr lang="en-US" sz="2000" b="0" i="0" dirty="0" err="1">
                <a:solidFill>
                  <a:srgbClr val="374151"/>
                </a:solidFill>
                <a:effectLst/>
                <a:latin typeface="Arial" panose="020B0604020202020204" pitchFamily="34" charset="0"/>
                <a:cs typeface="Arial" panose="020B0604020202020204" pitchFamily="34" charset="0"/>
              </a:rPr>
              <a:t>Sjoden's</a:t>
            </a:r>
            <a:r>
              <a:rPr lang="en-US" sz="2000" b="0" i="0" dirty="0">
                <a:solidFill>
                  <a:srgbClr val="374151"/>
                </a:solidFill>
                <a:effectLst/>
                <a:latin typeface="Arial" panose="020B0604020202020204" pitchFamily="34" charset="0"/>
                <a:cs typeface="Arial" panose="020B0604020202020204" pitchFamily="34" charset="0"/>
              </a:rPr>
              <a:t> SWOT analysis reveals established brand recognition and a loyal customer base as strengths, while hygiene concerns and time-consuming exchange processes are weaknesses. </a:t>
            </a:r>
          </a:p>
          <a:p>
            <a:pPr marL="0" indent="0">
              <a:buNone/>
            </a:pPr>
            <a:r>
              <a:rPr lang="en-US" sz="2000" b="0" i="0" dirty="0">
                <a:solidFill>
                  <a:srgbClr val="374151"/>
                </a:solidFill>
                <a:effectLst/>
                <a:latin typeface="Arial" panose="020B0604020202020204" pitchFamily="34" charset="0"/>
                <a:cs typeface="Arial" panose="020B0604020202020204" pitchFamily="34" charset="0"/>
              </a:rPr>
              <a:t>Opportunities include the growing demand for sustainable fashion and the potential for streamlined exchange processes, while fast fashion competitors and the ongoing effects of COVID-19 pose threats. </a:t>
            </a:r>
          </a:p>
          <a:p>
            <a:pPr marL="0" indent="0">
              <a:buNone/>
            </a:pPr>
            <a:r>
              <a:rPr lang="en-US" sz="2000" b="0" i="0" dirty="0">
                <a:solidFill>
                  <a:srgbClr val="374151"/>
                </a:solidFill>
                <a:effectLst/>
                <a:latin typeface="Arial" panose="020B0604020202020204" pitchFamily="34" charset="0"/>
                <a:cs typeface="Arial" panose="020B0604020202020204" pitchFamily="34" charset="0"/>
              </a:rPr>
              <a:t>The SWOT analysis highlights areas of potential improvement and risk, enabling the company to address challenges and capitalize on opportunities to enhance their clothes exchange program.</a:t>
            </a:r>
          </a:p>
        </p:txBody>
      </p:sp>
    </p:spTree>
    <p:extLst>
      <p:ext uri="{BB962C8B-B14F-4D97-AF65-F5344CB8AC3E}">
        <p14:creationId xmlns:p14="http://schemas.microsoft.com/office/powerpoint/2010/main" val="42853421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94813-46F2-E800-04B0-37DFFBC20128}"/>
              </a:ext>
            </a:extLst>
          </p:cNvPr>
          <p:cNvSpPr>
            <a:spLocks noGrp="1"/>
          </p:cNvSpPr>
          <p:nvPr>
            <p:ph type="title"/>
          </p:nvPr>
        </p:nvSpPr>
        <p:spPr/>
        <p:txBody>
          <a:bodyPr/>
          <a:lstStyle/>
          <a:p>
            <a:r>
              <a:rPr lang="en-US" dirty="0"/>
              <a:t>Pestle Analysis </a:t>
            </a:r>
          </a:p>
        </p:txBody>
      </p:sp>
      <p:graphicFrame>
        <p:nvGraphicFramePr>
          <p:cNvPr id="9" name="Diagram 9">
            <a:extLst>
              <a:ext uri="{FF2B5EF4-FFF2-40B4-BE49-F238E27FC236}">
                <a16:creationId xmlns:a16="http://schemas.microsoft.com/office/drawing/2014/main" id="{FDE6D81F-E3E2-9268-D674-903A4D00CF6A}"/>
              </a:ext>
            </a:extLst>
          </p:cNvPr>
          <p:cNvGraphicFramePr>
            <a:graphicFrameLocks noGrp="1"/>
          </p:cNvGraphicFramePr>
          <p:nvPr>
            <p:ph idx="1"/>
            <p:extLst>
              <p:ext uri="{D42A27DB-BD31-4B8C-83A1-F6EECF244321}">
                <p14:modId xmlns:p14="http://schemas.microsoft.com/office/powerpoint/2010/main" val="1711432947"/>
              </p:ext>
            </p:extLst>
          </p:nvPr>
        </p:nvGraphicFramePr>
        <p:xfrm>
          <a:off x="-235923" y="2392056"/>
          <a:ext cx="6026099" cy="32393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03" name="TextBox 202">
            <a:extLst>
              <a:ext uri="{FF2B5EF4-FFF2-40B4-BE49-F238E27FC236}">
                <a16:creationId xmlns:a16="http://schemas.microsoft.com/office/drawing/2014/main" id="{14370B10-259A-90EA-2C9F-D933E25B0976}"/>
              </a:ext>
            </a:extLst>
          </p:cNvPr>
          <p:cNvSpPr txBox="1"/>
          <p:nvPr/>
        </p:nvSpPr>
        <p:spPr>
          <a:xfrm>
            <a:off x="5622822" y="3134578"/>
            <a:ext cx="5431258"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In order to assess the risk, growth, and decline of an organization or a corporation, one uses a pestle to discover factors that could have an impact on your firm in the political, economic, social, technical, legal, and environmental spheres.</a:t>
            </a:r>
            <a:endParaRPr lang="en-GB" dirty="0"/>
          </a:p>
        </p:txBody>
      </p:sp>
    </p:spTree>
    <p:extLst>
      <p:ext uri="{BB962C8B-B14F-4D97-AF65-F5344CB8AC3E}">
        <p14:creationId xmlns:p14="http://schemas.microsoft.com/office/powerpoint/2010/main" val="36878261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94813-46F2-E800-04B0-37DFFBC20128}"/>
              </a:ext>
            </a:extLst>
          </p:cNvPr>
          <p:cNvSpPr>
            <a:spLocks noGrp="1"/>
          </p:cNvSpPr>
          <p:nvPr>
            <p:ph type="title"/>
          </p:nvPr>
        </p:nvSpPr>
        <p:spPr/>
        <p:txBody>
          <a:bodyPr/>
          <a:lstStyle/>
          <a:p>
            <a:r>
              <a:rPr lang="en-US" dirty="0"/>
              <a:t>Pestle Analysis </a:t>
            </a:r>
          </a:p>
        </p:txBody>
      </p:sp>
      <p:sp>
        <p:nvSpPr>
          <p:cNvPr id="4" name="Content Placeholder 3">
            <a:extLst>
              <a:ext uri="{FF2B5EF4-FFF2-40B4-BE49-F238E27FC236}">
                <a16:creationId xmlns:a16="http://schemas.microsoft.com/office/drawing/2014/main" id="{3303BF13-46A3-401B-1B40-0E91A69C33A9}"/>
              </a:ext>
            </a:extLst>
          </p:cNvPr>
          <p:cNvSpPr>
            <a:spLocks noGrp="1"/>
          </p:cNvSpPr>
          <p:nvPr>
            <p:ph idx="1"/>
          </p:nvPr>
        </p:nvSpPr>
        <p:spPr>
          <a:xfrm>
            <a:off x="670560" y="2478024"/>
            <a:ext cx="4734560" cy="3694176"/>
          </a:xfrm>
        </p:spPr>
        <p:txBody>
          <a:bodyPr>
            <a:normAutofit/>
          </a:bodyPr>
          <a:lstStyle/>
          <a:p>
            <a:pPr algn="l">
              <a:buFont typeface="Arial" panose="020B0604020202020204" pitchFamily="34" charset="0"/>
              <a:buChar char="•"/>
            </a:pPr>
            <a:r>
              <a:rPr lang="en-US" sz="1900" b="0" i="0" dirty="0">
                <a:solidFill>
                  <a:srgbClr val="374151"/>
                </a:solidFill>
                <a:effectLst/>
                <a:latin typeface="Söhne"/>
              </a:rPr>
              <a:t>Political: Changes in regulations related to retail and sustainability may impact the company's operations and image.</a:t>
            </a:r>
          </a:p>
          <a:p>
            <a:pPr algn="l">
              <a:buFont typeface="Arial" panose="020B0604020202020204" pitchFamily="34" charset="0"/>
              <a:buChar char="•"/>
            </a:pPr>
            <a:r>
              <a:rPr lang="en-US" sz="1900" b="0" i="0" dirty="0">
                <a:solidFill>
                  <a:srgbClr val="374151"/>
                </a:solidFill>
                <a:effectLst/>
                <a:latin typeface="Söhne"/>
              </a:rPr>
              <a:t>Economic: A challenging economic climate may affect customer spending habits and reduce demand for sustainable fashion.</a:t>
            </a:r>
          </a:p>
          <a:p>
            <a:pPr algn="l">
              <a:buFont typeface="Arial" panose="020B0604020202020204" pitchFamily="34" charset="0"/>
              <a:buChar char="•"/>
            </a:pPr>
            <a:r>
              <a:rPr lang="en-US" sz="1900" b="0" i="0" dirty="0">
                <a:solidFill>
                  <a:srgbClr val="374151"/>
                </a:solidFill>
                <a:effectLst/>
                <a:latin typeface="Söhne"/>
              </a:rPr>
              <a:t>Sociocultural: Customers' attitudes and beliefs about sustainability and hygiene may impact their willingness to participate in the clothes exchange program.</a:t>
            </a:r>
          </a:p>
        </p:txBody>
      </p:sp>
      <p:sp>
        <p:nvSpPr>
          <p:cNvPr id="5" name="Content Placeholder 3">
            <a:extLst>
              <a:ext uri="{FF2B5EF4-FFF2-40B4-BE49-F238E27FC236}">
                <a16:creationId xmlns:a16="http://schemas.microsoft.com/office/drawing/2014/main" id="{4A2EBF75-E612-BB1C-FEAE-80CA429572C2}"/>
              </a:ext>
            </a:extLst>
          </p:cNvPr>
          <p:cNvSpPr txBox="1">
            <a:spLocks/>
          </p:cNvSpPr>
          <p:nvPr/>
        </p:nvSpPr>
        <p:spPr>
          <a:xfrm>
            <a:off x="5890768" y="2478024"/>
            <a:ext cx="5844032" cy="3694176"/>
          </a:xfrm>
          <a:prstGeom prst="rect">
            <a:avLst/>
          </a:prstGeom>
        </p:spPr>
        <p:txBody>
          <a:bodyPr vert="horz" lIns="91440" tIns="45720" rIns="91440" bIns="45720" rtlCol="0">
            <a:noAutofit/>
          </a:bodyPr>
          <a:lstStyle>
            <a:lvl1pPr marL="228600" indent="-228600" algn="l" defTabSz="914400" rtl="0" eaLnBrk="1" latinLnBrk="0" hangingPunct="1">
              <a:lnSpc>
                <a:spcPct val="11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900" dirty="0">
                <a:solidFill>
                  <a:srgbClr val="374151"/>
                </a:solidFill>
                <a:latin typeface="Söhne"/>
              </a:rPr>
              <a:t>Technological: Advancements in cleaning technology and e-commerce may provide opportunities to streamline the exchange process and improve hygiene measures.</a:t>
            </a:r>
          </a:p>
          <a:p>
            <a:r>
              <a:rPr lang="en-US" sz="1900" dirty="0">
                <a:solidFill>
                  <a:srgbClr val="374151"/>
                </a:solidFill>
                <a:latin typeface="Söhne"/>
              </a:rPr>
              <a:t>Legal: Compliance with regulations related to sustainability and retail operations may be a challenge for the company.</a:t>
            </a:r>
          </a:p>
          <a:p>
            <a:r>
              <a:rPr lang="en-US" sz="1900" dirty="0">
                <a:solidFill>
                  <a:srgbClr val="374151"/>
                </a:solidFill>
                <a:latin typeface="Söhne"/>
              </a:rPr>
              <a:t>Environmental: Increasing concerns about the environmental impact of the fashion industry may both increase demand for sustainable products and raise expectations for eco-friendly business practices.</a:t>
            </a:r>
          </a:p>
        </p:txBody>
      </p:sp>
    </p:spTree>
    <p:extLst>
      <p:ext uri="{BB962C8B-B14F-4D97-AF65-F5344CB8AC3E}">
        <p14:creationId xmlns:p14="http://schemas.microsoft.com/office/powerpoint/2010/main" val="15572368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7254E-F169-CF33-C549-35C53DAE2F8E}"/>
              </a:ext>
            </a:extLst>
          </p:cNvPr>
          <p:cNvSpPr>
            <a:spLocks noGrp="1"/>
          </p:cNvSpPr>
          <p:nvPr>
            <p:ph type="title"/>
          </p:nvPr>
        </p:nvSpPr>
        <p:spPr/>
        <p:txBody>
          <a:bodyPr/>
          <a:lstStyle/>
          <a:p>
            <a:r>
              <a:rPr lang="en-US" dirty="0"/>
              <a:t>Ishikawa Diagram</a:t>
            </a:r>
          </a:p>
        </p:txBody>
      </p:sp>
      <p:pic>
        <p:nvPicPr>
          <p:cNvPr id="5" name="Content Placeholder 4">
            <a:extLst>
              <a:ext uri="{FF2B5EF4-FFF2-40B4-BE49-F238E27FC236}">
                <a16:creationId xmlns:a16="http://schemas.microsoft.com/office/drawing/2014/main" id="{EF29086D-9BD4-2DB4-EB12-CACD14B6192D}"/>
              </a:ext>
            </a:extLst>
          </p:cNvPr>
          <p:cNvPicPr>
            <a:picLocks noGrp="1" noChangeAspect="1"/>
          </p:cNvPicPr>
          <p:nvPr>
            <p:ph idx="1"/>
          </p:nvPr>
        </p:nvPicPr>
        <p:blipFill>
          <a:blip r:embed="rId2"/>
          <a:stretch>
            <a:fillRect/>
          </a:stretch>
        </p:blipFill>
        <p:spPr>
          <a:xfrm>
            <a:off x="531842" y="2650574"/>
            <a:ext cx="5016758" cy="2902099"/>
          </a:xfrm>
        </p:spPr>
      </p:pic>
      <p:sp>
        <p:nvSpPr>
          <p:cNvPr id="6" name="TextBox 5">
            <a:extLst>
              <a:ext uri="{FF2B5EF4-FFF2-40B4-BE49-F238E27FC236}">
                <a16:creationId xmlns:a16="http://schemas.microsoft.com/office/drawing/2014/main" id="{134087A6-2A30-57FF-1CC7-0AFB3A410ED5}"/>
              </a:ext>
            </a:extLst>
          </p:cNvPr>
          <p:cNvSpPr txBox="1"/>
          <p:nvPr/>
        </p:nvSpPr>
        <p:spPr>
          <a:xfrm>
            <a:off x="6441440" y="3229694"/>
            <a:ext cx="4842256" cy="1477328"/>
          </a:xfrm>
          <a:prstGeom prst="rect">
            <a:avLst/>
          </a:prstGeom>
          <a:noFill/>
        </p:spPr>
        <p:txBody>
          <a:bodyPr wrap="square" rtlCol="0">
            <a:spAutoFit/>
          </a:bodyPr>
          <a:lstStyle/>
          <a:p>
            <a:r>
              <a:rPr lang="en-US" dirty="0"/>
              <a:t>This Ishikawa fishbone diagram is used to analyze potential causes and effects in company operations. This diagram will shed light on Gudrun </a:t>
            </a:r>
            <a:r>
              <a:rPr lang="en-US" dirty="0" err="1"/>
              <a:t>Sjoden’s</a:t>
            </a:r>
            <a:r>
              <a:rPr lang="en-US" dirty="0"/>
              <a:t> issues and the main causes and effects of the company. </a:t>
            </a:r>
            <a:endParaRPr lang="en-GB" dirty="0"/>
          </a:p>
        </p:txBody>
      </p:sp>
    </p:spTree>
    <p:extLst>
      <p:ext uri="{BB962C8B-B14F-4D97-AF65-F5344CB8AC3E}">
        <p14:creationId xmlns:p14="http://schemas.microsoft.com/office/powerpoint/2010/main" val="21455198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43129-E8AE-408D-B945-CB1B51FFEE00}"/>
              </a:ext>
            </a:extLst>
          </p:cNvPr>
          <p:cNvSpPr>
            <a:spLocks noGrp="1"/>
          </p:cNvSpPr>
          <p:nvPr>
            <p:ph type="title"/>
          </p:nvPr>
        </p:nvSpPr>
        <p:spPr/>
        <p:txBody>
          <a:bodyPr>
            <a:normAutofit fontScale="90000"/>
          </a:bodyPr>
          <a:lstStyle/>
          <a:p>
            <a:r>
              <a:rPr lang="en-GB" dirty="0"/>
              <a:t>Cause and Effects of Gudrun </a:t>
            </a:r>
            <a:r>
              <a:rPr lang="en-GB" dirty="0" err="1"/>
              <a:t>Sjoden</a:t>
            </a:r>
            <a:r>
              <a:rPr lang="en-GB" dirty="0"/>
              <a:t> (GS) </a:t>
            </a:r>
          </a:p>
        </p:txBody>
      </p:sp>
      <p:sp>
        <p:nvSpPr>
          <p:cNvPr id="3" name="Content Placeholder 2">
            <a:extLst>
              <a:ext uri="{FF2B5EF4-FFF2-40B4-BE49-F238E27FC236}">
                <a16:creationId xmlns:a16="http://schemas.microsoft.com/office/drawing/2014/main" id="{8CFA1344-1A22-7A6A-B2D5-9C46EE45710A}"/>
              </a:ext>
            </a:extLst>
          </p:cNvPr>
          <p:cNvSpPr>
            <a:spLocks noGrp="1"/>
          </p:cNvSpPr>
          <p:nvPr>
            <p:ph idx="1"/>
          </p:nvPr>
        </p:nvSpPr>
        <p:spPr>
          <a:xfrm>
            <a:off x="7037397" y="2478024"/>
            <a:ext cx="4246299" cy="3694176"/>
          </a:xfrm>
        </p:spPr>
        <p:txBody>
          <a:bodyPr>
            <a:normAutofit fontScale="85000" lnSpcReduction="20000"/>
          </a:bodyPr>
          <a:lstStyle/>
          <a:p>
            <a:pPr marL="0" indent="0">
              <a:lnSpc>
                <a:spcPct val="130000"/>
              </a:lnSpc>
              <a:buNone/>
            </a:pPr>
            <a:r>
              <a:rPr lang="en-GB" sz="3100" b="1" dirty="0"/>
              <a:t>Effects</a:t>
            </a:r>
          </a:p>
          <a:p>
            <a:pPr marL="0" indent="0">
              <a:buNone/>
            </a:pPr>
            <a:r>
              <a:rPr lang="en-US" sz="1800" b="1" dirty="0"/>
              <a:t>Customers not exchanging clothes</a:t>
            </a:r>
          </a:p>
          <a:p>
            <a:pPr marL="0" indent="0">
              <a:buNone/>
            </a:pPr>
            <a:r>
              <a:rPr lang="en-US" sz="1800" b="1" dirty="0"/>
              <a:t>Decreased customer satisfaction</a:t>
            </a:r>
          </a:p>
          <a:p>
            <a:pPr marL="0" indent="0">
              <a:buNone/>
            </a:pPr>
            <a:r>
              <a:rPr lang="en-US" sz="1800" b="1" dirty="0"/>
              <a:t>Decreased customer loyalty</a:t>
            </a:r>
          </a:p>
          <a:p>
            <a:pPr marL="0" indent="0">
              <a:buNone/>
            </a:pPr>
            <a:r>
              <a:rPr lang="en-US" sz="1800" b="1" dirty="0"/>
              <a:t>Increased staff time required for clothing exchanges </a:t>
            </a:r>
          </a:p>
          <a:p>
            <a:pPr marL="0" indent="0">
              <a:buNone/>
            </a:pPr>
            <a:r>
              <a:rPr lang="en-US" sz="1800" b="1" dirty="0"/>
              <a:t>Decreased staff productivity </a:t>
            </a:r>
          </a:p>
          <a:p>
            <a:pPr marL="0" indent="0">
              <a:buNone/>
            </a:pPr>
            <a:r>
              <a:rPr lang="en-US" sz="1800" b="1" dirty="0"/>
              <a:t>Increased risk of transmission of germs or viruses Increased risk of negative publicity or reviews for the company</a:t>
            </a:r>
          </a:p>
          <a:p>
            <a:pPr marL="0" indent="0">
              <a:buNone/>
            </a:pPr>
            <a:r>
              <a:rPr lang="en-US" sz="1800" b="1" dirty="0"/>
              <a:t>Decreased revenue due to lost sales and increased staff time on clothing exchanges</a:t>
            </a:r>
            <a:endParaRPr lang="en-GB" sz="1800" b="1" dirty="0"/>
          </a:p>
        </p:txBody>
      </p:sp>
      <p:sp>
        <p:nvSpPr>
          <p:cNvPr id="6" name="Content Placeholder 2">
            <a:extLst>
              <a:ext uri="{FF2B5EF4-FFF2-40B4-BE49-F238E27FC236}">
                <a16:creationId xmlns:a16="http://schemas.microsoft.com/office/drawing/2014/main" id="{BBD8A2F9-8B24-5ECB-B086-CF300A728BA1}"/>
              </a:ext>
            </a:extLst>
          </p:cNvPr>
          <p:cNvSpPr txBox="1">
            <a:spLocks/>
          </p:cNvSpPr>
          <p:nvPr/>
        </p:nvSpPr>
        <p:spPr>
          <a:xfrm>
            <a:off x="314960" y="2478024"/>
            <a:ext cx="6197599" cy="4379976"/>
          </a:xfrm>
          <a:prstGeom prst="rect">
            <a:avLst/>
          </a:prstGeom>
        </p:spPr>
        <p:txBody>
          <a:bodyPr vert="horz" lIns="91440" tIns="45720" rIns="91440" bIns="45720" rtlCol="0">
            <a:noAutofit/>
          </a:bodyPr>
          <a:lstStyle>
            <a:lvl1pPr marL="228600" indent="-228600" algn="l" defTabSz="914400" rtl="0" eaLnBrk="1" latinLnBrk="0" hangingPunct="1">
              <a:lnSpc>
                <a:spcPct val="11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Cause</a:t>
            </a:r>
          </a:p>
          <a:p>
            <a:pPr marL="0" indent="0">
              <a:buNone/>
            </a:pPr>
            <a:r>
              <a:rPr lang="en-US" sz="1400" b="1" dirty="0"/>
              <a:t>Lack of clear policies or guidelines for clothing exchange and disinfection</a:t>
            </a:r>
          </a:p>
          <a:p>
            <a:pPr marL="0" indent="0">
              <a:buNone/>
            </a:pPr>
            <a:r>
              <a:rPr lang="en-US" sz="1400" b="1" dirty="0"/>
              <a:t>Inadequate communication of policies and guidelines to customers</a:t>
            </a:r>
          </a:p>
          <a:p>
            <a:pPr marL="0" indent="0">
              <a:buNone/>
            </a:pPr>
            <a:r>
              <a:rPr lang="en-US" sz="1400" b="1" dirty="0"/>
              <a:t>Inadequate staff training on proper clothing disinfection procedures</a:t>
            </a:r>
          </a:p>
          <a:p>
            <a:pPr marL="0" indent="0">
              <a:buNone/>
            </a:pPr>
            <a:r>
              <a:rPr lang="en-US" sz="1400" b="1" dirty="0"/>
              <a:t>Inadequate staff training on how to efficiently process clothing exchanges</a:t>
            </a:r>
          </a:p>
          <a:p>
            <a:pPr marL="0" indent="0">
              <a:buNone/>
            </a:pPr>
            <a:r>
              <a:rPr lang="en-US" sz="1400" b="1" dirty="0"/>
              <a:t>Resistance to change or new procedures among staff members</a:t>
            </a:r>
          </a:p>
          <a:p>
            <a:pPr marL="0" indent="0">
              <a:buNone/>
            </a:pPr>
            <a:r>
              <a:rPr lang="en-US" sz="1400" b="1" dirty="0"/>
              <a:t>Insufficient resources or technology to streamline the clothing exchange process</a:t>
            </a:r>
          </a:p>
          <a:p>
            <a:pPr marL="0" indent="0">
              <a:buNone/>
            </a:pPr>
            <a:r>
              <a:rPr lang="en-US" sz="1400" b="1" dirty="0"/>
              <a:t>Limited physical space in stores to handle clothing exchanges</a:t>
            </a:r>
          </a:p>
          <a:p>
            <a:pPr marL="0" indent="0">
              <a:buNone/>
            </a:pPr>
            <a:r>
              <a:rPr lang="en-US" sz="1400" b="1" dirty="0"/>
              <a:t>High volume of clothing exchanges due to economic stressors and increased living costs</a:t>
            </a:r>
            <a:endParaRPr lang="en-GB" sz="1400" b="1" dirty="0"/>
          </a:p>
        </p:txBody>
      </p:sp>
    </p:spTree>
    <p:extLst>
      <p:ext uri="{BB962C8B-B14F-4D97-AF65-F5344CB8AC3E}">
        <p14:creationId xmlns:p14="http://schemas.microsoft.com/office/powerpoint/2010/main" val="6331956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F6A2F-0785-67C8-565E-8D5E475CA3AE}"/>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57F3CB26-688A-9F89-5856-B151BF6E7FC2}"/>
              </a:ext>
            </a:extLst>
          </p:cNvPr>
          <p:cNvSpPr>
            <a:spLocks noGrp="1"/>
          </p:cNvSpPr>
          <p:nvPr>
            <p:ph idx="1"/>
          </p:nvPr>
        </p:nvSpPr>
        <p:spPr/>
        <p:txBody>
          <a:bodyPr>
            <a:normAutofit fontScale="92500"/>
          </a:bodyPr>
          <a:lstStyle/>
          <a:p>
            <a:r>
              <a:rPr lang="en-US" b="0" i="0" dirty="0">
                <a:solidFill>
                  <a:srgbClr val="374151"/>
                </a:solidFill>
                <a:effectLst/>
                <a:latin typeface="Söhne"/>
              </a:rPr>
              <a:t>In conclusion, Gudrun </a:t>
            </a:r>
            <a:r>
              <a:rPr lang="en-US" b="0" i="0" dirty="0" err="1">
                <a:solidFill>
                  <a:srgbClr val="374151"/>
                </a:solidFill>
                <a:effectLst/>
                <a:latin typeface="Söhne"/>
              </a:rPr>
              <a:t>Sjoden</a:t>
            </a:r>
            <a:r>
              <a:rPr lang="en-US" b="0" i="0" dirty="0">
                <a:solidFill>
                  <a:srgbClr val="374151"/>
                </a:solidFill>
                <a:effectLst/>
                <a:latin typeface="Söhne"/>
              </a:rPr>
              <a:t> is facing a significant business problem related to the clothes exchange program due to hygiene concerns and staff time constraints. </a:t>
            </a:r>
          </a:p>
          <a:p>
            <a:r>
              <a:rPr lang="en-US" b="0" i="0" dirty="0">
                <a:solidFill>
                  <a:srgbClr val="374151"/>
                </a:solidFill>
                <a:effectLst/>
                <a:latin typeface="Söhne"/>
              </a:rPr>
              <a:t>The root causes of the problem include inadequate policies and guidelines, insufficient staff training, limited resources and technology, customer concerns, lack of incentives, and high volume of exchanges. </a:t>
            </a:r>
          </a:p>
          <a:p>
            <a:r>
              <a:rPr lang="en-US" b="0" i="0" dirty="0">
                <a:solidFill>
                  <a:srgbClr val="374151"/>
                </a:solidFill>
                <a:effectLst/>
                <a:latin typeface="Söhne"/>
              </a:rPr>
              <a:t>This problem has led to decreased customer satisfaction and loyalty, increased staff time, and decreased revenue. However, by addressing these root causes, GS can improve the clothing exchange process, enhance customer satisfaction and loyalty, and ultimately boost revenue.</a:t>
            </a:r>
            <a:endParaRPr lang="en-GB" dirty="0"/>
          </a:p>
        </p:txBody>
      </p:sp>
    </p:spTree>
    <p:extLst>
      <p:ext uri="{BB962C8B-B14F-4D97-AF65-F5344CB8AC3E}">
        <p14:creationId xmlns:p14="http://schemas.microsoft.com/office/powerpoint/2010/main" val="3870111294"/>
      </p:ext>
    </p:extLst>
  </p:cSld>
  <p:clrMapOvr>
    <a:masterClrMapping/>
  </p:clrMapOvr>
</p:sld>
</file>

<file path=ppt/theme/theme1.xml><?xml version="1.0" encoding="utf-8"?>
<a:theme xmlns:a="http://schemas.openxmlformats.org/drawingml/2006/main" name="AccentBoxVTI">
  <a:themeElements>
    <a:clrScheme name="AnalogousFromLightSeedLeftStep">
      <a:dk1>
        <a:srgbClr val="000000"/>
      </a:dk1>
      <a:lt1>
        <a:srgbClr val="FFFFFF"/>
      </a:lt1>
      <a:dk2>
        <a:srgbClr val="243541"/>
      </a:dk2>
      <a:lt2>
        <a:srgbClr val="E2E8E7"/>
      </a:lt2>
      <a:accent1>
        <a:srgbClr val="C6969B"/>
      </a:accent1>
      <a:accent2>
        <a:srgbClr val="BA7F9D"/>
      </a:accent2>
      <a:accent3>
        <a:srgbClr val="C492C1"/>
      </a:accent3>
      <a:accent4>
        <a:srgbClr val="A67FBA"/>
      </a:accent4>
      <a:accent5>
        <a:srgbClr val="A296C6"/>
      </a:accent5>
      <a:accent6>
        <a:srgbClr val="7F89BA"/>
      </a:accent6>
      <a:hlink>
        <a:srgbClr val="568E89"/>
      </a:hlink>
      <a:folHlink>
        <a:srgbClr val="7F7F7F"/>
      </a:folHlink>
    </a:clrScheme>
    <a:fontScheme name="Avenir">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docProps/app.xml><?xml version="1.0" encoding="utf-8"?>
<Properties xmlns="http://schemas.openxmlformats.org/officeDocument/2006/extended-properties" xmlns:vt="http://schemas.openxmlformats.org/officeDocument/2006/docPropsVTypes">
  <Template>office theme</Template>
  <TotalTime>2663</TotalTime>
  <Words>857</Words>
  <Application>Microsoft Office PowerPoint</Application>
  <PresentationFormat>Widescreen</PresentationFormat>
  <Paragraphs>62</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Neue Haas Grotesk Text Pro</vt:lpstr>
      <vt:lpstr>Söhne</vt:lpstr>
      <vt:lpstr>AccentBoxVTI</vt:lpstr>
      <vt:lpstr>Problem solving and decision making - Presentation</vt:lpstr>
      <vt:lpstr>Introduction</vt:lpstr>
      <vt:lpstr>Business Problem and Impact</vt:lpstr>
      <vt:lpstr>SWOT Analysis  Strengths: Established brand for sustainable fashion, loyal customer base  Weaknesses: Hygiene concerns, time-consuming exchange processes  Opportunities: Growing demand for sustainable fashion, potential for streamlined exchange processes  Threats: Competition from fast fashion retailers, ongoing impact of COVID-19 on retail industry.   </vt:lpstr>
      <vt:lpstr>SWOT Analysis</vt:lpstr>
      <vt:lpstr>Pestle Analysis </vt:lpstr>
      <vt:lpstr>Pestle Analysis </vt:lpstr>
      <vt:lpstr>Ishikawa Diagram</vt:lpstr>
      <vt:lpstr>Cause and Effects of Gudrun Sjoden (GS) </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Team Knowhow</dc:creator>
  <cp:lastModifiedBy>Diosnel Cordero Romero</cp:lastModifiedBy>
  <cp:revision>123</cp:revision>
  <dcterms:created xsi:type="dcterms:W3CDTF">2022-11-24T18:44:52Z</dcterms:created>
  <dcterms:modified xsi:type="dcterms:W3CDTF">2023-04-05T22:39:34Z</dcterms:modified>
</cp:coreProperties>
</file>