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5" r:id="rId1"/>
  </p:sldMasterIdLst>
  <p:notesMasterIdLst>
    <p:notesMasterId r:id="rId18"/>
  </p:notesMasterIdLst>
  <p:sldIdLst>
    <p:sldId id="296" r:id="rId2"/>
    <p:sldId id="269" r:id="rId3"/>
    <p:sldId id="258" r:id="rId4"/>
    <p:sldId id="261" r:id="rId5"/>
    <p:sldId id="263" r:id="rId6"/>
    <p:sldId id="275" r:id="rId7"/>
    <p:sldId id="274" r:id="rId8"/>
    <p:sldId id="291" r:id="rId9"/>
    <p:sldId id="262" r:id="rId10"/>
    <p:sldId id="266" r:id="rId11"/>
    <p:sldId id="287" r:id="rId12"/>
    <p:sldId id="285" r:id="rId13"/>
    <p:sldId id="260" r:id="rId14"/>
    <p:sldId id="270" r:id="rId15"/>
    <p:sldId id="295" r:id="rId16"/>
    <p:sldId id="292"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52278" autoAdjust="0"/>
  </p:normalViewPr>
  <p:slideViewPr>
    <p:cSldViewPr snapToGrid="0">
      <p:cViewPr varScale="1">
        <p:scale>
          <a:sx n="58" d="100"/>
          <a:sy n="58" d="100"/>
        </p:scale>
        <p:origin x="2598"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_rels/drawing1.xml.rels><?xml version="1.0" encoding="UTF-8" standalone="yes"?>
<Relationships xmlns="http://schemas.openxmlformats.org/package/2006/relationships"><Relationship Id="rId8" Type="http://schemas.openxmlformats.org/officeDocument/2006/relationships/image" Target="../media/image14.svg"/><Relationship Id="rId3" Type="http://schemas.openxmlformats.org/officeDocument/2006/relationships/image" Target="../media/image9.png"/><Relationship Id="rId7" Type="http://schemas.openxmlformats.org/officeDocument/2006/relationships/image" Target="../media/image13.png"/><Relationship Id="rId12" Type="http://schemas.openxmlformats.org/officeDocument/2006/relationships/image" Target="../media/image18.svg"/><Relationship Id="rId2" Type="http://schemas.openxmlformats.org/officeDocument/2006/relationships/image" Target="../media/image8.svg"/><Relationship Id="rId1" Type="http://schemas.openxmlformats.org/officeDocument/2006/relationships/image" Target="../media/image7.png"/><Relationship Id="rId6" Type="http://schemas.openxmlformats.org/officeDocument/2006/relationships/image" Target="../media/image12.sv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svg"/><Relationship Id="rId4" Type="http://schemas.openxmlformats.org/officeDocument/2006/relationships/image" Target="../media/image10.svg"/><Relationship Id="rId9" Type="http://schemas.openxmlformats.org/officeDocument/2006/relationships/image" Target="../media/image15.pn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9E1671F-EC3E-4EF3-A028-80586C212B1B}" type="doc">
      <dgm:prSet loTypeId="urn:microsoft.com/office/officeart/2018/2/layout/IconVerticalSolidList" loCatId="icon" qsTypeId="urn:microsoft.com/office/officeart/2005/8/quickstyle/simple1" qsCatId="simple" csTypeId="urn:microsoft.com/office/officeart/2005/8/colors/accent1_2" csCatId="accent1" phldr="1"/>
      <dgm:spPr/>
      <dgm:t>
        <a:bodyPr/>
        <a:lstStyle/>
        <a:p>
          <a:endParaRPr lang="en-US"/>
        </a:p>
      </dgm:t>
    </dgm:pt>
    <dgm:pt modelId="{4A8EA4DA-B9DA-4E7A-994C-2931B3DB410F}">
      <dgm:prSet/>
      <dgm:spPr/>
      <dgm:t>
        <a:bodyPr/>
        <a:lstStyle/>
        <a:p>
          <a:pPr>
            <a:lnSpc>
              <a:spcPct val="100000"/>
            </a:lnSpc>
          </a:pPr>
          <a:r>
            <a:rPr lang="en-US"/>
            <a:t>Introduction</a:t>
          </a:r>
        </a:p>
      </dgm:t>
    </dgm:pt>
    <dgm:pt modelId="{CD260740-9AA8-4C50-BDE5-2535724F5DAB}" type="parTrans" cxnId="{13BE4368-C66D-45E8-AC8F-4B08E84EF0AB}">
      <dgm:prSet/>
      <dgm:spPr/>
      <dgm:t>
        <a:bodyPr/>
        <a:lstStyle/>
        <a:p>
          <a:endParaRPr lang="en-US"/>
        </a:p>
      </dgm:t>
    </dgm:pt>
    <dgm:pt modelId="{9551A026-D142-4FA0-B59B-9A9DF7B79CDA}" type="sibTrans" cxnId="{13BE4368-C66D-45E8-AC8F-4B08E84EF0AB}">
      <dgm:prSet/>
      <dgm:spPr/>
      <dgm:t>
        <a:bodyPr/>
        <a:lstStyle/>
        <a:p>
          <a:endParaRPr lang="en-US"/>
        </a:p>
      </dgm:t>
    </dgm:pt>
    <dgm:pt modelId="{CB4D9C67-1618-48F4-A90E-B7E36FD777AF}">
      <dgm:prSet/>
      <dgm:spPr/>
      <dgm:t>
        <a:bodyPr/>
        <a:lstStyle/>
        <a:p>
          <a:pPr>
            <a:lnSpc>
              <a:spcPct val="100000"/>
            </a:lnSpc>
          </a:pPr>
          <a:r>
            <a:rPr lang="en-US"/>
            <a:t>Method</a:t>
          </a:r>
        </a:p>
      </dgm:t>
    </dgm:pt>
    <dgm:pt modelId="{31FE7513-52CF-44A6-A748-39B268E59931}" type="parTrans" cxnId="{12996331-7A83-42C3-B7C8-C24F8C23F663}">
      <dgm:prSet/>
      <dgm:spPr/>
      <dgm:t>
        <a:bodyPr/>
        <a:lstStyle/>
        <a:p>
          <a:endParaRPr lang="en-US"/>
        </a:p>
      </dgm:t>
    </dgm:pt>
    <dgm:pt modelId="{7CD449AF-5155-43EA-BBEB-0E690A6D4379}" type="sibTrans" cxnId="{12996331-7A83-42C3-B7C8-C24F8C23F663}">
      <dgm:prSet/>
      <dgm:spPr/>
      <dgm:t>
        <a:bodyPr/>
        <a:lstStyle/>
        <a:p>
          <a:endParaRPr lang="en-US"/>
        </a:p>
      </dgm:t>
    </dgm:pt>
    <dgm:pt modelId="{3CB17357-6C60-4651-88CF-2A3BF8CD22FE}">
      <dgm:prSet/>
      <dgm:spPr/>
      <dgm:t>
        <a:bodyPr/>
        <a:lstStyle/>
        <a:p>
          <a:pPr>
            <a:lnSpc>
              <a:spcPct val="100000"/>
            </a:lnSpc>
          </a:pPr>
          <a:r>
            <a:rPr lang="en-US"/>
            <a:t>Design</a:t>
          </a:r>
        </a:p>
      </dgm:t>
    </dgm:pt>
    <dgm:pt modelId="{73803C60-70E4-4A61-AF80-C6586A114ABD}" type="parTrans" cxnId="{2B2E44E4-A1F3-4952-8794-B2C8DD72C8AD}">
      <dgm:prSet/>
      <dgm:spPr/>
      <dgm:t>
        <a:bodyPr/>
        <a:lstStyle/>
        <a:p>
          <a:endParaRPr lang="en-US"/>
        </a:p>
      </dgm:t>
    </dgm:pt>
    <dgm:pt modelId="{CFC1A5FE-CE85-4896-AB01-1031494B6B6D}" type="sibTrans" cxnId="{2B2E44E4-A1F3-4952-8794-B2C8DD72C8AD}">
      <dgm:prSet/>
      <dgm:spPr/>
      <dgm:t>
        <a:bodyPr/>
        <a:lstStyle/>
        <a:p>
          <a:endParaRPr lang="en-US"/>
        </a:p>
      </dgm:t>
    </dgm:pt>
    <dgm:pt modelId="{EBF325B2-0F3D-428F-941B-78BD4D17BD0C}">
      <dgm:prSet/>
      <dgm:spPr/>
      <dgm:t>
        <a:bodyPr/>
        <a:lstStyle/>
        <a:p>
          <a:pPr>
            <a:lnSpc>
              <a:spcPct val="100000"/>
            </a:lnSpc>
          </a:pPr>
          <a:r>
            <a:rPr lang="en-US"/>
            <a:t>Results</a:t>
          </a:r>
        </a:p>
      </dgm:t>
    </dgm:pt>
    <dgm:pt modelId="{914D24B4-8397-43CD-A0FE-4E252DBAA142}" type="parTrans" cxnId="{45CD5BC0-CF17-4FBB-B516-0B99D43525DF}">
      <dgm:prSet/>
      <dgm:spPr/>
      <dgm:t>
        <a:bodyPr/>
        <a:lstStyle/>
        <a:p>
          <a:endParaRPr lang="en-US"/>
        </a:p>
      </dgm:t>
    </dgm:pt>
    <dgm:pt modelId="{3491D34B-33EF-491D-B6B0-37D7695C0F44}" type="sibTrans" cxnId="{45CD5BC0-CF17-4FBB-B516-0B99D43525DF}">
      <dgm:prSet/>
      <dgm:spPr/>
      <dgm:t>
        <a:bodyPr/>
        <a:lstStyle/>
        <a:p>
          <a:endParaRPr lang="en-US"/>
        </a:p>
      </dgm:t>
    </dgm:pt>
    <dgm:pt modelId="{CE6784C3-FE02-4F06-B998-484D177BBFDF}">
      <dgm:prSet/>
      <dgm:spPr/>
      <dgm:t>
        <a:bodyPr/>
        <a:lstStyle/>
        <a:p>
          <a:pPr>
            <a:lnSpc>
              <a:spcPct val="100000"/>
            </a:lnSpc>
          </a:pPr>
          <a:r>
            <a:rPr lang="en-US"/>
            <a:t>Strengths</a:t>
          </a:r>
        </a:p>
      </dgm:t>
    </dgm:pt>
    <dgm:pt modelId="{5E629B07-4366-4E92-9532-3632B39F83DA}" type="parTrans" cxnId="{AE679F0A-F0DE-4928-BFC7-5E66E372366A}">
      <dgm:prSet/>
      <dgm:spPr/>
      <dgm:t>
        <a:bodyPr/>
        <a:lstStyle/>
        <a:p>
          <a:endParaRPr lang="en-US"/>
        </a:p>
      </dgm:t>
    </dgm:pt>
    <dgm:pt modelId="{2EAD6ADD-B09B-44C2-9341-794F8C2A358B}" type="sibTrans" cxnId="{AE679F0A-F0DE-4928-BFC7-5E66E372366A}">
      <dgm:prSet/>
      <dgm:spPr/>
      <dgm:t>
        <a:bodyPr/>
        <a:lstStyle/>
        <a:p>
          <a:endParaRPr lang="en-US"/>
        </a:p>
      </dgm:t>
    </dgm:pt>
    <dgm:pt modelId="{3083E7FE-FA43-4F22-9340-50371D4034C3}">
      <dgm:prSet/>
      <dgm:spPr/>
      <dgm:t>
        <a:bodyPr/>
        <a:lstStyle/>
        <a:p>
          <a:pPr>
            <a:lnSpc>
              <a:spcPct val="100000"/>
            </a:lnSpc>
          </a:pPr>
          <a:r>
            <a:rPr lang="en-US"/>
            <a:t>Weaknesses</a:t>
          </a:r>
        </a:p>
      </dgm:t>
    </dgm:pt>
    <dgm:pt modelId="{1713A9CD-D0F8-4139-AE32-1DB9FDEEC725}" type="parTrans" cxnId="{B02359BD-93E4-4C06-862B-88426FD60ECE}">
      <dgm:prSet/>
      <dgm:spPr/>
      <dgm:t>
        <a:bodyPr/>
        <a:lstStyle/>
        <a:p>
          <a:endParaRPr lang="en-US"/>
        </a:p>
      </dgm:t>
    </dgm:pt>
    <dgm:pt modelId="{1C962C06-086A-4BD6-B331-3AB0D3BCD958}" type="sibTrans" cxnId="{B02359BD-93E4-4C06-862B-88426FD60ECE}">
      <dgm:prSet/>
      <dgm:spPr/>
      <dgm:t>
        <a:bodyPr/>
        <a:lstStyle/>
        <a:p>
          <a:endParaRPr lang="en-US"/>
        </a:p>
      </dgm:t>
    </dgm:pt>
    <dgm:pt modelId="{A8E09C5C-9E90-43C8-A85E-C6BF00E6F97A}" type="pres">
      <dgm:prSet presAssocID="{39E1671F-EC3E-4EF3-A028-80586C212B1B}" presName="root" presStyleCnt="0">
        <dgm:presLayoutVars>
          <dgm:dir/>
          <dgm:resizeHandles val="exact"/>
        </dgm:presLayoutVars>
      </dgm:prSet>
      <dgm:spPr/>
    </dgm:pt>
    <dgm:pt modelId="{2E4D0D23-77B7-41B6-B8B8-4E91C9CAADDE}" type="pres">
      <dgm:prSet presAssocID="{4A8EA4DA-B9DA-4E7A-994C-2931B3DB410F}" presName="compNode" presStyleCnt="0"/>
      <dgm:spPr/>
    </dgm:pt>
    <dgm:pt modelId="{9625DDE0-5ECA-4328-B7C9-157D262E67EB}" type="pres">
      <dgm:prSet presAssocID="{4A8EA4DA-B9DA-4E7A-994C-2931B3DB410F}" presName="bgRect" presStyleLbl="bgShp" presStyleIdx="0" presStyleCnt="6"/>
      <dgm:spPr/>
    </dgm:pt>
    <dgm:pt modelId="{A84984E2-4A77-476E-9B71-F344B36AFA09}" type="pres">
      <dgm:prSet presAssocID="{4A8EA4DA-B9DA-4E7A-994C-2931B3DB410F}"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dgm:spPr>
      <dgm:extLst>
        <a:ext uri="{E40237B7-FDA0-4F09-8148-C483321AD2D9}">
          <dgm14:cNvPr xmlns:dgm14="http://schemas.microsoft.com/office/drawing/2010/diagram" id="0" name="" descr="Like"/>
        </a:ext>
      </dgm:extLst>
    </dgm:pt>
    <dgm:pt modelId="{3F6BB037-B9DD-496B-8B6A-14083DA02464}" type="pres">
      <dgm:prSet presAssocID="{4A8EA4DA-B9DA-4E7A-994C-2931B3DB410F}" presName="spaceRect" presStyleCnt="0"/>
      <dgm:spPr/>
    </dgm:pt>
    <dgm:pt modelId="{E21938F9-3541-4BBD-B90B-4E745CF63BF1}" type="pres">
      <dgm:prSet presAssocID="{4A8EA4DA-B9DA-4E7A-994C-2931B3DB410F}" presName="parTx" presStyleLbl="revTx" presStyleIdx="0" presStyleCnt="6">
        <dgm:presLayoutVars>
          <dgm:chMax val="0"/>
          <dgm:chPref val="0"/>
        </dgm:presLayoutVars>
      </dgm:prSet>
      <dgm:spPr/>
    </dgm:pt>
    <dgm:pt modelId="{8FE7F7A8-5E50-440D-9C09-E2E5E826B43B}" type="pres">
      <dgm:prSet presAssocID="{9551A026-D142-4FA0-B59B-9A9DF7B79CDA}" presName="sibTrans" presStyleCnt="0"/>
      <dgm:spPr/>
    </dgm:pt>
    <dgm:pt modelId="{5099443F-D0F3-42BA-9398-35CABBCE73F0}" type="pres">
      <dgm:prSet presAssocID="{CB4D9C67-1618-48F4-A90E-B7E36FD777AF}" presName="compNode" presStyleCnt="0"/>
      <dgm:spPr/>
    </dgm:pt>
    <dgm:pt modelId="{FCC1CE44-70E8-4246-891D-CAAC51AAC359}" type="pres">
      <dgm:prSet presAssocID="{CB4D9C67-1618-48F4-A90E-B7E36FD777AF}" presName="bgRect" presStyleLbl="bgShp" presStyleIdx="1" presStyleCnt="6"/>
      <dgm:spPr/>
    </dgm:pt>
    <dgm:pt modelId="{63A5FA0B-48C1-439A-8763-BE00D0ECC9D6}" type="pres">
      <dgm:prSet presAssocID="{CB4D9C67-1618-48F4-A90E-B7E36FD777AF}"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dgm:spPr>
      <dgm:extLst>
        <a:ext uri="{E40237B7-FDA0-4F09-8148-C483321AD2D9}">
          <dgm14:cNvPr xmlns:dgm14="http://schemas.microsoft.com/office/drawing/2010/diagram" id="0" name="" descr="Filter"/>
        </a:ext>
      </dgm:extLst>
    </dgm:pt>
    <dgm:pt modelId="{969C3F70-4A48-4345-AAAF-EA208F8A4B11}" type="pres">
      <dgm:prSet presAssocID="{CB4D9C67-1618-48F4-A90E-B7E36FD777AF}" presName="spaceRect" presStyleCnt="0"/>
      <dgm:spPr/>
    </dgm:pt>
    <dgm:pt modelId="{B3B9C66A-6253-4A74-81AD-7791D9C2D30A}" type="pres">
      <dgm:prSet presAssocID="{CB4D9C67-1618-48F4-A90E-B7E36FD777AF}" presName="parTx" presStyleLbl="revTx" presStyleIdx="1" presStyleCnt="6">
        <dgm:presLayoutVars>
          <dgm:chMax val="0"/>
          <dgm:chPref val="0"/>
        </dgm:presLayoutVars>
      </dgm:prSet>
      <dgm:spPr/>
    </dgm:pt>
    <dgm:pt modelId="{F3D01D27-5248-4489-B4D4-1024D8246EB8}" type="pres">
      <dgm:prSet presAssocID="{7CD449AF-5155-43EA-BBEB-0E690A6D4379}" presName="sibTrans" presStyleCnt="0"/>
      <dgm:spPr/>
    </dgm:pt>
    <dgm:pt modelId="{F19663B9-F408-45BD-8C2F-193B2C6F0B54}" type="pres">
      <dgm:prSet presAssocID="{3CB17357-6C60-4651-88CF-2A3BF8CD22FE}" presName="compNode" presStyleCnt="0"/>
      <dgm:spPr/>
    </dgm:pt>
    <dgm:pt modelId="{2662D370-7B0B-4EBA-8D2A-585EB5054CCD}" type="pres">
      <dgm:prSet presAssocID="{3CB17357-6C60-4651-88CF-2A3BF8CD22FE}" presName="bgRect" presStyleLbl="bgShp" presStyleIdx="2" presStyleCnt="6"/>
      <dgm:spPr/>
    </dgm:pt>
    <dgm:pt modelId="{CC2FEE95-9D46-4563-A649-A8F19123465C}" type="pres">
      <dgm:prSet presAssocID="{3CB17357-6C60-4651-88CF-2A3BF8CD22FE}"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dgm:spPr>
      <dgm:extLst>
        <a:ext uri="{E40237B7-FDA0-4F09-8148-C483321AD2D9}">
          <dgm14:cNvPr xmlns:dgm14="http://schemas.microsoft.com/office/drawing/2010/diagram" id="0" name="" descr="Design"/>
        </a:ext>
      </dgm:extLst>
    </dgm:pt>
    <dgm:pt modelId="{97415705-F2FC-4C46-97EF-835AC3452825}" type="pres">
      <dgm:prSet presAssocID="{3CB17357-6C60-4651-88CF-2A3BF8CD22FE}" presName="spaceRect" presStyleCnt="0"/>
      <dgm:spPr/>
    </dgm:pt>
    <dgm:pt modelId="{E5769D40-BF69-417F-9814-EAE408BC316A}" type="pres">
      <dgm:prSet presAssocID="{3CB17357-6C60-4651-88CF-2A3BF8CD22FE}" presName="parTx" presStyleLbl="revTx" presStyleIdx="2" presStyleCnt="6">
        <dgm:presLayoutVars>
          <dgm:chMax val="0"/>
          <dgm:chPref val="0"/>
        </dgm:presLayoutVars>
      </dgm:prSet>
      <dgm:spPr/>
    </dgm:pt>
    <dgm:pt modelId="{1329D9AF-0032-429E-8970-48525434FF60}" type="pres">
      <dgm:prSet presAssocID="{CFC1A5FE-CE85-4896-AB01-1031494B6B6D}" presName="sibTrans" presStyleCnt="0"/>
      <dgm:spPr/>
    </dgm:pt>
    <dgm:pt modelId="{509B8565-948A-4495-8458-A6E36710FC16}" type="pres">
      <dgm:prSet presAssocID="{EBF325B2-0F3D-428F-941B-78BD4D17BD0C}" presName="compNode" presStyleCnt="0"/>
      <dgm:spPr/>
    </dgm:pt>
    <dgm:pt modelId="{FC024616-5A34-449D-A2F8-4E6E939952F7}" type="pres">
      <dgm:prSet presAssocID="{EBF325B2-0F3D-428F-941B-78BD4D17BD0C}" presName="bgRect" presStyleLbl="bgShp" presStyleIdx="3" presStyleCnt="6"/>
      <dgm:spPr/>
    </dgm:pt>
    <dgm:pt modelId="{C4F9A911-2BEB-4A38-88BC-499F6EC00161}" type="pres">
      <dgm:prSet presAssocID="{EBF325B2-0F3D-428F-941B-78BD4D17BD0C}"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dgm:spPr>
      <dgm:extLst>
        <a:ext uri="{E40237B7-FDA0-4F09-8148-C483321AD2D9}">
          <dgm14:cNvPr xmlns:dgm14="http://schemas.microsoft.com/office/drawing/2010/diagram" id="0" name="" descr="Questionnaire"/>
        </a:ext>
      </dgm:extLst>
    </dgm:pt>
    <dgm:pt modelId="{9A186FF3-44B9-4582-B9BB-7CCDE13CAD8D}" type="pres">
      <dgm:prSet presAssocID="{EBF325B2-0F3D-428F-941B-78BD4D17BD0C}" presName="spaceRect" presStyleCnt="0"/>
      <dgm:spPr/>
    </dgm:pt>
    <dgm:pt modelId="{FCD6A8F8-9823-48A9-8AC2-304C43FE97A8}" type="pres">
      <dgm:prSet presAssocID="{EBF325B2-0F3D-428F-941B-78BD4D17BD0C}" presName="parTx" presStyleLbl="revTx" presStyleIdx="3" presStyleCnt="6">
        <dgm:presLayoutVars>
          <dgm:chMax val="0"/>
          <dgm:chPref val="0"/>
        </dgm:presLayoutVars>
      </dgm:prSet>
      <dgm:spPr/>
    </dgm:pt>
    <dgm:pt modelId="{98241158-189F-437C-B6F6-58D8311EBEDE}" type="pres">
      <dgm:prSet presAssocID="{3491D34B-33EF-491D-B6B0-37D7695C0F44}" presName="sibTrans" presStyleCnt="0"/>
      <dgm:spPr/>
    </dgm:pt>
    <dgm:pt modelId="{1C8D5E84-4845-4731-AFCE-CC380DF69774}" type="pres">
      <dgm:prSet presAssocID="{CE6784C3-FE02-4F06-B998-484D177BBFDF}" presName="compNode" presStyleCnt="0"/>
      <dgm:spPr/>
    </dgm:pt>
    <dgm:pt modelId="{FB7E02D4-727E-4AB6-BF1D-7C1AFAC850BC}" type="pres">
      <dgm:prSet presAssocID="{CE6784C3-FE02-4F06-B998-484D177BBFDF}" presName="bgRect" presStyleLbl="bgShp" presStyleIdx="4" presStyleCnt="6"/>
      <dgm:spPr/>
    </dgm:pt>
    <dgm:pt modelId="{003881F5-D96B-48A4-BC43-7DE9B8985024}" type="pres">
      <dgm:prSet presAssocID="{CE6784C3-FE02-4F06-B998-484D177BBFDF}"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dgm:spPr>
      <dgm:extLst>
        <a:ext uri="{E40237B7-FDA0-4F09-8148-C483321AD2D9}">
          <dgm14:cNvPr xmlns:dgm14="http://schemas.microsoft.com/office/drawing/2010/diagram" id="0" name="" descr="Fingerprint"/>
        </a:ext>
      </dgm:extLst>
    </dgm:pt>
    <dgm:pt modelId="{DA8D92D7-51E0-4A9A-86A0-375D1F42CA86}" type="pres">
      <dgm:prSet presAssocID="{CE6784C3-FE02-4F06-B998-484D177BBFDF}" presName="spaceRect" presStyleCnt="0"/>
      <dgm:spPr/>
    </dgm:pt>
    <dgm:pt modelId="{607BC1BD-2B68-4EC6-B9E7-FB2E4B5F08E8}" type="pres">
      <dgm:prSet presAssocID="{CE6784C3-FE02-4F06-B998-484D177BBFDF}" presName="parTx" presStyleLbl="revTx" presStyleIdx="4" presStyleCnt="6">
        <dgm:presLayoutVars>
          <dgm:chMax val="0"/>
          <dgm:chPref val="0"/>
        </dgm:presLayoutVars>
      </dgm:prSet>
      <dgm:spPr/>
    </dgm:pt>
    <dgm:pt modelId="{CCC8DBD4-1FE0-482F-84CD-1168CCC6752F}" type="pres">
      <dgm:prSet presAssocID="{2EAD6ADD-B09B-44C2-9341-794F8C2A358B}" presName="sibTrans" presStyleCnt="0"/>
      <dgm:spPr/>
    </dgm:pt>
    <dgm:pt modelId="{68E82B58-9F55-4230-9AF6-1AA04CF5AC39}" type="pres">
      <dgm:prSet presAssocID="{3083E7FE-FA43-4F22-9340-50371D4034C3}" presName="compNode" presStyleCnt="0"/>
      <dgm:spPr/>
    </dgm:pt>
    <dgm:pt modelId="{F6985AF1-DB96-479A-96BF-2A5CD1C7A14E}" type="pres">
      <dgm:prSet presAssocID="{3083E7FE-FA43-4F22-9340-50371D4034C3}" presName="bgRect" presStyleLbl="bgShp" presStyleIdx="5" presStyleCnt="6"/>
      <dgm:spPr/>
    </dgm:pt>
    <dgm:pt modelId="{B1BCF757-717B-4D47-B507-883A8C5EC0AF}" type="pres">
      <dgm:prSet presAssocID="{3083E7FE-FA43-4F22-9340-50371D4034C3}"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dgm:spPr>
      <dgm:extLst>
        <a:ext uri="{E40237B7-FDA0-4F09-8148-C483321AD2D9}">
          <dgm14:cNvPr xmlns:dgm14="http://schemas.microsoft.com/office/drawing/2010/diagram" id="0" name="" descr="Laptop Secure"/>
        </a:ext>
      </dgm:extLst>
    </dgm:pt>
    <dgm:pt modelId="{B952A0CA-A8D3-4360-BF9F-263D2EF5C477}" type="pres">
      <dgm:prSet presAssocID="{3083E7FE-FA43-4F22-9340-50371D4034C3}" presName="spaceRect" presStyleCnt="0"/>
      <dgm:spPr/>
    </dgm:pt>
    <dgm:pt modelId="{04ACC941-3D54-4C01-9EAD-E90399FA340A}" type="pres">
      <dgm:prSet presAssocID="{3083E7FE-FA43-4F22-9340-50371D4034C3}" presName="parTx" presStyleLbl="revTx" presStyleIdx="5" presStyleCnt="6">
        <dgm:presLayoutVars>
          <dgm:chMax val="0"/>
          <dgm:chPref val="0"/>
        </dgm:presLayoutVars>
      </dgm:prSet>
      <dgm:spPr/>
    </dgm:pt>
  </dgm:ptLst>
  <dgm:cxnLst>
    <dgm:cxn modelId="{AE679F0A-F0DE-4928-BFC7-5E66E372366A}" srcId="{39E1671F-EC3E-4EF3-A028-80586C212B1B}" destId="{CE6784C3-FE02-4F06-B998-484D177BBFDF}" srcOrd="4" destOrd="0" parTransId="{5E629B07-4366-4E92-9532-3632B39F83DA}" sibTransId="{2EAD6ADD-B09B-44C2-9341-794F8C2A358B}"/>
    <dgm:cxn modelId="{12996331-7A83-42C3-B7C8-C24F8C23F663}" srcId="{39E1671F-EC3E-4EF3-A028-80586C212B1B}" destId="{CB4D9C67-1618-48F4-A90E-B7E36FD777AF}" srcOrd="1" destOrd="0" parTransId="{31FE7513-52CF-44A6-A748-39B268E59931}" sibTransId="{7CD449AF-5155-43EA-BBEB-0E690A6D4379}"/>
    <dgm:cxn modelId="{FCA7B83B-55F3-49B8-91A2-1E065A5CD2D5}" type="presOf" srcId="{EBF325B2-0F3D-428F-941B-78BD4D17BD0C}" destId="{FCD6A8F8-9823-48A9-8AC2-304C43FE97A8}" srcOrd="0" destOrd="0" presId="urn:microsoft.com/office/officeart/2018/2/layout/IconVerticalSolidList"/>
    <dgm:cxn modelId="{13BE4368-C66D-45E8-AC8F-4B08E84EF0AB}" srcId="{39E1671F-EC3E-4EF3-A028-80586C212B1B}" destId="{4A8EA4DA-B9DA-4E7A-994C-2931B3DB410F}" srcOrd="0" destOrd="0" parTransId="{CD260740-9AA8-4C50-BDE5-2535724F5DAB}" sibTransId="{9551A026-D142-4FA0-B59B-9A9DF7B79CDA}"/>
    <dgm:cxn modelId="{B2732669-7074-4741-8A84-5A49D37BBD54}" type="presOf" srcId="{4A8EA4DA-B9DA-4E7A-994C-2931B3DB410F}" destId="{E21938F9-3541-4BBD-B90B-4E745CF63BF1}" srcOrd="0" destOrd="0" presId="urn:microsoft.com/office/officeart/2018/2/layout/IconVerticalSolidList"/>
    <dgm:cxn modelId="{9B09A775-5FB8-42E4-B120-2A298C2070C2}" type="presOf" srcId="{39E1671F-EC3E-4EF3-A028-80586C212B1B}" destId="{A8E09C5C-9E90-43C8-A85E-C6BF00E6F97A}" srcOrd="0" destOrd="0" presId="urn:microsoft.com/office/officeart/2018/2/layout/IconVerticalSolidList"/>
    <dgm:cxn modelId="{DA040C57-253A-4AE6-9E8F-A83231C57E10}" type="presOf" srcId="{3CB17357-6C60-4651-88CF-2A3BF8CD22FE}" destId="{E5769D40-BF69-417F-9814-EAE408BC316A}" srcOrd="0" destOrd="0" presId="urn:microsoft.com/office/officeart/2018/2/layout/IconVerticalSolidList"/>
    <dgm:cxn modelId="{34A8B780-E7EC-4719-AAA9-5240B4E54B41}" type="presOf" srcId="{3083E7FE-FA43-4F22-9340-50371D4034C3}" destId="{04ACC941-3D54-4C01-9EAD-E90399FA340A}" srcOrd="0" destOrd="0" presId="urn:microsoft.com/office/officeart/2018/2/layout/IconVerticalSolidList"/>
    <dgm:cxn modelId="{B02359BD-93E4-4C06-862B-88426FD60ECE}" srcId="{39E1671F-EC3E-4EF3-A028-80586C212B1B}" destId="{3083E7FE-FA43-4F22-9340-50371D4034C3}" srcOrd="5" destOrd="0" parTransId="{1713A9CD-D0F8-4139-AE32-1DB9FDEEC725}" sibTransId="{1C962C06-086A-4BD6-B331-3AB0D3BCD958}"/>
    <dgm:cxn modelId="{A6ACA6BE-06AA-4F87-AB9A-5707F78E84A9}" type="presOf" srcId="{CB4D9C67-1618-48F4-A90E-B7E36FD777AF}" destId="{B3B9C66A-6253-4A74-81AD-7791D9C2D30A}" srcOrd="0" destOrd="0" presId="urn:microsoft.com/office/officeart/2018/2/layout/IconVerticalSolidList"/>
    <dgm:cxn modelId="{45CD5BC0-CF17-4FBB-B516-0B99D43525DF}" srcId="{39E1671F-EC3E-4EF3-A028-80586C212B1B}" destId="{EBF325B2-0F3D-428F-941B-78BD4D17BD0C}" srcOrd="3" destOrd="0" parTransId="{914D24B4-8397-43CD-A0FE-4E252DBAA142}" sibTransId="{3491D34B-33EF-491D-B6B0-37D7695C0F44}"/>
    <dgm:cxn modelId="{2B2E44E4-A1F3-4952-8794-B2C8DD72C8AD}" srcId="{39E1671F-EC3E-4EF3-A028-80586C212B1B}" destId="{3CB17357-6C60-4651-88CF-2A3BF8CD22FE}" srcOrd="2" destOrd="0" parTransId="{73803C60-70E4-4A61-AF80-C6586A114ABD}" sibTransId="{CFC1A5FE-CE85-4896-AB01-1031494B6B6D}"/>
    <dgm:cxn modelId="{245C13F5-5342-4922-8A52-7C3553FEF82B}" type="presOf" srcId="{CE6784C3-FE02-4F06-B998-484D177BBFDF}" destId="{607BC1BD-2B68-4EC6-B9E7-FB2E4B5F08E8}" srcOrd="0" destOrd="0" presId="urn:microsoft.com/office/officeart/2018/2/layout/IconVerticalSolidList"/>
    <dgm:cxn modelId="{087F3E50-D331-452F-98FA-63FAB78FA579}" type="presParOf" srcId="{A8E09C5C-9E90-43C8-A85E-C6BF00E6F97A}" destId="{2E4D0D23-77B7-41B6-B8B8-4E91C9CAADDE}" srcOrd="0" destOrd="0" presId="urn:microsoft.com/office/officeart/2018/2/layout/IconVerticalSolidList"/>
    <dgm:cxn modelId="{0A8C20B9-EFD0-4923-A65C-77A0DAED1BA9}" type="presParOf" srcId="{2E4D0D23-77B7-41B6-B8B8-4E91C9CAADDE}" destId="{9625DDE0-5ECA-4328-B7C9-157D262E67EB}" srcOrd="0" destOrd="0" presId="urn:microsoft.com/office/officeart/2018/2/layout/IconVerticalSolidList"/>
    <dgm:cxn modelId="{EFA62087-A9B8-41D1-B6DB-956B48412B83}" type="presParOf" srcId="{2E4D0D23-77B7-41B6-B8B8-4E91C9CAADDE}" destId="{A84984E2-4A77-476E-9B71-F344B36AFA09}" srcOrd="1" destOrd="0" presId="urn:microsoft.com/office/officeart/2018/2/layout/IconVerticalSolidList"/>
    <dgm:cxn modelId="{65446DD6-D652-4EAB-84E8-3BC0C28DF88F}" type="presParOf" srcId="{2E4D0D23-77B7-41B6-B8B8-4E91C9CAADDE}" destId="{3F6BB037-B9DD-496B-8B6A-14083DA02464}" srcOrd="2" destOrd="0" presId="urn:microsoft.com/office/officeart/2018/2/layout/IconVerticalSolidList"/>
    <dgm:cxn modelId="{9A45B6FD-E448-40D1-893A-912B3489B690}" type="presParOf" srcId="{2E4D0D23-77B7-41B6-B8B8-4E91C9CAADDE}" destId="{E21938F9-3541-4BBD-B90B-4E745CF63BF1}" srcOrd="3" destOrd="0" presId="urn:microsoft.com/office/officeart/2018/2/layout/IconVerticalSolidList"/>
    <dgm:cxn modelId="{CA0A3423-4E87-44B5-A17E-A2FC546E7FA9}" type="presParOf" srcId="{A8E09C5C-9E90-43C8-A85E-C6BF00E6F97A}" destId="{8FE7F7A8-5E50-440D-9C09-E2E5E826B43B}" srcOrd="1" destOrd="0" presId="urn:microsoft.com/office/officeart/2018/2/layout/IconVerticalSolidList"/>
    <dgm:cxn modelId="{61DB0BBF-8B16-476D-97E5-C77F910A084F}" type="presParOf" srcId="{A8E09C5C-9E90-43C8-A85E-C6BF00E6F97A}" destId="{5099443F-D0F3-42BA-9398-35CABBCE73F0}" srcOrd="2" destOrd="0" presId="urn:microsoft.com/office/officeart/2018/2/layout/IconVerticalSolidList"/>
    <dgm:cxn modelId="{6F450C92-4F3E-409C-BC99-858F7D057AD4}" type="presParOf" srcId="{5099443F-D0F3-42BA-9398-35CABBCE73F0}" destId="{FCC1CE44-70E8-4246-891D-CAAC51AAC359}" srcOrd="0" destOrd="0" presId="urn:microsoft.com/office/officeart/2018/2/layout/IconVerticalSolidList"/>
    <dgm:cxn modelId="{2DA77623-AF9F-4DD5-9D7F-898E5E3EC62B}" type="presParOf" srcId="{5099443F-D0F3-42BA-9398-35CABBCE73F0}" destId="{63A5FA0B-48C1-439A-8763-BE00D0ECC9D6}" srcOrd="1" destOrd="0" presId="urn:microsoft.com/office/officeart/2018/2/layout/IconVerticalSolidList"/>
    <dgm:cxn modelId="{E50D1378-BCD3-4FB7-8B41-49365C300468}" type="presParOf" srcId="{5099443F-D0F3-42BA-9398-35CABBCE73F0}" destId="{969C3F70-4A48-4345-AAAF-EA208F8A4B11}" srcOrd="2" destOrd="0" presId="urn:microsoft.com/office/officeart/2018/2/layout/IconVerticalSolidList"/>
    <dgm:cxn modelId="{1D6E8F63-AC83-4913-B43D-B89A5F10F188}" type="presParOf" srcId="{5099443F-D0F3-42BA-9398-35CABBCE73F0}" destId="{B3B9C66A-6253-4A74-81AD-7791D9C2D30A}" srcOrd="3" destOrd="0" presId="urn:microsoft.com/office/officeart/2018/2/layout/IconVerticalSolidList"/>
    <dgm:cxn modelId="{8078E7B5-AC27-482C-888C-FB061075488A}" type="presParOf" srcId="{A8E09C5C-9E90-43C8-A85E-C6BF00E6F97A}" destId="{F3D01D27-5248-4489-B4D4-1024D8246EB8}" srcOrd="3" destOrd="0" presId="urn:microsoft.com/office/officeart/2018/2/layout/IconVerticalSolidList"/>
    <dgm:cxn modelId="{82959BF7-B22D-4DAE-B615-FD54E19E14E7}" type="presParOf" srcId="{A8E09C5C-9E90-43C8-A85E-C6BF00E6F97A}" destId="{F19663B9-F408-45BD-8C2F-193B2C6F0B54}" srcOrd="4" destOrd="0" presId="urn:microsoft.com/office/officeart/2018/2/layout/IconVerticalSolidList"/>
    <dgm:cxn modelId="{2497A381-2425-42EE-91C0-24722D22BE9E}" type="presParOf" srcId="{F19663B9-F408-45BD-8C2F-193B2C6F0B54}" destId="{2662D370-7B0B-4EBA-8D2A-585EB5054CCD}" srcOrd="0" destOrd="0" presId="urn:microsoft.com/office/officeart/2018/2/layout/IconVerticalSolidList"/>
    <dgm:cxn modelId="{5A2F8279-35CE-4BAC-B770-CAF1344B7972}" type="presParOf" srcId="{F19663B9-F408-45BD-8C2F-193B2C6F0B54}" destId="{CC2FEE95-9D46-4563-A649-A8F19123465C}" srcOrd="1" destOrd="0" presId="urn:microsoft.com/office/officeart/2018/2/layout/IconVerticalSolidList"/>
    <dgm:cxn modelId="{111B2814-1B04-4F85-9DC8-F0BDAE25D0D3}" type="presParOf" srcId="{F19663B9-F408-45BD-8C2F-193B2C6F0B54}" destId="{97415705-F2FC-4C46-97EF-835AC3452825}" srcOrd="2" destOrd="0" presId="urn:microsoft.com/office/officeart/2018/2/layout/IconVerticalSolidList"/>
    <dgm:cxn modelId="{28C6DA67-F5E7-465B-93B3-4BEECFABBB1A}" type="presParOf" srcId="{F19663B9-F408-45BD-8C2F-193B2C6F0B54}" destId="{E5769D40-BF69-417F-9814-EAE408BC316A}" srcOrd="3" destOrd="0" presId="urn:microsoft.com/office/officeart/2018/2/layout/IconVerticalSolidList"/>
    <dgm:cxn modelId="{0423C522-698A-4EBE-B3C3-159AF92894E8}" type="presParOf" srcId="{A8E09C5C-9E90-43C8-A85E-C6BF00E6F97A}" destId="{1329D9AF-0032-429E-8970-48525434FF60}" srcOrd="5" destOrd="0" presId="urn:microsoft.com/office/officeart/2018/2/layout/IconVerticalSolidList"/>
    <dgm:cxn modelId="{9EE153E9-E1FD-42AC-82FD-215E7A070A2E}" type="presParOf" srcId="{A8E09C5C-9E90-43C8-A85E-C6BF00E6F97A}" destId="{509B8565-948A-4495-8458-A6E36710FC16}" srcOrd="6" destOrd="0" presId="urn:microsoft.com/office/officeart/2018/2/layout/IconVerticalSolidList"/>
    <dgm:cxn modelId="{87236AB4-FE00-45D2-A6B9-E826E6753FF2}" type="presParOf" srcId="{509B8565-948A-4495-8458-A6E36710FC16}" destId="{FC024616-5A34-449D-A2F8-4E6E939952F7}" srcOrd="0" destOrd="0" presId="urn:microsoft.com/office/officeart/2018/2/layout/IconVerticalSolidList"/>
    <dgm:cxn modelId="{74D7773A-4DEA-4783-B03C-9E348902D63E}" type="presParOf" srcId="{509B8565-948A-4495-8458-A6E36710FC16}" destId="{C4F9A911-2BEB-4A38-88BC-499F6EC00161}" srcOrd="1" destOrd="0" presId="urn:microsoft.com/office/officeart/2018/2/layout/IconVerticalSolidList"/>
    <dgm:cxn modelId="{F7BB4CEA-BBA9-4B21-BB28-B39BE7133DDD}" type="presParOf" srcId="{509B8565-948A-4495-8458-A6E36710FC16}" destId="{9A186FF3-44B9-4582-B9BB-7CCDE13CAD8D}" srcOrd="2" destOrd="0" presId="urn:microsoft.com/office/officeart/2018/2/layout/IconVerticalSolidList"/>
    <dgm:cxn modelId="{FA7F05A8-F1D4-4394-9783-69513581AC2A}" type="presParOf" srcId="{509B8565-948A-4495-8458-A6E36710FC16}" destId="{FCD6A8F8-9823-48A9-8AC2-304C43FE97A8}" srcOrd="3" destOrd="0" presId="urn:microsoft.com/office/officeart/2018/2/layout/IconVerticalSolidList"/>
    <dgm:cxn modelId="{802A74C6-F7BD-4001-990C-753EE4DD2604}" type="presParOf" srcId="{A8E09C5C-9E90-43C8-A85E-C6BF00E6F97A}" destId="{98241158-189F-437C-B6F6-58D8311EBEDE}" srcOrd="7" destOrd="0" presId="urn:microsoft.com/office/officeart/2018/2/layout/IconVerticalSolidList"/>
    <dgm:cxn modelId="{5240CE11-ABA2-43ED-A675-CB433E224971}" type="presParOf" srcId="{A8E09C5C-9E90-43C8-A85E-C6BF00E6F97A}" destId="{1C8D5E84-4845-4731-AFCE-CC380DF69774}" srcOrd="8" destOrd="0" presId="urn:microsoft.com/office/officeart/2018/2/layout/IconVerticalSolidList"/>
    <dgm:cxn modelId="{76A573A7-7C33-4CAA-9DEC-D0D6B49E9974}" type="presParOf" srcId="{1C8D5E84-4845-4731-AFCE-CC380DF69774}" destId="{FB7E02D4-727E-4AB6-BF1D-7C1AFAC850BC}" srcOrd="0" destOrd="0" presId="urn:microsoft.com/office/officeart/2018/2/layout/IconVerticalSolidList"/>
    <dgm:cxn modelId="{5F3261EB-08D5-4102-BCB1-B21AFED8B825}" type="presParOf" srcId="{1C8D5E84-4845-4731-AFCE-CC380DF69774}" destId="{003881F5-D96B-48A4-BC43-7DE9B8985024}" srcOrd="1" destOrd="0" presId="urn:microsoft.com/office/officeart/2018/2/layout/IconVerticalSolidList"/>
    <dgm:cxn modelId="{6C525C22-D5BC-4079-9B2F-91A911763124}" type="presParOf" srcId="{1C8D5E84-4845-4731-AFCE-CC380DF69774}" destId="{DA8D92D7-51E0-4A9A-86A0-375D1F42CA86}" srcOrd="2" destOrd="0" presId="urn:microsoft.com/office/officeart/2018/2/layout/IconVerticalSolidList"/>
    <dgm:cxn modelId="{6722199E-39B2-4C8D-87EC-125511394D5C}" type="presParOf" srcId="{1C8D5E84-4845-4731-AFCE-CC380DF69774}" destId="{607BC1BD-2B68-4EC6-B9E7-FB2E4B5F08E8}" srcOrd="3" destOrd="0" presId="urn:microsoft.com/office/officeart/2018/2/layout/IconVerticalSolidList"/>
    <dgm:cxn modelId="{F49DD2D0-E2EE-432F-8F51-F74DE491A753}" type="presParOf" srcId="{A8E09C5C-9E90-43C8-A85E-C6BF00E6F97A}" destId="{CCC8DBD4-1FE0-482F-84CD-1168CCC6752F}" srcOrd="9" destOrd="0" presId="urn:microsoft.com/office/officeart/2018/2/layout/IconVerticalSolidList"/>
    <dgm:cxn modelId="{5493A479-C612-43A3-BFEB-0A8D812CF02D}" type="presParOf" srcId="{A8E09C5C-9E90-43C8-A85E-C6BF00E6F97A}" destId="{68E82B58-9F55-4230-9AF6-1AA04CF5AC39}" srcOrd="10" destOrd="0" presId="urn:microsoft.com/office/officeart/2018/2/layout/IconVerticalSolidList"/>
    <dgm:cxn modelId="{2BF9A7B2-BEDA-4A01-AC04-006B7FE20F6F}" type="presParOf" srcId="{68E82B58-9F55-4230-9AF6-1AA04CF5AC39}" destId="{F6985AF1-DB96-479A-96BF-2A5CD1C7A14E}" srcOrd="0" destOrd="0" presId="urn:microsoft.com/office/officeart/2018/2/layout/IconVerticalSolidList"/>
    <dgm:cxn modelId="{6BA56C3F-DC86-4D7E-B28A-9238BF327932}" type="presParOf" srcId="{68E82B58-9F55-4230-9AF6-1AA04CF5AC39}" destId="{B1BCF757-717B-4D47-B507-883A8C5EC0AF}" srcOrd="1" destOrd="0" presId="urn:microsoft.com/office/officeart/2018/2/layout/IconVerticalSolidList"/>
    <dgm:cxn modelId="{651570B6-208E-4382-9598-83063B909A6D}" type="presParOf" srcId="{68E82B58-9F55-4230-9AF6-1AA04CF5AC39}" destId="{B952A0CA-A8D3-4360-BF9F-263D2EF5C477}" srcOrd="2" destOrd="0" presId="urn:microsoft.com/office/officeart/2018/2/layout/IconVerticalSolidList"/>
    <dgm:cxn modelId="{31F8FE73-1EDF-46D7-86C0-C2CE842270CF}" type="presParOf" srcId="{68E82B58-9F55-4230-9AF6-1AA04CF5AC39}" destId="{04ACC941-3D54-4C01-9EAD-E90399FA340A}"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625DDE0-5ECA-4328-B7C9-157D262E67EB}">
      <dsp:nvSpPr>
        <dsp:cNvPr id="0" name=""/>
        <dsp:cNvSpPr/>
      </dsp:nvSpPr>
      <dsp:spPr>
        <a:xfrm>
          <a:off x="0" y="1032"/>
          <a:ext cx="10058399" cy="44016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4984E2-4A77-476E-9B71-F344B36AFA09}">
      <dsp:nvSpPr>
        <dsp:cNvPr id="0" name=""/>
        <dsp:cNvSpPr/>
      </dsp:nvSpPr>
      <dsp:spPr>
        <a:xfrm>
          <a:off x="133151" y="100071"/>
          <a:ext cx="242093" cy="24209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21938F9-3541-4BBD-B90B-4E745CF63BF1}">
      <dsp:nvSpPr>
        <dsp:cNvPr id="0" name=""/>
        <dsp:cNvSpPr/>
      </dsp:nvSpPr>
      <dsp:spPr>
        <a:xfrm>
          <a:off x="508395" y="1032"/>
          <a:ext cx="9550004" cy="4401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6585" tIns="46585" rIns="46585" bIns="46585" numCol="1" spcCol="1270" anchor="ctr" anchorCtr="0">
          <a:noAutofit/>
        </a:bodyPr>
        <a:lstStyle/>
        <a:p>
          <a:pPr marL="0" lvl="0" indent="0" algn="l" defTabSz="844550">
            <a:lnSpc>
              <a:spcPct val="100000"/>
            </a:lnSpc>
            <a:spcBef>
              <a:spcPct val="0"/>
            </a:spcBef>
            <a:spcAft>
              <a:spcPct val="35000"/>
            </a:spcAft>
            <a:buNone/>
          </a:pPr>
          <a:r>
            <a:rPr lang="en-US" sz="1900" kern="1200"/>
            <a:t>Introduction</a:t>
          </a:r>
        </a:p>
      </dsp:txBody>
      <dsp:txXfrm>
        <a:off x="508395" y="1032"/>
        <a:ext cx="9550004" cy="440169"/>
      </dsp:txXfrm>
    </dsp:sp>
    <dsp:sp modelId="{FCC1CE44-70E8-4246-891D-CAAC51AAC359}">
      <dsp:nvSpPr>
        <dsp:cNvPr id="0" name=""/>
        <dsp:cNvSpPr/>
      </dsp:nvSpPr>
      <dsp:spPr>
        <a:xfrm>
          <a:off x="0" y="551244"/>
          <a:ext cx="10058399" cy="44016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3A5FA0B-48C1-439A-8763-BE00D0ECC9D6}">
      <dsp:nvSpPr>
        <dsp:cNvPr id="0" name=""/>
        <dsp:cNvSpPr/>
      </dsp:nvSpPr>
      <dsp:spPr>
        <a:xfrm>
          <a:off x="133151" y="650282"/>
          <a:ext cx="242093" cy="24209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B3B9C66A-6253-4A74-81AD-7791D9C2D30A}">
      <dsp:nvSpPr>
        <dsp:cNvPr id="0" name=""/>
        <dsp:cNvSpPr/>
      </dsp:nvSpPr>
      <dsp:spPr>
        <a:xfrm>
          <a:off x="508395" y="551244"/>
          <a:ext cx="9550004" cy="4401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6585" tIns="46585" rIns="46585" bIns="46585" numCol="1" spcCol="1270" anchor="ctr" anchorCtr="0">
          <a:noAutofit/>
        </a:bodyPr>
        <a:lstStyle/>
        <a:p>
          <a:pPr marL="0" lvl="0" indent="0" algn="l" defTabSz="844550">
            <a:lnSpc>
              <a:spcPct val="100000"/>
            </a:lnSpc>
            <a:spcBef>
              <a:spcPct val="0"/>
            </a:spcBef>
            <a:spcAft>
              <a:spcPct val="35000"/>
            </a:spcAft>
            <a:buNone/>
          </a:pPr>
          <a:r>
            <a:rPr lang="en-US" sz="1900" kern="1200"/>
            <a:t>Method</a:t>
          </a:r>
        </a:p>
      </dsp:txBody>
      <dsp:txXfrm>
        <a:off x="508395" y="551244"/>
        <a:ext cx="9550004" cy="440169"/>
      </dsp:txXfrm>
    </dsp:sp>
    <dsp:sp modelId="{2662D370-7B0B-4EBA-8D2A-585EB5054CCD}">
      <dsp:nvSpPr>
        <dsp:cNvPr id="0" name=""/>
        <dsp:cNvSpPr/>
      </dsp:nvSpPr>
      <dsp:spPr>
        <a:xfrm>
          <a:off x="0" y="1101456"/>
          <a:ext cx="10058399" cy="44016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C2FEE95-9D46-4563-A649-A8F19123465C}">
      <dsp:nvSpPr>
        <dsp:cNvPr id="0" name=""/>
        <dsp:cNvSpPr/>
      </dsp:nvSpPr>
      <dsp:spPr>
        <a:xfrm>
          <a:off x="133151" y="1200494"/>
          <a:ext cx="242093" cy="24209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E5769D40-BF69-417F-9814-EAE408BC316A}">
      <dsp:nvSpPr>
        <dsp:cNvPr id="0" name=""/>
        <dsp:cNvSpPr/>
      </dsp:nvSpPr>
      <dsp:spPr>
        <a:xfrm>
          <a:off x="508395" y="1101456"/>
          <a:ext cx="9550004" cy="4401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6585" tIns="46585" rIns="46585" bIns="46585" numCol="1" spcCol="1270" anchor="ctr" anchorCtr="0">
          <a:noAutofit/>
        </a:bodyPr>
        <a:lstStyle/>
        <a:p>
          <a:pPr marL="0" lvl="0" indent="0" algn="l" defTabSz="844550">
            <a:lnSpc>
              <a:spcPct val="100000"/>
            </a:lnSpc>
            <a:spcBef>
              <a:spcPct val="0"/>
            </a:spcBef>
            <a:spcAft>
              <a:spcPct val="35000"/>
            </a:spcAft>
            <a:buNone/>
          </a:pPr>
          <a:r>
            <a:rPr lang="en-US" sz="1900" kern="1200"/>
            <a:t>Design</a:t>
          </a:r>
        </a:p>
      </dsp:txBody>
      <dsp:txXfrm>
        <a:off x="508395" y="1101456"/>
        <a:ext cx="9550004" cy="440169"/>
      </dsp:txXfrm>
    </dsp:sp>
    <dsp:sp modelId="{FC024616-5A34-449D-A2F8-4E6E939952F7}">
      <dsp:nvSpPr>
        <dsp:cNvPr id="0" name=""/>
        <dsp:cNvSpPr/>
      </dsp:nvSpPr>
      <dsp:spPr>
        <a:xfrm>
          <a:off x="0" y="1651668"/>
          <a:ext cx="10058399" cy="44016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4F9A911-2BEB-4A38-88BC-499F6EC00161}">
      <dsp:nvSpPr>
        <dsp:cNvPr id="0" name=""/>
        <dsp:cNvSpPr/>
      </dsp:nvSpPr>
      <dsp:spPr>
        <a:xfrm>
          <a:off x="133151" y="1750706"/>
          <a:ext cx="242093" cy="24209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FCD6A8F8-9823-48A9-8AC2-304C43FE97A8}">
      <dsp:nvSpPr>
        <dsp:cNvPr id="0" name=""/>
        <dsp:cNvSpPr/>
      </dsp:nvSpPr>
      <dsp:spPr>
        <a:xfrm>
          <a:off x="508395" y="1651668"/>
          <a:ext cx="9550004" cy="4401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6585" tIns="46585" rIns="46585" bIns="46585" numCol="1" spcCol="1270" anchor="ctr" anchorCtr="0">
          <a:noAutofit/>
        </a:bodyPr>
        <a:lstStyle/>
        <a:p>
          <a:pPr marL="0" lvl="0" indent="0" algn="l" defTabSz="844550">
            <a:lnSpc>
              <a:spcPct val="100000"/>
            </a:lnSpc>
            <a:spcBef>
              <a:spcPct val="0"/>
            </a:spcBef>
            <a:spcAft>
              <a:spcPct val="35000"/>
            </a:spcAft>
            <a:buNone/>
          </a:pPr>
          <a:r>
            <a:rPr lang="en-US" sz="1900" kern="1200"/>
            <a:t>Results</a:t>
          </a:r>
        </a:p>
      </dsp:txBody>
      <dsp:txXfrm>
        <a:off x="508395" y="1651668"/>
        <a:ext cx="9550004" cy="440169"/>
      </dsp:txXfrm>
    </dsp:sp>
    <dsp:sp modelId="{FB7E02D4-727E-4AB6-BF1D-7C1AFAC850BC}">
      <dsp:nvSpPr>
        <dsp:cNvPr id="0" name=""/>
        <dsp:cNvSpPr/>
      </dsp:nvSpPr>
      <dsp:spPr>
        <a:xfrm>
          <a:off x="0" y="2201879"/>
          <a:ext cx="10058399" cy="44016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03881F5-D96B-48A4-BC43-7DE9B8985024}">
      <dsp:nvSpPr>
        <dsp:cNvPr id="0" name=""/>
        <dsp:cNvSpPr/>
      </dsp:nvSpPr>
      <dsp:spPr>
        <a:xfrm>
          <a:off x="133151" y="2300918"/>
          <a:ext cx="242093" cy="242093"/>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607BC1BD-2B68-4EC6-B9E7-FB2E4B5F08E8}">
      <dsp:nvSpPr>
        <dsp:cNvPr id="0" name=""/>
        <dsp:cNvSpPr/>
      </dsp:nvSpPr>
      <dsp:spPr>
        <a:xfrm>
          <a:off x="508395" y="2201879"/>
          <a:ext cx="9550004" cy="4401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6585" tIns="46585" rIns="46585" bIns="46585" numCol="1" spcCol="1270" anchor="ctr" anchorCtr="0">
          <a:noAutofit/>
        </a:bodyPr>
        <a:lstStyle/>
        <a:p>
          <a:pPr marL="0" lvl="0" indent="0" algn="l" defTabSz="844550">
            <a:lnSpc>
              <a:spcPct val="100000"/>
            </a:lnSpc>
            <a:spcBef>
              <a:spcPct val="0"/>
            </a:spcBef>
            <a:spcAft>
              <a:spcPct val="35000"/>
            </a:spcAft>
            <a:buNone/>
          </a:pPr>
          <a:r>
            <a:rPr lang="en-US" sz="1900" kern="1200"/>
            <a:t>Strengths</a:t>
          </a:r>
        </a:p>
      </dsp:txBody>
      <dsp:txXfrm>
        <a:off x="508395" y="2201879"/>
        <a:ext cx="9550004" cy="440169"/>
      </dsp:txXfrm>
    </dsp:sp>
    <dsp:sp modelId="{F6985AF1-DB96-479A-96BF-2A5CD1C7A14E}">
      <dsp:nvSpPr>
        <dsp:cNvPr id="0" name=""/>
        <dsp:cNvSpPr/>
      </dsp:nvSpPr>
      <dsp:spPr>
        <a:xfrm>
          <a:off x="0" y="2752091"/>
          <a:ext cx="10058399" cy="440169"/>
        </a:xfrm>
        <a:prstGeom prst="roundRect">
          <a:avLst>
            <a:gd name="adj" fmla="val 10000"/>
          </a:avLst>
        </a:prstGeom>
        <a:solidFill>
          <a:schemeClr val="accent1">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BCF757-717B-4D47-B507-883A8C5EC0AF}">
      <dsp:nvSpPr>
        <dsp:cNvPr id="0" name=""/>
        <dsp:cNvSpPr/>
      </dsp:nvSpPr>
      <dsp:spPr>
        <a:xfrm>
          <a:off x="133151" y="2851129"/>
          <a:ext cx="242093" cy="242093"/>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04ACC941-3D54-4C01-9EAD-E90399FA340A}">
      <dsp:nvSpPr>
        <dsp:cNvPr id="0" name=""/>
        <dsp:cNvSpPr/>
      </dsp:nvSpPr>
      <dsp:spPr>
        <a:xfrm>
          <a:off x="508395" y="2752091"/>
          <a:ext cx="9550004" cy="4401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6585" tIns="46585" rIns="46585" bIns="46585" numCol="1" spcCol="1270" anchor="ctr" anchorCtr="0">
          <a:noAutofit/>
        </a:bodyPr>
        <a:lstStyle/>
        <a:p>
          <a:pPr marL="0" lvl="0" indent="0" algn="l" defTabSz="844550">
            <a:lnSpc>
              <a:spcPct val="100000"/>
            </a:lnSpc>
            <a:spcBef>
              <a:spcPct val="0"/>
            </a:spcBef>
            <a:spcAft>
              <a:spcPct val="35000"/>
            </a:spcAft>
            <a:buNone/>
          </a:pPr>
          <a:r>
            <a:rPr lang="en-US" sz="1900" kern="1200"/>
            <a:t>Weaknesses</a:t>
          </a:r>
        </a:p>
      </dsp:txBody>
      <dsp:txXfrm>
        <a:off x="508395" y="2752091"/>
        <a:ext cx="9550004" cy="440169"/>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1E2868B-2E8A-4D29-A1E2-DEBA063F2C78}" type="datetimeFigureOut">
              <a:rPr lang="en-US"/>
              <a:t>1/20/2022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CDC0705-AE78-4DF4-8B2D-3774F26B6590}" type="slidenum">
              <a:rPr lang="en-US"/>
              <a:t>‹#›</a:t>
            </a:fld>
            <a:endParaRPr lang="en-US"/>
          </a:p>
        </p:txBody>
      </p:sp>
    </p:spTree>
    <p:extLst>
      <p:ext uri="{BB962C8B-B14F-4D97-AF65-F5344CB8AC3E}">
        <p14:creationId xmlns:p14="http://schemas.microsoft.com/office/powerpoint/2010/main" val="397039850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link.springer.com/content/pdf/10.1007/978-3-540-73110-8_9.pdf" TargetMode="External"/><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3" Type="http://schemas.openxmlformats.org/officeDocument/2006/relationships/hyperlink" Target="https://link.springer.com/chapter/10.1007/978-3-030-51965-0_27"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www.researchgate.net/profile/Leonardo-Garrido-2/publication/336827160_Methodology_for_the_Implementation_of_Virtual_Assistants_for_Education_Using_Google_Dialogflow/links/5dd69e1492851c1feda557a5/Methodology-for-the-Implementation-of-Virtual-Assistants-for-Education-Using-Google-Dialogflow.pdf" TargetMode="External"/><Relationship Id="rId5" Type="http://schemas.openxmlformats.org/officeDocument/2006/relationships/hyperlink" Target="https://link.springer.com/chapter/10.1007/978-3-030-50244-7_11" TargetMode="External"/><Relationship Id="rId4" Type="http://schemas.openxmlformats.org/officeDocument/2006/relationships/hyperlink" Target="https://www.researchgate.net/profile/Jason-Henri/publication/343584508_A_Review_of_Risk_Management_in_Different_Software_Development_Methodologies/links/5f32c653458515b729182345/A-Review-of-Risk-Management-in-Different-Software-Development-Methodologies.pdf" TargetMode="Externa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link.springer.com/chapter/10.1007/978-3-030-49186-4_31" TargetMode="External"/><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a:t>
            </a:r>
            <a:r>
              <a:rPr lang="en-US"/>
              <a:t>From 2016, there is a rapid growth on Chatbot development which results to the creation of various types of Chatbot systems for industrial uses" </a:t>
            </a:r>
          </a:p>
          <a:p>
            <a:r>
              <a:rPr lang="en-US"/>
              <a:t>67% of consumers worldwide used a chatbot 85% of all customer interactions will be handled without a human agent by 2020.</a:t>
            </a:r>
            <a:endParaRPr lang="en-US">
              <a:cs typeface="Calibri"/>
            </a:endParaRPr>
          </a:p>
          <a:p>
            <a:r>
              <a:rPr lang="en-US"/>
              <a:t>Chatbots are being considered as a useful technology to facilitate learning within the educational context</a:t>
            </a:r>
            <a:endParaRPr lang="en-US">
              <a:cs typeface="Calibri" panose="020F0502020204030204"/>
            </a:endParaRPr>
          </a:p>
          <a:p>
            <a:endParaRPr lang="en-US"/>
          </a:p>
          <a:p>
            <a:r>
              <a:rPr lang="en-US"/>
              <a:t>Chatbots are transforming the ways businesses connect with current and prospective customers.</a:t>
            </a:r>
            <a:endParaRPr lang="en-US">
              <a:cs typeface="Calibri"/>
            </a:endParaRPr>
          </a:p>
          <a:p>
            <a:endParaRPr lang="en-US">
              <a:cs typeface="Calibri"/>
            </a:endParaRPr>
          </a:p>
          <a:p>
            <a:r>
              <a:rPr lang="en-US">
                <a:cs typeface="Calibri"/>
              </a:rPr>
              <a:t>Image 1 covers documents that cover chatbots while image 2 covers a typical bot that is used commonly </a:t>
            </a:r>
          </a:p>
          <a:p>
            <a:endParaRPr lang="en-US">
              <a:cs typeface="Calibri"/>
            </a:endParaRPr>
          </a:p>
          <a:p>
            <a:r>
              <a:rPr lang="en-US">
                <a:cs typeface="Calibri"/>
              </a:rPr>
              <a:t>Chatbots are on the rise and are being used by most companies with any set of foot in the computing world. This is because:</a:t>
            </a:r>
          </a:p>
          <a:p>
            <a:r>
              <a:rPr lang="en-US">
                <a:cs typeface="Calibri"/>
              </a:rPr>
              <a:t>- They save money on hiring real people</a:t>
            </a:r>
          </a:p>
          <a:p>
            <a:r>
              <a:rPr lang="en-US">
                <a:cs typeface="Calibri"/>
              </a:rPr>
              <a:t>- Developments in machine learning have made them more effective in providing their intended services and self-learning, to allow for future improvements.</a:t>
            </a:r>
          </a:p>
          <a:p>
            <a:r>
              <a:rPr lang="en-US">
                <a:cs typeface="Calibri"/>
              </a:rPr>
              <a:t>- Chatbots which use a human voice and can be communicated with via voice are also being used increasingly more, examples include Apple's Siri, Microsoft's Cortana and Amazon's Alexa.</a:t>
            </a:r>
          </a:p>
          <a:p>
            <a:r>
              <a:rPr lang="en-US">
                <a:cs typeface="Calibri"/>
              </a:rPr>
              <a:t>- Their constant use in advertisements for unrelated tech products has made it seem more natural for them to be used by people in casual contexts.</a:t>
            </a:r>
          </a:p>
          <a:p>
            <a:r>
              <a:rPr lang="en-US">
                <a:cs typeface="Calibri"/>
              </a:rPr>
              <a:t>- Chatbots can complete features that would previously have to manually be done by users.</a:t>
            </a:r>
          </a:p>
          <a:p>
            <a:r>
              <a:rPr lang="en-US"/>
              <a:t>  </a:t>
            </a:r>
          </a:p>
        </p:txBody>
      </p:sp>
      <p:sp>
        <p:nvSpPr>
          <p:cNvPr id="4" name="Slide Number Placeholder 3"/>
          <p:cNvSpPr>
            <a:spLocks noGrp="1"/>
          </p:cNvSpPr>
          <p:nvPr>
            <p:ph type="sldNum" sz="quarter" idx="5"/>
          </p:nvPr>
        </p:nvSpPr>
        <p:spPr/>
        <p:txBody>
          <a:bodyPr/>
          <a:lstStyle/>
          <a:p>
            <a:fld id="{DCDC0705-AE78-4DF4-8B2D-3774F26B6590}" type="slidenum">
              <a:rPr lang="en-US"/>
              <a:t>2</a:t>
            </a:fld>
            <a:endParaRPr lang="en-US"/>
          </a:p>
        </p:txBody>
      </p:sp>
    </p:spTree>
    <p:extLst>
      <p:ext uri="{BB962C8B-B14F-4D97-AF65-F5344CB8AC3E}">
        <p14:creationId xmlns:p14="http://schemas.microsoft.com/office/powerpoint/2010/main" val="391605556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 Gantt Chart </a:t>
            </a:r>
          </a:p>
          <a:p>
            <a:r>
              <a:rPr lang="en-US">
                <a:cs typeface="Calibri"/>
              </a:rPr>
              <a:t>- Displaying how time allocation was conducted and agreed upon</a:t>
            </a:r>
          </a:p>
          <a:p>
            <a:r>
              <a:rPr lang="en-US">
                <a:cs typeface="Calibri"/>
              </a:rPr>
              <a:t>- Secondary research throughout, as it assisted with all areas</a:t>
            </a:r>
          </a:p>
          <a:p>
            <a:r>
              <a:rPr lang="en-US">
                <a:cs typeface="Calibri"/>
              </a:rPr>
              <a:t>- Deployment occurred for the entire backend, changes made during this time based on user tests</a:t>
            </a:r>
          </a:p>
          <a:p>
            <a:endParaRPr lang="en-US">
              <a:cs typeface="Calibri"/>
            </a:endParaRPr>
          </a:p>
        </p:txBody>
      </p:sp>
      <p:sp>
        <p:nvSpPr>
          <p:cNvPr id="4" name="Slide Number Placeholder 3"/>
          <p:cNvSpPr>
            <a:spLocks noGrp="1"/>
          </p:cNvSpPr>
          <p:nvPr>
            <p:ph type="sldNum" sz="quarter" idx="5"/>
          </p:nvPr>
        </p:nvSpPr>
        <p:spPr/>
        <p:txBody>
          <a:bodyPr/>
          <a:lstStyle/>
          <a:p>
            <a:fld id="{DCDC0705-AE78-4DF4-8B2D-3774F26B6590}" type="slidenum">
              <a:rPr lang="en-US"/>
              <a:t>3</a:t>
            </a:fld>
            <a:endParaRPr lang="en-US"/>
          </a:p>
        </p:txBody>
      </p:sp>
    </p:spTree>
    <p:extLst>
      <p:ext uri="{BB962C8B-B14F-4D97-AF65-F5344CB8AC3E}">
        <p14:creationId xmlns:p14="http://schemas.microsoft.com/office/powerpoint/2010/main" val="158880196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PARADISE -</a:t>
            </a:r>
            <a:r>
              <a:rPr lang="en-US" dirty="0"/>
              <a:t> ease of usage, clarity, naturalness, friendliness, robustness regarding misunderstandings, and willingness to use the system again</a:t>
            </a:r>
            <a:endParaRPr lang="en-US" dirty="0">
              <a:cs typeface="Calibri"/>
            </a:endParaRPr>
          </a:p>
          <a:p>
            <a:r>
              <a:rPr lang="en-US" dirty="0">
                <a:cs typeface="Calibri"/>
              </a:rPr>
              <a:t>they link the source material of PARADISE which does not suggest wide usage – it proposes the system - but others do use follows kappa coefficient by Cohen[4]</a:t>
            </a:r>
            <a:br>
              <a:rPr lang="en-US" dirty="0">
                <a:cs typeface="+mn-lt"/>
              </a:rPr>
            </a:br>
            <a:r>
              <a:rPr lang="en-US" dirty="0">
                <a:cs typeface="Calibri"/>
              </a:rPr>
              <a:t>humanlike conservations</a:t>
            </a:r>
            <a:br>
              <a:rPr lang="en-US" dirty="0">
                <a:cs typeface="+mn-lt"/>
              </a:rPr>
            </a:br>
            <a:r>
              <a:rPr lang="en-US" dirty="0"/>
              <a:t>Kappa result be interpreted as follows: values ≤ 0 as indicating no agreement and 0.01–0.20 as none to slight, 0.21–0.40 as fair, 0.41– 0.60 as moderate, 0.61–0.80 as substantial, and 0.81–1.00 as almost perfect agreement.</a:t>
            </a:r>
            <a:endParaRPr lang="en-US" dirty="0">
              <a:cs typeface="Calibri"/>
            </a:endParaRPr>
          </a:p>
          <a:p>
            <a:endParaRPr lang="en-US" dirty="0">
              <a:cs typeface="+mn-lt"/>
            </a:endParaRPr>
          </a:p>
          <a:p>
            <a:r>
              <a:rPr lang="en-US" dirty="0">
                <a:cs typeface="Calibri"/>
              </a:rPr>
              <a:t>Concept of Usability – efficiency metric, Effectiveness metric, Users' satisfaction</a:t>
            </a:r>
          </a:p>
          <a:p>
            <a:r>
              <a:rPr lang="en-US" dirty="0">
                <a:cs typeface="Calibri"/>
              </a:rPr>
              <a:t>Based upon a previous chatbot metrics</a:t>
            </a:r>
            <a:br>
              <a:rPr lang="en-US" dirty="0">
                <a:cs typeface="+mn-lt"/>
              </a:rPr>
            </a:br>
            <a:r>
              <a:rPr lang="en-US" dirty="0">
                <a:cs typeface="Calibri"/>
              </a:rPr>
              <a:t>how conservations are carried out- the one we're using </a:t>
            </a:r>
          </a:p>
          <a:p>
            <a:r>
              <a:rPr lang="en-US" dirty="0">
                <a:cs typeface="+mn-lt"/>
              </a:rPr>
              <a:t>Originates from</a:t>
            </a:r>
            <a:r>
              <a:rPr lang="en-US" dirty="0"/>
              <a:t> ISO 9241 - Ergonomics of Human System Interaction - intended to be used by those managing design processes, and is concerned with ways in which both hardware and software components of interactive systems can enhance human–system interaction. (Satisfaction, usability, user experience, user interface, validation and verification)</a:t>
            </a:r>
            <a:endParaRPr lang="en-US" dirty="0">
              <a:cs typeface="Calibri"/>
            </a:endParaRPr>
          </a:p>
          <a:p>
            <a:r>
              <a:rPr lang="en-US" dirty="0">
                <a:cs typeface="Calibri"/>
              </a:rPr>
              <a:t>Effectiveness, Efficiency, Satisfaction, Learnability and Security – Effectiveness, Efficiency, Satisfaction and learnability can be setup for research in primary research while security is a part of the reflection or secondary research primarily or can be found during creation (Page 17)</a:t>
            </a:r>
            <a:endParaRPr lang="en-US" dirty="0"/>
          </a:p>
          <a:p>
            <a:endParaRPr lang="en-US" dirty="0">
              <a:cs typeface="Calibri"/>
            </a:endParaRPr>
          </a:p>
          <a:p>
            <a:r>
              <a:rPr lang="en-US" dirty="0" err="1">
                <a:cs typeface="Calibri"/>
              </a:rPr>
              <a:t>Kuligowska</a:t>
            </a:r>
            <a:r>
              <a:rPr lang="en-US" dirty="0">
                <a:cs typeface="Calibri"/>
              </a:rPr>
              <a:t> method – visual look, implementation method, audio speech ability, knowledge base, ability to give knowledge, conservational abilities, consistency and personality, depth of personality options</a:t>
            </a:r>
          </a:p>
          <a:p>
            <a:r>
              <a:rPr lang="en-US" dirty="0">
                <a:cs typeface="Calibri"/>
              </a:rPr>
              <a:t>Based upon a paper about chatbot evaluation</a:t>
            </a:r>
            <a:br>
              <a:rPr lang="en-US" dirty="0">
                <a:cs typeface="+mn-lt"/>
              </a:rPr>
            </a:br>
            <a:r>
              <a:rPr lang="en-US" dirty="0">
                <a:cs typeface="Calibri"/>
              </a:rPr>
              <a:t>humanlike conservations and how conservations are carried out</a:t>
            </a: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DCDC0705-AE78-4DF4-8B2D-3774F26B6590}" type="slidenum">
              <a:rPr lang="en-US"/>
              <a:t>4</a:t>
            </a:fld>
            <a:endParaRPr lang="en-US"/>
          </a:p>
        </p:txBody>
      </p:sp>
    </p:spTree>
    <p:extLst>
      <p:ext uri="{BB962C8B-B14F-4D97-AF65-F5344CB8AC3E}">
        <p14:creationId xmlns:p14="http://schemas.microsoft.com/office/powerpoint/2010/main" val="100068965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hlinkClick r:id="rId3"/>
              </a:rPr>
              <a:t>https://link.springer.com/content/pdf/10.1007/978-3-540-73110-8_9.pdf</a:t>
            </a:r>
            <a:endParaRPr lang="en-US"/>
          </a:p>
          <a:p>
            <a:r>
              <a:rPr lang="en-US">
                <a:cs typeface="Calibri"/>
              </a:rPr>
              <a:t>"</a:t>
            </a:r>
            <a:r>
              <a:rPr lang="en-US"/>
              <a:t>Users were given several different tasks to perform using the chatbot. They conversed with the system for an average of 30 minutes and then completed a feedback questionnaire which focused on their feelings, and reactions to the experience"</a:t>
            </a:r>
          </a:p>
          <a:p>
            <a:r>
              <a:rPr lang="en-US">
                <a:cs typeface="Calibri"/>
              </a:rPr>
              <a:t>"</a:t>
            </a:r>
            <a:r>
              <a:rPr lang="en-US"/>
              <a:t>…The users were asked to fill in a questionnaire at the end of the test to give their impressions on the performance of the chatbot and volunteer any other thoughts. We also prompted them to provide feedback on the quality and quantity of the information provided by the chatbot, the degree of emotion in the responses, whether an avatar would help, whether the tone was adequate and whether the chatbot was able to carry out a conversation in general. "</a:t>
            </a:r>
          </a:p>
          <a:p>
            <a:endParaRPr lang="en-US">
              <a:cs typeface="Calibri"/>
            </a:endParaRPr>
          </a:p>
          <a:p>
            <a:r>
              <a:rPr lang="en-US">
                <a:cs typeface="Calibri"/>
              </a:rPr>
              <a:t>Use of surveys/questionnaires would be used and include qualitative and quantitative answers in line with the KGA prototype which uses a mix to measure effectiveness of the ai and user satisfaction. The people who would be asked for this should not be excluded based on characteristics and the aim is to have a varied user test group. This would allow us to potentially gain technical answers from people with similar technological backgrounds and non-technical answers which would give us the expected user of the website's answers. </a:t>
            </a:r>
          </a:p>
          <a:p>
            <a:endParaRPr lang="en-US">
              <a:cs typeface="Calibri"/>
            </a:endParaRPr>
          </a:p>
          <a:p>
            <a:r>
              <a:rPr lang="en-US">
                <a:cs typeface="Calibri"/>
              </a:rPr>
              <a:t>Then also for users the same test should be given out such as the time it takes to complete with a stop at 30 minutes so that they can have </a:t>
            </a:r>
            <a:r>
              <a:rPr lang="en-US"/>
              <a:t>adequate</a:t>
            </a:r>
            <a:r>
              <a:rPr lang="en-US">
                <a:cs typeface="Calibri"/>
              </a:rPr>
              <a:t> time to use, test and think about the product</a:t>
            </a:r>
          </a:p>
          <a:p>
            <a:endParaRPr lang="en-US">
              <a:cs typeface="Calibri"/>
            </a:endParaRPr>
          </a:p>
          <a:p>
            <a:r>
              <a:rPr lang="en-US">
                <a:cs typeface="Calibri"/>
              </a:rPr>
              <a:t>Evaluation of results leads to the further development of the emerging trend and the product but time restraints may impact the ability to implement changes which can open up discussion of what users need from the findings in regards to bots or for ourselves when thinking about what to include in the design.</a:t>
            </a:r>
          </a:p>
        </p:txBody>
      </p:sp>
      <p:sp>
        <p:nvSpPr>
          <p:cNvPr id="4" name="Slide Number Placeholder 3"/>
          <p:cNvSpPr>
            <a:spLocks noGrp="1"/>
          </p:cNvSpPr>
          <p:nvPr>
            <p:ph type="sldNum" sz="quarter" idx="5"/>
          </p:nvPr>
        </p:nvSpPr>
        <p:spPr/>
        <p:txBody>
          <a:bodyPr/>
          <a:lstStyle/>
          <a:p>
            <a:fld id="{DCDC0705-AE78-4DF4-8B2D-3774F26B6590}" type="slidenum">
              <a:rPr lang="en-US"/>
              <a:t>5</a:t>
            </a:fld>
            <a:endParaRPr lang="en-US"/>
          </a:p>
        </p:txBody>
      </p:sp>
    </p:spTree>
    <p:extLst>
      <p:ext uri="{BB962C8B-B14F-4D97-AF65-F5344CB8AC3E}">
        <p14:creationId xmlns:p14="http://schemas.microsoft.com/office/powerpoint/2010/main" val="38279466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cs typeface="Calibri"/>
              </a:rPr>
              <a:t>Librarians would be stakeholders as they are the ones that control the books and would have the say in access to them and also for getting ahold of new or other books</a:t>
            </a:r>
          </a:p>
          <a:p>
            <a:r>
              <a:rPr lang="en-US" dirty="0">
                <a:cs typeface="Calibri"/>
              </a:rPr>
              <a:t>Librarians may need to order more books based on popularity</a:t>
            </a:r>
          </a:p>
          <a:p>
            <a:endParaRPr lang="en-US" dirty="0">
              <a:cs typeface="Calibri"/>
            </a:endParaRPr>
          </a:p>
          <a:p>
            <a:r>
              <a:rPr lang="en-US" dirty="0">
                <a:cs typeface="Calibri"/>
              </a:rPr>
              <a:t>Students and Teachers are a stakeholder as they are the ones directly using the system and have a need for the books</a:t>
            </a:r>
            <a:endParaRPr lang="en-US" dirty="0"/>
          </a:p>
          <a:p>
            <a:endParaRPr lang="en-US" dirty="0">
              <a:cs typeface="Calibri"/>
            </a:endParaRPr>
          </a:p>
          <a:p>
            <a:r>
              <a:rPr lang="en-US" dirty="0">
                <a:cs typeface="Calibri"/>
              </a:rPr>
              <a:t>Analytical Team would be a stakeholder as they are part of the college they would most likely like to know the quantity of certain books, genres, artists or other features that can be analyzed to provide an insight into trends or other viable fields.</a:t>
            </a:r>
          </a:p>
          <a:p>
            <a:r>
              <a:rPr lang="en-US" dirty="0">
                <a:cs typeface="Calibri"/>
              </a:rPr>
              <a:t>Can be used by librarians to serve the purpose of popularity viewing</a:t>
            </a:r>
          </a:p>
          <a:p>
            <a:endParaRPr lang="en-US" dirty="0">
              <a:cs typeface="Calibri"/>
            </a:endParaRPr>
          </a:p>
        </p:txBody>
      </p:sp>
      <p:sp>
        <p:nvSpPr>
          <p:cNvPr id="4" name="Slide Number Placeholder 3"/>
          <p:cNvSpPr>
            <a:spLocks noGrp="1"/>
          </p:cNvSpPr>
          <p:nvPr>
            <p:ph type="sldNum" sz="quarter" idx="5"/>
          </p:nvPr>
        </p:nvSpPr>
        <p:spPr/>
        <p:txBody>
          <a:bodyPr/>
          <a:lstStyle/>
          <a:p>
            <a:fld id="{DCDC0705-AE78-4DF4-8B2D-3774F26B6590}" type="slidenum">
              <a:rPr lang="en-US"/>
              <a:t>6</a:t>
            </a:fld>
            <a:endParaRPr lang="en-US"/>
          </a:p>
        </p:txBody>
      </p:sp>
    </p:spTree>
    <p:extLst>
      <p:ext uri="{BB962C8B-B14F-4D97-AF65-F5344CB8AC3E}">
        <p14:creationId xmlns:p14="http://schemas.microsoft.com/office/powerpoint/2010/main" val="415029329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 The most obvious expected deliverable of this project is the University Library Chatbot service itself, in a working state.</a:t>
            </a:r>
          </a:p>
          <a:p>
            <a:r>
              <a:rPr lang="en-US">
                <a:cs typeface="Calibri"/>
              </a:rPr>
              <a:t>- A decent amount of research will has been done. Secondary research has yielded information regarding the creation of Chatbots, what tools to use, what works and doesn't work and what software would need to be used in our creation.</a:t>
            </a:r>
          </a:p>
          <a:p>
            <a:r>
              <a:rPr lang="en-US">
                <a:cs typeface="Calibri"/>
              </a:rPr>
              <a:t>- Primary research was mostly for obtaining feedback for the chatbot's quality, this was necessary for finding out if the chatbot was functional – troubleshooting – and for if it was easy to use.</a:t>
            </a:r>
          </a:p>
          <a:p>
            <a:r>
              <a:rPr lang="en-US">
                <a:cs typeface="Calibri"/>
              </a:rPr>
              <a:t>- Progress was kept track of by use of a Gantt Chart, which provided an outline for each aspect of this project that needed to be completed, and by when, as well as which part comes after what. Minutes of meeting were kept by me, detailing who was present and absent in each session, and what was being worked on, to ensure progress was always moving.</a:t>
            </a:r>
          </a:p>
        </p:txBody>
      </p:sp>
      <p:sp>
        <p:nvSpPr>
          <p:cNvPr id="4" name="Slide Number Placeholder 3"/>
          <p:cNvSpPr>
            <a:spLocks noGrp="1"/>
          </p:cNvSpPr>
          <p:nvPr>
            <p:ph type="sldNum" sz="quarter" idx="5"/>
          </p:nvPr>
        </p:nvSpPr>
        <p:spPr/>
        <p:txBody>
          <a:bodyPr/>
          <a:lstStyle/>
          <a:p>
            <a:fld id="{DCDC0705-AE78-4DF4-8B2D-3774F26B6590}" type="slidenum">
              <a:rPr lang="en-US"/>
              <a:t>7</a:t>
            </a:fld>
            <a:endParaRPr lang="en-US"/>
          </a:p>
        </p:txBody>
      </p:sp>
    </p:spTree>
    <p:extLst>
      <p:ext uri="{BB962C8B-B14F-4D97-AF65-F5344CB8AC3E}">
        <p14:creationId xmlns:p14="http://schemas.microsoft.com/office/powerpoint/2010/main" val="177599620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 Phone compatibility was suggested by 20% of participants</a:t>
            </a:r>
          </a:p>
          <a:p>
            <a:r>
              <a:rPr lang="en-US">
                <a:cs typeface="Calibri"/>
              </a:rPr>
              <a:t>- Notifications by 10%</a:t>
            </a:r>
          </a:p>
          <a:p>
            <a:r>
              <a:rPr lang="en-US">
                <a:cs typeface="Calibri"/>
              </a:rPr>
              <a:t>- 40% have no suggestions</a:t>
            </a:r>
          </a:p>
          <a:p>
            <a:r>
              <a:rPr lang="en-US">
                <a:cs typeface="Calibri"/>
              </a:rPr>
              <a:t>- 90% of participants said app was useful, 100% claimed justified why it would be useful – claims were that it was convenient, quick and easy to use.</a:t>
            </a:r>
          </a:p>
          <a:p>
            <a:r>
              <a:rPr lang="en-US">
                <a:cs typeface="Calibri"/>
              </a:rPr>
              <a:t>- The UI was complimented.</a:t>
            </a:r>
          </a:p>
        </p:txBody>
      </p:sp>
      <p:sp>
        <p:nvSpPr>
          <p:cNvPr id="4" name="Slide Number Placeholder 3"/>
          <p:cNvSpPr>
            <a:spLocks noGrp="1"/>
          </p:cNvSpPr>
          <p:nvPr>
            <p:ph type="sldNum" sz="quarter" idx="5"/>
          </p:nvPr>
        </p:nvSpPr>
        <p:spPr/>
        <p:txBody>
          <a:bodyPr/>
          <a:lstStyle/>
          <a:p>
            <a:fld id="{DCDC0705-AE78-4DF4-8B2D-3774F26B6590}" type="slidenum">
              <a:rPr lang="en-US"/>
              <a:t>8</a:t>
            </a:fld>
            <a:endParaRPr lang="en-US"/>
          </a:p>
        </p:txBody>
      </p:sp>
    </p:spTree>
    <p:extLst>
      <p:ext uri="{BB962C8B-B14F-4D97-AF65-F5344CB8AC3E}">
        <p14:creationId xmlns:p14="http://schemas.microsoft.com/office/powerpoint/2010/main" val="25700175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1.</a:t>
            </a:r>
            <a:r>
              <a:rPr lang="en-US" b="1" dirty="0"/>
              <a:t>Introduction</a:t>
            </a:r>
            <a:endParaRPr lang="en-US" dirty="0"/>
          </a:p>
          <a:p>
            <a:pPr marL="285750" indent="-285750">
              <a:buFont typeface="Arial"/>
              <a:buChar char="•"/>
            </a:pPr>
            <a:r>
              <a:rPr lang="en-US" dirty="0"/>
              <a:t>Our objective was very clearly to provide a service based on the emerging trends of chatbots for the university. What we delivered was a chatbot for helping students book library services.</a:t>
            </a:r>
            <a:endParaRPr lang="en-US" dirty="0">
              <a:cs typeface="Calibri"/>
            </a:endParaRPr>
          </a:p>
          <a:p>
            <a:pPr marL="285750" indent="-285750">
              <a:buFont typeface="Arial"/>
              <a:buChar char="•"/>
            </a:pPr>
            <a:r>
              <a:rPr lang="en-US" dirty="0">
                <a:cs typeface="Calibri"/>
              </a:rPr>
              <a:t>This work was important for providing insight into chatbots, their impact and usefulness. As well as for providing a service to the university and its students.</a:t>
            </a:r>
          </a:p>
          <a:p>
            <a:pPr marL="285750" indent="-285750">
              <a:buFont typeface="Arial"/>
              <a:buChar char="•"/>
            </a:pPr>
            <a:r>
              <a:rPr lang="en-US" dirty="0"/>
              <a:t>The study's relevance is found in its context of it looking into emerging trends, dissecting their possible use in a specified case, and  applying it.</a:t>
            </a:r>
            <a:endParaRPr lang="en-US" dirty="0">
              <a:cs typeface="Calibri"/>
            </a:endParaRPr>
          </a:p>
          <a:p>
            <a:r>
              <a:rPr lang="en-US" dirty="0"/>
              <a:t>2. </a:t>
            </a:r>
            <a:r>
              <a:rPr lang="en-US" b="1" dirty="0"/>
              <a:t>Method </a:t>
            </a:r>
            <a:r>
              <a:rPr lang="en-US" dirty="0"/>
              <a:t>: Assess:</a:t>
            </a:r>
            <a:endParaRPr lang="en-US" dirty="0">
              <a:cs typeface="Calibri"/>
            </a:endParaRPr>
          </a:p>
          <a:p>
            <a:r>
              <a:rPr lang="en-US" dirty="0">
                <a:cs typeface="Calibri"/>
              </a:rPr>
              <a:t>- Secondary research sources included technical guides of setting up chatbots, </a:t>
            </a:r>
            <a:r>
              <a:rPr lang="en-US" dirty="0" err="1">
                <a:cs typeface="Calibri" panose="020F0502020204030204"/>
              </a:rPr>
              <a:t>exisitng</a:t>
            </a:r>
            <a:r>
              <a:rPr lang="en-US" dirty="0">
                <a:cs typeface="Calibri" panose="020F0502020204030204"/>
              </a:rPr>
              <a:t> chatbots and chatbot APIs. On top of some others about why Chatbots are an emerging trend. The validity of said sources was measured through a CRAAP test, checking their contents, purpose and attribution</a:t>
            </a:r>
          </a:p>
          <a:p>
            <a:r>
              <a:rPr lang="en-US" dirty="0"/>
              <a:t>3. </a:t>
            </a:r>
            <a:r>
              <a:rPr lang="en-US" b="1" dirty="0"/>
              <a:t>Results</a:t>
            </a:r>
            <a:endParaRPr lang="en-US" dirty="0"/>
          </a:p>
          <a:p>
            <a:pPr marL="285750" indent="-285750">
              <a:buFont typeface="Arial"/>
              <a:buChar char="•"/>
            </a:pPr>
            <a:r>
              <a:rPr lang="en-US" dirty="0">
                <a:cs typeface="Calibri"/>
              </a:rPr>
              <a:t>Results of this research can be seen in the quality of the chatbot created, which was done through use of the secondary sources as well as feedback from user testers.</a:t>
            </a:r>
          </a:p>
          <a:p>
            <a:r>
              <a:rPr lang="en-US" dirty="0"/>
              <a:t>8. </a:t>
            </a:r>
            <a:r>
              <a:rPr lang="en-US" b="1" dirty="0"/>
              <a:t>Any other strengths/ weaknesses</a:t>
            </a:r>
            <a:endParaRPr lang="en-US" dirty="0"/>
          </a:p>
          <a:p>
            <a:r>
              <a:rPr lang="en-US" dirty="0">
                <a:cs typeface="Calibri"/>
              </a:rPr>
              <a:t>Strengths include: </a:t>
            </a:r>
          </a:p>
          <a:p>
            <a:r>
              <a:rPr lang="en-US" dirty="0">
                <a:cs typeface="Calibri"/>
              </a:rPr>
              <a:t>-Speed of production...</a:t>
            </a:r>
          </a:p>
          <a:p>
            <a:r>
              <a:rPr lang="en-US" dirty="0">
                <a:cs typeface="Calibri"/>
              </a:rPr>
              <a:t>-schedule...</a:t>
            </a:r>
          </a:p>
          <a:p>
            <a:r>
              <a:rPr lang="en-US" dirty="0">
                <a:cs typeface="Calibri"/>
              </a:rPr>
              <a:t>-organization...</a:t>
            </a:r>
          </a:p>
          <a:p>
            <a:r>
              <a:rPr lang="en-US" dirty="0">
                <a:cs typeface="Calibri"/>
              </a:rPr>
              <a:t>-teamwork...</a:t>
            </a:r>
          </a:p>
          <a:p>
            <a:r>
              <a:rPr lang="en-US" dirty="0">
                <a:cs typeface="Calibri"/>
              </a:rPr>
              <a:t>-product idea... </a:t>
            </a:r>
          </a:p>
          <a:p>
            <a:r>
              <a:rPr lang="en-US" dirty="0">
                <a:cs typeface="Calibri"/>
              </a:rPr>
              <a:t>-originality...</a:t>
            </a:r>
            <a:endParaRPr lang="en-US" dirty="0"/>
          </a:p>
          <a:p>
            <a:r>
              <a:rPr lang="en-US" dirty="0">
                <a:cs typeface="Calibri"/>
              </a:rPr>
              <a:t>-Outcome of chatbot...</a:t>
            </a:r>
          </a:p>
          <a:p>
            <a:r>
              <a:rPr lang="en-US" dirty="0">
                <a:cs typeface="Calibri"/>
              </a:rPr>
              <a:t>-Use of chatbot...</a:t>
            </a:r>
          </a:p>
          <a:p>
            <a:r>
              <a:rPr lang="en-US" dirty="0">
                <a:cs typeface="Calibri"/>
              </a:rPr>
              <a:t>-Impact on University...</a:t>
            </a:r>
          </a:p>
          <a:p>
            <a:endParaRPr lang="en-US" dirty="0">
              <a:cs typeface="Calibri"/>
            </a:endParaRPr>
          </a:p>
          <a:p>
            <a:r>
              <a:rPr lang="en-US" dirty="0">
                <a:cs typeface="Calibri"/>
              </a:rPr>
              <a:t>Weaknesses:</a:t>
            </a:r>
          </a:p>
          <a:p>
            <a:r>
              <a:rPr lang="en-US" dirty="0">
                <a:cs typeface="Calibri"/>
              </a:rPr>
              <a:t>-Research could have been more thorough...</a:t>
            </a:r>
          </a:p>
          <a:p>
            <a:r>
              <a:rPr lang="en-US" dirty="0">
                <a:cs typeface="Calibri"/>
              </a:rPr>
              <a:t>-Chatbot makes mistakes with certain words... Can be mitigated... Self Learning, will be improved...</a:t>
            </a:r>
          </a:p>
          <a:p>
            <a:r>
              <a:rPr lang="en-US" dirty="0">
                <a:cs typeface="Calibri"/>
              </a:rPr>
              <a:t>-Removes some in person interactions...</a:t>
            </a:r>
          </a:p>
          <a:p>
            <a:endParaRPr lang="en-US" dirty="0">
              <a:cs typeface="Calibri"/>
            </a:endParaRPr>
          </a:p>
          <a:p>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DCDC0705-AE78-4DF4-8B2D-3774F26B6590}" type="slidenum">
              <a:rPr lang="en-US"/>
              <a:t>9</a:t>
            </a:fld>
            <a:endParaRPr lang="en-US"/>
          </a:p>
        </p:txBody>
      </p:sp>
    </p:spTree>
    <p:extLst>
      <p:ext uri="{BB962C8B-B14F-4D97-AF65-F5344CB8AC3E}">
        <p14:creationId xmlns:p14="http://schemas.microsoft.com/office/powerpoint/2010/main" val="178720510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hlinkClick r:id="rId3"/>
              </a:rPr>
              <a:t>https://link.springer.com/chapter/10.1007/978-3-030-51965-0_27</a:t>
            </a:r>
            <a:r>
              <a:rPr lang="en-US" dirty="0"/>
              <a:t> - </a:t>
            </a:r>
            <a:r>
              <a:rPr lang="en" dirty="0"/>
              <a:t>Comparative Analysis of Software Development Life Cycle Models (SDLC)</a:t>
            </a:r>
            <a:endParaRPr lang="en-US" dirty="0"/>
          </a:p>
          <a:p>
            <a:r>
              <a:rPr lang="en-US" dirty="0">
                <a:hlinkClick r:id="rId4"/>
              </a:rPr>
              <a:t>https://www.researchgate.net/profile/Jason-Henri/publication/343584508_A_Review_of_Risk_Management_in_Different_Software_Development_Methodologies/links/5f32c653458515b729182345/A-Review-of-Risk-Management-in-Different-Software-Development-Methodologies.pdf</a:t>
            </a:r>
            <a:r>
              <a:rPr lang="en-US" dirty="0"/>
              <a:t> - review of models</a:t>
            </a:r>
            <a:endParaRPr lang="en-US" dirty="0">
              <a:cs typeface="Calibri"/>
            </a:endParaRPr>
          </a:p>
          <a:p>
            <a:r>
              <a:rPr lang="en-US" dirty="0">
                <a:hlinkClick r:id="rId5"/>
              </a:rPr>
              <a:t>https://link.springer.com/chapter/10.1007/978-3-030-50244-7_11</a:t>
            </a:r>
            <a:r>
              <a:rPr lang="en-US" dirty="0"/>
              <a:t> - </a:t>
            </a:r>
            <a:r>
              <a:rPr lang="en" dirty="0"/>
              <a:t>A Survey on the Effectiveness of the Secure Software Development Life Cycle Models</a:t>
            </a:r>
            <a:endParaRPr lang="en-US" dirty="0"/>
          </a:p>
          <a:p>
            <a:r>
              <a:rPr lang="en-US" dirty="0"/>
              <a:t>Spiral still looked at or compared to in modern day (all 2017 or later sources)</a:t>
            </a:r>
            <a:endParaRPr lang="en-US" dirty="0">
              <a:cs typeface="Calibri" panose="020F0502020204030204"/>
            </a:endParaRPr>
          </a:p>
          <a:p>
            <a:r>
              <a:rPr lang="en-US" dirty="0">
                <a:cs typeface="Calibri" panose="020F0502020204030204"/>
              </a:rPr>
              <a:t>Spiral – allows for continuous creation with issues being fixed in the future</a:t>
            </a:r>
          </a:p>
          <a:p>
            <a:r>
              <a:rPr lang="en-US" dirty="0">
                <a:cs typeface="Calibri" panose="020F0502020204030204"/>
              </a:rPr>
              <a:t>Spiral – Commonly used in the group, experience with it</a:t>
            </a:r>
          </a:p>
          <a:p>
            <a:r>
              <a:rPr lang="en-US" dirty="0">
                <a:cs typeface="Calibri" panose="020F0502020204030204"/>
              </a:rPr>
              <a:t>The evaluation method part outlines a iterative spiral-like form of designed/development which fits in with our desired SDLC</a:t>
            </a:r>
          </a:p>
          <a:p>
            <a:endParaRPr lang="en-US" dirty="0">
              <a:cs typeface="Calibri" panose="020F0502020204030204"/>
            </a:endParaRPr>
          </a:p>
          <a:p>
            <a:r>
              <a:rPr lang="en-US" dirty="0">
                <a:cs typeface="Calibri" panose="020F0502020204030204"/>
              </a:rPr>
              <a:t>Visual Build – good for web development and builds that repeat processes</a:t>
            </a:r>
          </a:p>
          <a:p>
            <a:endParaRPr lang="en-US" dirty="0"/>
          </a:p>
          <a:p>
            <a:r>
              <a:rPr lang="en-US" dirty="0">
                <a:hlinkClick r:id="rId6"/>
              </a:rPr>
              <a:t>https://www.researchgate.net/profile/Leonardo-Garrido-2/publication/336827160_Methodology_for_the_Implementation_of_Virtual_Assistants_for_Education_Using_Google_Dialogflow/links/5dd69e1492851c1feda557a5/Methodology-for-the-Implementation-of-Virtual-Assistants-for-Education-Using-Google-Dialogflow.pdf</a:t>
            </a:r>
            <a:r>
              <a:rPr lang="en-US" dirty="0"/>
              <a:t> </a:t>
            </a:r>
            <a:endParaRPr lang="en-US" dirty="0">
              <a:cs typeface="Calibri" panose="020F0502020204030204"/>
            </a:endParaRPr>
          </a:p>
          <a:p>
            <a:r>
              <a:rPr lang="en-US" dirty="0"/>
              <a:t>https://ijecer.org/ijecer/article/view/25</a:t>
            </a:r>
            <a:endParaRPr lang="en-US" dirty="0">
              <a:cs typeface="Calibri" panose="020F0502020204030204"/>
            </a:endParaRPr>
          </a:p>
          <a:p>
            <a:r>
              <a:rPr lang="en-US" dirty="0">
                <a:cs typeface="Calibri" panose="020F0502020204030204"/>
              </a:rPr>
              <a:t>Uses keywords to determine response for example a "date" or "time" phrase such as 12pm or tomorrow with the ability for the output to give back the times using the keyword variable</a:t>
            </a:r>
          </a:p>
          <a:p>
            <a:r>
              <a:rPr lang="en-US" dirty="0">
                <a:cs typeface="Calibri" panose="020F0502020204030204"/>
              </a:rPr>
              <a:t>"</a:t>
            </a:r>
            <a:r>
              <a:rPr lang="en-US" dirty="0"/>
              <a:t>Give customers 24/7 access to immediate conversational self-service. They can perform tasks such as scheduling appointments, answering common questions, or assisting a customer with simple requests."</a:t>
            </a:r>
            <a:br>
              <a:rPr lang="en-US" dirty="0">
                <a:cs typeface="+mn-lt"/>
              </a:rPr>
            </a:br>
            <a:endParaRPr lang="en-US" dirty="0">
              <a:cs typeface="Calibri"/>
            </a:endParaRPr>
          </a:p>
        </p:txBody>
      </p:sp>
      <p:sp>
        <p:nvSpPr>
          <p:cNvPr id="4" name="Slide Number Placeholder 3"/>
          <p:cNvSpPr>
            <a:spLocks noGrp="1"/>
          </p:cNvSpPr>
          <p:nvPr>
            <p:ph type="sldNum" sz="quarter" idx="5"/>
          </p:nvPr>
        </p:nvSpPr>
        <p:spPr/>
        <p:txBody>
          <a:bodyPr/>
          <a:lstStyle/>
          <a:p>
            <a:fld id="{DCDC0705-AE78-4DF4-8B2D-3774F26B6590}" type="slidenum">
              <a:rPr lang="en-US"/>
              <a:t>10</a:t>
            </a:fld>
            <a:endParaRPr lang="en-US"/>
          </a:p>
        </p:txBody>
      </p:sp>
    </p:spTree>
    <p:extLst>
      <p:ext uri="{BB962C8B-B14F-4D97-AF65-F5344CB8AC3E}">
        <p14:creationId xmlns:p14="http://schemas.microsoft.com/office/powerpoint/2010/main" val="2125778102"/>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1">
              <a:cs typeface="Calibri"/>
            </a:endParaRPr>
          </a:p>
          <a:p>
            <a:r>
              <a:rPr lang="en-US" b="1" u="sng">
                <a:cs typeface="Calibri"/>
              </a:rPr>
              <a:t>How do chatbots work?</a:t>
            </a:r>
            <a:endParaRPr lang="en-US">
              <a:cs typeface="Calibri"/>
            </a:endParaRPr>
          </a:p>
          <a:p>
            <a:endParaRPr lang="en-US">
              <a:cs typeface="Calibri"/>
            </a:endParaRPr>
          </a:p>
          <a:p>
            <a:r>
              <a:rPr lang="en-US">
                <a:cs typeface="Calibri"/>
              </a:rPr>
              <a:t>Before the process displayed in the diagram. A developer would first train the chatbot with known phrases that will likely be asked, this develops the chatbots knowledge model. Understanding this key aspect I can now describe the process.</a:t>
            </a:r>
            <a:endParaRPr lang="en-US"/>
          </a:p>
          <a:p>
            <a:endParaRPr lang="en-US"/>
          </a:p>
          <a:p>
            <a:endParaRPr lang="en-US"/>
          </a:p>
          <a:p>
            <a:r>
              <a:rPr lang="en-US"/>
              <a:t>The process starts with a user’s request. For example for the library chatbot the user might ask "I would like to book an appointment with librarian on </a:t>
            </a:r>
            <a:r>
              <a:rPr lang="en-US" err="1"/>
              <a:t>friday</a:t>
            </a:r>
            <a:r>
              <a:rPr lang="en-US"/>
              <a:t>".</a:t>
            </a:r>
            <a:endParaRPr lang="en-US">
              <a:cs typeface="Calibri"/>
            </a:endParaRPr>
          </a:p>
          <a:p>
            <a:endParaRPr lang="en-US">
              <a:cs typeface="Calibri"/>
            </a:endParaRPr>
          </a:p>
          <a:p>
            <a:r>
              <a:rPr lang="en-US"/>
              <a:t>After the chatbot receives the user request, the Language Understanding Component parses it to infer the user’s intent. The intent being booking that librarian appointment. Within this intent are entities such as the word "</a:t>
            </a:r>
            <a:r>
              <a:rPr lang="en-US" err="1"/>
              <a:t>friday</a:t>
            </a:r>
            <a:r>
              <a:rPr lang="en-US"/>
              <a:t>". Entities can be seen as variables for fulfilling a users intent. </a:t>
            </a:r>
            <a:endParaRPr lang="en-US">
              <a:cs typeface="Calibri" panose="020F0502020204030204"/>
            </a:endParaRPr>
          </a:p>
          <a:p>
            <a:endParaRPr lang="en-US">
              <a:cs typeface="Calibri" panose="020F0502020204030204"/>
            </a:endParaRPr>
          </a:p>
          <a:p>
            <a:r>
              <a:rPr lang="en-US"/>
              <a:t>"The dialogue Management Component keeps and updates the context of a conversation which is the current intent, identified entities, or missing entities required to fulfill user requests."</a:t>
            </a:r>
            <a:endParaRPr lang="en-US">
              <a:cs typeface="Calibri"/>
            </a:endParaRPr>
          </a:p>
          <a:p>
            <a:endParaRPr lang="en-US">
              <a:cs typeface="Calibri"/>
            </a:endParaRPr>
          </a:p>
          <a:p>
            <a:r>
              <a:rPr lang="en-US"/>
              <a:t>"When the request is understood, action execution and information retrieval take place. The chatbot performs the requested actions or retrieves the data of interest from its data sources, which may be a database, known as the Knowledge Base of the chatbot" - This could be checking if </a:t>
            </a:r>
            <a:r>
              <a:rPr lang="en-US" err="1"/>
              <a:t>friday</a:t>
            </a:r>
            <a:r>
              <a:rPr lang="en-US"/>
              <a:t> is available. </a:t>
            </a:r>
            <a:endParaRPr lang="en-US">
              <a:cs typeface="Calibri"/>
            </a:endParaRPr>
          </a:p>
          <a:p>
            <a:endParaRPr lang="en-US">
              <a:cs typeface="Calibri"/>
            </a:endParaRPr>
          </a:p>
          <a:p>
            <a:r>
              <a:rPr lang="en-US"/>
              <a:t>Upon retrieval, a response will be sent back to the user with the data from retrieval. Responses can be retrieved from the knowledge base or can be generated, most likely they are retrieved for commercial applications. The final chatbot response could be something like "Ok, what time would you like to book on Friday?". As the time of the appointment is a missing entity for that particular intent. [15]</a:t>
            </a:r>
            <a:endParaRPr lang="en-US">
              <a:cs typeface="Calibri"/>
            </a:endParaRPr>
          </a:p>
          <a:p>
            <a:endParaRPr lang="en-US">
              <a:cs typeface="Calibri"/>
            </a:endParaRPr>
          </a:p>
          <a:p>
            <a:endParaRPr lang="en-US" b="1">
              <a:cs typeface="Calibri"/>
            </a:endParaRPr>
          </a:p>
          <a:p>
            <a:r>
              <a:rPr lang="en-US">
                <a:hlinkClick r:id="rId3"/>
              </a:rPr>
              <a:t>An Overview of Chatbot Technology | SpringerLink</a:t>
            </a:r>
            <a:endParaRPr lang="en-US"/>
          </a:p>
        </p:txBody>
      </p:sp>
      <p:sp>
        <p:nvSpPr>
          <p:cNvPr id="4" name="Slide Number Placeholder 3"/>
          <p:cNvSpPr>
            <a:spLocks noGrp="1"/>
          </p:cNvSpPr>
          <p:nvPr>
            <p:ph type="sldNum" sz="quarter" idx="5"/>
          </p:nvPr>
        </p:nvSpPr>
        <p:spPr/>
        <p:txBody>
          <a:bodyPr/>
          <a:lstStyle/>
          <a:p>
            <a:fld id="{DCDC0705-AE78-4DF4-8B2D-3774F26B6590}" type="slidenum">
              <a:rPr lang="en-US"/>
              <a:t>12</a:t>
            </a:fld>
            <a:endParaRPr lang="en-US"/>
          </a:p>
        </p:txBody>
      </p:sp>
    </p:spTree>
    <p:extLst>
      <p:ext uri="{BB962C8B-B14F-4D97-AF65-F5344CB8AC3E}">
        <p14:creationId xmlns:p14="http://schemas.microsoft.com/office/powerpoint/2010/main" val="1775431593"/>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DCDC0705-AE78-4DF4-8B2D-3774F26B6590}" type="slidenum">
              <a:rPr lang="en-US" smtClean="0"/>
              <a:t>13</a:t>
            </a:fld>
            <a:endParaRPr lang="en-US"/>
          </a:p>
        </p:txBody>
      </p:sp>
    </p:spTree>
    <p:extLst>
      <p:ext uri="{BB962C8B-B14F-4D97-AF65-F5344CB8AC3E}">
        <p14:creationId xmlns:p14="http://schemas.microsoft.com/office/powerpoint/2010/main" val="8493769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39E3965E-AC41-4711-9D10-E25ABB132D86}"/>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90000"/>
              </a:lnSpc>
              <a:defRPr sz="8000" spc="-50" baseline="0">
                <a:solidFill>
                  <a:schemeClr val="tx1">
                    <a:lumMod val="85000"/>
                    <a:lumOff val="15000"/>
                  </a:schemeClr>
                </a:solidFill>
              </a:defRPr>
            </a:lvl1pPr>
          </a:lstStyle>
          <a:p>
            <a:r>
              <a:rPr lang="en-US"/>
              <a:t>Click to edit Master title style</a:t>
            </a:r>
          </a:p>
        </p:txBody>
      </p:sp>
      <p:sp>
        <p:nvSpPr>
          <p:cNvPr id="3" name="Subtitle 2"/>
          <p:cNvSpPr>
            <a:spLocks noGrp="1"/>
          </p:cNvSpPr>
          <p:nvPr>
            <p:ph type="subTitle" idx="1"/>
          </p:nvPr>
        </p:nvSpPr>
        <p:spPr>
          <a:xfrm>
            <a:off x="1100051" y="4645152"/>
            <a:ext cx="10058400" cy="1143000"/>
          </a:xfrm>
        </p:spPr>
        <p:txBody>
          <a:bodyPr lIns="91440" rIns="91440">
            <a:normAutofit/>
          </a:bodyPr>
          <a:lstStyle>
            <a:lvl1pPr marL="0" indent="0" algn="l">
              <a:buNone/>
              <a:defRPr sz="2400" cap="all" spc="200" baseline="0">
                <a:solidFill>
                  <a:schemeClr val="tx1"/>
                </a:solidFill>
                <a:latin typeface="+mn-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p>
        </p:txBody>
      </p:sp>
      <p:cxnSp>
        <p:nvCxnSpPr>
          <p:cNvPr id="9" name="Straight Connector 8">
            <a:extLst>
              <a:ext uri="{FF2B5EF4-FFF2-40B4-BE49-F238E27FC236}">
                <a16:creationId xmlns:a16="http://schemas.microsoft.com/office/drawing/2014/main" id="{1F5DC8C3-BA5F-4EED-BB9A-A14272BD82A1}"/>
              </a:ext>
            </a:extLst>
          </p:cNvPr>
          <p:cNvCxnSpPr/>
          <p:nvPr/>
        </p:nvCxnSpPr>
        <p:spPr>
          <a:xfrm>
            <a:off x="1207658" y="4474741"/>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4" name="Date Placeholder 3">
            <a:extLst>
              <a:ext uri="{FF2B5EF4-FFF2-40B4-BE49-F238E27FC236}">
                <a16:creationId xmlns:a16="http://schemas.microsoft.com/office/drawing/2014/main" id="{9925CCF1-92C0-4AF3-BFAF-4921631915AB}"/>
              </a:ext>
            </a:extLst>
          </p:cNvPr>
          <p:cNvSpPr>
            <a:spLocks noGrp="1"/>
          </p:cNvSpPr>
          <p:nvPr>
            <p:ph type="dt" sz="half" idx="10"/>
          </p:nvPr>
        </p:nvSpPr>
        <p:spPr/>
        <p:txBody>
          <a:bodyPr/>
          <a:lstStyle/>
          <a:p>
            <a:fld id="{9184DA70-C731-4C70-880D-CCD4705E623C}" type="datetime1">
              <a:rPr lang="en-US" smtClean="0"/>
              <a:t>1/20/2022</a:t>
            </a:fld>
            <a:endParaRPr lang="en-US"/>
          </a:p>
        </p:txBody>
      </p:sp>
      <p:sp>
        <p:nvSpPr>
          <p:cNvPr id="5" name="Footer Placeholder 4">
            <a:extLst>
              <a:ext uri="{FF2B5EF4-FFF2-40B4-BE49-F238E27FC236}">
                <a16:creationId xmlns:a16="http://schemas.microsoft.com/office/drawing/2014/main" id="{051A78A9-3DFF-4937-A9F2-5D8CF495F36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FAEB271-5CC0-4759-BC6E-8BE53AB227C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3219552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354D8B55-9EA8-4B81-8E84-9B93B0A27559}"/>
              </a:ext>
            </a:extLst>
          </p:cNvPr>
          <p:cNvSpPr>
            <a:spLocks noGrp="1"/>
          </p:cNvSpPr>
          <p:nvPr>
            <p:ph type="dt" sz="half" idx="10"/>
          </p:nvPr>
        </p:nvSpPr>
        <p:spPr/>
        <p:txBody>
          <a:bodyPr/>
          <a:lstStyle/>
          <a:p>
            <a:fld id="{4BE1D723-8F53-4F53-90B0-1982A396982E}" type="datetime1">
              <a:rPr lang="en-US" smtClean="0"/>
              <a:t>1/20/2022</a:t>
            </a:fld>
            <a:endParaRPr lang="en-US"/>
          </a:p>
        </p:txBody>
      </p:sp>
      <p:sp>
        <p:nvSpPr>
          <p:cNvPr id="8" name="Footer Placeholder 7">
            <a:extLst>
              <a:ext uri="{FF2B5EF4-FFF2-40B4-BE49-F238E27FC236}">
                <a16:creationId xmlns:a16="http://schemas.microsoft.com/office/drawing/2014/main" id="{062CA021-2578-47CB-822C-BDDFF7223B2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4AAB51D-4141-4682-9375-DAFD5FB9DD1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51565296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585C21A-8B93-4657-B5DF-7EAEAD3BE127}"/>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90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663440"/>
            <a:ext cx="10058400" cy="1143000"/>
          </a:xfrm>
        </p:spPr>
        <p:txBody>
          <a:bodyPr lIns="91440" rIns="91440" anchor="t" anchorCtr="0">
            <a:normAutofit/>
          </a:bodyPr>
          <a:lstStyle>
            <a:lvl1pPr marL="0" indent="0">
              <a:buNone/>
              <a:defRPr sz="2400" cap="all" spc="200" baseline="0">
                <a:solidFill>
                  <a:schemeClr val="tx1"/>
                </a:solidFill>
                <a:latin typeface="+mn-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cxnSp>
        <p:nvCxnSpPr>
          <p:cNvPr id="9" name="Straight Connector 8">
            <a:extLst>
              <a:ext uri="{FF2B5EF4-FFF2-40B4-BE49-F238E27FC236}">
                <a16:creationId xmlns:a16="http://schemas.microsoft.com/office/drawing/2014/main" id="{459DE2C1-4C52-40A3-8959-27B2C1BEBFF6}"/>
              </a:ext>
            </a:extLst>
          </p:cNvPr>
          <p:cNvCxnSpPr/>
          <p:nvPr/>
        </p:nvCxnSpPr>
        <p:spPr>
          <a:xfrm>
            <a:off x="1207658" y="4485132"/>
            <a:ext cx="987552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7" name="Date Placeholder 6">
            <a:extLst>
              <a:ext uri="{FF2B5EF4-FFF2-40B4-BE49-F238E27FC236}">
                <a16:creationId xmlns:a16="http://schemas.microsoft.com/office/drawing/2014/main" id="{AAF2E137-EC28-48F8-9198-1F02539029B6}"/>
              </a:ext>
            </a:extLst>
          </p:cNvPr>
          <p:cNvSpPr>
            <a:spLocks noGrp="1"/>
          </p:cNvSpPr>
          <p:nvPr>
            <p:ph type="dt" sz="half" idx="10"/>
          </p:nvPr>
        </p:nvSpPr>
        <p:spPr/>
        <p:txBody>
          <a:bodyPr/>
          <a:lstStyle/>
          <a:p>
            <a:fld id="{97669AF7-7BEB-44E4-9852-375E34362B5B}" type="datetime1">
              <a:rPr lang="en-US" smtClean="0"/>
              <a:t>1/20/2022</a:t>
            </a:fld>
            <a:endParaRPr lang="en-US"/>
          </a:p>
        </p:txBody>
      </p:sp>
      <p:sp>
        <p:nvSpPr>
          <p:cNvPr id="8" name="Footer Placeholder 7">
            <a:extLst>
              <a:ext uri="{FF2B5EF4-FFF2-40B4-BE49-F238E27FC236}">
                <a16:creationId xmlns:a16="http://schemas.microsoft.com/office/drawing/2014/main" id="{189422CD-6F62-4DD6-89EF-07A60B42D219}"/>
              </a:ext>
            </a:extLst>
          </p:cNvPr>
          <p:cNvSpPr>
            <a:spLocks noGrp="1"/>
          </p:cNvSpPr>
          <p:nvPr>
            <p:ph type="ftr" sz="quarter" idx="11"/>
          </p:nvPr>
        </p:nvSpPr>
        <p:spPr/>
        <p:txBody>
          <a:bodyPr/>
          <a:lstStyle/>
          <a:p>
            <a:endParaRPr lang="en-US"/>
          </a:p>
        </p:txBody>
      </p:sp>
      <p:sp>
        <p:nvSpPr>
          <p:cNvPr id="11" name="Slide Number Placeholder 10">
            <a:extLst>
              <a:ext uri="{FF2B5EF4-FFF2-40B4-BE49-F238E27FC236}">
                <a16:creationId xmlns:a16="http://schemas.microsoft.com/office/drawing/2014/main" id="{69C6AFF8-42B4-4D05-969B-9F5FB3355555}"/>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83465240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80" y="2120900"/>
            <a:ext cx="4639736" cy="374819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515944" y="2120900"/>
            <a:ext cx="4639736" cy="3748194"/>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5782D47D-B0DC-4C40-BCC6-BBBA32584A38}"/>
              </a:ext>
            </a:extLst>
          </p:cNvPr>
          <p:cNvSpPr>
            <a:spLocks noGrp="1"/>
          </p:cNvSpPr>
          <p:nvPr>
            <p:ph type="dt" sz="half" idx="10"/>
          </p:nvPr>
        </p:nvSpPr>
        <p:spPr/>
        <p:txBody>
          <a:bodyPr/>
          <a:lstStyle/>
          <a:p>
            <a:fld id="{BAAAC38D-0552-4C82-B593-E6124DFADBE2}" type="datetime1">
              <a:rPr lang="en-US" smtClean="0"/>
              <a:t>1/20/2022</a:t>
            </a:fld>
            <a:endParaRPr lang="en-US"/>
          </a:p>
        </p:txBody>
      </p:sp>
      <p:sp>
        <p:nvSpPr>
          <p:cNvPr id="9" name="Footer Placeholder 8">
            <a:extLst>
              <a:ext uri="{FF2B5EF4-FFF2-40B4-BE49-F238E27FC236}">
                <a16:creationId xmlns:a16="http://schemas.microsoft.com/office/drawing/2014/main" id="{4690D34E-7EBD-44B2-83CA-4C126A18D7EF}"/>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2AC511A1-9BBD-42DE-92FB-2AF44F8E97A9}"/>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4498732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p>
        </p:txBody>
      </p:sp>
      <p:sp>
        <p:nvSpPr>
          <p:cNvPr id="3" name="Text Placeholder 2"/>
          <p:cNvSpPr>
            <a:spLocks noGrp="1"/>
          </p:cNvSpPr>
          <p:nvPr>
            <p:ph type="body" idx="1"/>
          </p:nvPr>
        </p:nvSpPr>
        <p:spPr>
          <a:xfrm>
            <a:off x="1097280"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958274"/>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515944" y="2057400"/>
            <a:ext cx="4639736" cy="736282"/>
          </a:xfrm>
        </p:spPr>
        <p:txBody>
          <a:bodyPr lIns="91440" rIns="91440" anchor="ctr">
            <a:normAutofit/>
          </a:bodyPr>
          <a:lstStyle>
            <a:lvl1pPr marL="0" indent="0">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515944" y="2958273"/>
            <a:ext cx="4639736" cy="2910821"/>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2" name="Date Placeholder 1">
            <a:extLst>
              <a:ext uri="{FF2B5EF4-FFF2-40B4-BE49-F238E27FC236}">
                <a16:creationId xmlns:a16="http://schemas.microsoft.com/office/drawing/2014/main" id="{8AF8A515-AA94-45D1-9223-5C2272618D85}"/>
              </a:ext>
            </a:extLst>
          </p:cNvPr>
          <p:cNvSpPr>
            <a:spLocks noGrp="1"/>
          </p:cNvSpPr>
          <p:nvPr>
            <p:ph type="dt" sz="half" idx="10"/>
          </p:nvPr>
        </p:nvSpPr>
        <p:spPr/>
        <p:txBody>
          <a:bodyPr/>
          <a:lstStyle/>
          <a:p>
            <a:fld id="{D9DF0F1C-5577-4ACB-BB62-DF8F3C494C7E}" type="datetime1">
              <a:rPr lang="en-US" smtClean="0"/>
              <a:t>1/20/2022</a:t>
            </a:fld>
            <a:endParaRPr lang="en-US"/>
          </a:p>
        </p:txBody>
      </p:sp>
      <p:sp>
        <p:nvSpPr>
          <p:cNvPr id="11" name="Footer Placeholder 10">
            <a:extLst>
              <a:ext uri="{FF2B5EF4-FFF2-40B4-BE49-F238E27FC236}">
                <a16:creationId xmlns:a16="http://schemas.microsoft.com/office/drawing/2014/main" id="{D052F5BC-98E0-4D60-AD67-9547738B7DD4}"/>
              </a:ext>
            </a:extLst>
          </p:cNvPr>
          <p:cNvSpPr>
            <a:spLocks noGrp="1"/>
          </p:cNvSpPr>
          <p:nvPr>
            <p:ph type="ftr" sz="quarter" idx="11"/>
          </p:nvPr>
        </p:nvSpPr>
        <p:spPr/>
        <p:txBody>
          <a:bodyPr/>
          <a:lstStyle/>
          <a:p>
            <a:endParaRPr lang="en-US"/>
          </a:p>
        </p:txBody>
      </p:sp>
      <p:sp>
        <p:nvSpPr>
          <p:cNvPr id="12" name="Slide Number Placeholder 11">
            <a:extLst>
              <a:ext uri="{FF2B5EF4-FFF2-40B4-BE49-F238E27FC236}">
                <a16:creationId xmlns:a16="http://schemas.microsoft.com/office/drawing/2014/main" id="{A38552DC-952E-41EA-AAAF-C2187523C0B0}"/>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27210686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7392073F-158F-44A3-8913-917AFFC1BC20}"/>
              </a:ext>
            </a:extLst>
          </p:cNvPr>
          <p:cNvSpPr>
            <a:spLocks noGrp="1"/>
          </p:cNvSpPr>
          <p:nvPr>
            <p:ph type="dt" sz="half" idx="10"/>
          </p:nvPr>
        </p:nvSpPr>
        <p:spPr/>
        <p:txBody>
          <a:bodyPr/>
          <a:lstStyle/>
          <a:p>
            <a:fld id="{1775B394-D9F9-4F0C-B15D-605F45CB9E9F}" type="datetime1">
              <a:rPr lang="en-US" smtClean="0"/>
              <a:t>1/20/2022</a:t>
            </a:fld>
            <a:endParaRPr lang="en-US"/>
          </a:p>
        </p:txBody>
      </p:sp>
      <p:sp>
        <p:nvSpPr>
          <p:cNvPr id="7" name="Footer Placeholder 6">
            <a:extLst>
              <a:ext uri="{FF2B5EF4-FFF2-40B4-BE49-F238E27FC236}">
                <a16:creationId xmlns:a16="http://schemas.microsoft.com/office/drawing/2014/main" id="{EED72207-24CA-42B7-A975-2F8E41CBA904}"/>
              </a:ext>
            </a:extLst>
          </p:cNvPr>
          <p:cNvSpPr>
            <a:spLocks noGrp="1"/>
          </p:cNvSpPr>
          <p:nvPr>
            <p:ph type="ftr" sz="quarter" idx="11"/>
          </p:nvPr>
        </p:nvSpPr>
        <p:spPr/>
        <p:txBody>
          <a:bodyPr/>
          <a:lstStyle/>
          <a:p>
            <a:endParaRPr lang="en-US"/>
          </a:p>
        </p:txBody>
      </p:sp>
      <p:sp>
        <p:nvSpPr>
          <p:cNvPr id="8" name="Slide Number Placeholder 7">
            <a:extLst>
              <a:ext uri="{FF2B5EF4-FFF2-40B4-BE49-F238E27FC236}">
                <a16:creationId xmlns:a16="http://schemas.microsoft.com/office/drawing/2014/main" id="{D01080F2-251A-4B88-9A62-16F46D724F83}"/>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7309915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8E9C91B-7EAD-4562-AB0E-DFB9663AECE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a:extLst>
              <a:ext uri="{FF2B5EF4-FFF2-40B4-BE49-F238E27FC236}">
                <a16:creationId xmlns:a16="http://schemas.microsoft.com/office/drawing/2014/main" id="{94E9223F-721F-47BF-9FD5-0F8D12FF0DE1}"/>
              </a:ext>
            </a:extLst>
          </p:cNvPr>
          <p:cNvSpPr>
            <a:spLocks noGrp="1"/>
          </p:cNvSpPr>
          <p:nvPr>
            <p:ph type="dt" sz="half" idx="10"/>
          </p:nvPr>
        </p:nvSpPr>
        <p:spPr/>
        <p:txBody>
          <a:bodyPr/>
          <a:lstStyle/>
          <a:p>
            <a:fld id="{39667345-2558-425A-8533-9BFDBCE15005}" type="datetime1">
              <a:rPr lang="en-US" smtClean="0"/>
              <a:t>1/20/2022</a:t>
            </a:fld>
            <a:endParaRPr lang="en-US"/>
          </a:p>
        </p:txBody>
      </p:sp>
      <p:sp>
        <p:nvSpPr>
          <p:cNvPr id="3" name="Footer Placeholder 2">
            <a:extLst>
              <a:ext uri="{FF2B5EF4-FFF2-40B4-BE49-F238E27FC236}">
                <a16:creationId xmlns:a16="http://schemas.microsoft.com/office/drawing/2014/main" id="{05915714-6BBA-4593-8591-4E26F7D58D9F}"/>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BE06F857-D2E1-44DD-ABDD-EBB739645B67}"/>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338390275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6D90D66-BCB9-4229-A829-628874352AC0}"/>
              </a:ext>
            </a:extLst>
          </p:cNvPr>
          <p:cNvSpPr/>
          <p:nvPr/>
        </p:nvSpPr>
        <p:spPr>
          <a:xfrm>
            <a:off x="16" y="0"/>
            <a:ext cx="4654296" cy="6858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643466" y="786383"/>
            <a:ext cx="3517567" cy="2093975"/>
          </a:xfrm>
        </p:spPr>
        <p:txBody>
          <a:bodyPr anchor="b">
            <a:normAutofit/>
          </a:bodyPr>
          <a:lstStyle>
            <a:lvl1pPr>
              <a:lnSpc>
                <a:spcPct val="90000"/>
              </a:lnSpc>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5458984" y="812799"/>
            <a:ext cx="5928344" cy="529475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643465" y="3043050"/>
            <a:ext cx="3517567" cy="3064505"/>
          </a:xfrm>
        </p:spPr>
        <p:txBody>
          <a:bodyPr lIns="91440" rIns="91440">
            <a:normAutofit/>
          </a:bodyPr>
          <a:lstStyle>
            <a:lvl1pPr marL="0" indent="0">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643464" y="6446520"/>
            <a:ext cx="3517568" cy="365125"/>
          </a:xfrm>
        </p:spPr>
        <p:txBody>
          <a:bodyPr/>
          <a:lstStyle>
            <a:lvl1pPr algn="l">
              <a:defRPr/>
            </a:lvl1pPr>
          </a:lstStyle>
          <a:p>
            <a:fld id="{92BEA474-078D-4E9B-9B14-09A87B19DC46}" type="datetime1">
              <a:rPr lang="en-US" smtClean="0"/>
              <a:t>1/20/2022</a:t>
            </a:fld>
            <a:endParaRPr lang="en-US"/>
          </a:p>
        </p:txBody>
      </p:sp>
      <p:sp>
        <p:nvSpPr>
          <p:cNvPr id="6" name="Footer Placeholder 5"/>
          <p:cNvSpPr>
            <a:spLocks noGrp="1"/>
          </p:cNvSpPr>
          <p:nvPr>
            <p:ph type="ftr" sz="quarter" idx="11"/>
          </p:nvPr>
        </p:nvSpPr>
        <p:spPr>
          <a:xfrm>
            <a:off x="5458983" y="6446520"/>
            <a:ext cx="5334019"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3A98EE3D-8CD1-4C3F-BD1C-C98C9596463C}" type="slidenum">
              <a:rPr lang="en-US" smtClean="0"/>
              <a:pPr/>
              <a:t>‹#›</a:t>
            </a:fld>
            <a:endParaRPr lang="en-US"/>
          </a:p>
        </p:txBody>
      </p:sp>
    </p:spTree>
    <p:extLst>
      <p:ext uri="{BB962C8B-B14F-4D97-AF65-F5344CB8AC3E}">
        <p14:creationId xmlns:p14="http://schemas.microsoft.com/office/powerpoint/2010/main" val="38002009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A134939-39C0-4522-A125-A13DFDA66490}"/>
              </a:ext>
            </a:extLst>
          </p:cNvPr>
          <p:cNvSpPr/>
          <p:nvPr/>
        </p:nvSpPr>
        <p:spPr>
          <a:xfrm>
            <a:off x="0" y="4578350"/>
            <a:ext cx="12188825" cy="227965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15" y="0"/>
            <a:ext cx="12191985" cy="4578350"/>
          </a:xfrm>
          <a:solidFill>
            <a:schemeClr val="bg1">
              <a:lumMod val="85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2" name="Title 1"/>
          <p:cNvSpPr>
            <a:spLocks noGrp="1"/>
          </p:cNvSpPr>
          <p:nvPr>
            <p:ph type="title"/>
          </p:nvPr>
        </p:nvSpPr>
        <p:spPr>
          <a:xfrm>
            <a:off x="1097279" y="4799362"/>
            <a:ext cx="10113645" cy="743682"/>
          </a:xfrm>
        </p:spPr>
        <p:txBody>
          <a:bodyPr tIns="0" bIns="0" anchor="b">
            <a:noAutofit/>
          </a:bodyPr>
          <a:lstStyle>
            <a:lvl1pPr>
              <a:defRPr sz="3600" b="0">
                <a:solidFill>
                  <a:srgbClr val="FFFFFF"/>
                </a:solidFill>
              </a:defRPr>
            </a:lvl1pPr>
          </a:lstStyle>
          <a:p>
            <a:r>
              <a:rPr lang="en-US"/>
              <a:t>Click to edit Master title style</a:t>
            </a:r>
          </a:p>
        </p:txBody>
      </p:sp>
      <p:sp>
        <p:nvSpPr>
          <p:cNvPr id="4" name="Text Placeholder 3"/>
          <p:cNvSpPr>
            <a:spLocks noGrp="1"/>
          </p:cNvSpPr>
          <p:nvPr>
            <p:ph type="body" sz="half" idx="2"/>
          </p:nvPr>
        </p:nvSpPr>
        <p:spPr>
          <a:xfrm>
            <a:off x="1097279" y="5715000"/>
            <a:ext cx="10113264" cy="609600"/>
          </a:xfrm>
        </p:spPr>
        <p:txBody>
          <a:bodyPr lIns="91440" tIns="0" rIns="91440" bIns="0">
            <a:normAutofit/>
          </a:bodyPr>
          <a:lstStyle>
            <a:lvl1pPr marL="0" indent="0">
              <a:spcBef>
                <a:spcPts val="0"/>
              </a:spcBef>
              <a:spcAft>
                <a:spcPts val="600"/>
              </a:spcAft>
              <a:buNone/>
              <a:defRPr sz="18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lvl1pPr>
              <a:defRPr/>
            </a:lvl1pPr>
          </a:lstStyle>
          <a:p>
            <a:fld id="{4907D986-8816-4272-A432-0437A28A9828}" type="datetime1">
              <a:rPr lang="en-US" smtClean="0"/>
              <a:t>1/20/2022</a:t>
            </a:fld>
            <a:endParaRPr lang="en-US"/>
          </a:p>
        </p:txBody>
      </p:sp>
      <p:sp>
        <p:nvSpPr>
          <p:cNvPr id="6" name="Footer Placeholder 5"/>
          <p:cNvSpPr>
            <a:spLocks noGrp="1"/>
          </p:cNvSpPr>
          <p:nvPr>
            <p:ph type="ftr" sz="quarter" idx="11"/>
          </p:nvPr>
        </p:nvSpPr>
        <p:spPr>
          <a:xfrm>
            <a:off x="1097279" y="6446838"/>
            <a:ext cx="6818262" cy="365125"/>
          </a:xfrm>
        </p:spPr>
        <p:txBody>
          <a:bodyPr/>
          <a:lstStyle/>
          <a:p>
            <a:pPr algn="l"/>
            <a:endParaRPr lang="en-US"/>
          </a:p>
        </p:txBody>
      </p:sp>
      <p:sp>
        <p:nvSpPr>
          <p:cNvPr id="7" name="Slide Number Placeholder 6"/>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282941819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7D5506EE-1026-4F35-9ACC-BD05BE0F9B36}"/>
              </a:ext>
            </a:extLst>
          </p:cNvPr>
          <p:cNvSpPr>
            <a:spLocks noGrp="1"/>
          </p:cNvSpPr>
          <p:nvPr>
            <p:ph type="dt" sz="half" idx="10"/>
          </p:nvPr>
        </p:nvSpPr>
        <p:spPr/>
        <p:txBody>
          <a:bodyPr/>
          <a:lstStyle/>
          <a:p>
            <a:fld id="{B612A279-0833-481D-8C56-F67FD0AC6C50}" type="datetime1">
              <a:rPr lang="en-US" smtClean="0"/>
              <a:t>1/20/2022</a:t>
            </a:fld>
            <a:endParaRPr lang="en-US"/>
          </a:p>
        </p:txBody>
      </p:sp>
      <p:sp>
        <p:nvSpPr>
          <p:cNvPr id="8" name="Footer Placeholder 7">
            <a:extLst>
              <a:ext uri="{FF2B5EF4-FFF2-40B4-BE49-F238E27FC236}">
                <a16:creationId xmlns:a16="http://schemas.microsoft.com/office/drawing/2014/main" id="{B7696E5F-8D95-4450-AE52-5438E6EDE2B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999B2253-74CC-409E-BEB0-F8EFCFCB5629}"/>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17854289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1B68A5B-D9FA-424B-A4EB-30E7223836B3}"/>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AF33D6B0-F070-45C4-A472-19F432BE3932}"/>
              </a:ext>
            </a:extLst>
          </p:cNvPr>
          <p:cNvSpPr>
            <a:spLocks noGrp="1"/>
          </p:cNvSpPr>
          <p:nvPr>
            <p:ph type="dt" sz="half" idx="10"/>
          </p:nvPr>
        </p:nvSpPr>
        <p:spPr/>
        <p:txBody>
          <a:bodyPr/>
          <a:lstStyle/>
          <a:p>
            <a:fld id="{6587DA83-5663-4C9C-B9AA-0B40A3DAFF81}" type="datetime1">
              <a:rPr lang="en-US" smtClean="0"/>
              <a:t>1/20/2022</a:t>
            </a:fld>
            <a:endParaRPr lang="en-US"/>
          </a:p>
        </p:txBody>
      </p:sp>
      <p:sp>
        <p:nvSpPr>
          <p:cNvPr id="8" name="Footer Placeholder 7">
            <a:extLst>
              <a:ext uri="{FF2B5EF4-FFF2-40B4-BE49-F238E27FC236}">
                <a16:creationId xmlns:a16="http://schemas.microsoft.com/office/drawing/2014/main" id="{9975399F-DAB2-410D-967F-ED17E6F796E7}"/>
              </a:ext>
            </a:extLst>
          </p:cNvPr>
          <p:cNvSpPr>
            <a:spLocks noGrp="1"/>
          </p:cNvSpPr>
          <p:nvPr>
            <p:ph type="ftr" sz="quarter" idx="11"/>
          </p:nvPr>
        </p:nvSpPr>
        <p:spPr/>
        <p:txBody>
          <a:bodyPr/>
          <a:lstStyle/>
          <a:p>
            <a:endParaRPr lang="en-US"/>
          </a:p>
        </p:txBody>
      </p:sp>
      <p:sp>
        <p:nvSpPr>
          <p:cNvPr id="10" name="Slide Number Placeholder 9">
            <a:extLst>
              <a:ext uri="{FF2B5EF4-FFF2-40B4-BE49-F238E27FC236}">
                <a16:creationId xmlns:a16="http://schemas.microsoft.com/office/drawing/2014/main" id="{F762A46F-6BE5-4D12-9412-5CA7672EA8EC}"/>
              </a:ext>
            </a:extLst>
          </p:cNvPr>
          <p:cNvSpPr>
            <a:spLocks noGrp="1"/>
          </p:cNvSpPr>
          <p:nvPr>
            <p:ph type="sldNum" sz="quarter" idx="12"/>
          </p:nvPr>
        </p:nvSpPr>
        <p:spPr/>
        <p:txBody>
          <a:bodyPr/>
          <a:lstStyle/>
          <a:p>
            <a:fld id="{3A98EE3D-8CD1-4C3F-BD1C-C98C9596463C}" type="slidenum">
              <a:rPr lang="en-US" smtClean="0"/>
              <a:t>‹#›</a:t>
            </a:fld>
            <a:endParaRPr lang="en-US"/>
          </a:p>
        </p:txBody>
      </p:sp>
    </p:spTree>
    <p:extLst>
      <p:ext uri="{BB962C8B-B14F-4D97-AF65-F5344CB8AC3E}">
        <p14:creationId xmlns:p14="http://schemas.microsoft.com/office/powerpoint/2010/main" val="60245989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416A0E3C-60E6-4F39-BC55-5F7C224E1F7C}"/>
              </a:ext>
            </a:extLst>
          </p:cNvPr>
          <p:cNvSpPr/>
          <p:nvPr/>
        </p:nvSpPr>
        <p:spPr>
          <a:xfrm>
            <a:off x="3175" y="6400800"/>
            <a:ext cx="12188825"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p>
        </p:txBody>
      </p:sp>
      <p:sp>
        <p:nvSpPr>
          <p:cNvPr id="3" name="Text Placeholder 2"/>
          <p:cNvSpPr>
            <a:spLocks noGrp="1"/>
          </p:cNvSpPr>
          <p:nvPr>
            <p:ph type="body" idx="1"/>
          </p:nvPr>
        </p:nvSpPr>
        <p:spPr>
          <a:xfrm>
            <a:off x="1097280" y="2108201"/>
            <a:ext cx="10058400" cy="3760891"/>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218426" y="6446838"/>
            <a:ext cx="2584850" cy="365125"/>
          </a:xfrm>
          <a:prstGeom prst="rect">
            <a:avLst/>
          </a:prstGeom>
        </p:spPr>
        <p:txBody>
          <a:bodyPr vert="horz" lIns="91440" tIns="45720" rIns="91440" bIns="45720" rtlCol="0" anchor="ctr"/>
          <a:lstStyle>
            <a:lvl1pPr algn="r">
              <a:defRPr sz="800">
                <a:solidFill>
                  <a:srgbClr val="FFFFFF"/>
                </a:solidFill>
              </a:defRPr>
            </a:lvl1pPr>
          </a:lstStyle>
          <a:p>
            <a:fld id="{62D6E202-B606-4609-B914-27C9371A1F6D}" type="datetime1">
              <a:rPr lang="en-US" smtClean="0"/>
              <a:t>1/20/2022</a:t>
            </a:fld>
            <a:endParaRPr lang="en-US"/>
          </a:p>
        </p:txBody>
      </p:sp>
      <p:sp>
        <p:nvSpPr>
          <p:cNvPr id="5" name="Footer Placeholder 4"/>
          <p:cNvSpPr>
            <a:spLocks noGrp="1"/>
          </p:cNvSpPr>
          <p:nvPr>
            <p:ph type="ftr" sz="quarter" idx="3"/>
          </p:nvPr>
        </p:nvSpPr>
        <p:spPr>
          <a:xfrm>
            <a:off x="1097279" y="6446838"/>
            <a:ext cx="6818262" cy="365125"/>
          </a:xfrm>
          <a:prstGeom prst="rect">
            <a:avLst/>
          </a:prstGeom>
        </p:spPr>
        <p:txBody>
          <a:bodyPr vert="horz" lIns="91440" tIns="45720" rIns="91440" bIns="45720" rtlCol="0" anchor="ctr"/>
          <a:lstStyle>
            <a:lvl1pPr algn="l">
              <a:defRPr sz="8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10993582" y="6446838"/>
            <a:ext cx="780010" cy="365125"/>
          </a:xfrm>
          <a:prstGeom prst="rect">
            <a:avLst/>
          </a:prstGeom>
        </p:spPr>
        <p:txBody>
          <a:bodyPr vert="horz" lIns="91440" tIns="45720" rIns="91440" bIns="45720" rtlCol="0" anchor="ctr"/>
          <a:lstStyle>
            <a:lvl1pPr algn="l">
              <a:defRPr sz="800">
                <a:solidFill>
                  <a:srgbClr val="FFFFFF"/>
                </a:solidFill>
              </a:defRPr>
            </a:lvl1pPr>
          </a:lstStyle>
          <a:p>
            <a:fld id="{3A98EE3D-8CD1-4C3F-BD1C-C98C9596463C}" type="slidenum">
              <a:rPr lang="en-US" smtClean="0"/>
              <a:t>‹#›</a:t>
            </a:fld>
            <a:endParaRPr lang="en-US"/>
          </a:p>
        </p:txBody>
      </p:sp>
      <p:cxnSp>
        <p:nvCxnSpPr>
          <p:cNvPr id="10" name="Straight Connector 9">
            <a:extLst>
              <a:ext uri="{FF2B5EF4-FFF2-40B4-BE49-F238E27FC236}">
                <a16:creationId xmlns:a16="http://schemas.microsoft.com/office/drawing/2014/main" id="{C5025DAC-8B93-4160-B017-3A274A5828C0}"/>
              </a:ext>
            </a:extLst>
          </p:cNvPr>
          <p:cNvCxnSpPr/>
          <p:nvPr/>
        </p:nvCxnSpPr>
        <p:spPr>
          <a:xfrm>
            <a:off x="1193532" y="1897380"/>
            <a:ext cx="9966960" cy="0"/>
          </a:xfrm>
          <a:prstGeom prst="line">
            <a:avLst/>
          </a:prstGeom>
          <a:ln w="12700">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503666469"/>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682" r:id="rId3"/>
    <p:sldLayoutId id="2147483683" r:id="rId4"/>
    <p:sldLayoutId id="2147483684" r:id="rId5"/>
    <p:sldLayoutId id="2147483678" r:id="rId6"/>
    <p:sldLayoutId id="2147483674" r:id="rId7"/>
    <p:sldLayoutId id="2147483675" r:id="rId8"/>
    <p:sldLayoutId id="2147483676" r:id="rId9"/>
    <p:sldLayoutId id="2147483677" r:id="rId10"/>
    <p:sldLayoutId id="2147483679" r:id="rId11"/>
  </p:sldLayoutIdLst>
  <p:hf sldNum="0" hdr="0" ftr="0" dt="0"/>
  <p:txStyles>
    <p:titleStyle>
      <a:lvl1pPr algn="l" defTabSz="914400" rtl="0" eaLnBrk="1" latinLnBrk="0" hangingPunct="1">
        <a:lnSpc>
          <a:spcPct val="90000"/>
        </a:lnSpc>
        <a:spcBef>
          <a:spcPct val="0"/>
        </a:spcBef>
        <a:buNone/>
        <a:defRPr sz="42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120000"/>
        </a:lnSpc>
        <a:spcBef>
          <a:spcPts val="1200"/>
        </a:spcBef>
        <a:spcAft>
          <a:spcPts val="200"/>
        </a:spcAft>
        <a:buClr>
          <a:schemeClr val="accent1"/>
        </a:buClr>
        <a:buSzPct val="100000"/>
        <a:buFont typeface="Calibri" panose="020F0502020204030204" pitchFamily="34" charset="0"/>
        <a:buChar char=" "/>
        <a:defRPr sz="18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120000"/>
        </a:lnSpc>
        <a:spcBef>
          <a:spcPts val="200"/>
        </a:spcBef>
        <a:spcAft>
          <a:spcPts val="400"/>
        </a:spcAft>
        <a:buClrTx/>
        <a:buFont typeface="Calibri" pitchFamily="34" charset="0"/>
        <a:buChar char="◦"/>
        <a:defRPr sz="16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120000"/>
        </a:lnSpc>
        <a:spcBef>
          <a:spcPts val="200"/>
        </a:spcBef>
        <a:spcAft>
          <a:spcPts val="400"/>
        </a:spcAft>
        <a:buClrTx/>
        <a:buFont typeface="Calibri" pitchFamily="34" charset="0"/>
        <a:buChar char="◦"/>
        <a:defRPr sz="12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2.pn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 Id="rId5" Type="http://schemas.openxmlformats.org/officeDocument/2006/relationships/image" Target="../media/image6.png"/><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hyperlink" Target="https://sintef.brage.unit.no/sintef-xmlui/bitstream/handle/11250/2468333/Brandtzaeg_Folstad_why+people+use+chatbots_authors+version.pdf?sequence=2" TargetMode="External"/><Relationship Id="rId2" Type="http://schemas.openxmlformats.org/officeDocument/2006/relationships/hyperlink" Target="https://d1wqtxts1xzle7.cloudfront.net/35586041/Bayan_Abu-Shawar_and_Eric_Atwell-with-cover-page-v2.pdf?Expires=1637836004&amp;Signature=BUSmhbvtyQPo33GTMIx~UGuLr7XNhih2tvDvh7ZNDxmKRGyeDTv-FgFe8Q~1H3ddvtWpmRIuAKGZyHaHJb6esN3HQocR7o-ECToh-Q8TruFng6Iw2s1BHZTjrrpXn8fTVssWktGzN9ReFl8AWYPLzpCXk35htAgzgEvndQIe5Zz5eZCZaP2as7tBQCrKr~rtA-6B1pyOlpD~3naa9mE4IMdISc3C2MiauviJNqgjZYiMk-B08KRUsuj9UA6K7YbKKi-I~oJpRNzX2n7UVNOE4jlvFJdF-xkfHYT7L6UykAjvBjEh~A28bJRKGLg6M9IbH-UEe81OwW1sjaX74xVA1g__&amp;Key-Pair-Id=APKAJLOHF5GGSLRBV4ZA" TargetMode="External"/><Relationship Id="rId1" Type="http://schemas.openxmlformats.org/officeDocument/2006/relationships/slideLayout" Target="../slideLayouts/slideLayout2.xml"/><Relationship Id="rId5" Type="http://schemas.openxmlformats.org/officeDocument/2006/relationships/hyperlink" Target="https://sintef.brage.unit.no/sintef-xmlui/bitstream/handle/11250/2560163/interactions_changing%2Buser%2Bneeds__preprint.pdf?sequence=4" TargetMode="External"/><Relationship Id="rId4" Type="http://schemas.openxmlformats.org/officeDocument/2006/relationships/hyperlink" Target="https://arxiv.org/ftp/arxiv/papers/1801/1801.01957.pdf" TargetMode="External"/></Relationships>
</file>

<file path=ppt/slides/_rels/slide15.xml.rels><?xml version="1.0" encoding="UTF-8" standalone="yes"?>
<Relationships xmlns="http://schemas.openxmlformats.org/package/2006/relationships"><Relationship Id="rId3" Type="http://schemas.openxmlformats.org/officeDocument/2006/relationships/hyperlink" Target="http://22https:/www.sciencedirect.com/science/article/pii/S2666920X21000278#fig1" TargetMode="External"/><Relationship Id="rId2" Type="http://schemas.openxmlformats.org/officeDocument/2006/relationships/hyperlink" Target="https://www.ncbi.nlm.nih.gov/pmc/articles/PMC7256567/"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forms.gle/XzwAmvwowF9p72v78"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23072882-1216-4196-9381-C83CA3294A85}"/>
              </a:ext>
            </a:extLst>
          </p:cNvPr>
          <p:cNvSpPr>
            <a:spLocks noGrp="1"/>
          </p:cNvSpPr>
          <p:nvPr>
            <p:ph type="title"/>
          </p:nvPr>
        </p:nvSpPr>
        <p:spPr>
          <a:xfrm>
            <a:off x="1097280" y="286603"/>
            <a:ext cx="10058400" cy="1450757"/>
          </a:xfrm>
        </p:spPr>
        <p:txBody>
          <a:bodyPr anchor="ctr">
            <a:normAutofit/>
          </a:bodyPr>
          <a:lstStyle/>
          <a:p>
            <a:r>
              <a:rPr lang="en-GB" dirty="0">
                <a:solidFill>
                  <a:srgbClr val="FFFFFF"/>
                </a:solidFill>
              </a:rPr>
              <a:t>Contents Page</a:t>
            </a:r>
          </a:p>
        </p:txBody>
      </p:sp>
      <p:sp>
        <p:nvSpPr>
          <p:cNvPr id="3" name="Content Placeholder 2">
            <a:extLst>
              <a:ext uri="{FF2B5EF4-FFF2-40B4-BE49-F238E27FC236}">
                <a16:creationId xmlns:a16="http://schemas.microsoft.com/office/drawing/2014/main" id="{F575A95A-83F0-4FEC-948B-3526F1643477}"/>
              </a:ext>
            </a:extLst>
          </p:cNvPr>
          <p:cNvSpPr>
            <a:spLocks noGrp="1"/>
          </p:cNvSpPr>
          <p:nvPr>
            <p:ph idx="1"/>
          </p:nvPr>
        </p:nvSpPr>
        <p:spPr>
          <a:xfrm>
            <a:off x="1096963" y="2675694"/>
            <a:ext cx="10058400" cy="3193294"/>
          </a:xfrm>
        </p:spPr>
        <p:txBody>
          <a:bodyPr>
            <a:normAutofit/>
          </a:bodyPr>
          <a:lstStyle/>
          <a:p>
            <a:pPr>
              <a:buFont typeface="Arial" panose="020B0604020202020204" pitchFamily="34" charset="0"/>
              <a:buChar char="•"/>
            </a:pPr>
            <a:r>
              <a:rPr lang="en-GB" dirty="0"/>
              <a:t>What is a chatbot?</a:t>
            </a:r>
          </a:p>
          <a:p>
            <a:pPr>
              <a:buFont typeface="Arial" panose="020B0604020202020204" pitchFamily="34" charset="0"/>
              <a:buChar char="•"/>
            </a:pPr>
            <a:r>
              <a:rPr lang="en-GB" dirty="0"/>
              <a:t>Project Planning (Aims + Objectives, methodologies, evaluation methods)</a:t>
            </a:r>
          </a:p>
          <a:p>
            <a:pPr>
              <a:buFont typeface="Arial" panose="020B0604020202020204" pitchFamily="34" charset="0"/>
              <a:buChar char="•"/>
            </a:pPr>
            <a:r>
              <a:rPr lang="en-GB" dirty="0"/>
              <a:t> User testing results</a:t>
            </a:r>
          </a:p>
          <a:p>
            <a:pPr>
              <a:buFont typeface="Arial" panose="020B0604020202020204" pitchFamily="34" charset="0"/>
              <a:buChar char="•"/>
            </a:pPr>
            <a:r>
              <a:rPr lang="en-GB" dirty="0"/>
              <a:t>Design and Development</a:t>
            </a:r>
          </a:p>
          <a:p>
            <a:pPr>
              <a:buFont typeface="Arial" panose="020B0604020202020204" pitchFamily="34" charset="0"/>
              <a:buChar char="•"/>
            </a:pPr>
            <a:r>
              <a:rPr lang="en-GB" dirty="0"/>
              <a:t>Chatbot Demo</a:t>
            </a:r>
          </a:p>
          <a:p>
            <a:pPr>
              <a:buFont typeface="Arial" panose="020B0604020202020204" pitchFamily="34" charset="0"/>
              <a:buChar char="•"/>
            </a:pPr>
            <a:r>
              <a:rPr lang="en-GB" dirty="0"/>
              <a:t>Impact</a:t>
            </a:r>
          </a:p>
          <a:p>
            <a:endParaRPr lang="en-GB" dirty="0"/>
          </a:p>
        </p:txBody>
      </p:sp>
      <p:sp>
        <p:nvSpPr>
          <p:cNvPr id="12" name="Rectangle 11">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013723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0078F9C-0430-4E88-8F1E-26392942CBD4}"/>
              </a:ext>
            </a:extLst>
          </p:cNvPr>
          <p:cNvSpPr>
            <a:spLocks noGrp="1"/>
          </p:cNvSpPr>
          <p:nvPr>
            <p:ph type="title"/>
          </p:nvPr>
        </p:nvSpPr>
        <p:spPr>
          <a:xfrm>
            <a:off x="1097280" y="286603"/>
            <a:ext cx="10058400" cy="1450757"/>
          </a:xfrm>
        </p:spPr>
        <p:txBody>
          <a:bodyPr anchor="ctr">
            <a:normAutofit/>
          </a:bodyPr>
          <a:lstStyle/>
          <a:p>
            <a:r>
              <a:rPr lang="en-US">
                <a:solidFill>
                  <a:srgbClr val="FFFFFF"/>
                </a:solidFill>
              </a:rPr>
              <a:t>Chatbots – why are they an emerging trend? [8][9][10][11][12][22]</a:t>
            </a:r>
          </a:p>
        </p:txBody>
      </p:sp>
      <p:sp>
        <p:nvSpPr>
          <p:cNvPr id="12" name="Rectangle 11">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4" name="Picture 4" descr="Graphical user interface, text, application, chat or text message&#10;&#10;Description automatically generated">
            <a:extLst>
              <a:ext uri="{FF2B5EF4-FFF2-40B4-BE49-F238E27FC236}">
                <a16:creationId xmlns:a16="http://schemas.microsoft.com/office/drawing/2014/main" id="{4254D8DD-2743-4D91-A298-D5C150735535}"/>
              </a:ext>
            </a:extLst>
          </p:cNvPr>
          <p:cNvPicPr>
            <a:picLocks noChangeAspect="1"/>
          </p:cNvPicPr>
          <p:nvPr/>
        </p:nvPicPr>
        <p:blipFill rotWithShape="1">
          <a:blip r:embed="rId3"/>
          <a:srcRect r="-505" b="56746"/>
          <a:stretch/>
        </p:blipFill>
        <p:spPr>
          <a:xfrm>
            <a:off x="6386945" y="2557375"/>
            <a:ext cx="5112328" cy="2797572"/>
          </a:xfrm>
          <a:prstGeom prst="rect">
            <a:avLst/>
          </a:prstGeom>
        </p:spPr>
      </p:pic>
      <p:pic>
        <p:nvPicPr>
          <p:cNvPr id="5" name="Picture 5" descr="Chart&#10;&#10;Description automatically generated">
            <a:extLst>
              <a:ext uri="{FF2B5EF4-FFF2-40B4-BE49-F238E27FC236}">
                <a16:creationId xmlns:a16="http://schemas.microsoft.com/office/drawing/2014/main" id="{6891C55D-61C0-439B-84DF-5976906894F1}"/>
              </a:ext>
            </a:extLst>
          </p:cNvPr>
          <p:cNvPicPr>
            <a:picLocks noChangeAspect="1"/>
          </p:cNvPicPr>
          <p:nvPr/>
        </p:nvPicPr>
        <p:blipFill>
          <a:blip r:embed="rId4"/>
          <a:stretch>
            <a:fillRect/>
          </a:stretch>
        </p:blipFill>
        <p:spPr>
          <a:xfrm>
            <a:off x="842513" y="2478054"/>
            <a:ext cx="5158596" cy="3095212"/>
          </a:xfrm>
          <a:prstGeom prst="rect">
            <a:avLst/>
          </a:prstGeom>
        </p:spPr>
      </p:pic>
    </p:spTree>
    <p:extLst>
      <p:ext uri="{BB962C8B-B14F-4D97-AF65-F5344CB8AC3E}">
        <p14:creationId xmlns:p14="http://schemas.microsoft.com/office/powerpoint/2010/main" val="427784718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B9BAD598-AE52-4E7A-A85D-C66C04556CA2}"/>
              </a:ext>
            </a:extLst>
          </p:cNvPr>
          <p:cNvSpPr>
            <a:spLocks noGrp="1"/>
          </p:cNvSpPr>
          <p:nvPr>
            <p:ph type="title"/>
          </p:nvPr>
        </p:nvSpPr>
        <p:spPr>
          <a:xfrm>
            <a:off x="1097280" y="286603"/>
            <a:ext cx="10058400" cy="1450757"/>
          </a:xfrm>
        </p:spPr>
        <p:txBody>
          <a:bodyPr anchor="ctr">
            <a:normAutofit/>
          </a:bodyPr>
          <a:lstStyle/>
          <a:p>
            <a:r>
              <a:rPr lang="en-US">
                <a:solidFill>
                  <a:srgbClr val="FFFFFF"/>
                </a:solidFill>
              </a:rPr>
              <a:t>Time Management</a:t>
            </a:r>
          </a:p>
        </p:txBody>
      </p:sp>
      <p:sp>
        <p:nvSpPr>
          <p:cNvPr id="12" name="Rectangle 11">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6" name="Picture 6" descr="Chart, timeline&#10;&#10;Description automatically generated">
            <a:extLst>
              <a:ext uri="{FF2B5EF4-FFF2-40B4-BE49-F238E27FC236}">
                <a16:creationId xmlns:a16="http://schemas.microsoft.com/office/drawing/2014/main" id="{CBC1E96B-C80E-4118-902A-AD3450C82C38}"/>
              </a:ext>
            </a:extLst>
          </p:cNvPr>
          <p:cNvPicPr>
            <a:picLocks noGrp="1" noChangeAspect="1"/>
          </p:cNvPicPr>
          <p:nvPr>
            <p:ph idx="1"/>
          </p:nvPr>
        </p:nvPicPr>
        <p:blipFill>
          <a:blip r:embed="rId3"/>
          <a:stretch>
            <a:fillRect/>
          </a:stretch>
        </p:blipFill>
        <p:spPr>
          <a:xfrm>
            <a:off x="1286417" y="2108201"/>
            <a:ext cx="9680126" cy="3760891"/>
          </a:xfrm>
        </p:spPr>
      </p:pic>
    </p:spTree>
    <p:extLst>
      <p:ext uri="{BB962C8B-B14F-4D97-AF65-F5344CB8AC3E}">
        <p14:creationId xmlns:p14="http://schemas.microsoft.com/office/powerpoint/2010/main" val="420062065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04F338EE-10F5-45F9-9C11-BAC9DEDC930B}"/>
              </a:ext>
            </a:extLst>
          </p:cNvPr>
          <p:cNvSpPr>
            <a:spLocks noGrp="1"/>
          </p:cNvSpPr>
          <p:nvPr>
            <p:ph type="title"/>
          </p:nvPr>
        </p:nvSpPr>
        <p:spPr>
          <a:xfrm>
            <a:off x="1097280" y="286603"/>
            <a:ext cx="10058400" cy="1450757"/>
          </a:xfrm>
        </p:spPr>
        <p:txBody>
          <a:bodyPr anchor="ctr">
            <a:normAutofit/>
          </a:bodyPr>
          <a:lstStyle/>
          <a:p>
            <a:r>
              <a:rPr lang="en-US">
                <a:solidFill>
                  <a:srgbClr val="FFFFFF"/>
                </a:solidFill>
              </a:rPr>
              <a:t>Evaluation methods</a:t>
            </a:r>
          </a:p>
        </p:txBody>
      </p:sp>
      <p:sp>
        <p:nvSpPr>
          <p:cNvPr id="3" name="Content Placeholder 2">
            <a:extLst>
              <a:ext uri="{FF2B5EF4-FFF2-40B4-BE49-F238E27FC236}">
                <a16:creationId xmlns:a16="http://schemas.microsoft.com/office/drawing/2014/main" id="{A7E431E3-6293-441D-B9EF-49E9120A1C90}"/>
              </a:ext>
            </a:extLst>
          </p:cNvPr>
          <p:cNvSpPr>
            <a:spLocks noGrp="1"/>
          </p:cNvSpPr>
          <p:nvPr>
            <p:ph idx="1"/>
          </p:nvPr>
        </p:nvSpPr>
        <p:spPr>
          <a:xfrm>
            <a:off x="1096963" y="2675694"/>
            <a:ext cx="10058400" cy="3193294"/>
          </a:xfrm>
        </p:spPr>
        <p:txBody>
          <a:bodyPr vert="horz" lIns="0" tIns="45720" rIns="0" bIns="45720" rtlCol="0" anchor="t">
            <a:normAutofit fontScale="85000" lnSpcReduction="20000"/>
          </a:bodyPr>
          <a:lstStyle/>
          <a:p>
            <a:pPr>
              <a:buFont typeface="Wingdings"/>
              <a:buChar char="§"/>
            </a:pPr>
            <a:r>
              <a:rPr lang="en-US" sz="3600">
                <a:ea typeface="+mn-lt"/>
                <a:cs typeface="+mn-lt"/>
              </a:rPr>
              <a:t>PARADISE [1][7]</a:t>
            </a:r>
          </a:p>
          <a:p>
            <a:pPr>
              <a:buFont typeface="Wingdings"/>
              <a:buChar char="§"/>
            </a:pPr>
            <a:endParaRPr lang="en-US" sz="3600"/>
          </a:p>
          <a:p>
            <a:pPr>
              <a:buFont typeface="Wingdings"/>
              <a:buChar char="§"/>
            </a:pPr>
            <a:r>
              <a:rPr lang="en-US" sz="3600">
                <a:ea typeface="+mn-lt"/>
                <a:cs typeface="+mn-lt"/>
              </a:rPr>
              <a:t>Concept of Usability</a:t>
            </a:r>
            <a:r>
              <a:rPr lang="en-US" sz="3600"/>
              <a:t>/KGA Prototype [2][5][6]</a:t>
            </a:r>
          </a:p>
          <a:p>
            <a:pPr>
              <a:buFont typeface="Wingdings"/>
              <a:buChar char="§"/>
            </a:pPr>
            <a:endParaRPr lang="en-US" sz="3600">
              <a:ea typeface="+mn-lt"/>
              <a:cs typeface="+mn-lt"/>
            </a:endParaRPr>
          </a:p>
          <a:p>
            <a:pPr>
              <a:buFont typeface="Wingdings"/>
              <a:buChar char="§"/>
            </a:pPr>
            <a:r>
              <a:rPr lang="en-US" sz="3600">
                <a:ea typeface="+mn-lt"/>
                <a:cs typeface="+mn-lt"/>
              </a:rPr>
              <a:t>Kuligowska [1][8]</a:t>
            </a:r>
            <a:endParaRPr lang="en-US" sz="3600"/>
          </a:p>
        </p:txBody>
      </p:sp>
      <p:sp>
        <p:nvSpPr>
          <p:cNvPr id="21" name="Rectangle 20">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6809459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5F1FF9F-E02E-48E2-B793-63DC4D9AAC06}"/>
              </a:ext>
            </a:extLst>
          </p:cNvPr>
          <p:cNvSpPr>
            <a:spLocks noGrp="1"/>
          </p:cNvSpPr>
          <p:nvPr>
            <p:ph type="title"/>
          </p:nvPr>
        </p:nvSpPr>
        <p:spPr>
          <a:xfrm>
            <a:off x="1097280" y="286603"/>
            <a:ext cx="10058400" cy="1450757"/>
          </a:xfrm>
        </p:spPr>
        <p:txBody>
          <a:bodyPr anchor="ctr">
            <a:normAutofit/>
          </a:bodyPr>
          <a:lstStyle/>
          <a:p>
            <a:r>
              <a:rPr lang="en-US">
                <a:solidFill>
                  <a:srgbClr val="FFFFFF"/>
                </a:solidFill>
              </a:rPr>
              <a:t>User Testing [12]</a:t>
            </a:r>
          </a:p>
        </p:txBody>
      </p:sp>
      <p:sp>
        <p:nvSpPr>
          <p:cNvPr id="3" name="Content Placeholder 2">
            <a:extLst>
              <a:ext uri="{FF2B5EF4-FFF2-40B4-BE49-F238E27FC236}">
                <a16:creationId xmlns:a16="http://schemas.microsoft.com/office/drawing/2014/main" id="{DE5B617C-5A58-427C-96A6-DD5CAEFFF3A3}"/>
              </a:ext>
            </a:extLst>
          </p:cNvPr>
          <p:cNvSpPr>
            <a:spLocks noGrp="1"/>
          </p:cNvSpPr>
          <p:nvPr>
            <p:ph idx="1"/>
          </p:nvPr>
        </p:nvSpPr>
        <p:spPr>
          <a:xfrm>
            <a:off x="1096963" y="2675694"/>
            <a:ext cx="10058400" cy="3193294"/>
          </a:xfrm>
        </p:spPr>
        <p:txBody>
          <a:bodyPr vert="horz" lIns="0" tIns="45720" rIns="0" bIns="45720" rtlCol="0" anchor="t">
            <a:normAutofit/>
          </a:bodyPr>
          <a:lstStyle/>
          <a:p>
            <a:pPr>
              <a:buFont typeface="Arial" panose="020F0502020204030204" pitchFamily="34" charset="0"/>
              <a:buChar char="•"/>
            </a:pPr>
            <a:r>
              <a:rPr lang="en-US"/>
              <a:t>Testing AI's quality</a:t>
            </a:r>
          </a:p>
          <a:p>
            <a:pPr>
              <a:buFont typeface="Arial" panose="020F0502020204030204" pitchFamily="34" charset="0"/>
              <a:buChar char="•"/>
            </a:pPr>
            <a:r>
              <a:rPr lang="en-US"/>
              <a:t>Gather requirements</a:t>
            </a:r>
          </a:p>
          <a:p>
            <a:pPr>
              <a:buFont typeface="Arial" panose="020F0502020204030204" pitchFamily="34" charset="0"/>
              <a:buChar char="•"/>
            </a:pPr>
            <a:r>
              <a:rPr lang="en-US"/>
              <a:t>Feedback survey</a:t>
            </a:r>
          </a:p>
          <a:p>
            <a:pPr>
              <a:buFont typeface="Arial" panose="020F0502020204030204" pitchFamily="34" charset="0"/>
              <a:buChar char="•"/>
            </a:pPr>
            <a:r>
              <a:rPr lang="en-US"/>
              <a:t>Data collection</a:t>
            </a:r>
          </a:p>
          <a:p>
            <a:pPr>
              <a:buFont typeface="Arial" panose="020F0502020204030204" pitchFamily="34" charset="0"/>
              <a:buChar char="•"/>
            </a:pPr>
            <a:r>
              <a:rPr lang="en-US"/>
              <a:t>Changes</a:t>
            </a:r>
          </a:p>
          <a:p>
            <a:pPr>
              <a:buFont typeface="Arial" panose="020F0502020204030204" pitchFamily="34" charset="0"/>
              <a:buChar char="•"/>
            </a:pPr>
            <a:r>
              <a:rPr lang="en-US"/>
              <a:t>Repeat</a:t>
            </a:r>
          </a:p>
          <a:p>
            <a:pPr>
              <a:buFont typeface="Arial" panose="020F0502020204030204" pitchFamily="34" charset="0"/>
              <a:buChar char="•"/>
            </a:pPr>
            <a:endParaRPr lang="en-US"/>
          </a:p>
        </p:txBody>
      </p:sp>
      <p:sp>
        <p:nvSpPr>
          <p:cNvPr id="12" name="Rectangle 11">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52048220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043A0F6-CBA4-4D41-B60B-F554F1A85DC9}"/>
              </a:ext>
            </a:extLst>
          </p:cNvPr>
          <p:cNvSpPr>
            <a:spLocks noGrp="1"/>
          </p:cNvSpPr>
          <p:nvPr>
            <p:ph type="title"/>
          </p:nvPr>
        </p:nvSpPr>
        <p:spPr>
          <a:xfrm>
            <a:off x="1097280" y="286603"/>
            <a:ext cx="10058400" cy="1450757"/>
          </a:xfrm>
        </p:spPr>
        <p:txBody>
          <a:bodyPr anchor="ctr">
            <a:normAutofit/>
          </a:bodyPr>
          <a:lstStyle/>
          <a:p>
            <a:r>
              <a:rPr lang="en-US">
                <a:solidFill>
                  <a:srgbClr val="FFFFFF"/>
                </a:solidFill>
              </a:rPr>
              <a:t>Stakeholders</a:t>
            </a:r>
          </a:p>
        </p:txBody>
      </p:sp>
      <p:sp>
        <p:nvSpPr>
          <p:cNvPr id="3" name="Content Placeholder 2">
            <a:extLst>
              <a:ext uri="{FF2B5EF4-FFF2-40B4-BE49-F238E27FC236}">
                <a16:creationId xmlns:a16="http://schemas.microsoft.com/office/drawing/2014/main" id="{FE149BEF-3321-4CBC-A6E9-73ECF00B27E7}"/>
              </a:ext>
            </a:extLst>
          </p:cNvPr>
          <p:cNvSpPr>
            <a:spLocks noGrp="1"/>
          </p:cNvSpPr>
          <p:nvPr>
            <p:ph idx="1"/>
          </p:nvPr>
        </p:nvSpPr>
        <p:spPr>
          <a:xfrm>
            <a:off x="1096963" y="2675694"/>
            <a:ext cx="10058400" cy="3193294"/>
          </a:xfrm>
        </p:spPr>
        <p:txBody>
          <a:bodyPr vert="horz" lIns="0" tIns="45720" rIns="0" bIns="45720" rtlCol="0" anchor="t">
            <a:normAutofit/>
          </a:bodyPr>
          <a:lstStyle/>
          <a:p>
            <a:pPr>
              <a:buFont typeface="Wingdings" panose="020F0502020204030204" pitchFamily="34" charset="0"/>
              <a:buChar char="§"/>
            </a:pPr>
            <a:r>
              <a:rPr lang="en-US"/>
              <a:t>Librarians</a:t>
            </a:r>
          </a:p>
          <a:p>
            <a:pPr>
              <a:buFont typeface="Wingdings" panose="020F0502020204030204" pitchFamily="34" charset="0"/>
              <a:buChar char="§"/>
            </a:pPr>
            <a:r>
              <a:rPr lang="en-US"/>
              <a:t>Students</a:t>
            </a:r>
          </a:p>
          <a:p>
            <a:pPr>
              <a:buFont typeface="Wingdings" panose="020F0502020204030204" pitchFamily="34" charset="0"/>
              <a:buChar char="§"/>
            </a:pPr>
            <a:r>
              <a:rPr lang="en-US"/>
              <a:t>Teachers</a:t>
            </a:r>
          </a:p>
          <a:p>
            <a:pPr>
              <a:buFont typeface="Wingdings" panose="020F0502020204030204" pitchFamily="34" charset="0"/>
              <a:buChar char="§"/>
            </a:pPr>
            <a:r>
              <a:rPr lang="en-US"/>
              <a:t>Analytical Team (Business)</a:t>
            </a:r>
          </a:p>
          <a:p>
            <a:pPr>
              <a:buFont typeface="Wingdings" panose="020F0502020204030204" pitchFamily="34" charset="0"/>
              <a:buChar char="§"/>
            </a:pPr>
            <a:r>
              <a:rPr lang="en-US"/>
              <a:t>Technicians</a:t>
            </a:r>
          </a:p>
          <a:p>
            <a:pPr>
              <a:buFont typeface="Wingdings" panose="020F0502020204030204" pitchFamily="34" charset="0"/>
              <a:buChar char="§"/>
            </a:pPr>
            <a:r>
              <a:rPr lang="en-US"/>
              <a:t>Researchers using University Library Resources</a:t>
            </a:r>
          </a:p>
        </p:txBody>
      </p:sp>
      <p:sp>
        <p:nvSpPr>
          <p:cNvPr id="12" name="Rectangle 11">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51021050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436A7374-3A4E-427A-8C78-24DC95319F5B}"/>
              </a:ext>
            </a:extLst>
          </p:cNvPr>
          <p:cNvSpPr>
            <a:spLocks noGrp="1"/>
          </p:cNvSpPr>
          <p:nvPr>
            <p:ph type="title"/>
          </p:nvPr>
        </p:nvSpPr>
        <p:spPr>
          <a:xfrm>
            <a:off x="1097280" y="286603"/>
            <a:ext cx="10058400" cy="1450757"/>
          </a:xfrm>
        </p:spPr>
        <p:txBody>
          <a:bodyPr anchor="ctr">
            <a:normAutofit/>
          </a:bodyPr>
          <a:lstStyle/>
          <a:p>
            <a:r>
              <a:rPr lang="en-US">
                <a:solidFill>
                  <a:srgbClr val="FFFFFF"/>
                </a:solidFill>
              </a:rPr>
              <a:t>Expected Deliverables</a:t>
            </a:r>
          </a:p>
        </p:txBody>
      </p:sp>
      <p:sp>
        <p:nvSpPr>
          <p:cNvPr id="3" name="Content Placeholder 2">
            <a:extLst>
              <a:ext uri="{FF2B5EF4-FFF2-40B4-BE49-F238E27FC236}">
                <a16:creationId xmlns:a16="http://schemas.microsoft.com/office/drawing/2014/main" id="{CCEB6DCB-9145-420F-B09D-4CF66C6AEDD8}"/>
              </a:ext>
            </a:extLst>
          </p:cNvPr>
          <p:cNvSpPr>
            <a:spLocks noGrp="1"/>
          </p:cNvSpPr>
          <p:nvPr>
            <p:ph idx="1"/>
          </p:nvPr>
        </p:nvSpPr>
        <p:spPr>
          <a:xfrm>
            <a:off x="1096963" y="2675694"/>
            <a:ext cx="10058400" cy="3193294"/>
          </a:xfrm>
        </p:spPr>
        <p:txBody>
          <a:bodyPr vert="horz" lIns="0" tIns="45720" rIns="0" bIns="45720" rtlCol="0" anchor="t">
            <a:normAutofit/>
          </a:bodyPr>
          <a:lstStyle/>
          <a:p>
            <a:pPr>
              <a:buFont typeface="Wingdings" panose="020F0502020204030204" pitchFamily="34" charset="0"/>
              <a:buChar char="§"/>
            </a:pPr>
            <a:r>
              <a:rPr lang="en-US"/>
              <a:t>Chatbot Service</a:t>
            </a:r>
          </a:p>
          <a:p>
            <a:pPr>
              <a:buFont typeface="Wingdings" panose="020F0502020204030204" pitchFamily="34" charset="0"/>
              <a:buChar char="§"/>
            </a:pPr>
            <a:endParaRPr lang="en-US"/>
          </a:p>
          <a:p>
            <a:pPr>
              <a:buFont typeface="Wingdings" panose="020F0502020204030204" pitchFamily="34" charset="0"/>
              <a:buChar char="§"/>
            </a:pPr>
            <a:r>
              <a:rPr lang="en-US"/>
              <a:t>Research and Findings both secondary and primary</a:t>
            </a:r>
          </a:p>
          <a:p>
            <a:pPr>
              <a:buFont typeface="Wingdings" panose="020F0502020204030204" pitchFamily="34" charset="0"/>
              <a:buChar char="§"/>
            </a:pPr>
            <a:endParaRPr lang="en-US"/>
          </a:p>
          <a:p>
            <a:pPr>
              <a:buFont typeface="Wingdings" panose="020F0502020204030204" pitchFamily="34" charset="0"/>
              <a:buChar char="§"/>
            </a:pPr>
            <a:r>
              <a:rPr lang="en-US"/>
              <a:t>Progress reporting – meetings, Gantt Chart</a:t>
            </a:r>
          </a:p>
          <a:p>
            <a:pPr>
              <a:buFont typeface="Wingdings" panose="020F0502020204030204" pitchFamily="34" charset="0"/>
              <a:buChar char="§"/>
            </a:pPr>
            <a:endParaRPr lang="en-US"/>
          </a:p>
          <a:p>
            <a:pPr>
              <a:buFont typeface="Wingdings" panose="020F0502020204030204" pitchFamily="34" charset="0"/>
              <a:buChar char="§"/>
            </a:pPr>
            <a:endParaRPr lang="en-US"/>
          </a:p>
        </p:txBody>
      </p:sp>
      <p:sp>
        <p:nvSpPr>
          <p:cNvPr id="12" name="Rectangle 11">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7191208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575BDD1-5D55-4293-9EB1-9CE89EF0F95C}"/>
              </a:ext>
            </a:extLst>
          </p:cNvPr>
          <p:cNvSpPr>
            <a:spLocks noGrp="1"/>
          </p:cNvSpPr>
          <p:nvPr>
            <p:ph type="title"/>
          </p:nvPr>
        </p:nvSpPr>
        <p:spPr>
          <a:xfrm>
            <a:off x="1097280" y="286603"/>
            <a:ext cx="10058400" cy="1450757"/>
          </a:xfrm>
        </p:spPr>
        <p:txBody>
          <a:bodyPr anchor="ctr">
            <a:normAutofit/>
          </a:bodyPr>
          <a:lstStyle/>
          <a:p>
            <a:r>
              <a:rPr lang="en-GB">
                <a:solidFill>
                  <a:srgbClr val="FFFFFF"/>
                </a:solidFill>
              </a:rPr>
              <a:t>Primary Research/testing findings</a:t>
            </a:r>
          </a:p>
        </p:txBody>
      </p:sp>
      <p:sp>
        <p:nvSpPr>
          <p:cNvPr id="12" name="Rectangle 11">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pic>
        <p:nvPicPr>
          <p:cNvPr id="5" name="Picture 5" descr="Chart, pie chart&#10;&#10;Description automatically generated">
            <a:extLst>
              <a:ext uri="{FF2B5EF4-FFF2-40B4-BE49-F238E27FC236}">
                <a16:creationId xmlns:a16="http://schemas.microsoft.com/office/drawing/2014/main" id="{F5456E1B-E32B-403D-B10D-1B52B5696CE5}"/>
              </a:ext>
            </a:extLst>
          </p:cNvPr>
          <p:cNvPicPr>
            <a:picLocks noChangeAspect="1"/>
          </p:cNvPicPr>
          <p:nvPr/>
        </p:nvPicPr>
        <p:blipFill>
          <a:blip r:embed="rId3"/>
          <a:stretch>
            <a:fillRect/>
          </a:stretch>
        </p:blipFill>
        <p:spPr>
          <a:xfrm>
            <a:off x="6810560" y="1965617"/>
            <a:ext cx="5003262" cy="2257898"/>
          </a:xfrm>
          <a:prstGeom prst="rect">
            <a:avLst/>
          </a:prstGeom>
        </p:spPr>
      </p:pic>
      <p:pic>
        <p:nvPicPr>
          <p:cNvPr id="6" name="Picture 6" descr="Chart, pie chart&#10;&#10;Description automatically generated">
            <a:extLst>
              <a:ext uri="{FF2B5EF4-FFF2-40B4-BE49-F238E27FC236}">
                <a16:creationId xmlns:a16="http://schemas.microsoft.com/office/drawing/2014/main" id="{7D5EC50E-E346-4DB6-AAA8-C524D3FF23C5}"/>
              </a:ext>
            </a:extLst>
          </p:cNvPr>
          <p:cNvPicPr>
            <a:picLocks noChangeAspect="1"/>
          </p:cNvPicPr>
          <p:nvPr/>
        </p:nvPicPr>
        <p:blipFill>
          <a:blip r:embed="rId4"/>
          <a:stretch>
            <a:fillRect/>
          </a:stretch>
        </p:blipFill>
        <p:spPr>
          <a:xfrm>
            <a:off x="246474" y="2099286"/>
            <a:ext cx="5744162" cy="2417388"/>
          </a:xfrm>
          <a:prstGeom prst="rect">
            <a:avLst/>
          </a:prstGeom>
        </p:spPr>
      </p:pic>
      <p:pic>
        <p:nvPicPr>
          <p:cNvPr id="4" name="Picture 4" descr="Chart, bar chart&#10;&#10;Description automatically generated">
            <a:extLst>
              <a:ext uri="{FF2B5EF4-FFF2-40B4-BE49-F238E27FC236}">
                <a16:creationId xmlns:a16="http://schemas.microsoft.com/office/drawing/2014/main" id="{B0FBF2BE-FA23-491F-A253-2A0C6258F382}"/>
              </a:ext>
            </a:extLst>
          </p:cNvPr>
          <p:cNvPicPr>
            <a:picLocks noGrp="1" noChangeAspect="1"/>
          </p:cNvPicPr>
          <p:nvPr>
            <p:ph idx="1"/>
          </p:nvPr>
        </p:nvPicPr>
        <p:blipFill>
          <a:blip r:embed="rId5"/>
          <a:stretch>
            <a:fillRect/>
          </a:stretch>
        </p:blipFill>
        <p:spPr>
          <a:xfrm>
            <a:off x="2882199" y="3908870"/>
            <a:ext cx="5272355" cy="2497012"/>
          </a:xfrm>
        </p:spPr>
      </p:pic>
    </p:spTree>
    <p:extLst>
      <p:ext uri="{BB962C8B-B14F-4D97-AF65-F5344CB8AC3E}">
        <p14:creationId xmlns:p14="http://schemas.microsoft.com/office/powerpoint/2010/main" val="268393295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19F014DC-9624-4869-A989-0773255A7C5B}"/>
              </a:ext>
            </a:extLst>
          </p:cNvPr>
          <p:cNvSpPr>
            <a:spLocks noGrp="1"/>
          </p:cNvSpPr>
          <p:nvPr>
            <p:ph type="title"/>
          </p:nvPr>
        </p:nvSpPr>
        <p:spPr>
          <a:xfrm>
            <a:off x="1097280" y="286603"/>
            <a:ext cx="10058400" cy="1450757"/>
          </a:xfrm>
        </p:spPr>
        <p:txBody>
          <a:bodyPr anchor="ctr">
            <a:normAutofit/>
          </a:bodyPr>
          <a:lstStyle/>
          <a:p>
            <a:r>
              <a:rPr lang="en-US">
                <a:solidFill>
                  <a:srgbClr val="FFFFFF"/>
                </a:solidFill>
              </a:rPr>
              <a:t>Critical Analysis Framework [3]</a:t>
            </a:r>
          </a:p>
        </p:txBody>
      </p:sp>
      <p:graphicFrame>
        <p:nvGraphicFramePr>
          <p:cNvPr id="15" name="Content Placeholder 2">
            <a:extLst>
              <a:ext uri="{FF2B5EF4-FFF2-40B4-BE49-F238E27FC236}">
                <a16:creationId xmlns:a16="http://schemas.microsoft.com/office/drawing/2014/main" id="{891C5DA0-11FC-4775-88FF-DD89C9DB778D}"/>
              </a:ext>
            </a:extLst>
          </p:cNvPr>
          <p:cNvGraphicFramePr>
            <a:graphicFrameLocks noGrp="1"/>
          </p:cNvGraphicFramePr>
          <p:nvPr>
            <p:ph idx="1"/>
          </p:nvPr>
        </p:nvGraphicFramePr>
        <p:xfrm>
          <a:off x="1096963" y="2675694"/>
          <a:ext cx="10058400" cy="31932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2" name="Rectangle 11">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25638056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4" name="Rectangle 43">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5F1FF9F-E02E-48E2-B793-63DC4D9AAC06}"/>
              </a:ext>
            </a:extLst>
          </p:cNvPr>
          <p:cNvSpPr>
            <a:spLocks noGrp="1"/>
          </p:cNvSpPr>
          <p:nvPr>
            <p:ph type="title"/>
          </p:nvPr>
        </p:nvSpPr>
        <p:spPr>
          <a:xfrm>
            <a:off x="1097280" y="286603"/>
            <a:ext cx="10058400" cy="1450757"/>
          </a:xfrm>
        </p:spPr>
        <p:txBody>
          <a:bodyPr vert="horz" lIns="91440" tIns="45720" rIns="91440" bIns="45720" rtlCol="0" anchor="ctr">
            <a:normAutofit/>
          </a:bodyPr>
          <a:lstStyle/>
          <a:p>
            <a:r>
              <a:rPr lang="en-US">
                <a:solidFill>
                  <a:srgbClr val="FFFFFF"/>
                </a:solidFill>
              </a:rPr>
              <a:t>Methodologies</a:t>
            </a:r>
          </a:p>
        </p:txBody>
      </p:sp>
      <p:sp>
        <p:nvSpPr>
          <p:cNvPr id="8" name="Content Placeholder 7">
            <a:extLst>
              <a:ext uri="{FF2B5EF4-FFF2-40B4-BE49-F238E27FC236}">
                <a16:creationId xmlns:a16="http://schemas.microsoft.com/office/drawing/2014/main" id="{6EC57637-B532-4F84-8F4E-716C11DB01CB}"/>
              </a:ext>
            </a:extLst>
          </p:cNvPr>
          <p:cNvSpPr>
            <a:spLocks noGrp="1"/>
          </p:cNvSpPr>
          <p:nvPr>
            <p:ph idx="1"/>
          </p:nvPr>
        </p:nvSpPr>
        <p:spPr>
          <a:xfrm>
            <a:off x="1096963" y="2675694"/>
            <a:ext cx="10058400" cy="3193294"/>
          </a:xfrm>
        </p:spPr>
        <p:txBody>
          <a:bodyPr vert="horz" lIns="0" tIns="45720" rIns="0" bIns="45720" rtlCol="0" anchor="t">
            <a:normAutofit/>
          </a:bodyPr>
          <a:lstStyle/>
          <a:p>
            <a:pPr marL="342900" indent="-342900">
              <a:buAutoNum type="arabicPeriod"/>
            </a:pPr>
            <a:r>
              <a:rPr lang="en-US"/>
              <a:t>SDLC Method - Spiral</a:t>
            </a:r>
          </a:p>
          <a:p>
            <a:pPr marL="342900" indent="-342900">
              <a:buAutoNum type="arabicPeriod"/>
            </a:pPr>
            <a:endParaRPr lang="en-US"/>
          </a:p>
          <a:p>
            <a:pPr marL="342900" indent="-342900">
              <a:buAutoNum type="arabicPeriod"/>
            </a:pPr>
            <a:r>
              <a:rPr lang="en-US"/>
              <a:t>Coding Languages – Low Code Programming (Visual Building)</a:t>
            </a:r>
          </a:p>
          <a:p>
            <a:pPr marL="342900" indent="-342900">
              <a:buAutoNum type="arabicPeriod"/>
            </a:pPr>
            <a:endParaRPr lang="en-US"/>
          </a:p>
          <a:p>
            <a:pPr marL="342900" indent="-342900">
              <a:buAutoNum type="arabicPeriod"/>
            </a:pPr>
            <a:r>
              <a:rPr lang="en-US"/>
              <a:t>Platform – Google </a:t>
            </a:r>
            <a:r>
              <a:rPr lang="en-US" err="1"/>
              <a:t>Dialogflow</a:t>
            </a:r>
            <a:endParaRPr lang="en-US"/>
          </a:p>
        </p:txBody>
      </p:sp>
      <p:sp>
        <p:nvSpPr>
          <p:cNvPr id="46" name="Rectangle 45">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393471476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E1C32B-26BB-44D9-963C-D839F5485E09}"/>
              </a:ext>
            </a:extLst>
          </p:cNvPr>
          <p:cNvSpPr>
            <a:spLocks noGrp="1"/>
          </p:cNvSpPr>
          <p:nvPr>
            <p:ph type="ctrTitle"/>
          </p:nvPr>
        </p:nvSpPr>
        <p:spPr>
          <a:xfrm>
            <a:off x="511841" y="758952"/>
            <a:ext cx="11610278" cy="3566160"/>
          </a:xfrm>
        </p:spPr>
        <p:txBody>
          <a:bodyPr/>
          <a:lstStyle/>
          <a:p>
            <a:r>
              <a:rPr lang="en-US"/>
              <a:t>Design and Development </a:t>
            </a:r>
          </a:p>
        </p:txBody>
      </p:sp>
    </p:spTree>
    <p:extLst>
      <p:ext uri="{BB962C8B-B14F-4D97-AF65-F5344CB8AC3E}">
        <p14:creationId xmlns:p14="http://schemas.microsoft.com/office/powerpoint/2010/main" val="55428608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F014DC-9624-4869-A989-0773255A7C5B}"/>
              </a:ext>
            </a:extLst>
          </p:cNvPr>
          <p:cNvSpPr>
            <a:spLocks noGrp="1"/>
          </p:cNvSpPr>
          <p:nvPr>
            <p:ph type="title"/>
          </p:nvPr>
        </p:nvSpPr>
        <p:spPr>
          <a:xfrm>
            <a:off x="1097280" y="286603"/>
            <a:ext cx="10058400" cy="1450757"/>
          </a:xfrm>
        </p:spPr>
        <p:txBody>
          <a:bodyPr anchor="ctr">
            <a:normAutofit/>
          </a:bodyPr>
          <a:lstStyle/>
          <a:p>
            <a:r>
              <a:rPr lang="en-US">
                <a:solidFill>
                  <a:srgbClr val="FFFFFF"/>
                </a:solidFill>
              </a:rPr>
              <a:t>How do chatbots work?</a:t>
            </a:r>
          </a:p>
        </p:txBody>
      </p:sp>
      <p:sp>
        <p:nvSpPr>
          <p:cNvPr id="4" name="TextBox 3">
            <a:extLst>
              <a:ext uri="{FF2B5EF4-FFF2-40B4-BE49-F238E27FC236}">
                <a16:creationId xmlns:a16="http://schemas.microsoft.com/office/drawing/2014/main" id="{01F22C20-3217-4A50-8E37-F77F1BFEAB3E}"/>
              </a:ext>
            </a:extLst>
          </p:cNvPr>
          <p:cNvSpPr txBox="1"/>
          <p:nvPr/>
        </p:nvSpPr>
        <p:spPr>
          <a:xfrm>
            <a:off x="3646449" y="4315523"/>
            <a:ext cx="2176347" cy="2206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6" name="TextBox 5">
            <a:extLst>
              <a:ext uri="{FF2B5EF4-FFF2-40B4-BE49-F238E27FC236}">
                <a16:creationId xmlns:a16="http://schemas.microsoft.com/office/drawing/2014/main" id="{143313DB-D8F3-47B5-B63F-EB85DF0D1023}"/>
              </a:ext>
            </a:extLst>
          </p:cNvPr>
          <p:cNvSpPr txBox="1"/>
          <p:nvPr/>
        </p:nvSpPr>
        <p:spPr>
          <a:xfrm>
            <a:off x="3999569" y="4157547"/>
            <a:ext cx="2176347" cy="22065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pic>
        <p:nvPicPr>
          <p:cNvPr id="7" name="Picture 8" descr="Diagram&#10;&#10;Description automatically generated">
            <a:extLst>
              <a:ext uri="{FF2B5EF4-FFF2-40B4-BE49-F238E27FC236}">
                <a16:creationId xmlns:a16="http://schemas.microsoft.com/office/drawing/2014/main" id="{E76E06A7-165A-4F82-91AB-CFBE1A772A14}"/>
              </a:ext>
            </a:extLst>
          </p:cNvPr>
          <p:cNvPicPr>
            <a:picLocks noChangeAspect="1"/>
          </p:cNvPicPr>
          <p:nvPr/>
        </p:nvPicPr>
        <p:blipFill>
          <a:blip r:embed="rId3"/>
          <a:stretch>
            <a:fillRect/>
          </a:stretch>
        </p:blipFill>
        <p:spPr>
          <a:xfrm>
            <a:off x="385297" y="2134414"/>
            <a:ext cx="11467868" cy="3713589"/>
          </a:xfrm>
          <a:prstGeom prst="rect">
            <a:avLst/>
          </a:prstGeom>
        </p:spPr>
      </p:pic>
      <p:sp>
        <p:nvSpPr>
          <p:cNvPr id="9" name="TextBox 8">
            <a:extLst>
              <a:ext uri="{FF2B5EF4-FFF2-40B4-BE49-F238E27FC236}">
                <a16:creationId xmlns:a16="http://schemas.microsoft.com/office/drawing/2014/main" id="{5294CB74-74C0-4159-8F88-2B91ADB1CDA1}"/>
              </a:ext>
            </a:extLst>
          </p:cNvPr>
          <p:cNvSpPr txBox="1"/>
          <p:nvPr/>
        </p:nvSpPr>
        <p:spPr>
          <a:xfrm>
            <a:off x="2791521" y="4436328"/>
            <a:ext cx="1962615" cy="1741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endParaRPr lang="en-US"/>
          </a:p>
        </p:txBody>
      </p:sp>
      <p:sp>
        <p:nvSpPr>
          <p:cNvPr id="3" name="TextBox 2">
            <a:extLst>
              <a:ext uri="{FF2B5EF4-FFF2-40B4-BE49-F238E27FC236}">
                <a16:creationId xmlns:a16="http://schemas.microsoft.com/office/drawing/2014/main" id="{0A4223C4-E996-4079-9BBD-A596912033BE}"/>
              </a:ext>
            </a:extLst>
          </p:cNvPr>
          <p:cNvSpPr txBox="1"/>
          <p:nvPr/>
        </p:nvSpPr>
        <p:spPr>
          <a:xfrm>
            <a:off x="2639683" y="1978324"/>
            <a:ext cx="2743200" cy="92333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ea typeface="+mn-lt"/>
                <a:cs typeface="+mn-lt"/>
              </a:rPr>
              <a:t>"I would like to book an appointment with a librarian on </a:t>
            </a:r>
            <a:r>
              <a:rPr lang="en-US" b="1">
                <a:solidFill>
                  <a:srgbClr val="FF0000"/>
                </a:solidFill>
                <a:ea typeface="+mn-lt"/>
                <a:cs typeface="+mn-lt"/>
              </a:rPr>
              <a:t>Friday</a:t>
            </a:r>
            <a:r>
              <a:rPr lang="en-US">
                <a:ea typeface="+mn-lt"/>
                <a:cs typeface="+mn-lt"/>
              </a:rPr>
              <a:t>."</a:t>
            </a:r>
            <a:endParaRPr lang="en-US"/>
          </a:p>
        </p:txBody>
      </p:sp>
      <p:sp>
        <p:nvSpPr>
          <p:cNvPr id="5" name="TextBox 4">
            <a:extLst>
              <a:ext uri="{FF2B5EF4-FFF2-40B4-BE49-F238E27FC236}">
                <a16:creationId xmlns:a16="http://schemas.microsoft.com/office/drawing/2014/main" id="{5526E1D5-9AB7-452E-B64E-9B43BBB56A60}"/>
              </a:ext>
            </a:extLst>
          </p:cNvPr>
          <p:cNvSpPr txBox="1"/>
          <p:nvPr/>
        </p:nvSpPr>
        <p:spPr>
          <a:xfrm>
            <a:off x="2467155" y="5601419"/>
            <a:ext cx="274320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rPr>
              <a:t>"Ok, what </a:t>
            </a:r>
            <a:r>
              <a:rPr lang="en-US">
                <a:solidFill>
                  <a:srgbClr val="FF0000"/>
                </a:solidFill>
                <a:latin typeface="Calibri"/>
              </a:rPr>
              <a:t>time</a:t>
            </a:r>
            <a:r>
              <a:rPr lang="en-US">
                <a:latin typeface="Calibri"/>
              </a:rPr>
              <a:t> would you like to book on Friday?"</a:t>
            </a:r>
            <a:endParaRPr lang="en-US"/>
          </a:p>
        </p:txBody>
      </p:sp>
      <p:sp>
        <p:nvSpPr>
          <p:cNvPr id="17" name="TextBox 16">
            <a:extLst>
              <a:ext uri="{FF2B5EF4-FFF2-40B4-BE49-F238E27FC236}">
                <a16:creationId xmlns:a16="http://schemas.microsoft.com/office/drawing/2014/main" id="{34C711E2-5A84-49A4-B9BC-4530C844AB86}"/>
              </a:ext>
            </a:extLst>
          </p:cNvPr>
          <p:cNvSpPr txBox="1"/>
          <p:nvPr/>
        </p:nvSpPr>
        <p:spPr>
          <a:xfrm>
            <a:off x="9380278" y="5786245"/>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a:latin typeface="Calibri"/>
                <a:cs typeface="Calibri"/>
              </a:rPr>
              <a:t>[15]</a:t>
            </a:r>
          </a:p>
        </p:txBody>
      </p:sp>
    </p:spTree>
    <p:extLst>
      <p:ext uri="{BB962C8B-B14F-4D97-AF65-F5344CB8AC3E}">
        <p14:creationId xmlns:p14="http://schemas.microsoft.com/office/powerpoint/2010/main" val="32625495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1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7AD3398-0209-4441-B314-8B22FDD228F2}"/>
              </a:ext>
            </a:extLst>
          </p:cNvPr>
          <p:cNvSpPr>
            <a:spLocks noGrp="1"/>
          </p:cNvSpPr>
          <p:nvPr>
            <p:ph type="title"/>
          </p:nvPr>
        </p:nvSpPr>
        <p:spPr>
          <a:xfrm>
            <a:off x="1097280" y="286603"/>
            <a:ext cx="10058400" cy="1450757"/>
          </a:xfrm>
        </p:spPr>
        <p:txBody>
          <a:bodyPr anchor="ctr">
            <a:normAutofit/>
          </a:bodyPr>
          <a:lstStyle/>
          <a:p>
            <a:r>
              <a:rPr lang="en-US">
                <a:solidFill>
                  <a:srgbClr val="FFFFFF"/>
                </a:solidFill>
              </a:rPr>
              <a:t>Reference List</a:t>
            </a:r>
          </a:p>
        </p:txBody>
      </p:sp>
      <p:sp>
        <p:nvSpPr>
          <p:cNvPr id="3" name="Content Placeholder 2">
            <a:extLst>
              <a:ext uri="{FF2B5EF4-FFF2-40B4-BE49-F238E27FC236}">
                <a16:creationId xmlns:a16="http://schemas.microsoft.com/office/drawing/2014/main" id="{E08BB17D-4094-4611-871E-A52E28A3693E}"/>
              </a:ext>
            </a:extLst>
          </p:cNvPr>
          <p:cNvSpPr>
            <a:spLocks noGrp="1"/>
          </p:cNvSpPr>
          <p:nvPr>
            <p:ph idx="1"/>
          </p:nvPr>
        </p:nvSpPr>
        <p:spPr>
          <a:xfrm>
            <a:off x="4284" y="1913694"/>
            <a:ext cx="12186248" cy="4257219"/>
          </a:xfrm>
        </p:spPr>
        <p:txBody>
          <a:bodyPr vert="horz" lIns="0" tIns="45720" rIns="0" bIns="45720" rtlCol="0" anchor="t">
            <a:normAutofit fontScale="62500" lnSpcReduction="20000"/>
          </a:bodyPr>
          <a:lstStyle/>
          <a:p>
            <a:pPr marL="342900" indent="-342900">
              <a:buAutoNum type="arabicPeriod"/>
            </a:pPr>
            <a:r>
              <a:rPr lang="en-US">
                <a:ea typeface="+mn-lt"/>
                <a:cs typeface="+mn-lt"/>
              </a:rPr>
              <a:t>Cahn J. CHATBOT: Architecture, Design, &amp; Development [Internet]. scholar.googleusercontent.com. [cited 20 January 2022]. Available from: https://scholar.googleusercontent.com/scholar?q=cache:FYlbiiKd_ooJ:scholar.google.com/+chatbot&amp;hl=en&amp;as_sdt=0,5</a:t>
            </a:r>
          </a:p>
          <a:p>
            <a:pPr marL="342900" indent="-342900">
              <a:buAutoNum type="arabicPeriod"/>
            </a:pPr>
            <a:r>
              <a:rPr lang="en-US">
                <a:ea typeface="+mn-lt"/>
                <a:cs typeface="+mn-lt"/>
              </a:rPr>
              <a:t>Atwell E, Shawar B. Different measurements metrics to evaluate a chatbot system [Internet]. https://aclanthology.org. 2022 [cited 20 January 2022]. Available from: https://aclanthology.org/W07-0313.pdf</a:t>
            </a:r>
          </a:p>
          <a:p>
            <a:pPr marL="342900" indent="-342900">
              <a:buAutoNum type="arabicPeriod"/>
            </a:pPr>
            <a:r>
              <a:rPr lang="en-US">
                <a:ea typeface="+mn-lt"/>
                <a:cs typeface="+mn-lt"/>
              </a:rPr>
              <a:t>Carvalho A. ) MEDIA(TED) DISCOURSE AND SOCIETY, Journalism Studies [Internet]. Repositorium.sdum.uminho.pt. 2008 [cited 11 November 2021]. Available from: https://repositorium.sdum.uminho.pt/bitstream/1822/41143/1/AC_2008_jornalism_studies.pdf</a:t>
            </a:r>
          </a:p>
          <a:p>
            <a:pPr marL="342900" indent="-342900">
              <a:buAutoNum type="arabicPeriod"/>
            </a:pPr>
            <a:r>
              <a:rPr lang="en-US">
                <a:ea typeface="+mn-lt"/>
                <a:cs typeface="+mn-lt"/>
              </a:rPr>
              <a:t>Moller S. Quality of Telephone-Based Spoken Dialogue Systems [Internet]. Google Books. 2005 [cited 20 January 2022]. Available from: https://books.google.co.uk/books?id=ZVMHOvS8LlcC&amp;pg=PA312&amp;lpg=PA312&amp;dq=PARADISE+framework+widely+used&amp;source=bl&amp;ots=RCcGSzHf0y&amp;sig=ACfU3U0uFZfXPfCCxNQOwfiRehX6fIc0Dg&amp;hl=en&amp;sa=X&amp;ved=2ahUKEwjx5qXRr5D0AhUE_6QKHeLzBX8Q6AF6BAgVEAM#v=onepage&amp;q=PARADISE%20framework%20widely%20used&amp;f=false</a:t>
            </a:r>
          </a:p>
          <a:p>
            <a:pPr marL="342900" indent="-342900">
              <a:buAutoNum type="arabicPeriod"/>
            </a:pPr>
            <a:r>
              <a:rPr lang="en-US">
                <a:ea typeface="+mn-lt"/>
                <a:cs typeface="+mn-lt"/>
              </a:rPr>
              <a:t>Radziwill N, Benton M. Evaluating Quality of Chatbots and Intelligent Conversational Agents [Internet]. Arxiv.org. [cited 20 January 2022]. Available from: https://arxiv.org/ftp/arxiv/papers/1704/1704.04579.pdf</a:t>
            </a:r>
          </a:p>
          <a:p>
            <a:pPr marL="342900" indent="-342900">
              <a:buAutoNum type="arabicPeriod"/>
            </a:pPr>
            <a:r>
              <a:rPr lang="en-US" err="1">
                <a:ea typeface="+mn-lt"/>
                <a:cs typeface="+mn-lt"/>
              </a:rPr>
              <a:t>Suryn</a:t>
            </a:r>
            <a:r>
              <a:rPr lang="en-US">
                <a:ea typeface="+mn-lt"/>
                <a:cs typeface="+mn-lt"/>
              </a:rPr>
              <a:t> W. Consolidating the ISO Usability Models [Internet]. researchgate.net. 2004 [cited 20 January 2022]. Available from: https://www.researchgate.net/profile/Witold-Suryn/publication/2850057_Consolidating_the_ISO_Usability_Models/links/57d1b2de08ae0c0081e0534b/Consolidating-the-ISO-Usability-Models.pdf</a:t>
            </a:r>
          </a:p>
          <a:p>
            <a:pPr marL="342900" indent="-342900">
              <a:buAutoNum type="arabicPeriod"/>
            </a:pPr>
            <a:r>
              <a:rPr lang="en-US">
                <a:ea typeface="+mn-lt"/>
                <a:cs typeface="+mn-lt"/>
              </a:rPr>
              <a:t>Walker M. PARADISE: A Framework for Evaluating Spoken Dialogue Agents [Internet]. https://dl.acm.org. [cited 20 January 2022]. Available from: https://dl.acm.org/doi/pdf/10.3115/976909.979652</a:t>
            </a:r>
          </a:p>
          <a:p>
            <a:pPr marL="342900" indent="-342900">
              <a:buAutoNum type="arabicPeriod"/>
            </a:pPr>
            <a:r>
              <a:rPr lang="en-US">
                <a:ea typeface="+mn-lt"/>
                <a:cs typeface="+mn-lt"/>
              </a:rPr>
              <a:t>Kuligowska K. Commercial Chatbot: Performance Evaluation, Usability Metrics and Quality Standards of Embodied Conversational Agents [Internet]. </a:t>
            </a:r>
            <a:r>
              <a:rPr lang="en-US" err="1">
                <a:ea typeface="+mn-lt"/>
                <a:cs typeface="+mn-lt"/>
              </a:rPr>
              <a:t>papers.ssrn</a:t>
            </a:r>
            <a:r>
              <a:rPr lang="en-US">
                <a:ea typeface="+mn-lt"/>
                <a:cs typeface="+mn-lt"/>
              </a:rPr>
              <a:t>. 2015 [cited 20 January 2022]. Available from: https://papers.ssrn.com/sol3/papers.cfm?abstract_id=2569637</a:t>
            </a:r>
          </a:p>
          <a:p>
            <a:pPr marL="0" indent="0">
              <a:buNone/>
            </a:pPr>
            <a:endParaRPr lang="en-US"/>
          </a:p>
        </p:txBody>
      </p:sp>
      <p:sp>
        <p:nvSpPr>
          <p:cNvPr id="12" name="Rectangle 11">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11721105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E00C6F4-A301-4AAD-9A06-B8CD417C4504}"/>
              </a:ext>
            </a:extLst>
          </p:cNvPr>
          <p:cNvSpPr>
            <a:spLocks noGrp="1"/>
          </p:cNvSpPr>
          <p:nvPr>
            <p:ph type="title"/>
          </p:nvPr>
        </p:nvSpPr>
        <p:spPr>
          <a:xfrm>
            <a:off x="1097280" y="286603"/>
            <a:ext cx="10058400" cy="1450757"/>
          </a:xfrm>
        </p:spPr>
        <p:txBody>
          <a:bodyPr anchor="ctr">
            <a:normAutofit/>
          </a:bodyPr>
          <a:lstStyle/>
          <a:p>
            <a:r>
              <a:rPr lang="en-US">
                <a:solidFill>
                  <a:srgbClr val="FFFFFF"/>
                </a:solidFill>
              </a:rPr>
              <a:t>Reference List 2</a:t>
            </a:r>
          </a:p>
        </p:txBody>
      </p:sp>
      <p:sp>
        <p:nvSpPr>
          <p:cNvPr id="3" name="Content Placeholder 2">
            <a:extLst>
              <a:ext uri="{FF2B5EF4-FFF2-40B4-BE49-F238E27FC236}">
                <a16:creationId xmlns:a16="http://schemas.microsoft.com/office/drawing/2014/main" id="{FE378FD6-2574-4B8A-B8A3-8F79B44E3174}"/>
              </a:ext>
            </a:extLst>
          </p:cNvPr>
          <p:cNvSpPr>
            <a:spLocks noGrp="1"/>
          </p:cNvSpPr>
          <p:nvPr>
            <p:ph idx="1"/>
          </p:nvPr>
        </p:nvSpPr>
        <p:spPr>
          <a:xfrm>
            <a:off x="1096963" y="2675694"/>
            <a:ext cx="10058400" cy="3193294"/>
          </a:xfrm>
        </p:spPr>
        <p:txBody>
          <a:bodyPr vert="horz" lIns="0" tIns="45720" rIns="0" bIns="45720" rtlCol="0" anchor="t">
            <a:normAutofit fontScale="62500" lnSpcReduction="20000"/>
          </a:bodyPr>
          <a:lstStyle/>
          <a:p>
            <a:r>
              <a:rPr lang="en-US" dirty="0"/>
              <a:t>9. </a:t>
            </a:r>
            <a:r>
              <a:rPr lang="en-US" dirty="0">
                <a:ea typeface="+mn-lt"/>
                <a:cs typeface="+mn-lt"/>
              </a:rPr>
              <a:t>Abu </a:t>
            </a:r>
            <a:r>
              <a:rPr lang="en-US" dirty="0" err="1">
                <a:ea typeface="+mn-lt"/>
                <a:cs typeface="+mn-lt"/>
              </a:rPr>
              <a:t>Shawar</a:t>
            </a:r>
            <a:r>
              <a:rPr lang="en-US" dirty="0">
                <a:ea typeface="+mn-lt"/>
                <a:cs typeface="+mn-lt"/>
              </a:rPr>
              <a:t> B. Chatbots: Are they Really Useful [Internet]. D1wqtxts1xzle7.cloudfront.net. 2007 [cited 25 November 2021]. Available from: </a:t>
            </a:r>
            <a:r>
              <a:rPr lang="en-US" dirty="0">
                <a:ea typeface="+mn-lt"/>
                <a:cs typeface="+mn-lt"/>
                <a:hlinkClick r:id="rId2"/>
              </a:rPr>
              <a:t>https://d1wqtxts1xzle7.cloudfront.net/35586041/Bayan_Abu-Shawar_and_Eric_Atwell-with-cover-page-v2.pdf?Expires=1637836004&amp;Signature=BUSmhbvtyQPo33GTMIx~UGuLr7XNhih2tvDvh7ZNDxmKRGyeDTv-FgFe8Q~1H3ddvtWpmRIuAKGZyHaHJb6esN3HQocR7o-ECToh-Q8TruFng6Iw2s1BHZTjrrpXn8fTVssWktGzN9ReFl8AWYPLzpCXk35htAgzgEvndQIe5Zz5eZCZaP2as7tBQCrKr~rtA-6B1pyOlpD~3naa9mE4IMdISc3C2MiauviJNqgjZYiMk-B08KRUsuj9UA6K7YbKKi-I~oJpRNzX2n7UVNOE4jlvFJdF-xkfHYT7L6UykAjvBjEh~A28bJRKGLg6M9IbH-UEe81OwW1sjaX74xVA1g__&amp;Key-Pair-Id=APKAJLOHF5GGSLRBV4ZA</a:t>
            </a:r>
            <a:endParaRPr lang="en-US" dirty="0">
              <a:ea typeface="+mn-lt"/>
              <a:cs typeface="+mn-lt"/>
            </a:endParaRPr>
          </a:p>
          <a:p>
            <a:r>
              <a:rPr lang="en-US" dirty="0"/>
              <a:t>10.</a:t>
            </a:r>
            <a:r>
              <a:rPr lang="en-US" dirty="0">
                <a:ea typeface="+mn-lt"/>
                <a:cs typeface="+mn-lt"/>
              </a:rPr>
              <a:t> </a:t>
            </a:r>
            <a:r>
              <a:rPr lang="en-US" dirty="0" err="1">
                <a:ea typeface="+mn-lt"/>
                <a:cs typeface="+mn-lt"/>
              </a:rPr>
              <a:t>Brandtzaeg</a:t>
            </a:r>
            <a:r>
              <a:rPr lang="en-US" dirty="0">
                <a:ea typeface="+mn-lt"/>
                <a:cs typeface="+mn-lt"/>
              </a:rPr>
              <a:t> P, </a:t>
            </a:r>
            <a:r>
              <a:rPr lang="en-US" dirty="0" err="1">
                <a:ea typeface="+mn-lt"/>
                <a:cs typeface="+mn-lt"/>
              </a:rPr>
              <a:t>Følstad</a:t>
            </a:r>
            <a:r>
              <a:rPr lang="en-US" dirty="0">
                <a:ea typeface="+mn-lt"/>
                <a:cs typeface="+mn-lt"/>
              </a:rPr>
              <a:t> A. Why people use chatbots [Internet]. Sintef.brage.unit.no. 2017 [cited 25 November 2021]. Available from: </a:t>
            </a:r>
            <a:r>
              <a:rPr lang="en-US" dirty="0">
                <a:ea typeface="+mn-lt"/>
                <a:cs typeface="+mn-lt"/>
                <a:hlinkClick r:id="rId3"/>
              </a:rPr>
              <a:t>https://sintef.brage.unit.no/sintef-xmlui/bitstream/handle/11250/2468333/Brandtzaeg_Folstad_why+people+use+chatbots_authors+version.pdf?sequence=2</a:t>
            </a:r>
            <a:endParaRPr lang="en-US" dirty="0">
              <a:ea typeface="+mn-lt"/>
              <a:cs typeface="+mn-lt"/>
            </a:endParaRPr>
          </a:p>
          <a:p>
            <a:r>
              <a:rPr lang="en-US" dirty="0"/>
              <a:t>11.</a:t>
            </a:r>
            <a:r>
              <a:rPr lang="en-US" dirty="0">
                <a:ea typeface="+mn-lt"/>
                <a:cs typeface="+mn-lt"/>
              </a:rPr>
              <a:t> Heung-Yeung S, </a:t>
            </a:r>
            <a:r>
              <a:rPr lang="en-US" dirty="0" err="1">
                <a:ea typeface="+mn-lt"/>
                <a:cs typeface="+mn-lt"/>
              </a:rPr>
              <a:t>Xiaodong</a:t>
            </a:r>
            <a:r>
              <a:rPr lang="en-US" dirty="0">
                <a:ea typeface="+mn-lt"/>
                <a:cs typeface="+mn-lt"/>
              </a:rPr>
              <a:t> He D. From Eliza to </a:t>
            </a:r>
            <a:r>
              <a:rPr lang="en-US" dirty="0" err="1">
                <a:ea typeface="+mn-lt"/>
                <a:cs typeface="+mn-lt"/>
              </a:rPr>
              <a:t>XiaoIce</a:t>
            </a:r>
            <a:r>
              <a:rPr lang="en-US" dirty="0">
                <a:ea typeface="+mn-lt"/>
                <a:cs typeface="+mn-lt"/>
              </a:rPr>
              <a:t>: Challenges and Opportunities with Social Chatbots [Internet]. Arxiv.org. 2021 [cited 25 November 2021]. Available from: </a:t>
            </a:r>
            <a:r>
              <a:rPr lang="en-US" dirty="0">
                <a:ea typeface="+mn-lt"/>
                <a:cs typeface="+mn-lt"/>
                <a:hlinkClick r:id="rId4"/>
              </a:rPr>
              <a:t>https://arxiv.org/ftp/arxiv/papers/1801/1801.01957.pdf</a:t>
            </a:r>
            <a:endParaRPr lang="en-US" dirty="0">
              <a:ea typeface="+mn-lt"/>
              <a:cs typeface="+mn-lt"/>
            </a:endParaRPr>
          </a:p>
          <a:p>
            <a:r>
              <a:rPr lang="en-US" dirty="0"/>
              <a:t>12. </a:t>
            </a:r>
            <a:r>
              <a:rPr lang="en-US" dirty="0" err="1">
                <a:ea typeface="+mn-lt"/>
                <a:cs typeface="+mn-lt"/>
              </a:rPr>
              <a:t>Brandtzæg</a:t>
            </a:r>
            <a:r>
              <a:rPr lang="en-US" dirty="0">
                <a:ea typeface="+mn-lt"/>
                <a:cs typeface="+mn-lt"/>
              </a:rPr>
              <a:t> P, </a:t>
            </a:r>
            <a:r>
              <a:rPr lang="en-US" dirty="0" err="1">
                <a:ea typeface="+mn-lt"/>
                <a:cs typeface="+mn-lt"/>
              </a:rPr>
              <a:t>Følstad</a:t>
            </a:r>
            <a:r>
              <a:rPr lang="en-US" dirty="0">
                <a:ea typeface="+mn-lt"/>
                <a:cs typeface="+mn-lt"/>
              </a:rPr>
              <a:t> A. Chatbots: changing user needs and motivations [Internet]. Sintef.brage.unit.no. 2021 [cited 25 November 2021]. Available from: </a:t>
            </a:r>
            <a:r>
              <a:rPr lang="en-US" dirty="0">
                <a:ea typeface="+mn-lt"/>
                <a:cs typeface="+mn-lt"/>
                <a:hlinkClick r:id="rId5"/>
              </a:rPr>
              <a:t>https://sintef.brage.unit.no/sintef-xmlui/bitstream/handle/11250/2560163/interactions_changing%2Buser%2Bneeds__preprint.pdf?sequence=4</a:t>
            </a:r>
            <a:endParaRPr lang="en-US" dirty="0">
              <a:ea typeface="+mn-lt"/>
              <a:cs typeface="+mn-lt"/>
            </a:endParaRPr>
          </a:p>
        </p:txBody>
      </p:sp>
      <p:sp>
        <p:nvSpPr>
          <p:cNvPr id="12" name="Rectangle 11">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60986422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8E00C6F4-A301-4AAD-9A06-B8CD417C4504}"/>
              </a:ext>
            </a:extLst>
          </p:cNvPr>
          <p:cNvSpPr>
            <a:spLocks noGrp="1"/>
          </p:cNvSpPr>
          <p:nvPr>
            <p:ph type="title"/>
          </p:nvPr>
        </p:nvSpPr>
        <p:spPr>
          <a:xfrm>
            <a:off x="1097280" y="286603"/>
            <a:ext cx="10058400" cy="1450757"/>
          </a:xfrm>
        </p:spPr>
        <p:txBody>
          <a:bodyPr anchor="ctr">
            <a:normAutofit/>
          </a:bodyPr>
          <a:lstStyle/>
          <a:p>
            <a:r>
              <a:rPr lang="en-US">
                <a:solidFill>
                  <a:srgbClr val="FFFFFF"/>
                </a:solidFill>
              </a:rPr>
              <a:t>Reference List 3</a:t>
            </a:r>
          </a:p>
        </p:txBody>
      </p:sp>
      <p:sp>
        <p:nvSpPr>
          <p:cNvPr id="3" name="Content Placeholder 2">
            <a:extLst>
              <a:ext uri="{FF2B5EF4-FFF2-40B4-BE49-F238E27FC236}">
                <a16:creationId xmlns:a16="http://schemas.microsoft.com/office/drawing/2014/main" id="{FE378FD6-2574-4B8A-B8A3-8F79B44E3174}"/>
              </a:ext>
            </a:extLst>
          </p:cNvPr>
          <p:cNvSpPr>
            <a:spLocks noGrp="1"/>
          </p:cNvSpPr>
          <p:nvPr>
            <p:ph idx="1"/>
          </p:nvPr>
        </p:nvSpPr>
        <p:spPr>
          <a:xfrm>
            <a:off x="1096963" y="2675694"/>
            <a:ext cx="10058400" cy="3193294"/>
          </a:xfrm>
        </p:spPr>
        <p:txBody>
          <a:bodyPr vert="horz" lIns="0" tIns="45720" rIns="0" bIns="45720" rtlCol="0" anchor="t">
            <a:normAutofit/>
          </a:bodyPr>
          <a:lstStyle/>
          <a:p>
            <a:r>
              <a:rPr lang="en-US" b="0" i="0" u="none" strike="noStrike" dirty="0">
                <a:solidFill>
                  <a:srgbClr val="404040"/>
                </a:solidFill>
                <a:effectLst/>
                <a:latin typeface="Arial Nova" panose="020B0504020202020204" pitchFamily="34" charset="0"/>
              </a:rPr>
              <a:t> 15. </a:t>
            </a:r>
            <a:r>
              <a:rPr lang="en-US" b="0" i="0" u="none" strike="noStrike" dirty="0" err="1">
                <a:solidFill>
                  <a:srgbClr val="404040"/>
                </a:solidFill>
                <a:effectLst/>
                <a:latin typeface="Arial Nova" panose="020B0504020202020204" pitchFamily="34" charset="0"/>
              </a:rPr>
              <a:t>Adamopoulou</a:t>
            </a:r>
            <a:r>
              <a:rPr lang="en-US" b="0" i="0" u="none" strike="noStrike" dirty="0">
                <a:solidFill>
                  <a:srgbClr val="404040"/>
                </a:solidFill>
                <a:effectLst/>
                <a:latin typeface="Arial Nova" panose="020B0504020202020204" pitchFamily="34" charset="0"/>
              </a:rPr>
              <a:t> E, </a:t>
            </a:r>
            <a:r>
              <a:rPr lang="en-US" b="0" i="0" u="none" strike="noStrike" dirty="0" err="1">
                <a:solidFill>
                  <a:srgbClr val="404040"/>
                </a:solidFill>
                <a:effectLst/>
                <a:latin typeface="Arial Nova" panose="020B0504020202020204" pitchFamily="34" charset="0"/>
              </a:rPr>
              <a:t>Moussiades</a:t>
            </a:r>
            <a:r>
              <a:rPr lang="en-US" b="0" i="0" u="none" strike="noStrike" dirty="0">
                <a:solidFill>
                  <a:srgbClr val="404040"/>
                </a:solidFill>
                <a:effectLst/>
                <a:latin typeface="Arial Nova" panose="020B0504020202020204" pitchFamily="34" charset="0"/>
              </a:rPr>
              <a:t> L. An Overview of Chatbot Technology. IFIP Advances in Information and Communication Technology. 2020;:373-383. </a:t>
            </a:r>
            <a:r>
              <a:rPr lang="en-US" b="0" i="0" u="none" strike="noStrike">
                <a:solidFill>
                  <a:srgbClr val="404040"/>
                </a:solidFill>
                <a:effectLst/>
                <a:latin typeface="Arial Nova" panose="020B0504020202020204" pitchFamily="34" charset="0"/>
              </a:rPr>
              <a:t>[accessed 1 Jan 2022] Available from: </a:t>
            </a:r>
            <a:r>
              <a:rPr lang="en-US" b="0" i="0" u="sng" strike="noStrike">
                <a:solidFill>
                  <a:srgbClr val="3F86BF"/>
                </a:solidFill>
                <a:effectLst/>
                <a:latin typeface="Arial Nova" panose="020B0504020202020204" pitchFamily="34" charset="0"/>
                <a:hlinkClick r:id="rId2"/>
              </a:rPr>
              <a:t>https://www.ncbi.nlm.nih.gov/pmc/articles/PMC7256567/</a:t>
            </a:r>
            <a:r>
              <a:rPr lang="en-US" b="0" i="0" u="none" strike="noStrike">
                <a:solidFill>
                  <a:srgbClr val="404040"/>
                </a:solidFill>
                <a:effectLst/>
                <a:latin typeface="Arial Nova" panose="020B0504020202020204" pitchFamily="34" charset="0"/>
              </a:rPr>
              <a:t> </a:t>
            </a:r>
            <a:r>
              <a:rPr lang="en-US">
                <a:ea typeface="+mn-lt"/>
                <a:cs typeface="+mn-lt"/>
              </a:rPr>
              <a:t> </a:t>
            </a:r>
          </a:p>
          <a:p>
            <a:r>
              <a:rPr lang="en-GB" dirty="0">
                <a:ea typeface="+mn-lt"/>
                <a:cs typeface="+mn-lt"/>
                <a:hlinkClick r:id="rId3"/>
              </a:rPr>
              <a:t>22. https://www.sciencedirect.com/science/article/pii/S2666920X21000278#fig1</a:t>
            </a:r>
          </a:p>
          <a:p>
            <a:endParaRPr lang="en-US" dirty="0">
              <a:ea typeface="+mn-lt"/>
              <a:cs typeface="+mn-lt"/>
            </a:endParaRPr>
          </a:p>
          <a:p>
            <a:endParaRPr lang="en-US" dirty="0">
              <a:ea typeface="+mn-lt"/>
              <a:cs typeface="+mn-lt"/>
            </a:endParaRPr>
          </a:p>
        </p:txBody>
      </p:sp>
      <p:sp>
        <p:nvSpPr>
          <p:cNvPr id="12" name="Rectangle 11">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39415016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3558DB37-9FEE-48A2-8578-ED04015739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07"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5F7FCCA6-00E2-4F74-A105-0D769872F2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507" y="0"/>
            <a:ext cx="12188952" cy="19050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EF8AEB72-DCCB-44EA-8294-DB321EAB95AB}"/>
              </a:ext>
            </a:extLst>
          </p:cNvPr>
          <p:cNvSpPr>
            <a:spLocks noGrp="1"/>
          </p:cNvSpPr>
          <p:nvPr>
            <p:ph type="title"/>
          </p:nvPr>
        </p:nvSpPr>
        <p:spPr>
          <a:xfrm>
            <a:off x="1097280" y="286603"/>
            <a:ext cx="10058400" cy="1450757"/>
          </a:xfrm>
        </p:spPr>
        <p:txBody>
          <a:bodyPr anchor="ctr">
            <a:normAutofit/>
          </a:bodyPr>
          <a:lstStyle/>
          <a:p>
            <a:r>
              <a:rPr lang="en-GB">
                <a:solidFill>
                  <a:srgbClr val="FFFFFF"/>
                </a:solidFill>
              </a:rPr>
              <a:t>Appendix</a:t>
            </a:r>
          </a:p>
        </p:txBody>
      </p:sp>
      <p:sp>
        <p:nvSpPr>
          <p:cNvPr id="3" name="Content Placeholder 2">
            <a:extLst>
              <a:ext uri="{FF2B5EF4-FFF2-40B4-BE49-F238E27FC236}">
                <a16:creationId xmlns:a16="http://schemas.microsoft.com/office/drawing/2014/main" id="{67EF8EF0-E6F6-46CD-97E2-0A89A5155492}"/>
              </a:ext>
            </a:extLst>
          </p:cNvPr>
          <p:cNvSpPr>
            <a:spLocks noGrp="1"/>
          </p:cNvSpPr>
          <p:nvPr>
            <p:ph idx="1"/>
          </p:nvPr>
        </p:nvSpPr>
        <p:spPr>
          <a:xfrm>
            <a:off x="1096963" y="2675694"/>
            <a:ext cx="10058400" cy="3193294"/>
          </a:xfrm>
        </p:spPr>
        <p:txBody>
          <a:bodyPr vert="horz" lIns="0" tIns="45720" rIns="0" bIns="45720" rtlCol="0" anchor="t">
            <a:normAutofit/>
          </a:bodyPr>
          <a:lstStyle/>
          <a:p>
            <a:pPr>
              <a:buFont typeface="Calibri"/>
            </a:pPr>
            <a:endParaRPr lang="en-GB">
              <a:ea typeface="+mn-lt"/>
              <a:cs typeface="+mn-lt"/>
            </a:endParaRPr>
          </a:p>
          <a:p>
            <a:pPr>
              <a:buFont typeface="Arial"/>
              <a:buChar char="•"/>
            </a:pPr>
            <a:r>
              <a:rPr lang="en-GB">
                <a:ea typeface="+mn-lt"/>
                <a:cs typeface="+mn-lt"/>
                <a:hlinkClick r:id="rId2"/>
              </a:rPr>
              <a:t>https://forms.gle/XzwAmvwowF9p72v78</a:t>
            </a:r>
            <a:r>
              <a:rPr lang="en-GB">
                <a:ea typeface="+mn-lt"/>
                <a:cs typeface="+mn-lt"/>
              </a:rPr>
              <a:t> &lt;-- Survey</a:t>
            </a:r>
            <a:endParaRPr lang="en-GB"/>
          </a:p>
        </p:txBody>
      </p:sp>
      <p:sp>
        <p:nvSpPr>
          <p:cNvPr id="12" name="Rectangle 11">
            <a:extLst>
              <a:ext uri="{FF2B5EF4-FFF2-40B4-BE49-F238E27FC236}">
                <a16:creationId xmlns:a16="http://schemas.microsoft.com/office/drawing/2014/main" id="{359CEC61-F44B-43B3-B40F-AE38C5AF1D5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6400800"/>
            <a:ext cx="12192000" cy="457200"/>
          </a:xfrm>
          <a:prstGeom prst="rect">
            <a:avLst/>
          </a:prstGeom>
          <a:solidFill>
            <a:srgbClr val="26262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995644590"/>
      </p:ext>
    </p:extLst>
  </p:cSld>
  <p:clrMapOvr>
    <a:masterClrMapping/>
  </p:clrMapOvr>
</p:sld>
</file>

<file path=ppt/theme/theme1.xml><?xml version="1.0" encoding="utf-8"?>
<a:theme xmlns:a="http://schemas.openxmlformats.org/drawingml/2006/main" name="RetrospectVTI">
  <a:themeElements>
    <a:clrScheme name="AnalogousFromDarkSeedLeftStep">
      <a:dk1>
        <a:srgbClr val="000000"/>
      </a:dk1>
      <a:lt1>
        <a:srgbClr val="FFFFFF"/>
      </a:lt1>
      <a:dk2>
        <a:srgbClr val="1C2B31"/>
      </a:dk2>
      <a:lt2>
        <a:srgbClr val="F0F3F0"/>
      </a:lt2>
      <a:accent1>
        <a:srgbClr val="D630E0"/>
      </a:accent1>
      <a:accent2>
        <a:srgbClr val="7D22CF"/>
      </a:accent2>
      <a:accent3>
        <a:srgbClr val="4430E0"/>
      </a:accent3>
      <a:accent4>
        <a:srgbClr val="1E54CE"/>
      </a:accent4>
      <a:accent5>
        <a:srgbClr val="30AFE0"/>
      </a:accent5>
      <a:accent6>
        <a:srgbClr val="1DC3AC"/>
      </a:accent6>
      <a:hlink>
        <a:srgbClr val="3F86BF"/>
      </a:hlink>
      <a:folHlink>
        <a:srgbClr val="7F7F7F"/>
      </a:folHlink>
    </a:clrScheme>
    <a:fontScheme name="Retrospect">
      <a:majorFont>
        <a:latin typeface="Arial Nova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Nova"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VTI" id="{ABE3C30C-0FC0-4450-828E-52DE70F1BCCB}" vid="{A6E2497D-935A-4CFD-B9FD-6DCB15FA68B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10</TotalTime>
  <Words>3150</Words>
  <Application>Microsoft Office PowerPoint</Application>
  <PresentationFormat>Widescreen</PresentationFormat>
  <Paragraphs>197</Paragraphs>
  <Slides>16</Slides>
  <Notes>11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16</vt:i4>
      </vt:variant>
    </vt:vector>
  </HeadingPairs>
  <TitlesOfParts>
    <vt:vector size="22" baseType="lpstr">
      <vt:lpstr>Arial</vt:lpstr>
      <vt:lpstr>Arial Nova</vt:lpstr>
      <vt:lpstr>Arial Nova Light</vt:lpstr>
      <vt:lpstr>Calibri</vt:lpstr>
      <vt:lpstr>Wingdings</vt:lpstr>
      <vt:lpstr>RetrospectVTI</vt:lpstr>
      <vt:lpstr>Contents Page</vt:lpstr>
      <vt:lpstr>Chatbots – why are they an emerging trend? [8][9][10][11][12][22]</vt:lpstr>
      <vt:lpstr>Time Management</vt:lpstr>
      <vt:lpstr>Evaluation methods</vt:lpstr>
      <vt:lpstr>User Testing [12]</vt:lpstr>
      <vt:lpstr>Stakeholders</vt:lpstr>
      <vt:lpstr>Expected Deliverables</vt:lpstr>
      <vt:lpstr>Primary Research/testing findings</vt:lpstr>
      <vt:lpstr>Critical Analysis Framework [3]</vt:lpstr>
      <vt:lpstr>Methodologies</vt:lpstr>
      <vt:lpstr>Design and Development </vt:lpstr>
      <vt:lpstr>How do chatbots work?</vt:lpstr>
      <vt:lpstr>Reference List</vt:lpstr>
      <vt:lpstr>Reference List 2</vt:lpstr>
      <vt:lpstr>Reference List 3</vt:lpstr>
      <vt:lpstr>Appendix</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256602 (Jake Mason)</cp:lastModifiedBy>
  <cp:revision>4</cp:revision>
  <dcterms:created xsi:type="dcterms:W3CDTF">2021-11-04T12:32:11Z</dcterms:created>
  <dcterms:modified xsi:type="dcterms:W3CDTF">2022-01-20T10:29:30Z</dcterms:modified>
</cp:coreProperties>
</file>