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3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5" r:id="rId18"/>
    <p:sldId id="272" r:id="rId19"/>
    <p:sldId id="273" r:id="rId20"/>
    <p:sldId id="274" r:id="rId21"/>
    <p:sldId id="276" r:id="rId22"/>
    <p:sldId id="277" r:id="rId23"/>
    <p:sldId id="278" r:id="rId24"/>
    <p:sldId id="279" r:id="rId25"/>
    <p:sldId id="280" r:id="rId26"/>
    <p:sldId id="281" r:id="rId27"/>
    <p:sldId id="282" r:id="rId28"/>
    <p:sldId id="283"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3437" autoAdjust="0"/>
  </p:normalViewPr>
  <p:slideViewPr>
    <p:cSldViewPr snapToGrid="0">
      <p:cViewPr varScale="1">
        <p:scale>
          <a:sx n="80" d="100"/>
          <a:sy n="80" d="100"/>
        </p:scale>
        <p:origin x="97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65DDBB-A9E7-4C5D-87E8-DE084142A2F8}" type="datetimeFigureOut">
              <a:rPr lang="en-GB" smtClean="0"/>
              <a:t>17/09/2018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6F9B4D-CAA4-4705-9227-55878475F16C}" type="slidenum">
              <a:rPr lang="en-GB" smtClean="0"/>
              <a:t>‹#›</a:t>
            </a:fld>
            <a:endParaRPr lang="en-GB"/>
          </a:p>
        </p:txBody>
      </p:sp>
    </p:spTree>
    <p:extLst>
      <p:ext uri="{BB962C8B-B14F-4D97-AF65-F5344CB8AC3E}">
        <p14:creationId xmlns:p14="http://schemas.microsoft.com/office/powerpoint/2010/main" val="1931862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 week we looked at self awareness and self assessment. We got to grips why it was important to have a goal.</a:t>
            </a:r>
          </a:p>
        </p:txBody>
      </p:sp>
      <p:sp>
        <p:nvSpPr>
          <p:cNvPr id="4" name="Slide Number Placeholder 3"/>
          <p:cNvSpPr>
            <a:spLocks noGrp="1"/>
          </p:cNvSpPr>
          <p:nvPr>
            <p:ph type="sldNum" sz="quarter" idx="10"/>
          </p:nvPr>
        </p:nvSpPr>
        <p:spPr/>
        <p:txBody>
          <a:bodyPr/>
          <a:lstStyle/>
          <a:p>
            <a:fld id="{3C6F9B4D-CAA4-4705-9227-55878475F16C}" type="slidenum">
              <a:rPr lang="en-GB" smtClean="0"/>
              <a:t>2</a:t>
            </a:fld>
            <a:endParaRPr lang="en-GB"/>
          </a:p>
        </p:txBody>
      </p:sp>
    </p:spTree>
    <p:extLst>
      <p:ext uri="{BB962C8B-B14F-4D97-AF65-F5344CB8AC3E}">
        <p14:creationId xmlns:p14="http://schemas.microsoft.com/office/powerpoint/2010/main" val="841688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merits of such profiling and the value of discussing and debating the results – it drives true reflection, especially if facilitated by a coaching approach.  The Learning Styles questionnaires that have been undertaken by the group are also profiling tools that help increase our self awareness.</a:t>
            </a:r>
          </a:p>
          <a:p>
            <a:r>
              <a:rPr lang="en-GB" dirty="0"/>
              <a:t>The MBTI Myers–Briggs Type Indicator is an introspective self-report questionnaire with the purpose of indicating differing psychological preferences in how people perceive the world around them and make decisions was constructed by Katharine Cook Briggs and her daughter Isabel Briggs Myers. It is based on the conceptual theory proposed by Carl Jung.</a:t>
            </a:r>
          </a:p>
          <a:p>
            <a:r>
              <a:rPr lang="en-GB" dirty="0"/>
              <a:t>According to Carl G. Jung's theory of psychological types [Jung, 1971], people can be characterized by their preference of general attitude: </a:t>
            </a:r>
          </a:p>
          <a:p>
            <a:r>
              <a:rPr lang="en-GB" dirty="0"/>
              <a:t>•Extraverted (E) vs. Introverted (I),</a:t>
            </a:r>
          </a:p>
          <a:p>
            <a:endParaRPr lang="en-GB" dirty="0"/>
          </a:p>
          <a:p>
            <a:r>
              <a:rPr lang="en-GB" dirty="0"/>
              <a:t>their preference of one of the two functions of perception:</a:t>
            </a:r>
          </a:p>
          <a:p>
            <a:r>
              <a:rPr lang="en-GB" dirty="0"/>
              <a:t>•Sensing (S) vs. Intuition (N),</a:t>
            </a:r>
          </a:p>
          <a:p>
            <a:endParaRPr lang="en-GB" dirty="0"/>
          </a:p>
          <a:p>
            <a:r>
              <a:rPr lang="en-GB" dirty="0"/>
              <a:t>and their preference of one of the two functions of judging:</a:t>
            </a:r>
          </a:p>
          <a:p>
            <a:r>
              <a:rPr lang="en-GB" dirty="0"/>
              <a:t>•Thinking (T) vs. Feeling (F)</a:t>
            </a:r>
          </a:p>
          <a:p>
            <a:r>
              <a:rPr lang="en-GB" dirty="0"/>
              <a:t>The three areas of preferences introduced by Jung are dichotomies (i.e. bipolar dimensions where each pole represents a different preference). Jung also proposed that in a person one of the four functions above is dominant – either a function of perception or a function of judging. Isabel Briggs Myers, a researcher and practitioner of Jung’s theory, proposed to see the judging-perceiving relationship as a fourth dichotomy influencing personality type [Briggs Myers, 1980]:</a:t>
            </a:r>
          </a:p>
          <a:p>
            <a:endParaRPr lang="en-GB" dirty="0"/>
          </a:p>
        </p:txBody>
      </p:sp>
      <p:sp>
        <p:nvSpPr>
          <p:cNvPr id="4" name="Slide Number Placeholder 3"/>
          <p:cNvSpPr>
            <a:spLocks noGrp="1"/>
          </p:cNvSpPr>
          <p:nvPr>
            <p:ph type="sldNum" sz="quarter" idx="10"/>
          </p:nvPr>
        </p:nvSpPr>
        <p:spPr/>
        <p:txBody>
          <a:bodyPr/>
          <a:lstStyle/>
          <a:p>
            <a:fld id="{3C6F9B4D-CAA4-4705-9227-55878475F16C}" type="slidenum">
              <a:rPr lang="en-GB" smtClean="0"/>
              <a:t>8</a:t>
            </a:fld>
            <a:endParaRPr lang="en-GB"/>
          </a:p>
        </p:txBody>
      </p:sp>
    </p:spTree>
    <p:extLst>
      <p:ext uri="{BB962C8B-B14F-4D97-AF65-F5344CB8AC3E}">
        <p14:creationId xmlns:p14="http://schemas.microsoft.com/office/powerpoint/2010/main" val="2936389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of learning style developed by Fleming and Mills (1992) and its basic idea is that the way we take information differs for each individual as some learn through (hearing / Auditory), others are Visual/ verbal, others through reading/ writing, and others through actively touching and experiencing or using information (kinaesthetic)</a:t>
            </a:r>
          </a:p>
          <a:p>
            <a:endParaRPr lang="en-GB" dirty="0"/>
          </a:p>
        </p:txBody>
      </p:sp>
      <p:sp>
        <p:nvSpPr>
          <p:cNvPr id="4" name="Slide Number Placeholder 3"/>
          <p:cNvSpPr>
            <a:spLocks noGrp="1"/>
          </p:cNvSpPr>
          <p:nvPr>
            <p:ph type="sldNum" sz="quarter" idx="10"/>
          </p:nvPr>
        </p:nvSpPr>
        <p:spPr/>
        <p:txBody>
          <a:bodyPr/>
          <a:lstStyle/>
          <a:p>
            <a:fld id="{3C6F9B4D-CAA4-4705-9227-55878475F16C}" type="slidenum">
              <a:rPr lang="en-GB" smtClean="0"/>
              <a:t>13</a:t>
            </a:fld>
            <a:endParaRPr lang="en-GB"/>
          </a:p>
        </p:txBody>
      </p:sp>
    </p:spTree>
    <p:extLst>
      <p:ext uri="{BB962C8B-B14F-4D97-AF65-F5344CB8AC3E}">
        <p14:creationId xmlns:p14="http://schemas.microsoft.com/office/powerpoint/2010/main" val="4027339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6F9B4D-CAA4-4705-9227-55878475F16C}" type="slidenum">
              <a:rPr lang="en-GB" smtClean="0"/>
              <a:t>14</a:t>
            </a:fld>
            <a:endParaRPr lang="en-GB"/>
          </a:p>
        </p:txBody>
      </p:sp>
    </p:spTree>
    <p:extLst>
      <p:ext uri="{BB962C8B-B14F-4D97-AF65-F5344CB8AC3E}">
        <p14:creationId xmlns:p14="http://schemas.microsoft.com/office/powerpoint/2010/main" val="7988995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Honey and </a:t>
            </a:r>
            <a:r>
              <a:rPr lang="en-GB" dirty="0" err="1"/>
              <a:t>Mumpherd</a:t>
            </a:r>
            <a:r>
              <a:rPr lang="en-GB" dirty="0"/>
              <a:t> (1992) identified that people have different innate learning preferences closely related to Kolb's thinking/ reflective cycle.</a:t>
            </a:r>
          </a:p>
          <a:p>
            <a:r>
              <a:rPr lang="en-GB" dirty="0"/>
              <a:t>Research conducted by Honey and </a:t>
            </a:r>
            <a:r>
              <a:rPr lang="en-GB" dirty="0" err="1"/>
              <a:t>Mumpherd</a:t>
            </a:r>
            <a:r>
              <a:rPr lang="en-GB" dirty="0"/>
              <a:t> Suggest that some people are better at learning experience (activist) other learn better by reflection (Reflectors), others by developing own ideas  preferring theoretical input (theorist) and others like take information and plan for the future and asks ‘what ifs’ (Pragmatists).</a:t>
            </a:r>
          </a:p>
          <a:p>
            <a:endParaRPr lang="en-GB" dirty="0"/>
          </a:p>
        </p:txBody>
      </p:sp>
      <p:sp>
        <p:nvSpPr>
          <p:cNvPr id="4" name="Slide Number Placeholder 3"/>
          <p:cNvSpPr>
            <a:spLocks noGrp="1"/>
          </p:cNvSpPr>
          <p:nvPr>
            <p:ph type="sldNum" sz="quarter" idx="10"/>
          </p:nvPr>
        </p:nvSpPr>
        <p:spPr/>
        <p:txBody>
          <a:bodyPr/>
          <a:lstStyle/>
          <a:p>
            <a:fld id="{3C6F9B4D-CAA4-4705-9227-55878475F16C}" type="slidenum">
              <a:rPr lang="en-GB" smtClean="0"/>
              <a:t>20</a:t>
            </a:fld>
            <a:endParaRPr lang="en-GB"/>
          </a:p>
        </p:txBody>
      </p:sp>
    </p:spTree>
    <p:extLst>
      <p:ext uri="{BB962C8B-B14F-4D97-AF65-F5344CB8AC3E}">
        <p14:creationId xmlns:p14="http://schemas.microsoft.com/office/powerpoint/2010/main" val="3598746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syndicates or Buzz groups to address this.  Different training approaches could include facilitated classroom/seminar experience, demonstrations, shadowing, project work, text books/procedure manuals/instruction books, coaching, mentoring, role-play, case-studies, joint problem solving, video/audio training resources. Games, etc.    Draw out the different dynamics in the work environment – pressure on time versus training people properly…….Minimising cost versus addressing learning needs &amp; styles appropriately……The Manager’s attitude towards training of their team? Etc.</a:t>
            </a:r>
          </a:p>
          <a:p>
            <a:endParaRPr lang="en-GB" dirty="0"/>
          </a:p>
        </p:txBody>
      </p:sp>
      <p:sp>
        <p:nvSpPr>
          <p:cNvPr id="4" name="Slide Number Placeholder 3"/>
          <p:cNvSpPr>
            <a:spLocks noGrp="1"/>
          </p:cNvSpPr>
          <p:nvPr>
            <p:ph type="sldNum" sz="quarter" idx="10"/>
          </p:nvPr>
        </p:nvSpPr>
        <p:spPr/>
        <p:txBody>
          <a:bodyPr/>
          <a:lstStyle/>
          <a:p>
            <a:fld id="{3C6F9B4D-CAA4-4705-9227-55878475F16C}" type="slidenum">
              <a:rPr lang="en-GB" smtClean="0"/>
              <a:t>27</a:t>
            </a:fld>
            <a:endParaRPr lang="en-GB"/>
          </a:p>
        </p:txBody>
      </p:sp>
    </p:spTree>
    <p:extLst>
      <p:ext uri="{BB962C8B-B14F-4D97-AF65-F5344CB8AC3E}">
        <p14:creationId xmlns:p14="http://schemas.microsoft.com/office/powerpoint/2010/main" val="4150404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9/17/2018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9/17/2018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9/17/2018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9/17/2018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9/17/2018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9/17/2018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9/17/2018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9/17/2018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9/17/2018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9/17/2018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9/17/2018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9/17/2018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14BDC-6365-4626-B4AB-8720F6B30C18}"/>
              </a:ext>
            </a:extLst>
          </p:cNvPr>
          <p:cNvSpPr>
            <a:spLocks noGrp="1"/>
          </p:cNvSpPr>
          <p:nvPr>
            <p:ph type="ctrTitle"/>
          </p:nvPr>
        </p:nvSpPr>
        <p:spPr/>
        <p:txBody>
          <a:bodyPr/>
          <a:lstStyle/>
          <a:p>
            <a:r>
              <a:rPr lang="en-GB" dirty="0"/>
              <a:t>Professional career development</a:t>
            </a:r>
          </a:p>
        </p:txBody>
      </p:sp>
      <p:sp>
        <p:nvSpPr>
          <p:cNvPr id="3" name="Subtitle 2">
            <a:extLst>
              <a:ext uri="{FF2B5EF4-FFF2-40B4-BE49-F238E27FC236}">
                <a16:creationId xmlns:a16="http://schemas.microsoft.com/office/drawing/2014/main" id="{9E14A151-EC07-4CAC-B4AC-6A7DBEE444F3}"/>
              </a:ext>
            </a:extLst>
          </p:cNvPr>
          <p:cNvSpPr>
            <a:spLocks noGrp="1"/>
          </p:cNvSpPr>
          <p:nvPr>
            <p:ph type="subTitle" idx="1"/>
          </p:nvPr>
        </p:nvSpPr>
        <p:spPr/>
        <p:txBody>
          <a:bodyPr>
            <a:normAutofit lnSpcReduction="10000"/>
          </a:bodyPr>
          <a:lstStyle/>
          <a:p>
            <a:r>
              <a:rPr lang="en-GB" dirty="0"/>
              <a:t>Week 2: Learning Styles</a:t>
            </a:r>
          </a:p>
          <a:p>
            <a:endParaRPr lang="en-GB" dirty="0"/>
          </a:p>
          <a:p>
            <a:r>
              <a:rPr lang="en-GB" dirty="0"/>
              <a:t>Laura James</a:t>
            </a:r>
          </a:p>
        </p:txBody>
      </p:sp>
    </p:spTree>
    <p:extLst>
      <p:ext uri="{BB962C8B-B14F-4D97-AF65-F5344CB8AC3E}">
        <p14:creationId xmlns:p14="http://schemas.microsoft.com/office/powerpoint/2010/main" val="2938296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0E3CCB-C041-4E00-969F-67AB9FCC3DEC}"/>
              </a:ext>
            </a:extLst>
          </p:cNvPr>
          <p:cNvSpPr txBox="1"/>
          <p:nvPr/>
        </p:nvSpPr>
        <p:spPr>
          <a:xfrm>
            <a:off x="200721" y="423746"/>
            <a:ext cx="3925229" cy="461665"/>
          </a:xfrm>
          <a:prstGeom prst="rect">
            <a:avLst/>
          </a:prstGeom>
          <a:noFill/>
        </p:spPr>
        <p:txBody>
          <a:bodyPr wrap="square" rtlCol="0">
            <a:spAutoFit/>
          </a:bodyPr>
          <a:lstStyle/>
          <a:p>
            <a:r>
              <a:rPr lang="en-GB" sz="2400" dirty="0"/>
              <a:t>Last week we looked at..</a:t>
            </a:r>
          </a:p>
        </p:txBody>
      </p:sp>
      <p:sp>
        <p:nvSpPr>
          <p:cNvPr id="3" name="Rectangle 2">
            <a:extLst>
              <a:ext uri="{FF2B5EF4-FFF2-40B4-BE49-F238E27FC236}">
                <a16:creationId xmlns:a16="http://schemas.microsoft.com/office/drawing/2014/main" id="{8A8CA4FB-3548-48B9-8C63-D31B766CFF01}"/>
              </a:ext>
            </a:extLst>
          </p:cNvPr>
          <p:cNvSpPr/>
          <p:nvPr/>
        </p:nvSpPr>
        <p:spPr>
          <a:xfrm>
            <a:off x="1449658" y="1812718"/>
            <a:ext cx="10091853" cy="3046988"/>
          </a:xfrm>
          <a:prstGeom prst="rect">
            <a:avLst/>
          </a:prstGeom>
        </p:spPr>
        <p:txBody>
          <a:bodyPr wrap="square">
            <a:spAutoFit/>
          </a:bodyPr>
          <a:lstStyle/>
          <a:p>
            <a:r>
              <a:rPr lang="en-GB" sz="3200" dirty="0">
                <a:solidFill>
                  <a:srgbClr val="00B050"/>
                </a:solidFill>
              </a:rPr>
              <a:t>Self awareness </a:t>
            </a:r>
            <a:r>
              <a:rPr lang="en-GB" sz="3200" dirty="0">
                <a:solidFill>
                  <a:srgbClr val="002060"/>
                </a:solidFill>
              </a:rPr>
              <a:t>enables us to stand apart and examine even the way we “see” ourselves – our self-paradigm, the most fundamental paradigm of effectiveness.  It affects not only our own attitudes and behaviours, but also how we see other people.  It becomes our map of the basic nature of mankind.”  Stephen Covey, 1999, P.66 -67</a:t>
            </a:r>
          </a:p>
        </p:txBody>
      </p:sp>
    </p:spTree>
    <p:extLst>
      <p:ext uri="{BB962C8B-B14F-4D97-AF65-F5344CB8AC3E}">
        <p14:creationId xmlns:p14="http://schemas.microsoft.com/office/powerpoint/2010/main" val="1779410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011365-B794-426D-9176-23BFC91DA067}"/>
              </a:ext>
            </a:extLst>
          </p:cNvPr>
          <p:cNvSpPr txBox="1"/>
          <p:nvPr/>
        </p:nvSpPr>
        <p:spPr>
          <a:xfrm>
            <a:off x="1676400" y="647700"/>
            <a:ext cx="7962900" cy="4893647"/>
          </a:xfrm>
          <a:prstGeom prst="rect">
            <a:avLst/>
          </a:prstGeom>
          <a:noFill/>
        </p:spPr>
        <p:txBody>
          <a:bodyPr wrap="square" rtlCol="0">
            <a:spAutoFit/>
          </a:bodyPr>
          <a:lstStyle/>
          <a:p>
            <a:pPr algn="ctr"/>
            <a:r>
              <a:rPr lang="en-GB" sz="2400" b="1" u="sng" dirty="0"/>
              <a:t>Learning Objectives today:</a:t>
            </a:r>
          </a:p>
          <a:p>
            <a:endParaRPr lang="en-GB" sz="2400" dirty="0"/>
          </a:p>
          <a:p>
            <a:pPr marL="285750" indent="-285750">
              <a:buFont typeface="Arial" panose="020B0604020202020204" pitchFamily="34" charset="0"/>
              <a:buChar char="•"/>
            </a:pPr>
            <a:r>
              <a:rPr lang="en-GB" sz="2400" dirty="0"/>
              <a:t>Continue our learning and understanding of self-awareness</a:t>
            </a:r>
          </a:p>
          <a:p>
            <a:endParaRPr lang="en-GB" sz="2400" dirty="0"/>
          </a:p>
          <a:p>
            <a:pPr marL="285750" indent="-285750">
              <a:buFont typeface="Arial" panose="020B0604020202020204" pitchFamily="34" charset="0"/>
              <a:buChar char="•"/>
            </a:pPr>
            <a:r>
              <a:rPr lang="en-GB" sz="2400" dirty="0"/>
              <a:t>Understand and actively participate in a variety of Personality Profiling and Learning style psychometric tests such as;</a:t>
            </a:r>
          </a:p>
          <a:p>
            <a:endParaRPr lang="en-GB" sz="2400" dirty="0"/>
          </a:p>
          <a:p>
            <a:pPr marL="400050" indent="-400050">
              <a:buFont typeface="+mj-lt"/>
              <a:buAutoNum type="romanLcPeriod"/>
            </a:pPr>
            <a:r>
              <a:rPr lang="en-GB" sz="2400" dirty="0"/>
              <a:t>Myer Briggs personality Profiling</a:t>
            </a:r>
          </a:p>
          <a:p>
            <a:pPr marL="400050" indent="-400050">
              <a:buFont typeface="+mj-lt"/>
              <a:buAutoNum type="romanLcPeriod"/>
            </a:pPr>
            <a:r>
              <a:rPr lang="en-GB" sz="2400" dirty="0"/>
              <a:t>Honey and Mumford</a:t>
            </a:r>
          </a:p>
          <a:p>
            <a:pPr marL="400050" indent="-400050">
              <a:buFont typeface="+mj-lt"/>
              <a:buAutoNum type="romanLcPeriod"/>
            </a:pPr>
            <a:r>
              <a:rPr lang="en-GB" sz="2400" dirty="0"/>
              <a:t>VARK</a:t>
            </a:r>
          </a:p>
          <a:p>
            <a:endParaRPr lang="en-GB" sz="2400" dirty="0"/>
          </a:p>
          <a:p>
            <a:pPr marL="400050" indent="-400050">
              <a:buFont typeface="Arial" panose="020B0604020202020204" pitchFamily="34" charset="0"/>
              <a:buChar char="•"/>
            </a:pPr>
            <a:r>
              <a:rPr lang="en-GB" sz="2400" dirty="0"/>
              <a:t>Take a look at the implications for learning and training</a:t>
            </a:r>
          </a:p>
        </p:txBody>
      </p:sp>
    </p:spTree>
    <p:extLst>
      <p:ext uri="{BB962C8B-B14F-4D97-AF65-F5344CB8AC3E}">
        <p14:creationId xmlns:p14="http://schemas.microsoft.com/office/powerpoint/2010/main" val="3307256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anim calcmode="lin" valueType="num">
                                      <p:cBhvr>
                                        <p:cTn id="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2">
                                            <p:txEl>
                                              <p:pRg st="4" end="4"/>
                                            </p:txEl>
                                          </p:spTgt>
                                        </p:tgtEl>
                                        <p:attrNameLst>
                                          <p:attrName>style.visibility</p:attrName>
                                        </p:attrNameLst>
                                      </p:cBhvr>
                                      <p:to>
                                        <p:strVal val="visible"/>
                                      </p:to>
                                    </p:set>
                                    <p:anim calcmode="lin" valueType="num">
                                      <p:cBhvr additive="base">
                                        <p:cTn id="14"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2">
                                            <p:txEl>
                                              <p:pRg st="6" end="6"/>
                                            </p:txEl>
                                          </p:spTgt>
                                        </p:tgtEl>
                                        <p:attrNameLst>
                                          <p:attrName>style.visibility</p:attrName>
                                        </p:attrNameLst>
                                      </p:cBhvr>
                                      <p:to>
                                        <p:strVal val="visible"/>
                                      </p:to>
                                    </p:set>
                                    <p:animEffect transition="in" filter="fade">
                                      <p:cBhvr>
                                        <p:cTn id="20" dur="1000"/>
                                        <p:tgtEl>
                                          <p:spTgt spid="2">
                                            <p:txEl>
                                              <p:pRg st="6" end="6"/>
                                            </p:txEl>
                                          </p:spTgt>
                                        </p:tgtEl>
                                      </p:cBhvr>
                                    </p:animEffect>
                                    <p:anim calcmode="lin" valueType="num">
                                      <p:cBhvr>
                                        <p:cTn id="21"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22"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Effect transition="in" filter="fade">
                                      <p:cBhvr>
                                        <p:cTn id="27" dur="1000"/>
                                        <p:tgtEl>
                                          <p:spTgt spid="2">
                                            <p:txEl>
                                              <p:pRg st="7" end="7"/>
                                            </p:txEl>
                                          </p:spTgt>
                                        </p:tgtEl>
                                      </p:cBhvr>
                                    </p:animEffect>
                                    <p:anim calcmode="lin" valueType="num">
                                      <p:cBhvr>
                                        <p:cTn id="28"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29"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2">
                                            <p:txEl>
                                              <p:pRg st="8" end="8"/>
                                            </p:txEl>
                                          </p:spTgt>
                                        </p:tgtEl>
                                        <p:attrNameLst>
                                          <p:attrName>style.visibility</p:attrName>
                                        </p:attrNameLst>
                                      </p:cBhvr>
                                      <p:to>
                                        <p:strVal val="visible"/>
                                      </p:to>
                                    </p:set>
                                    <p:animEffect transition="in" filter="fade">
                                      <p:cBhvr>
                                        <p:cTn id="34" dur="1000"/>
                                        <p:tgtEl>
                                          <p:spTgt spid="2">
                                            <p:txEl>
                                              <p:pRg st="8" end="8"/>
                                            </p:txEl>
                                          </p:spTgt>
                                        </p:tgtEl>
                                      </p:cBhvr>
                                    </p:animEffect>
                                    <p:anim calcmode="lin" valueType="num">
                                      <p:cBhvr>
                                        <p:cTn id="35"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36"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Effect transition="in" filter="fade">
                                      <p:cBhvr>
                                        <p:cTn id="41" dur="1000"/>
                                        <p:tgtEl>
                                          <p:spTgt spid="2">
                                            <p:txEl>
                                              <p:pRg st="10" end="10"/>
                                            </p:txEl>
                                          </p:spTgt>
                                        </p:tgtEl>
                                      </p:cBhvr>
                                    </p:animEffect>
                                    <p:anim calcmode="lin" valueType="num">
                                      <p:cBhvr>
                                        <p:cTn id="42" dur="10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43" dur="1000" fill="hold"/>
                                        <p:tgtEl>
                                          <p:spTgt spid="2">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9EBB672-AE46-4DD8-9971-F4DD163CADEB}"/>
              </a:ext>
            </a:extLst>
          </p:cNvPr>
          <p:cNvSpPr/>
          <p:nvPr/>
        </p:nvSpPr>
        <p:spPr>
          <a:xfrm>
            <a:off x="1802731" y="1535305"/>
            <a:ext cx="8586537" cy="4031873"/>
          </a:xfrm>
          <a:prstGeom prst="rect">
            <a:avLst/>
          </a:prstGeom>
        </p:spPr>
        <p:txBody>
          <a:bodyPr wrap="square">
            <a:spAutoFit/>
          </a:bodyPr>
          <a:lstStyle/>
          <a:p>
            <a:pPr marL="457200" indent="-457200">
              <a:buFont typeface="Arial" panose="020B0604020202020204" pitchFamily="34" charset="0"/>
              <a:buChar char="•"/>
            </a:pPr>
            <a:r>
              <a:rPr lang="en-GB" sz="3200" dirty="0"/>
              <a:t>Self-awareness is vitally important as the foundation for maximizing our </a:t>
            </a:r>
            <a:r>
              <a:rPr lang="en-GB" sz="3200" dirty="0">
                <a:solidFill>
                  <a:srgbClr val="00B050"/>
                </a:solidFill>
              </a:rPr>
              <a:t>leadership</a:t>
            </a:r>
            <a:r>
              <a:rPr lang="en-GB" sz="3200" dirty="0"/>
              <a:t> and </a:t>
            </a:r>
            <a:r>
              <a:rPr lang="en-GB" sz="3200" dirty="0">
                <a:solidFill>
                  <a:srgbClr val="00B050"/>
                </a:solidFill>
              </a:rPr>
              <a:t>management</a:t>
            </a:r>
            <a:r>
              <a:rPr lang="en-GB" sz="3200" dirty="0"/>
              <a:t> skills.  </a:t>
            </a:r>
          </a:p>
          <a:p>
            <a:endParaRPr lang="en-GB" sz="3200" dirty="0"/>
          </a:p>
          <a:p>
            <a:pPr marL="457200" indent="-457200">
              <a:buFont typeface="Arial" panose="020B0604020202020204" pitchFamily="34" charset="0"/>
              <a:buChar char="•"/>
            </a:pPr>
            <a:r>
              <a:rPr lang="en-GB" sz="3200" dirty="0"/>
              <a:t>Self-awareness can improve our </a:t>
            </a:r>
            <a:r>
              <a:rPr lang="en-GB" sz="3200" dirty="0">
                <a:solidFill>
                  <a:srgbClr val="00B050"/>
                </a:solidFill>
              </a:rPr>
              <a:t>judgement</a:t>
            </a:r>
            <a:r>
              <a:rPr lang="en-GB" sz="3200" dirty="0"/>
              <a:t> and help us identify </a:t>
            </a:r>
            <a:r>
              <a:rPr lang="en-GB" sz="3200" dirty="0">
                <a:solidFill>
                  <a:srgbClr val="00B050"/>
                </a:solidFill>
              </a:rPr>
              <a:t>opportunities</a:t>
            </a:r>
            <a:r>
              <a:rPr lang="en-GB" sz="3200" dirty="0"/>
              <a:t> for our </a:t>
            </a:r>
            <a:r>
              <a:rPr lang="en-GB" sz="3200" dirty="0">
                <a:solidFill>
                  <a:srgbClr val="00B050"/>
                </a:solidFill>
              </a:rPr>
              <a:t>professional </a:t>
            </a:r>
            <a:r>
              <a:rPr lang="en-GB" sz="3200" dirty="0"/>
              <a:t>development and </a:t>
            </a:r>
            <a:r>
              <a:rPr lang="en-GB" sz="3200" dirty="0">
                <a:solidFill>
                  <a:srgbClr val="00B050"/>
                </a:solidFill>
              </a:rPr>
              <a:t>personal</a:t>
            </a:r>
            <a:r>
              <a:rPr lang="en-GB" sz="3200" dirty="0"/>
              <a:t> growth, and the development and growth of </a:t>
            </a:r>
            <a:r>
              <a:rPr lang="en-GB" sz="3200" dirty="0">
                <a:solidFill>
                  <a:srgbClr val="00B050"/>
                </a:solidFill>
              </a:rPr>
              <a:t>others</a:t>
            </a:r>
            <a:r>
              <a:rPr lang="en-GB" sz="3200" dirty="0"/>
              <a:t>.</a:t>
            </a:r>
          </a:p>
        </p:txBody>
      </p:sp>
      <p:sp>
        <p:nvSpPr>
          <p:cNvPr id="3" name="TextBox 2">
            <a:extLst>
              <a:ext uri="{FF2B5EF4-FFF2-40B4-BE49-F238E27FC236}">
                <a16:creationId xmlns:a16="http://schemas.microsoft.com/office/drawing/2014/main" id="{4E7FBA5D-4F51-473C-9ECB-E71E35246B0E}"/>
              </a:ext>
            </a:extLst>
          </p:cNvPr>
          <p:cNvSpPr txBox="1"/>
          <p:nvPr/>
        </p:nvSpPr>
        <p:spPr>
          <a:xfrm>
            <a:off x="553453" y="469232"/>
            <a:ext cx="5305926" cy="523220"/>
          </a:xfrm>
          <a:prstGeom prst="rect">
            <a:avLst/>
          </a:prstGeom>
          <a:noFill/>
        </p:spPr>
        <p:txBody>
          <a:bodyPr wrap="square" rtlCol="0">
            <a:spAutoFit/>
          </a:bodyPr>
          <a:lstStyle/>
          <a:p>
            <a:r>
              <a:rPr lang="en-GB" sz="2800" dirty="0"/>
              <a:t>Self-Awareness Continued..</a:t>
            </a:r>
          </a:p>
        </p:txBody>
      </p:sp>
    </p:spTree>
    <p:extLst>
      <p:ext uri="{BB962C8B-B14F-4D97-AF65-F5344CB8AC3E}">
        <p14:creationId xmlns:p14="http://schemas.microsoft.com/office/powerpoint/2010/main" val="384810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0A98237-3BB2-402C-9264-4094A82DA8FA}"/>
              </a:ext>
            </a:extLst>
          </p:cNvPr>
          <p:cNvSpPr txBox="1">
            <a:spLocks/>
          </p:cNvSpPr>
          <p:nvPr/>
        </p:nvSpPr>
        <p:spPr>
          <a:xfrm>
            <a:off x="1992286" y="443832"/>
            <a:ext cx="8207428" cy="4344736"/>
          </a:xfrm>
          <a:prstGeom prst="rect">
            <a:avLst/>
          </a:prstGeom>
        </p:spPr>
        <p:txBody>
          <a:bodyPr>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Font typeface="Arial" panose="020B0604020202020204" pitchFamily="34" charset="0"/>
              <a:buNone/>
            </a:pPr>
            <a:r>
              <a:rPr lang="en-GB" sz="2800" dirty="0"/>
              <a:t>According to a Harvard Business Review article in 2015, there are 5 ways to increase self awareness:-</a:t>
            </a:r>
          </a:p>
          <a:p>
            <a:pPr marL="514350" indent="-514350">
              <a:buFont typeface="+mj-lt"/>
              <a:buAutoNum type="arabicPeriod"/>
            </a:pPr>
            <a:endParaRPr lang="en-GB" sz="2800" dirty="0"/>
          </a:p>
          <a:p>
            <a:pPr marL="514350" indent="-514350">
              <a:buFont typeface="+mj-lt"/>
              <a:buAutoNum type="arabicPeriod"/>
            </a:pPr>
            <a:r>
              <a:rPr lang="en-GB" sz="2800" dirty="0"/>
              <a:t>Meditate</a:t>
            </a:r>
          </a:p>
          <a:p>
            <a:pPr marL="514350" indent="-514350">
              <a:buFont typeface="+mj-lt"/>
              <a:buAutoNum type="arabicPeriod"/>
            </a:pPr>
            <a:r>
              <a:rPr lang="en-GB" sz="2800" dirty="0"/>
              <a:t>Write down your key plans and priorities</a:t>
            </a:r>
          </a:p>
          <a:p>
            <a:pPr marL="514350" indent="-514350">
              <a:buFont typeface="+mj-lt"/>
              <a:buAutoNum type="arabicPeriod"/>
            </a:pPr>
            <a:r>
              <a:rPr lang="en-GB" sz="2800" dirty="0"/>
              <a:t>Undertake psychometric tests and profiling</a:t>
            </a:r>
          </a:p>
          <a:p>
            <a:pPr marL="514350" indent="-514350">
              <a:buFont typeface="+mj-lt"/>
              <a:buAutoNum type="arabicPeriod"/>
            </a:pPr>
            <a:r>
              <a:rPr lang="en-GB" sz="2800" dirty="0"/>
              <a:t>Ask trusted friends</a:t>
            </a:r>
          </a:p>
          <a:p>
            <a:pPr marL="514350" indent="-514350">
              <a:buFont typeface="+mj-lt"/>
              <a:buAutoNum type="arabicPeriod"/>
            </a:pPr>
            <a:r>
              <a:rPr lang="en-GB" sz="2800" dirty="0"/>
              <a:t>Get regular feedback at work</a:t>
            </a:r>
          </a:p>
        </p:txBody>
      </p:sp>
      <p:sp>
        <p:nvSpPr>
          <p:cNvPr id="3" name="Rectangle 2">
            <a:extLst>
              <a:ext uri="{FF2B5EF4-FFF2-40B4-BE49-F238E27FC236}">
                <a16:creationId xmlns:a16="http://schemas.microsoft.com/office/drawing/2014/main" id="{0F96B7A2-DE2B-4AA6-879D-1C53DB494680}"/>
              </a:ext>
            </a:extLst>
          </p:cNvPr>
          <p:cNvSpPr/>
          <p:nvPr/>
        </p:nvSpPr>
        <p:spPr>
          <a:xfrm>
            <a:off x="131204" y="6152558"/>
            <a:ext cx="8327407" cy="523220"/>
          </a:xfrm>
          <a:prstGeom prst="rect">
            <a:avLst/>
          </a:prstGeom>
        </p:spPr>
        <p:txBody>
          <a:bodyPr wrap="square">
            <a:spAutoFit/>
          </a:bodyPr>
          <a:lstStyle/>
          <a:p>
            <a:r>
              <a:rPr lang="en-GB" sz="1400" dirty="0"/>
              <a:t>Tjan, A.K., February 2015, 5 Ways to Become More Self-Aware. [online] Available at: &lt;https://hbr.org/2015/02/5-ways-to-become-more-self-aware&gt; [Accessed 15 July 2017]</a:t>
            </a:r>
          </a:p>
        </p:txBody>
      </p:sp>
      <p:pic>
        <p:nvPicPr>
          <p:cNvPr id="4" name="Picture 3">
            <a:extLst>
              <a:ext uri="{FF2B5EF4-FFF2-40B4-BE49-F238E27FC236}">
                <a16:creationId xmlns:a16="http://schemas.microsoft.com/office/drawing/2014/main" id="{83E963AE-1830-40FC-AC5F-912AECDB0128}"/>
              </a:ext>
            </a:extLst>
          </p:cNvPr>
          <p:cNvPicPr>
            <a:picLocks noChangeAspect="1"/>
          </p:cNvPicPr>
          <p:nvPr/>
        </p:nvPicPr>
        <p:blipFill>
          <a:blip r:embed="rId2"/>
          <a:stretch>
            <a:fillRect/>
          </a:stretch>
        </p:blipFill>
        <p:spPr>
          <a:xfrm>
            <a:off x="9453813" y="2156160"/>
            <a:ext cx="2476500" cy="1847850"/>
          </a:xfrm>
          <a:prstGeom prst="rect">
            <a:avLst/>
          </a:prstGeom>
        </p:spPr>
      </p:pic>
    </p:spTree>
    <p:extLst>
      <p:ext uri="{BB962C8B-B14F-4D97-AF65-F5344CB8AC3E}">
        <p14:creationId xmlns:p14="http://schemas.microsoft.com/office/powerpoint/2010/main" val="4176973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anim calcmode="lin" valueType="num">
                                      <p:cBhvr>
                                        <p:cTn id="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3" end="3"/>
                                            </p:txEl>
                                          </p:spTgt>
                                        </p:tgtEl>
                                        <p:attrNameLst>
                                          <p:attrName>style.visibility</p:attrName>
                                        </p:attrNameLst>
                                      </p:cBhvr>
                                      <p:to>
                                        <p:strVal val="visible"/>
                                      </p:to>
                                    </p:set>
                                    <p:animEffect transition="in" filter="fade">
                                      <p:cBhvr>
                                        <p:cTn id="14" dur="1000"/>
                                        <p:tgtEl>
                                          <p:spTgt spid="2">
                                            <p:txEl>
                                              <p:pRg st="3" end="3"/>
                                            </p:txEl>
                                          </p:spTgt>
                                        </p:tgtEl>
                                      </p:cBhvr>
                                    </p:animEffect>
                                    <p:anim calcmode="lin" valueType="num">
                                      <p:cBhvr>
                                        <p:cTn id="15"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fade">
                                      <p:cBhvr>
                                        <p:cTn id="21" dur="1000"/>
                                        <p:tgtEl>
                                          <p:spTgt spid="2">
                                            <p:txEl>
                                              <p:pRg st="4" end="4"/>
                                            </p:txEl>
                                          </p:spTgt>
                                        </p:tgtEl>
                                      </p:cBhvr>
                                    </p:animEffect>
                                    <p:anim calcmode="lin" valueType="num">
                                      <p:cBhvr>
                                        <p:cTn id="2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5" end="5"/>
                                            </p:txEl>
                                          </p:spTgt>
                                        </p:tgtEl>
                                        <p:attrNameLst>
                                          <p:attrName>style.visibility</p:attrName>
                                        </p:attrNameLst>
                                      </p:cBhvr>
                                      <p:to>
                                        <p:strVal val="visible"/>
                                      </p:to>
                                    </p:set>
                                    <p:animEffect transition="in" filter="fade">
                                      <p:cBhvr>
                                        <p:cTn id="28" dur="1000"/>
                                        <p:tgtEl>
                                          <p:spTgt spid="2">
                                            <p:txEl>
                                              <p:pRg st="5" end="5"/>
                                            </p:txEl>
                                          </p:spTgt>
                                        </p:tgtEl>
                                      </p:cBhvr>
                                    </p:animEffect>
                                    <p:anim calcmode="lin" valueType="num">
                                      <p:cBhvr>
                                        <p:cTn id="29"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animEffect transition="in" filter="fade">
                                      <p:cBhvr>
                                        <p:cTn id="35" dur="1000"/>
                                        <p:tgtEl>
                                          <p:spTgt spid="2">
                                            <p:txEl>
                                              <p:pRg st="6" end="6"/>
                                            </p:txEl>
                                          </p:spTgt>
                                        </p:tgtEl>
                                      </p:cBhvr>
                                    </p:animEffect>
                                    <p:anim calcmode="lin" valueType="num">
                                      <p:cBhvr>
                                        <p:cTn id="36"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2F4A234-10AC-48BB-8FBB-2D751C2373C7}"/>
              </a:ext>
            </a:extLst>
          </p:cNvPr>
          <p:cNvSpPr/>
          <p:nvPr/>
        </p:nvSpPr>
        <p:spPr>
          <a:xfrm>
            <a:off x="1932654" y="1373199"/>
            <a:ext cx="5346451" cy="4832092"/>
          </a:xfrm>
          <a:prstGeom prst="rect">
            <a:avLst/>
          </a:prstGeom>
        </p:spPr>
        <p:txBody>
          <a:bodyPr wrap="square">
            <a:spAutoFit/>
          </a:bodyPr>
          <a:lstStyle/>
          <a:p>
            <a:pPr marL="285750" indent="-285750">
              <a:spcAft>
                <a:spcPts val="1200"/>
              </a:spcAft>
              <a:buFont typeface="Arial" panose="020B0604020202020204" pitchFamily="34" charset="0"/>
              <a:buChar char="•"/>
            </a:pPr>
            <a:r>
              <a:rPr lang="en-GB" sz="2400" dirty="0"/>
              <a:t>One of the best ways to increase self-awareness is to </a:t>
            </a:r>
            <a:r>
              <a:rPr lang="en-GB" sz="2400" dirty="0">
                <a:solidFill>
                  <a:schemeClr val="accent2">
                    <a:lumMod val="50000"/>
                  </a:schemeClr>
                </a:solidFill>
              </a:rPr>
              <a:t>write down what you want </a:t>
            </a:r>
            <a:r>
              <a:rPr lang="en-GB" sz="2400" dirty="0"/>
              <a:t>to do and </a:t>
            </a:r>
            <a:r>
              <a:rPr lang="en-GB" sz="2400" dirty="0">
                <a:solidFill>
                  <a:schemeClr val="accent2">
                    <a:lumMod val="50000"/>
                  </a:schemeClr>
                </a:solidFill>
              </a:rPr>
              <a:t>track</a:t>
            </a:r>
            <a:r>
              <a:rPr lang="en-GB" sz="2400" dirty="0"/>
              <a:t> your </a:t>
            </a:r>
            <a:r>
              <a:rPr lang="en-GB" sz="2400" dirty="0">
                <a:solidFill>
                  <a:schemeClr val="accent2">
                    <a:lumMod val="50000"/>
                  </a:schemeClr>
                </a:solidFill>
              </a:rPr>
              <a:t>progress</a:t>
            </a:r>
            <a:r>
              <a:rPr lang="en-GB" sz="2400" dirty="0"/>
              <a:t>. </a:t>
            </a:r>
          </a:p>
          <a:p>
            <a:pPr>
              <a:spcAft>
                <a:spcPts val="1200"/>
              </a:spcAft>
            </a:pPr>
            <a:endParaRPr lang="en-GB" sz="2400" dirty="0"/>
          </a:p>
          <a:p>
            <a:pPr marL="285750" indent="-285750">
              <a:buFont typeface="Arial" panose="020B0604020202020204" pitchFamily="34" charset="0"/>
              <a:buChar char="•"/>
            </a:pPr>
            <a:r>
              <a:rPr lang="en-GB" sz="2400" dirty="0"/>
              <a:t>Warren Buffet, the famous  investor and one of the world’s richest men, carefully records his reasons for making an investment </a:t>
            </a:r>
            <a:r>
              <a:rPr lang="en-GB" sz="2400" i="1" dirty="0"/>
              <a:t>at the time he makes it</a:t>
            </a:r>
            <a:r>
              <a:rPr lang="en-GB" sz="2400" dirty="0"/>
              <a:t>. These records help him assess whether or not future outcomes are down to his good judgment or just plain luck!</a:t>
            </a:r>
          </a:p>
        </p:txBody>
      </p:sp>
      <p:pic>
        <p:nvPicPr>
          <p:cNvPr id="4" name="Picture 3">
            <a:extLst>
              <a:ext uri="{FF2B5EF4-FFF2-40B4-BE49-F238E27FC236}">
                <a16:creationId xmlns:a16="http://schemas.microsoft.com/office/drawing/2014/main" id="{CCA09692-4CF9-4F25-B089-3E455DC3267E}"/>
              </a:ext>
            </a:extLst>
          </p:cNvPr>
          <p:cNvPicPr>
            <a:picLocks noChangeAspect="1"/>
          </p:cNvPicPr>
          <p:nvPr/>
        </p:nvPicPr>
        <p:blipFill>
          <a:blip r:embed="rId2"/>
          <a:stretch>
            <a:fillRect/>
          </a:stretch>
        </p:blipFill>
        <p:spPr>
          <a:xfrm>
            <a:off x="8015995" y="2405869"/>
            <a:ext cx="3652879" cy="2430825"/>
          </a:xfrm>
          <a:prstGeom prst="rect">
            <a:avLst/>
          </a:prstGeom>
        </p:spPr>
      </p:pic>
      <p:sp>
        <p:nvSpPr>
          <p:cNvPr id="5" name="TextBox 4">
            <a:extLst>
              <a:ext uri="{FF2B5EF4-FFF2-40B4-BE49-F238E27FC236}">
                <a16:creationId xmlns:a16="http://schemas.microsoft.com/office/drawing/2014/main" id="{50AAEF50-8880-4D68-B84D-E9B7A8BD2EE3}"/>
              </a:ext>
            </a:extLst>
          </p:cNvPr>
          <p:cNvSpPr txBox="1"/>
          <p:nvPr/>
        </p:nvSpPr>
        <p:spPr>
          <a:xfrm>
            <a:off x="445168" y="312821"/>
            <a:ext cx="7748337" cy="461665"/>
          </a:xfrm>
          <a:prstGeom prst="rect">
            <a:avLst/>
          </a:prstGeom>
          <a:noFill/>
        </p:spPr>
        <p:txBody>
          <a:bodyPr wrap="square" rtlCol="0">
            <a:spAutoFit/>
          </a:bodyPr>
          <a:lstStyle/>
          <a:p>
            <a:r>
              <a:rPr lang="en-GB" sz="2400" b="1" u="sng" dirty="0"/>
              <a:t>Writing down your key Plans and Priorities</a:t>
            </a:r>
          </a:p>
        </p:txBody>
      </p:sp>
    </p:spTree>
    <p:extLst>
      <p:ext uri="{BB962C8B-B14F-4D97-AF65-F5344CB8AC3E}">
        <p14:creationId xmlns:p14="http://schemas.microsoft.com/office/powerpoint/2010/main" val="3466637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30E169-38A5-4F60-B045-A5A90B8690E2}"/>
              </a:ext>
            </a:extLst>
          </p:cNvPr>
          <p:cNvSpPr txBox="1"/>
          <p:nvPr/>
        </p:nvSpPr>
        <p:spPr>
          <a:xfrm>
            <a:off x="445168" y="312821"/>
            <a:ext cx="7748337" cy="461665"/>
          </a:xfrm>
          <a:prstGeom prst="rect">
            <a:avLst/>
          </a:prstGeom>
          <a:noFill/>
        </p:spPr>
        <p:txBody>
          <a:bodyPr wrap="square" rtlCol="0">
            <a:spAutoFit/>
          </a:bodyPr>
          <a:lstStyle/>
          <a:p>
            <a:r>
              <a:rPr lang="en-GB" sz="2400" b="1" u="sng" dirty="0"/>
              <a:t>Writing down your key Plans and Priorities</a:t>
            </a:r>
          </a:p>
        </p:txBody>
      </p:sp>
      <p:sp>
        <p:nvSpPr>
          <p:cNvPr id="3" name="Rectangle 2">
            <a:extLst>
              <a:ext uri="{FF2B5EF4-FFF2-40B4-BE49-F238E27FC236}">
                <a16:creationId xmlns:a16="http://schemas.microsoft.com/office/drawing/2014/main" id="{A15A3A77-5E8C-4D3F-90FF-3381CD538954}"/>
              </a:ext>
            </a:extLst>
          </p:cNvPr>
          <p:cNvSpPr/>
          <p:nvPr/>
        </p:nvSpPr>
        <p:spPr>
          <a:xfrm>
            <a:off x="625643" y="1697716"/>
            <a:ext cx="5787189" cy="3785652"/>
          </a:xfrm>
          <a:prstGeom prst="rect">
            <a:avLst/>
          </a:prstGeom>
        </p:spPr>
        <p:txBody>
          <a:bodyPr wrap="square">
            <a:spAutoFit/>
          </a:bodyPr>
          <a:lstStyle/>
          <a:p>
            <a:pPr marL="342900" indent="-342900">
              <a:buFont typeface="Arial" panose="020B0604020202020204" pitchFamily="34" charset="0"/>
              <a:buChar char="•"/>
            </a:pPr>
            <a:r>
              <a:rPr lang="en-GB" sz="2400" dirty="0"/>
              <a:t>Benjamin Franklin kept a “</a:t>
            </a:r>
            <a:r>
              <a:rPr lang="en-GB" sz="2400" b="1" dirty="0">
                <a:solidFill>
                  <a:schemeClr val="accent2">
                    <a:lumMod val="50000"/>
                  </a:schemeClr>
                </a:solidFill>
              </a:rPr>
              <a:t>balance sheet</a:t>
            </a:r>
            <a:r>
              <a:rPr lang="en-GB" sz="2400" dirty="0"/>
              <a:t>” of both the assets and liabilities of his personal traits. </a:t>
            </a:r>
          </a:p>
          <a:p>
            <a:endParaRPr lang="en-GB" sz="2400" dirty="0"/>
          </a:p>
          <a:p>
            <a:pPr marL="342900" indent="-342900">
              <a:buFont typeface="Arial" panose="020B0604020202020204" pitchFamily="34" charset="0"/>
              <a:buChar char="•"/>
            </a:pPr>
            <a:r>
              <a:rPr lang="en-GB" sz="2400" dirty="0"/>
              <a:t>By diarizing any new </a:t>
            </a:r>
            <a:r>
              <a:rPr lang="en-GB" sz="2400" dirty="0">
                <a:solidFill>
                  <a:schemeClr val="accent2">
                    <a:lumMod val="50000"/>
                  </a:schemeClr>
                </a:solidFill>
              </a:rPr>
              <a:t>strength</a:t>
            </a:r>
            <a:r>
              <a:rPr lang="en-GB" sz="2400" dirty="0"/>
              <a:t> he believed he could learn from someone else, and marking down any self-perceived </a:t>
            </a:r>
            <a:r>
              <a:rPr lang="en-GB" sz="2400" dirty="0">
                <a:solidFill>
                  <a:schemeClr val="accent2">
                    <a:lumMod val="50000"/>
                  </a:schemeClr>
                </a:solidFill>
              </a:rPr>
              <a:t>weaknesses</a:t>
            </a:r>
            <a:r>
              <a:rPr lang="en-GB" sz="2400" dirty="0"/>
              <a:t>, he could better assess whether the “</a:t>
            </a:r>
            <a:r>
              <a:rPr lang="en-GB" sz="2400" b="1" dirty="0">
                <a:solidFill>
                  <a:schemeClr val="accent2">
                    <a:lumMod val="50000"/>
                  </a:schemeClr>
                </a:solidFill>
              </a:rPr>
              <a:t>net worth</a:t>
            </a:r>
            <a:r>
              <a:rPr lang="en-GB" sz="2400" dirty="0"/>
              <a:t>” of his character was growing over time.</a:t>
            </a:r>
          </a:p>
        </p:txBody>
      </p:sp>
      <p:pic>
        <p:nvPicPr>
          <p:cNvPr id="4" name="Picture 3">
            <a:extLst>
              <a:ext uri="{FF2B5EF4-FFF2-40B4-BE49-F238E27FC236}">
                <a16:creationId xmlns:a16="http://schemas.microsoft.com/office/drawing/2014/main" id="{DF08B56F-FAC1-477E-83B6-345974C3D45B}"/>
              </a:ext>
            </a:extLst>
          </p:cNvPr>
          <p:cNvPicPr>
            <a:picLocks noChangeAspect="1"/>
          </p:cNvPicPr>
          <p:nvPr/>
        </p:nvPicPr>
        <p:blipFill>
          <a:blip r:embed="rId2"/>
          <a:stretch>
            <a:fillRect/>
          </a:stretch>
        </p:blipFill>
        <p:spPr>
          <a:xfrm>
            <a:off x="7591927" y="1921495"/>
            <a:ext cx="3551822" cy="2178121"/>
          </a:xfrm>
          <a:prstGeom prst="rect">
            <a:avLst/>
          </a:prstGeom>
        </p:spPr>
      </p:pic>
    </p:spTree>
    <p:extLst>
      <p:ext uri="{BB962C8B-B14F-4D97-AF65-F5344CB8AC3E}">
        <p14:creationId xmlns:p14="http://schemas.microsoft.com/office/powerpoint/2010/main" val="1587352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529707F-43B4-4BA5-97A7-12B09F5777DB}"/>
              </a:ext>
            </a:extLst>
          </p:cNvPr>
          <p:cNvSpPr/>
          <p:nvPr/>
        </p:nvSpPr>
        <p:spPr>
          <a:xfrm>
            <a:off x="216569" y="1070810"/>
            <a:ext cx="7483642" cy="5262979"/>
          </a:xfrm>
          <a:prstGeom prst="rect">
            <a:avLst/>
          </a:prstGeom>
        </p:spPr>
        <p:txBody>
          <a:bodyPr wrap="square">
            <a:spAutoFit/>
          </a:bodyPr>
          <a:lstStyle/>
          <a:p>
            <a:pPr marL="285750" indent="-285750">
              <a:buFont typeface="Wingdings" panose="05000000000000000000" pitchFamily="2" charset="2"/>
              <a:buChar char="Ø"/>
            </a:pPr>
            <a:r>
              <a:rPr lang="en-GB" sz="2400" dirty="0"/>
              <a:t>Psychometric and profiling questionnaires are powerful tools for driving </a:t>
            </a:r>
            <a:r>
              <a:rPr lang="en-GB" sz="2400" dirty="0">
                <a:solidFill>
                  <a:schemeClr val="accent2">
                    <a:lumMod val="50000"/>
                  </a:schemeClr>
                </a:solidFill>
              </a:rPr>
              <a:t>reflection</a:t>
            </a:r>
            <a:r>
              <a:rPr lang="en-GB" sz="2400" dirty="0"/>
              <a:t>, and subsequent discussion of the results</a:t>
            </a:r>
          </a:p>
          <a:p>
            <a:endParaRPr lang="en-GB" sz="2400" dirty="0"/>
          </a:p>
          <a:p>
            <a:pPr marL="285750" indent="-285750">
              <a:buFont typeface="Wingdings" panose="05000000000000000000" pitchFamily="2" charset="2"/>
              <a:buChar char="Ø"/>
            </a:pPr>
            <a:r>
              <a:rPr lang="en-GB" sz="2400" dirty="0"/>
              <a:t>Among the best known of these tests are </a:t>
            </a:r>
            <a:r>
              <a:rPr lang="en-GB" sz="2400" b="1" dirty="0">
                <a:solidFill>
                  <a:schemeClr val="accent1">
                    <a:lumMod val="50000"/>
                  </a:schemeClr>
                </a:solidFill>
              </a:rPr>
              <a:t>Myers-Briggs</a:t>
            </a:r>
            <a:r>
              <a:rPr lang="en-GB" sz="2400" dirty="0"/>
              <a:t>, Predictive Index and Insights Discovery, but all are aimed at serving as a data point towards greater self-awareness. </a:t>
            </a:r>
          </a:p>
          <a:p>
            <a:endParaRPr lang="en-GB" sz="2400" dirty="0"/>
          </a:p>
          <a:p>
            <a:pPr marL="285750" indent="-285750">
              <a:buFont typeface="Wingdings" panose="05000000000000000000" pitchFamily="2" charset="2"/>
              <a:buChar char="Ø"/>
            </a:pPr>
            <a:r>
              <a:rPr lang="en-GB" sz="2400" dirty="0"/>
              <a:t>A common design point with all of them is that there are no particular right or wrong answers. Instead, they are designed to compel respondents to consider a set of traits or characteristics that most accurately describe them relative to other people. </a:t>
            </a:r>
          </a:p>
        </p:txBody>
      </p:sp>
      <p:sp>
        <p:nvSpPr>
          <p:cNvPr id="3" name="TextBox 2">
            <a:extLst>
              <a:ext uri="{FF2B5EF4-FFF2-40B4-BE49-F238E27FC236}">
                <a16:creationId xmlns:a16="http://schemas.microsoft.com/office/drawing/2014/main" id="{77662DB2-FF6A-47CC-8A92-1BF45CB6A996}"/>
              </a:ext>
            </a:extLst>
          </p:cNvPr>
          <p:cNvSpPr txBox="1"/>
          <p:nvPr/>
        </p:nvSpPr>
        <p:spPr>
          <a:xfrm>
            <a:off x="637674" y="421105"/>
            <a:ext cx="6063915" cy="461665"/>
          </a:xfrm>
          <a:prstGeom prst="rect">
            <a:avLst/>
          </a:prstGeom>
          <a:noFill/>
        </p:spPr>
        <p:txBody>
          <a:bodyPr wrap="square" rtlCol="0">
            <a:spAutoFit/>
          </a:bodyPr>
          <a:lstStyle/>
          <a:p>
            <a:r>
              <a:rPr lang="en-GB" sz="2400" b="1" u="sng" dirty="0"/>
              <a:t>Take Psychometric Tests</a:t>
            </a:r>
          </a:p>
        </p:txBody>
      </p:sp>
      <p:pic>
        <p:nvPicPr>
          <p:cNvPr id="4" name="Picture 3">
            <a:extLst>
              <a:ext uri="{FF2B5EF4-FFF2-40B4-BE49-F238E27FC236}">
                <a16:creationId xmlns:a16="http://schemas.microsoft.com/office/drawing/2014/main" id="{76D3E8E5-02DA-43F6-B6BC-F0985DB4AC50}"/>
              </a:ext>
            </a:extLst>
          </p:cNvPr>
          <p:cNvPicPr>
            <a:picLocks noChangeAspect="1"/>
          </p:cNvPicPr>
          <p:nvPr/>
        </p:nvPicPr>
        <p:blipFill>
          <a:blip r:embed="rId3"/>
          <a:stretch>
            <a:fillRect/>
          </a:stretch>
        </p:blipFill>
        <p:spPr>
          <a:xfrm>
            <a:off x="8454190" y="1864519"/>
            <a:ext cx="3128962" cy="3128962"/>
          </a:xfrm>
          <a:prstGeom prst="rect">
            <a:avLst/>
          </a:prstGeom>
        </p:spPr>
      </p:pic>
    </p:spTree>
    <p:extLst>
      <p:ext uri="{BB962C8B-B14F-4D97-AF65-F5344CB8AC3E}">
        <p14:creationId xmlns:p14="http://schemas.microsoft.com/office/powerpoint/2010/main" val="144681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barn(inVertical)">
                                      <p:cBhvr>
                                        <p:cTn id="14" dur="500"/>
                                        <p:tgtEl>
                                          <p:spTgt spid="2">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Effect transition="in" filter="fade">
                                      <p:cBhvr>
                                        <p:cTn id="19" dur="1000"/>
                                        <p:tgtEl>
                                          <p:spTgt spid="2">
                                            <p:txEl>
                                              <p:pRg st="4" end="4"/>
                                            </p:txEl>
                                          </p:spTgt>
                                        </p:tgtEl>
                                      </p:cBhvr>
                                    </p:animEffect>
                                    <p:anim calcmode="lin" valueType="num">
                                      <p:cBhvr>
                                        <p:cTn id="20"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1D10BF1-D07B-480D-835E-B6A24CEFBB2B}"/>
              </a:ext>
            </a:extLst>
          </p:cNvPr>
          <p:cNvSpPr/>
          <p:nvPr/>
        </p:nvSpPr>
        <p:spPr>
          <a:xfrm>
            <a:off x="184483" y="738391"/>
            <a:ext cx="7130717" cy="5909310"/>
          </a:xfrm>
          <a:prstGeom prst="rect">
            <a:avLst/>
          </a:prstGeom>
        </p:spPr>
        <p:txBody>
          <a:bodyPr wrap="square">
            <a:spAutoFit/>
          </a:bodyPr>
          <a:lstStyle/>
          <a:p>
            <a:pPr marL="285750" indent="-285750">
              <a:buFont typeface="Arial" panose="020B0604020202020204" pitchFamily="34" charset="0"/>
              <a:buChar char="•"/>
            </a:pPr>
            <a:r>
              <a:rPr lang="en-GB" dirty="0"/>
              <a:t>The first criterion, Extraversion – Introversion, signifies the source and direction of a person’s energy expression. An </a:t>
            </a:r>
            <a:r>
              <a:rPr lang="en-GB" dirty="0">
                <a:solidFill>
                  <a:schemeClr val="accent1">
                    <a:lumMod val="60000"/>
                    <a:lumOff val="40000"/>
                  </a:schemeClr>
                </a:solidFill>
              </a:rPr>
              <a:t>extravert’s source and direction of energy expression is mainly in the external world</a:t>
            </a:r>
            <a:r>
              <a:rPr lang="en-GB" dirty="0"/>
              <a:t>, while an </a:t>
            </a:r>
            <a:r>
              <a:rPr lang="en-GB" dirty="0">
                <a:solidFill>
                  <a:schemeClr val="accent5">
                    <a:lumMod val="75000"/>
                  </a:schemeClr>
                </a:solidFill>
              </a:rPr>
              <a:t>introvert has a source of energy mainly in their own internal world.</a:t>
            </a:r>
          </a:p>
          <a:p>
            <a:endParaRPr lang="en-GB" dirty="0"/>
          </a:p>
          <a:p>
            <a:pPr marL="285750" indent="-285750">
              <a:buFont typeface="Arial" panose="020B0604020202020204" pitchFamily="34" charset="0"/>
              <a:buChar char="•"/>
            </a:pPr>
            <a:r>
              <a:rPr lang="en-GB" dirty="0"/>
              <a:t>The second criterion, Sensing – Intuition, represents the method by which someone perceives information. </a:t>
            </a:r>
            <a:r>
              <a:rPr lang="en-GB" dirty="0">
                <a:solidFill>
                  <a:schemeClr val="accent4">
                    <a:lumMod val="75000"/>
                  </a:schemeClr>
                </a:solidFill>
              </a:rPr>
              <a:t>Sensing means that a person mainly believes information he or she receives directly from the external world</a:t>
            </a:r>
            <a:r>
              <a:rPr lang="en-GB" dirty="0"/>
              <a:t>. </a:t>
            </a:r>
            <a:r>
              <a:rPr lang="en-GB" dirty="0">
                <a:solidFill>
                  <a:schemeClr val="accent6">
                    <a:lumMod val="50000"/>
                  </a:schemeClr>
                </a:solidFill>
              </a:rPr>
              <a:t>Intuition means that a person believes mainly information he or she receives from the internal or imaginative world.</a:t>
            </a:r>
          </a:p>
          <a:p>
            <a:endParaRPr lang="en-GB" dirty="0"/>
          </a:p>
          <a:p>
            <a:pPr marL="285750" indent="-285750">
              <a:buFont typeface="Arial" panose="020B0604020202020204" pitchFamily="34" charset="0"/>
              <a:buChar char="•"/>
            </a:pPr>
            <a:r>
              <a:rPr lang="en-GB" dirty="0"/>
              <a:t>The third criterion, Thinking – </a:t>
            </a:r>
            <a:r>
              <a:rPr lang="en-GB" dirty="0">
                <a:solidFill>
                  <a:srgbClr val="0070C0"/>
                </a:solidFill>
              </a:rPr>
              <a:t>Feeling, represents how a person processes information.</a:t>
            </a:r>
            <a:r>
              <a:rPr lang="en-GB" dirty="0"/>
              <a:t> </a:t>
            </a:r>
            <a:r>
              <a:rPr lang="en-GB" dirty="0">
                <a:solidFill>
                  <a:srgbClr val="0070C0"/>
                </a:solidFill>
              </a:rPr>
              <a:t>Feeling means that, as a rule, he or she makes a decision based on emotion, i.e. based on what they feel they should do</a:t>
            </a:r>
            <a:r>
              <a:rPr lang="en-GB" dirty="0"/>
              <a:t>. </a:t>
            </a:r>
            <a:r>
              <a:rPr lang="en-GB" dirty="0">
                <a:solidFill>
                  <a:srgbClr val="FF0000"/>
                </a:solidFill>
              </a:rPr>
              <a:t>Thinking means that a person makes a decision mainly through logic. </a:t>
            </a:r>
          </a:p>
          <a:p>
            <a:endParaRPr lang="en-GB" dirty="0"/>
          </a:p>
          <a:p>
            <a:pPr marL="285750" indent="-285750">
              <a:buFont typeface="Arial" panose="020B0604020202020204" pitchFamily="34" charset="0"/>
              <a:buChar char="•"/>
            </a:pPr>
            <a:r>
              <a:rPr lang="en-GB" dirty="0"/>
              <a:t>The fourth criterion, Judging – Perceiving, reflects how a person implements the information he or she has processed. </a:t>
            </a:r>
            <a:r>
              <a:rPr lang="en-GB" dirty="0">
                <a:solidFill>
                  <a:srgbClr val="00B050"/>
                </a:solidFill>
              </a:rPr>
              <a:t>Judging means that a person organises all of his life events and, as a rule, sticks to his plans</a:t>
            </a:r>
            <a:r>
              <a:rPr lang="en-GB" dirty="0"/>
              <a:t>. </a:t>
            </a:r>
            <a:r>
              <a:rPr lang="en-GB" dirty="0">
                <a:solidFill>
                  <a:srgbClr val="C00000"/>
                </a:solidFill>
              </a:rPr>
              <a:t>Perceiving means that he or she is inclined to improvise and explore alternative options.</a:t>
            </a:r>
          </a:p>
        </p:txBody>
      </p:sp>
      <p:sp>
        <p:nvSpPr>
          <p:cNvPr id="3" name="TextBox 2">
            <a:extLst>
              <a:ext uri="{FF2B5EF4-FFF2-40B4-BE49-F238E27FC236}">
                <a16:creationId xmlns:a16="http://schemas.microsoft.com/office/drawing/2014/main" id="{6002FA68-8EA3-4BAE-AFEA-BBFE0F4FAAFC}"/>
              </a:ext>
            </a:extLst>
          </p:cNvPr>
          <p:cNvSpPr txBox="1"/>
          <p:nvPr/>
        </p:nvSpPr>
        <p:spPr>
          <a:xfrm>
            <a:off x="757989" y="276726"/>
            <a:ext cx="6882064" cy="461665"/>
          </a:xfrm>
          <a:prstGeom prst="rect">
            <a:avLst/>
          </a:prstGeom>
          <a:noFill/>
        </p:spPr>
        <p:txBody>
          <a:bodyPr wrap="square" rtlCol="0">
            <a:spAutoFit/>
          </a:bodyPr>
          <a:lstStyle/>
          <a:p>
            <a:r>
              <a:rPr lang="en-GB" sz="2400" b="1" u="sng" dirty="0"/>
              <a:t>Myer Briggs Psychometric Test</a:t>
            </a:r>
          </a:p>
        </p:txBody>
      </p:sp>
      <p:pic>
        <p:nvPicPr>
          <p:cNvPr id="4" name="Picture 3">
            <a:extLst>
              <a:ext uri="{FF2B5EF4-FFF2-40B4-BE49-F238E27FC236}">
                <a16:creationId xmlns:a16="http://schemas.microsoft.com/office/drawing/2014/main" id="{C50CF858-5388-4C7C-BCA2-6E3A236C043A}"/>
              </a:ext>
            </a:extLst>
          </p:cNvPr>
          <p:cNvPicPr>
            <a:picLocks noChangeAspect="1"/>
          </p:cNvPicPr>
          <p:nvPr/>
        </p:nvPicPr>
        <p:blipFill>
          <a:blip r:embed="rId2"/>
          <a:stretch>
            <a:fillRect/>
          </a:stretch>
        </p:blipFill>
        <p:spPr>
          <a:xfrm>
            <a:off x="7530767" y="1825792"/>
            <a:ext cx="4476750" cy="2628900"/>
          </a:xfrm>
          <a:prstGeom prst="rect">
            <a:avLst/>
          </a:prstGeom>
        </p:spPr>
      </p:pic>
    </p:spTree>
    <p:extLst>
      <p:ext uri="{BB962C8B-B14F-4D97-AF65-F5344CB8AC3E}">
        <p14:creationId xmlns:p14="http://schemas.microsoft.com/office/powerpoint/2010/main" val="488885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fade">
                                      <p:cBhvr>
                                        <p:cTn id="21" dur="1000"/>
                                        <p:tgtEl>
                                          <p:spTgt spid="2">
                                            <p:txEl>
                                              <p:pRg st="4" end="4"/>
                                            </p:txEl>
                                          </p:spTgt>
                                        </p:tgtEl>
                                      </p:cBhvr>
                                    </p:animEffect>
                                    <p:anim calcmode="lin" valueType="num">
                                      <p:cBhvr>
                                        <p:cTn id="2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6" end="6"/>
                                            </p:txEl>
                                          </p:spTgt>
                                        </p:tgtEl>
                                        <p:attrNameLst>
                                          <p:attrName>style.visibility</p:attrName>
                                        </p:attrNameLst>
                                      </p:cBhvr>
                                      <p:to>
                                        <p:strVal val="visible"/>
                                      </p:to>
                                    </p:set>
                                    <p:animEffect transition="in" filter="fade">
                                      <p:cBhvr>
                                        <p:cTn id="28" dur="1000"/>
                                        <p:tgtEl>
                                          <p:spTgt spid="2">
                                            <p:txEl>
                                              <p:pRg st="6" end="6"/>
                                            </p:txEl>
                                          </p:spTgt>
                                        </p:tgtEl>
                                      </p:cBhvr>
                                    </p:animEffect>
                                    <p:anim calcmode="lin" valueType="num">
                                      <p:cBhvr>
                                        <p:cTn id="29"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1000"/>
                                        <p:tgtEl>
                                          <p:spTgt spid="4"/>
                                        </p:tgtEl>
                                      </p:cBhvr>
                                    </p:animEffect>
                                    <p:anim calcmode="lin" valueType="num">
                                      <p:cBhvr>
                                        <p:cTn id="36" dur="1000" fill="hold"/>
                                        <p:tgtEl>
                                          <p:spTgt spid="4"/>
                                        </p:tgtEl>
                                        <p:attrNameLst>
                                          <p:attrName>ppt_x</p:attrName>
                                        </p:attrNameLst>
                                      </p:cBhvr>
                                      <p:tavLst>
                                        <p:tav tm="0">
                                          <p:val>
                                            <p:strVal val="#ppt_x"/>
                                          </p:val>
                                        </p:tav>
                                        <p:tav tm="100000">
                                          <p:val>
                                            <p:strVal val="#ppt_x"/>
                                          </p:val>
                                        </p:tav>
                                      </p:tavLst>
                                    </p:anim>
                                    <p:anim calcmode="lin" valueType="num">
                                      <p:cBhvr>
                                        <p:cTn id="3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FA21C72-692C-49FD-9EB4-DDDDDEBD4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75405" y="950977"/>
            <a:ext cx="9041190" cy="4956047"/>
          </a:xfrm>
          <a:prstGeom prst="rect">
            <a:avLst/>
          </a:prstGeom>
          <a:solidFill>
            <a:srgbClr val="FFFFFF"/>
          </a:solidFill>
          <a:ln w="31750">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a piece of paper&#10;&#10;Description generated with very high confidence">
            <a:extLst>
              <a:ext uri="{FF2B5EF4-FFF2-40B4-BE49-F238E27FC236}">
                <a16:creationId xmlns:a16="http://schemas.microsoft.com/office/drawing/2014/main" id="{26625FA0-E804-4081-8777-FD93C134BC9C}"/>
              </a:ext>
            </a:extLst>
          </p:cNvPr>
          <p:cNvPicPr>
            <a:picLocks noChangeAspect="1"/>
          </p:cNvPicPr>
          <p:nvPr/>
        </p:nvPicPr>
        <p:blipFill>
          <a:blip r:embed="rId2"/>
          <a:stretch>
            <a:fillRect/>
          </a:stretch>
        </p:blipFill>
        <p:spPr>
          <a:xfrm>
            <a:off x="2366210" y="2320840"/>
            <a:ext cx="7915425" cy="2216319"/>
          </a:xfrm>
          <a:prstGeom prst="rect">
            <a:avLst/>
          </a:prstGeom>
        </p:spPr>
      </p:pic>
      <p:sp>
        <p:nvSpPr>
          <p:cNvPr id="10" name="Oval 9">
            <a:extLst>
              <a:ext uri="{FF2B5EF4-FFF2-40B4-BE49-F238E27FC236}">
                <a16:creationId xmlns:a16="http://schemas.microsoft.com/office/drawing/2014/main" id="{FBAF941A-6830-47A3-B63C-7C7B66AEA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380" y="624518"/>
            <a:ext cx="2157984" cy="2157984"/>
          </a:xfrm>
          <a:prstGeom prst="ellipse">
            <a:avLst/>
          </a:prstGeom>
          <a:solidFill>
            <a:srgbClr val="404040"/>
          </a:solidFill>
          <a:ln w="317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7F089EA-5FF2-4A06-89FB-2D6675C6949B}"/>
              </a:ext>
            </a:extLst>
          </p:cNvPr>
          <p:cNvSpPr txBox="1"/>
          <p:nvPr/>
        </p:nvSpPr>
        <p:spPr>
          <a:xfrm>
            <a:off x="796972" y="789110"/>
            <a:ext cx="1828800" cy="1828800"/>
          </a:xfrm>
          <a:prstGeom prst="ellipse">
            <a:avLst/>
          </a:prstGeom>
          <a:noFill/>
          <a:ln>
            <a:solidFill>
              <a:srgbClr val="FFFFFF"/>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1400" cap="all" spc="200">
                <a:solidFill>
                  <a:srgbClr val="FFFFFF"/>
                </a:solidFill>
                <a:latin typeface="+mj-lt"/>
                <a:ea typeface="+mj-ea"/>
                <a:cs typeface="+mj-cs"/>
              </a:rPr>
              <a:t>Your chance to give it a go!</a:t>
            </a:r>
          </a:p>
        </p:txBody>
      </p:sp>
    </p:spTree>
    <p:extLst>
      <p:ext uri="{BB962C8B-B14F-4D97-AF65-F5344CB8AC3E}">
        <p14:creationId xmlns:p14="http://schemas.microsoft.com/office/powerpoint/2010/main" val="606111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C0517D5-D684-4241-8731-879CF3E0992D}"/>
              </a:ext>
            </a:extLst>
          </p:cNvPr>
          <p:cNvSpPr/>
          <p:nvPr/>
        </p:nvSpPr>
        <p:spPr>
          <a:xfrm>
            <a:off x="906379" y="1191996"/>
            <a:ext cx="6096000" cy="5262979"/>
          </a:xfrm>
          <a:prstGeom prst="rect">
            <a:avLst/>
          </a:prstGeom>
        </p:spPr>
        <p:txBody>
          <a:bodyPr>
            <a:spAutoFit/>
          </a:bodyPr>
          <a:lstStyle/>
          <a:p>
            <a:pPr marL="285750" indent="-285750">
              <a:buFont typeface="Arial" panose="020B0604020202020204" pitchFamily="34" charset="0"/>
              <a:buChar char="•"/>
            </a:pPr>
            <a:r>
              <a:rPr lang="en-GB" sz="2400" dirty="0"/>
              <a:t>In addition to asking friends and family, use the formal processes and mechanisms at your workplace. </a:t>
            </a:r>
          </a:p>
          <a:p>
            <a:endParaRPr lang="en-GB" sz="2400" dirty="0"/>
          </a:p>
          <a:p>
            <a:pPr marL="285750" indent="-285750">
              <a:buFont typeface="Arial" panose="020B0604020202020204" pitchFamily="34" charset="0"/>
              <a:buChar char="•"/>
            </a:pPr>
            <a:r>
              <a:rPr lang="en-GB" sz="2400" dirty="0"/>
              <a:t>If these don’t exist, see if you can establish some formal feedback loops. </a:t>
            </a:r>
          </a:p>
          <a:p>
            <a:endParaRPr lang="en-GB" sz="2400" dirty="0"/>
          </a:p>
          <a:p>
            <a:pPr marL="285750" indent="-285750">
              <a:buFont typeface="Arial" panose="020B0604020202020204" pitchFamily="34" charset="0"/>
              <a:buChar char="•"/>
            </a:pPr>
            <a:r>
              <a:rPr lang="en-GB" sz="2400" dirty="0"/>
              <a:t>Provided it is done well, </a:t>
            </a:r>
            <a:r>
              <a:rPr lang="en-GB" sz="2400" dirty="0">
                <a:solidFill>
                  <a:srgbClr val="C00000"/>
                </a:solidFill>
              </a:rPr>
              <a:t>constructive</a:t>
            </a:r>
            <a:r>
              <a:rPr lang="en-GB" sz="2400" dirty="0"/>
              <a:t>, formalised feedback allows us to better see our own strengths and weaknesses.</a:t>
            </a:r>
          </a:p>
          <a:p>
            <a:r>
              <a:rPr lang="en-GB" sz="2400" dirty="0"/>
              <a:t> </a:t>
            </a:r>
          </a:p>
          <a:p>
            <a:pPr marL="285750" indent="-285750">
              <a:buFont typeface="Arial" panose="020B0604020202020204" pitchFamily="34" charset="0"/>
              <a:buChar char="•"/>
            </a:pPr>
            <a:r>
              <a:rPr lang="en-GB" sz="2400" i="1" dirty="0"/>
              <a:t>The imperative here is to not wait around for things to happen, but to proactively seek out the feedback</a:t>
            </a:r>
          </a:p>
        </p:txBody>
      </p:sp>
      <p:sp>
        <p:nvSpPr>
          <p:cNvPr id="4" name="TextBox 3">
            <a:extLst>
              <a:ext uri="{FF2B5EF4-FFF2-40B4-BE49-F238E27FC236}">
                <a16:creationId xmlns:a16="http://schemas.microsoft.com/office/drawing/2014/main" id="{7EE67F06-1885-49F2-8D66-087651142240}"/>
              </a:ext>
            </a:extLst>
          </p:cNvPr>
          <p:cNvSpPr txBox="1"/>
          <p:nvPr/>
        </p:nvSpPr>
        <p:spPr>
          <a:xfrm>
            <a:off x="433137" y="228600"/>
            <a:ext cx="7098631" cy="523220"/>
          </a:xfrm>
          <a:prstGeom prst="rect">
            <a:avLst/>
          </a:prstGeom>
          <a:noFill/>
        </p:spPr>
        <p:txBody>
          <a:bodyPr wrap="square" rtlCol="0">
            <a:spAutoFit/>
          </a:bodyPr>
          <a:lstStyle/>
          <a:p>
            <a:r>
              <a:rPr lang="en-GB" sz="2800" b="1" u="sng" dirty="0"/>
              <a:t>Get regular feedback at work</a:t>
            </a:r>
          </a:p>
        </p:txBody>
      </p:sp>
      <p:pic>
        <p:nvPicPr>
          <p:cNvPr id="5" name="Picture 4">
            <a:extLst>
              <a:ext uri="{FF2B5EF4-FFF2-40B4-BE49-F238E27FC236}">
                <a16:creationId xmlns:a16="http://schemas.microsoft.com/office/drawing/2014/main" id="{322A9ABA-0FBB-4D9B-BDEA-7A5095502DCA}"/>
              </a:ext>
            </a:extLst>
          </p:cNvPr>
          <p:cNvPicPr>
            <a:picLocks noChangeAspect="1"/>
          </p:cNvPicPr>
          <p:nvPr/>
        </p:nvPicPr>
        <p:blipFill>
          <a:blip r:embed="rId2"/>
          <a:stretch>
            <a:fillRect/>
          </a:stretch>
        </p:blipFill>
        <p:spPr>
          <a:xfrm>
            <a:off x="7002379" y="2396791"/>
            <a:ext cx="4892388" cy="2064418"/>
          </a:xfrm>
          <a:prstGeom prst="rect">
            <a:avLst/>
          </a:prstGeom>
        </p:spPr>
      </p:pic>
    </p:spTree>
    <p:extLst>
      <p:ext uri="{BB962C8B-B14F-4D97-AF65-F5344CB8AC3E}">
        <p14:creationId xmlns:p14="http://schemas.microsoft.com/office/powerpoint/2010/main" val="2969328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45D855-B778-48E6-958E-4F08EFFB54A9}"/>
              </a:ext>
            </a:extLst>
          </p:cNvPr>
          <p:cNvSpPr/>
          <p:nvPr/>
        </p:nvSpPr>
        <p:spPr>
          <a:xfrm>
            <a:off x="533401" y="1715507"/>
            <a:ext cx="7239000" cy="3970318"/>
          </a:xfrm>
          <a:prstGeom prst="rect">
            <a:avLst/>
          </a:prstGeom>
        </p:spPr>
        <p:txBody>
          <a:bodyPr wrap="square">
            <a:spAutoFit/>
          </a:bodyPr>
          <a:lstStyle/>
          <a:p>
            <a:pPr marL="285750" indent="-285750">
              <a:buFont typeface="Arial" panose="020B0604020202020204" pitchFamily="34" charset="0"/>
              <a:buChar char="•"/>
            </a:pPr>
            <a:r>
              <a:rPr lang="en-GB" sz="2800" dirty="0"/>
              <a:t>The key to effective formal feedback is to have a process and manage it. </a:t>
            </a:r>
          </a:p>
          <a:p>
            <a:endParaRPr lang="en-GB" sz="2800" dirty="0"/>
          </a:p>
          <a:p>
            <a:pPr marL="285750" indent="-285750">
              <a:buFont typeface="Arial" panose="020B0604020202020204" pitchFamily="34" charset="0"/>
              <a:buChar char="•"/>
            </a:pPr>
            <a:r>
              <a:rPr lang="en-GB" sz="2800" dirty="0"/>
              <a:t>Once the feedback process is completed, it is important all involved to </a:t>
            </a:r>
            <a:r>
              <a:rPr lang="en-GB" sz="2800" dirty="0">
                <a:solidFill>
                  <a:srgbClr val="C00000"/>
                </a:solidFill>
              </a:rPr>
              <a:t>reflect</a:t>
            </a:r>
            <a:r>
              <a:rPr lang="en-GB" sz="2800" dirty="0"/>
              <a:t> on it by writing down their top takeaways. Note both any surprising </a:t>
            </a:r>
            <a:r>
              <a:rPr lang="en-GB" sz="2800" dirty="0">
                <a:solidFill>
                  <a:srgbClr val="C00000"/>
                </a:solidFill>
              </a:rPr>
              <a:t>strengths</a:t>
            </a:r>
            <a:r>
              <a:rPr lang="en-GB" sz="2800" dirty="0"/>
              <a:t> and any </a:t>
            </a:r>
            <a:r>
              <a:rPr lang="en-GB" sz="2800" dirty="0">
                <a:solidFill>
                  <a:srgbClr val="C00000"/>
                </a:solidFill>
              </a:rPr>
              <a:t>weaknesses</a:t>
            </a:r>
            <a:r>
              <a:rPr lang="en-GB" sz="2800" dirty="0"/>
              <a:t> or </a:t>
            </a:r>
            <a:r>
              <a:rPr lang="en-GB" sz="2800" dirty="0">
                <a:solidFill>
                  <a:srgbClr val="C00000"/>
                </a:solidFill>
              </a:rPr>
              <a:t>blind spots</a:t>
            </a:r>
            <a:r>
              <a:rPr lang="en-GB" sz="2800" dirty="0"/>
              <a:t>……and act upon them, where appropriate.</a:t>
            </a:r>
          </a:p>
        </p:txBody>
      </p:sp>
      <p:pic>
        <p:nvPicPr>
          <p:cNvPr id="3" name="Picture 2">
            <a:extLst>
              <a:ext uri="{FF2B5EF4-FFF2-40B4-BE49-F238E27FC236}">
                <a16:creationId xmlns:a16="http://schemas.microsoft.com/office/drawing/2014/main" id="{4C962AE6-B371-4227-85D1-690A69D83508}"/>
              </a:ext>
            </a:extLst>
          </p:cNvPr>
          <p:cNvPicPr>
            <a:picLocks noChangeAspect="1"/>
          </p:cNvPicPr>
          <p:nvPr/>
        </p:nvPicPr>
        <p:blipFill>
          <a:blip r:embed="rId2"/>
          <a:stretch>
            <a:fillRect/>
          </a:stretch>
        </p:blipFill>
        <p:spPr>
          <a:xfrm>
            <a:off x="667038" y="508480"/>
            <a:ext cx="7224386" cy="749873"/>
          </a:xfrm>
          <a:prstGeom prst="rect">
            <a:avLst/>
          </a:prstGeom>
        </p:spPr>
      </p:pic>
      <p:pic>
        <p:nvPicPr>
          <p:cNvPr id="4" name="Picture 3">
            <a:extLst>
              <a:ext uri="{FF2B5EF4-FFF2-40B4-BE49-F238E27FC236}">
                <a16:creationId xmlns:a16="http://schemas.microsoft.com/office/drawing/2014/main" id="{1E69C708-5656-428E-B2EC-8DBCA99B8B5B}"/>
              </a:ext>
            </a:extLst>
          </p:cNvPr>
          <p:cNvPicPr>
            <a:picLocks noChangeAspect="1"/>
          </p:cNvPicPr>
          <p:nvPr/>
        </p:nvPicPr>
        <p:blipFill>
          <a:blip r:embed="rId3"/>
          <a:stretch>
            <a:fillRect/>
          </a:stretch>
        </p:blipFill>
        <p:spPr>
          <a:xfrm>
            <a:off x="7999708" y="1918034"/>
            <a:ext cx="3527118" cy="2641934"/>
          </a:xfrm>
          <a:prstGeom prst="rect">
            <a:avLst/>
          </a:prstGeom>
        </p:spPr>
      </p:pic>
    </p:spTree>
    <p:extLst>
      <p:ext uri="{BB962C8B-B14F-4D97-AF65-F5344CB8AC3E}">
        <p14:creationId xmlns:p14="http://schemas.microsoft.com/office/powerpoint/2010/main" val="1598011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A2227BB-D974-4699-8CC4-D739F01131EC}"/>
              </a:ext>
            </a:extLst>
          </p:cNvPr>
          <p:cNvSpPr txBox="1"/>
          <p:nvPr/>
        </p:nvSpPr>
        <p:spPr>
          <a:xfrm>
            <a:off x="804673" y="2133600"/>
            <a:ext cx="3044952" cy="1898904"/>
          </a:xfrm>
          <a:prstGeom prst="rect">
            <a:avLst/>
          </a:prstGeom>
        </p:spPr>
        <p:txBody>
          <a:bodyPr vert="horz" lIns="274320" tIns="182880" rIns="274320" bIns="182880" rtlCol="0" anchor="ctr" anchorCtr="1">
            <a:normAutofit/>
          </a:bodyPr>
          <a:lstStyle/>
          <a:p>
            <a:pPr algn="ctr" defTabSz="914400">
              <a:lnSpc>
                <a:spcPct val="90000"/>
              </a:lnSpc>
              <a:spcBef>
                <a:spcPct val="0"/>
              </a:spcBef>
              <a:spcAft>
                <a:spcPts val="600"/>
              </a:spcAft>
            </a:pPr>
            <a:r>
              <a:rPr lang="en-US" sz="2800" b="1" u="sng" cap="all" spc="200">
                <a:solidFill>
                  <a:srgbClr val="262626"/>
                </a:solidFill>
                <a:latin typeface="+mj-lt"/>
                <a:ea typeface="+mj-ea"/>
                <a:cs typeface="+mj-cs"/>
              </a:rPr>
              <a:t>Learning Styles- VARK</a:t>
            </a:r>
          </a:p>
        </p:txBody>
      </p:sp>
      <p:sp>
        <p:nvSpPr>
          <p:cNvPr id="10" name="Rectangle 9">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1">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282900B-CED8-462C-8A57-5C2579E0655B}"/>
              </a:ext>
            </a:extLst>
          </p:cNvPr>
          <p:cNvPicPr>
            <a:picLocks noChangeAspect="1"/>
          </p:cNvPicPr>
          <p:nvPr/>
        </p:nvPicPr>
        <p:blipFill>
          <a:blip r:embed="rId3"/>
          <a:stretch>
            <a:fillRect/>
          </a:stretch>
        </p:blipFill>
        <p:spPr>
          <a:xfrm>
            <a:off x="5228406" y="1122807"/>
            <a:ext cx="5749403" cy="4297680"/>
          </a:xfrm>
          <a:prstGeom prst="rect">
            <a:avLst/>
          </a:prstGeom>
        </p:spPr>
      </p:pic>
    </p:spTree>
    <p:extLst>
      <p:ext uri="{BB962C8B-B14F-4D97-AF65-F5344CB8AC3E}">
        <p14:creationId xmlns:p14="http://schemas.microsoft.com/office/powerpoint/2010/main" val="1453090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AE1037-D007-4364-8779-F0D9BBBBE9EB}"/>
              </a:ext>
            </a:extLst>
          </p:cNvPr>
          <p:cNvPicPr>
            <a:picLocks noChangeAspect="1"/>
          </p:cNvPicPr>
          <p:nvPr/>
        </p:nvPicPr>
        <p:blipFill>
          <a:blip r:embed="rId3"/>
          <a:stretch>
            <a:fillRect/>
          </a:stretch>
        </p:blipFill>
        <p:spPr>
          <a:xfrm>
            <a:off x="2598822" y="476533"/>
            <a:ext cx="6535936" cy="2952467"/>
          </a:xfrm>
          <a:prstGeom prst="rect">
            <a:avLst/>
          </a:prstGeom>
        </p:spPr>
      </p:pic>
      <p:sp>
        <p:nvSpPr>
          <p:cNvPr id="3" name="Rectangle 2">
            <a:extLst>
              <a:ext uri="{FF2B5EF4-FFF2-40B4-BE49-F238E27FC236}">
                <a16:creationId xmlns:a16="http://schemas.microsoft.com/office/drawing/2014/main" id="{6FA9E4FB-4152-418F-9398-B86303BC230D}"/>
              </a:ext>
            </a:extLst>
          </p:cNvPr>
          <p:cNvSpPr/>
          <p:nvPr/>
        </p:nvSpPr>
        <p:spPr>
          <a:xfrm>
            <a:off x="2279576" y="3762618"/>
            <a:ext cx="7632848" cy="2308324"/>
          </a:xfrm>
          <a:prstGeom prst="rect">
            <a:avLst/>
          </a:prstGeom>
        </p:spPr>
        <p:txBody>
          <a:bodyPr wrap="square">
            <a:spAutoFit/>
          </a:bodyPr>
          <a:lstStyle/>
          <a:p>
            <a:r>
              <a:rPr lang="en-GB" sz="2400" dirty="0"/>
              <a:t>Your scores will give an indication of your preference for some of the different ways of learning</a:t>
            </a:r>
          </a:p>
          <a:p>
            <a:r>
              <a:rPr lang="en-GB" sz="2400" dirty="0"/>
              <a:t>V	- by </a:t>
            </a:r>
            <a:r>
              <a:rPr lang="en-GB" sz="2400" b="1" dirty="0">
                <a:solidFill>
                  <a:srgbClr val="C00000"/>
                </a:solidFill>
              </a:rPr>
              <a:t>Visual</a:t>
            </a:r>
            <a:r>
              <a:rPr lang="en-GB" sz="2400" dirty="0"/>
              <a:t> Study Strategies</a:t>
            </a:r>
          </a:p>
          <a:p>
            <a:r>
              <a:rPr lang="en-GB" sz="2400" dirty="0"/>
              <a:t>A	- by </a:t>
            </a:r>
            <a:r>
              <a:rPr lang="en-GB" sz="2400" b="1" dirty="0">
                <a:solidFill>
                  <a:srgbClr val="0070C0"/>
                </a:solidFill>
              </a:rPr>
              <a:t>Aural</a:t>
            </a:r>
            <a:r>
              <a:rPr lang="en-GB" sz="2400" b="1" dirty="0"/>
              <a:t> </a:t>
            </a:r>
            <a:r>
              <a:rPr lang="en-GB" sz="2400" dirty="0"/>
              <a:t>Study</a:t>
            </a:r>
            <a:r>
              <a:rPr lang="en-GB" sz="2400" b="1" dirty="0"/>
              <a:t> </a:t>
            </a:r>
            <a:r>
              <a:rPr lang="en-GB" sz="2400" dirty="0"/>
              <a:t>Strategies</a:t>
            </a:r>
          </a:p>
          <a:p>
            <a:r>
              <a:rPr lang="en-GB" sz="2400" dirty="0"/>
              <a:t>R 	- by </a:t>
            </a:r>
            <a:r>
              <a:rPr lang="en-GB" sz="2400" b="1" dirty="0">
                <a:solidFill>
                  <a:srgbClr val="00B050"/>
                </a:solidFill>
              </a:rPr>
              <a:t>Read/Write</a:t>
            </a:r>
            <a:r>
              <a:rPr lang="en-GB" sz="2400" dirty="0"/>
              <a:t> Study Strategies</a:t>
            </a:r>
          </a:p>
          <a:p>
            <a:r>
              <a:rPr lang="en-GB" sz="2400" dirty="0"/>
              <a:t>K	- by </a:t>
            </a:r>
            <a:r>
              <a:rPr lang="en-GB" sz="2400" b="1" dirty="0" err="1">
                <a:solidFill>
                  <a:srgbClr val="7030A0"/>
                </a:solidFill>
              </a:rPr>
              <a:t>Kinesthetic</a:t>
            </a:r>
            <a:r>
              <a:rPr lang="en-GB" sz="2400" dirty="0"/>
              <a:t> Study Strategies</a:t>
            </a:r>
          </a:p>
        </p:txBody>
      </p:sp>
    </p:spTree>
    <p:extLst>
      <p:ext uri="{BB962C8B-B14F-4D97-AF65-F5344CB8AC3E}">
        <p14:creationId xmlns:p14="http://schemas.microsoft.com/office/powerpoint/2010/main" val="25576240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FA21C72-692C-49FD-9EB4-DDDDDEBD4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75405" y="950977"/>
            <a:ext cx="9041190" cy="4956047"/>
          </a:xfrm>
          <a:prstGeom prst="rect">
            <a:avLst/>
          </a:prstGeom>
          <a:solidFill>
            <a:srgbClr val="FFFFFF"/>
          </a:solidFill>
          <a:ln w="31750">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ell phone&#10;&#10;Description generated with very high confidence">
            <a:extLst>
              <a:ext uri="{FF2B5EF4-FFF2-40B4-BE49-F238E27FC236}">
                <a16:creationId xmlns:a16="http://schemas.microsoft.com/office/drawing/2014/main" id="{E70BD7F4-8F2C-4681-B465-E86C67D560BF}"/>
              </a:ext>
            </a:extLst>
          </p:cNvPr>
          <p:cNvPicPr>
            <a:picLocks noChangeAspect="1"/>
          </p:cNvPicPr>
          <p:nvPr/>
        </p:nvPicPr>
        <p:blipFill>
          <a:blip r:embed="rId2"/>
          <a:stretch>
            <a:fillRect/>
          </a:stretch>
        </p:blipFill>
        <p:spPr>
          <a:xfrm>
            <a:off x="3677020" y="1271016"/>
            <a:ext cx="5293804" cy="4315968"/>
          </a:xfrm>
          <a:prstGeom prst="rect">
            <a:avLst/>
          </a:prstGeom>
        </p:spPr>
      </p:pic>
      <p:sp>
        <p:nvSpPr>
          <p:cNvPr id="10" name="Oval 9">
            <a:extLst>
              <a:ext uri="{FF2B5EF4-FFF2-40B4-BE49-F238E27FC236}">
                <a16:creationId xmlns:a16="http://schemas.microsoft.com/office/drawing/2014/main" id="{FBAF941A-6830-47A3-B63C-7C7B66AEA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380" y="624518"/>
            <a:ext cx="2157984" cy="2157984"/>
          </a:xfrm>
          <a:prstGeom prst="ellipse">
            <a:avLst/>
          </a:prstGeom>
          <a:solidFill>
            <a:srgbClr val="404040"/>
          </a:solidFill>
          <a:ln w="317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98FCE0C-294E-44AC-8B26-6B9E34A8A075}"/>
              </a:ext>
            </a:extLst>
          </p:cNvPr>
          <p:cNvSpPr txBox="1"/>
          <p:nvPr/>
        </p:nvSpPr>
        <p:spPr>
          <a:xfrm>
            <a:off x="796972" y="789110"/>
            <a:ext cx="1828800" cy="1828800"/>
          </a:xfrm>
          <a:prstGeom prst="ellipse">
            <a:avLst/>
          </a:prstGeom>
          <a:noFill/>
          <a:ln>
            <a:solidFill>
              <a:srgbClr val="FFFFFF"/>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2000" cap="all" spc="200" dirty="0">
                <a:solidFill>
                  <a:srgbClr val="FFFFFF"/>
                </a:solidFill>
                <a:latin typeface="+mj-lt"/>
                <a:ea typeface="+mj-ea"/>
                <a:cs typeface="+mj-cs"/>
              </a:rPr>
              <a:t>Have a Go!</a:t>
            </a:r>
          </a:p>
        </p:txBody>
      </p:sp>
    </p:spTree>
    <p:extLst>
      <p:ext uri="{BB962C8B-B14F-4D97-AF65-F5344CB8AC3E}">
        <p14:creationId xmlns:p14="http://schemas.microsoft.com/office/powerpoint/2010/main" val="869560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050B5C9-E7D4-49AF-808F-7BD25CB59F01}"/>
              </a:ext>
            </a:extLst>
          </p:cNvPr>
          <p:cNvSpPr txBox="1">
            <a:spLocks/>
          </p:cNvSpPr>
          <p:nvPr/>
        </p:nvSpPr>
        <p:spPr>
          <a:xfrm>
            <a:off x="1036470" y="1851527"/>
            <a:ext cx="6345260" cy="3530600"/>
          </a:xfrm>
          <a:prstGeom prst="rect">
            <a:avLst/>
          </a:prstGeom>
        </p:spPr>
        <p:txBody>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GB" dirty="0">
                <a:latin typeface="Arial" panose="020B0604020202020204" pitchFamily="34" charset="0"/>
                <a:cs typeface="Arial" panose="020B0604020202020204" pitchFamily="34" charset="0"/>
              </a:rPr>
              <a:t> Notice details</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Observe rather than act or talk</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Find verbal instructions difficult</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Memorise by looking at  pictures/videos </a:t>
            </a:r>
          </a:p>
          <a:p>
            <a:endParaRPr lang="en-GB" dirty="0"/>
          </a:p>
        </p:txBody>
      </p:sp>
      <p:pic>
        <p:nvPicPr>
          <p:cNvPr id="3" name="Picture 2">
            <a:extLst>
              <a:ext uri="{FF2B5EF4-FFF2-40B4-BE49-F238E27FC236}">
                <a16:creationId xmlns:a16="http://schemas.microsoft.com/office/drawing/2014/main" id="{FF67E3BD-E56A-41BF-8F2B-9432CCC9C8B5}"/>
              </a:ext>
            </a:extLst>
          </p:cNvPr>
          <p:cNvPicPr>
            <a:picLocks noChangeAspect="1"/>
          </p:cNvPicPr>
          <p:nvPr/>
        </p:nvPicPr>
        <p:blipFill>
          <a:blip r:embed="rId2"/>
          <a:stretch>
            <a:fillRect/>
          </a:stretch>
        </p:blipFill>
        <p:spPr>
          <a:xfrm>
            <a:off x="7982901" y="2355546"/>
            <a:ext cx="3036071" cy="1761897"/>
          </a:xfrm>
          <a:prstGeom prst="rect">
            <a:avLst/>
          </a:prstGeom>
        </p:spPr>
      </p:pic>
      <p:sp>
        <p:nvSpPr>
          <p:cNvPr id="4" name="Rectangle 3">
            <a:extLst>
              <a:ext uri="{FF2B5EF4-FFF2-40B4-BE49-F238E27FC236}">
                <a16:creationId xmlns:a16="http://schemas.microsoft.com/office/drawing/2014/main" id="{3DE3B9D5-0DB3-4515-A4AD-5D2F8863664F}"/>
              </a:ext>
            </a:extLst>
          </p:cNvPr>
          <p:cNvSpPr/>
          <p:nvPr/>
        </p:nvSpPr>
        <p:spPr>
          <a:xfrm>
            <a:off x="1015204" y="163977"/>
            <a:ext cx="2124300"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Visual</a:t>
            </a:r>
          </a:p>
        </p:txBody>
      </p:sp>
    </p:spTree>
    <p:extLst>
      <p:ext uri="{BB962C8B-B14F-4D97-AF65-F5344CB8AC3E}">
        <p14:creationId xmlns:p14="http://schemas.microsoft.com/office/powerpoint/2010/main" val="217614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3" end="3"/>
                                            </p:txEl>
                                          </p:spTgt>
                                        </p:tgtEl>
                                        <p:attrNameLst>
                                          <p:attrName>style.visibility</p:attrName>
                                        </p:attrNameLst>
                                      </p:cBhvr>
                                      <p:to>
                                        <p:strVal val="visible"/>
                                      </p:to>
                                    </p:set>
                                    <p:animEffect transition="in" filter="fade">
                                      <p:cBhvr>
                                        <p:cTn id="14" dur="1000"/>
                                        <p:tgtEl>
                                          <p:spTgt spid="2">
                                            <p:txEl>
                                              <p:pRg st="3" end="3"/>
                                            </p:txEl>
                                          </p:spTgt>
                                        </p:tgtEl>
                                      </p:cBhvr>
                                    </p:animEffect>
                                    <p:anim calcmode="lin" valueType="num">
                                      <p:cBhvr>
                                        <p:cTn id="15"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animEffect transition="in" filter="fade">
                                      <p:cBhvr>
                                        <p:cTn id="21" dur="1000"/>
                                        <p:tgtEl>
                                          <p:spTgt spid="2">
                                            <p:txEl>
                                              <p:pRg st="6" end="6"/>
                                            </p:txEl>
                                          </p:spTgt>
                                        </p:tgtEl>
                                      </p:cBhvr>
                                    </p:animEffect>
                                    <p:anim calcmode="lin" valueType="num">
                                      <p:cBhvr>
                                        <p:cTn id="22"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9" end="9"/>
                                            </p:txEl>
                                          </p:spTgt>
                                        </p:tgtEl>
                                        <p:attrNameLst>
                                          <p:attrName>style.visibility</p:attrName>
                                        </p:attrNameLst>
                                      </p:cBhvr>
                                      <p:to>
                                        <p:strVal val="visible"/>
                                      </p:to>
                                    </p:set>
                                    <p:animEffect transition="in" filter="fade">
                                      <p:cBhvr>
                                        <p:cTn id="28" dur="1000"/>
                                        <p:tgtEl>
                                          <p:spTgt spid="2">
                                            <p:txEl>
                                              <p:pRg st="9" end="9"/>
                                            </p:txEl>
                                          </p:spTgt>
                                        </p:tgtEl>
                                      </p:cBhvr>
                                    </p:animEffect>
                                    <p:anim calcmode="lin" valueType="num">
                                      <p:cBhvr>
                                        <p:cTn id="29"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a:extLst>
              <a:ext uri="{FF2B5EF4-FFF2-40B4-BE49-F238E27FC236}">
                <a16:creationId xmlns:a16="http://schemas.microsoft.com/office/drawing/2014/main" id="{6B0CD1BF-0A0E-4ACD-B1CE-E884743ED5A0}"/>
              </a:ext>
            </a:extLst>
          </p:cNvPr>
          <p:cNvSpPr txBox="1">
            <a:spLocks/>
          </p:cNvSpPr>
          <p:nvPr/>
        </p:nvSpPr>
        <p:spPr>
          <a:xfrm>
            <a:off x="780160" y="1550737"/>
            <a:ext cx="7906639" cy="3530600"/>
          </a:xfrm>
          <a:prstGeom prst="rect">
            <a:avLst/>
          </a:prstGeom>
        </p:spPr>
        <p:txBody>
          <a:bodyPr>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GB" sz="1600" dirty="0">
                <a:cs typeface="Arial" panose="020B0604020202020204" pitchFamily="34" charset="0"/>
              </a:rPr>
              <a:t> Enjoy talking and listening to others</a:t>
            </a:r>
          </a:p>
          <a:p>
            <a:endParaRPr lang="en-GB" sz="800" dirty="0">
              <a:cs typeface="Arial" panose="020B0604020202020204" pitchFamily="34" charset="0"/>
            </a:endParaRPr>
          </a:p>
          <a:p>
            <a:endParaRPr lang="en-GB" sz="800" dirty="0">
              <a:cs typeface="Arial" panose="020B0604020202020204" pitchFamily="34" charset="0"/>
            </a:endParaRPr>
          </a:p>
          <a:p>
            <a:r>
              <a:rPr lang="en-GB" sz="1600" dirty="0">
                <a:cs typeface="Arial" panose="020B0604020202020204" pitchFamily="34" charset="0"/>
              </a:rPr>
              <a:t> Like to try new things</a:t>
            </a:r>
          </a:p>
          <a:p>
            <a:endParaRPr lang="en-GB" sz="800" dirty="0">
              <a:cs typeface="Arial" panose="020B0604020202020204" pitchFamily="34" charset="0"/>
            </a:endParaRPr>
          </a:p>
          <a:p>
            <a:endParaRPr lang="en-GB" sz="800" dirty="0">
              <a:cs typeface="Arial" panose="020B0604020202020204" pitchFamily="34" charset="0"/>
            </a:endParaRPr>
          </a:p>
          <a:p>
            <a:r>
              <a:rPr lang="en-GB" sz="1600" dirty="0">
                <a:cs typeface="Arial" panose="020B0604020202020204" pitchFamily="34" charset="0"/>
              </a:rPr>
              <a:t> Hum, sing and whisper or talk out loud</a:t>
            </a:r>
          </a:p>
          <a:p>
            <a:endParaRPr lang="en-GB" sz="800" dirty="0">
              <a:cs typeface="Arial" panose="020B0604020202020204" pitchFamily="34" charset="0"/>
            </a:endParaRPr>
          </a:p>
          <a:p>
            <a:endParaRPr lang="en-GB" sz="800" dirty="0">
              <a:cs typeface="Arial" panose="020B0604020202020204" pitchFamily="34" charset="0"/>
            </a:endParaRPr>
          </a:p>
          <a:p>
            <a:r>
              <a:rPr lang="en-GB" sz="1600" dirty="0">
                <a:cs typeface="Arial" panose="020B0604020202020204" pitchFamily="34" charset="0"/>
              </a:rPr>
              <a:t> Easily distracted</a:t>
            </a:r>
          </a:p>
          <a:p>
            <a:endParaRPr lang="en-GB" sz="800" dirty="0">
              <a:cs typeface="Arial" panose="020B0604020202020204" pitchFamily="34" charset="0"/>
            </a:endParaRPr>
          </a:p>
          <a:p>
            <a:endParaRPr lang="en-GB" sz="800" dirty="0">
              <a:cs typeface="Arial" panose="020B0604020202020204" pitchFamily="34" charset="0"/>
            </a:endParaRPr>
          </a:p>
          <a:p>
            <a:r>
              <a:rPr lang="en-GB" sz="1600" dirty="0">
                <a:cs typeface="Arial" panose="020B0604020202020204" pitchFamily="34" charset="0"/>
              </a:rPr>
              <a:t> Have difficulty with written instructions</a:t>
            </a:r>
          </a:p>
          <a:p>
            <a:endParaRPr lang="en-GB" sz="800" dirty="0">
              <a:cs typeface="Arial" panose="020B0604020202020204" pitchFamily="34" charset="0"/>
            </a:endParaRPr>
          </a:p>
          <a:p>
            <a:endParaRPr lang="en-GB" sz="800" dirty="0">
              <a:cs typeface="Arial" panose="020B0604020202020204" pitchFamily="34" charset="0"/>
            </a:endParaRPr>
          </a:p>
          <a:p>
            <a:r>
              <a:rPr lang="en-GB" sz="1600" dirty="0">
                <a:cs typeface="Arial" panose="020B0604020202020204" pitchFamily="34" charset="0"/>
              </a:rPr>
              <a:t> Don’t like noisy environments </a:t>
            </a:r>
          </a:p>
        </p:txBody>
      </p:sp>
      <p:pic>
        <p:nvPicPr>
          <p:cNvPr id="3" name="Picture 2">
            <a:extLst>
              <a:ext uri="{FF2B5EF4-FFF2-40B4-BE49-F238E27FC236}">
                <a16:creationId xmlns:a16="http://schemas.microsoft.com/office/drawing/2014/main" id="{923E6C5E-D1B9-48D2-8B5F-F8C90BA2F0A4}"/>
              </a:ext>
            </a:extLst>
          </p:cNvPr>
          <p:cNvPicPr>
            <a:picLocks noChangeAspect="1"/>
          </p:cNvPicPr>
          <p:nvPr/>
        </p:nvPicPr>
        <p:blipFill>
          <a:blip r:embed="rId2"/>
          <a:stretch>
            <a:fillRect/>
          </a:stretch>
        </p:blipFill>
        <p:spPr>
          <a:xfrm>
            <a:off x="7628021" y="2440501"/>
            <a:ext cx="3898318" cy="2866762"/>
          </a:xfrm>
          <a:prstGeom prst="rect">
            <a:avLst/>
          </a:prstGeom>
        </p:spPr>
      </p:pic>
      <p:sp>
        <p:nvSpPr>
          <p:cNvPr id="4" name="Rectangle 3">
            <a:extLst>
              <a:ext uri="{FF2B5EF4-FFF2-40B4-BE49-F238E27FC236}">
                <a16:creationId xmlns:a16="http://schemas.microsoft.com/office/drawing/2014/main" id="{C7011C9C-D927-4D03-8AA7-8ADC7F900502}"/>
              </a:ext>
            </a:extLst>
          </p:cNvPr>
          <p:cNvSpPr/>
          <p:nvPr/>
        </p:nvSpPr>
        <p:spPr>
          <a:xfrm>
            <a:off x="613111" y="91787"/>
            <a:ext cx="3097131"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Auditory</a:t>
            </a:r>
          </a:p>
        </p:txBody>
      </p:sp>
    </p:spTree>
    <p:extLst>
      <p:ext uri="{BB962C8B-B14F-4D97-AF65-F5344CB8AC3E}">
        <p14:creationId xmlns:p14="http://schemas.microsoft.com/office/powerpoint/2010/main" val="2878448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3" end="3"/>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6" end="6"/>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9" end="9"/>
                                            </p:txEl>
                                          </p:spTgt>
                                        </p:tgtEl>
                                        <p:attrNameLst>
                                          <p:attrName>ppt_c</p:attrName>
                                        </p:attrNameLst>
                                      </p:cBhvr>
                                      <p:to>
                                        <a:srgbClr val="00CCFF"/>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12" end="12"/>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2" end="12"/>
                                            </p:txEl>
                                          </p:spTgt>
                                        </p:tgtEl>
                                        <p:attrNameLst>
                                          <p:attrName>ppt_c</p:attrName>
                                        </p:attrNameLst>
                                      </p:cBhvr>
                                      <p:to>
                                        <a:srgbClr val="00CCFF"/>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15" end="15"/>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5" end="15"/>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754A2F-439D-45C1-93DA-AD16533C21F2}"/>
              </a:ext>
            </a:extLst>
          </p:cNvPr>
          <p:cNvSpPr/>
          <p:nvPr/>
        </p:nvSpPr>
        <p:spPr>
          <a:xfrm>
            <a:off x="478587" y="248199"/>
            <a:ext cx="3967753"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Read/Write</a:t>
            </a:r>
          </a:p>
        </p:txBody>
      </p:sp>
      <p:sp>
        <p:nvSpPr>
          <p:cNvPr id="3" name="Content Placeholder 2">
            <a:extLst>
              <a:ext uri="{FF2B5EF4-FFF2-40B4-BE49-F238E27FC236}">
                <a16:creationId xmlns:a16="http://schemas.microsoft.com/office/drawing/2014/main" id="{C35C1506-644B-4088-B726-BCE621D1A07A}"/>
              </a:ext>
            </a:extLst>
          </p:cNvPr>
          <p:cNvSpPr txBox="1">
            <a:spLocks/>
          </p:cNvSpPr>
          <p:nvPr/>
        </p:nvSpPr>
        <p:spPr>
          <a:xfrm>
            <a:off x="744066" y="1995905"/>
            <a:ext cx="6345260" cy="3530600"/>
          </a:xfrm>
          <a:prstGeom prst="rect">
            <a:avLst/>
          </a:prstGeom>
        </p:spPr>
        <p:txBody>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GB" sz="2400" dirty="0">
                <a:cs typeface="Arial" panose="020B0604020202020204" pitchFamily="34" charset="0"/>
              </a:rPr>
              <a:t> Like solitary activities</a:t>
            </a:r>
          </a:p>
          <a:p>
            <a:endParaRPr lang="en-GB" sz="2400" dirty="0">
              <a:cs typeface="Arial" panose="020B0604020202020204" pitchFamily="34" charset="0"/>
            </a:endParaRPr>
          </a:p>
          <a:p>
            <a:endParaRPr lang="en-GB" sz="1050" dirty="0">
              <a:cs typeface="Arial" panose="020B0604020202020204" pitchFamily="34" charset="0"/>
            </a:endParaRPr>
          </a:p>
          <a:p>
            <a:r>
              <a:rPr lang="en-GB" sz="2400" dirty="0">
                <a:cs typeface="Arial" panose="020B0604020202020204" pitchFamily="34" charset="0"/>
              </a:rPr>
              <a:t> Learn best from reading &amp; writing </a:t>
            </a:r>
          </a:p>
          <a:p>
            <a:endParaRPr lang="en-GB" sz="1050" dirty="0">
              <a:cs typeface="Arial" panose="020B0604020202020204" pitchFamily="34" charset="0"/>
            </a:endParaRPr>
          </a:p>
          <a:p>
            <a:endParaRPr lang="en-GB" sz="2400" dirty="0">
              <a:cs typeface="Arial" panose="020B0604020202020204" pitchFamily="34" charset="0"/>
            </a:endParaRPr>
          </a:p>
          <a:p>
            <a:r>
              <a:rPr lang="en-GB" sz="2400" dirty="0">
                <a:cs typeface="Arial" panose="020B0604020202020204" pitchFamily="34" charset="0"/>
              </a:rPr>
              <a:t> Like reading and often good at spelling </a:t>
            </a:r>
          </a:p>
          <a:p>
            <a:endParaRPr lang="en-GB" dirty="0"/>
          </a:p>
        </p:txBody>
      </p:sp>
      <p:pic>
        <p:nvPicPr>
          <p:cNvPr id="4" name="Picture 3">
            <a:extLst>
              <a:ext uri="{FF2B5EF4-FFF2-40B4-BE49-F238E27FC236}">
                <a16:creationId xmlns:a16="http://schemas.microsoft.com/office/drawing/2014/main" id="{4B12FDF6-5745-4A38-811F-FD0756002DB0}"/>
              </a:ext>
            </a:extLst>
          </p:cNvPr>
          <p:cNvPicPr>
            <a:picLocks noChangeAspect="1"/>
          </p:cNvPicPr>
          <p:nvPr/>
        </p:nvPicPr>
        <p:blipFill>
          <a:blip r:embed="rId2"/>
          <a:stretch>
            <a:fillRect/>
          </a:stretch>
        </p:blipFill>
        <p:spPr>
          <a:xfrm>
            <a:off x="7207870" y="2248567"/>
            <a:ext cx="3671690" cy="2792663"/>
          </a:xfrm>
          <a:prstGeom prst="rect">
            <a:avLst/>
          </a:prstGeom>
        </p:spPr>
      </p:pic>
    </p:spTree>
    <p:extLst>
      <p:ext uri="{BB962C8B-B14F-4D97-AF65-F5344CB8AC3E}">
        <p14:creationId xmlns:p14="http://schemas.microsoft.com/office/powerpoint/2010/main" val="4111729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734485-1077-49E2-9967-05E2EDD378EA}"/>
              </a:ext>
            </a:extLst>
          </p:cNvPr>
          <p:cNvSpPr/>
          <p:nvPr/>
        </p:nvSpPr>
        <p:spPr>
          <a:xfrm>
            <a:off x="242857" y="260230"/>
            <a:ext cx="4198585" cy="923330"/>
          </a:xfrm>
          <a:prstGeom prst="rect">
            <a:avLst/>
          </a:prstGeom>
          <a:noFill/>
        </p:spPr>
        <p:txBody>
          <a:bodyPr wrap="none" lIns="91440" tIns="45720" rIns="91440" bIns="45720">
            <a:spAutoFit/>
          </a:bodyPr>
          <a:lstStyle/>
          <a:p>
            <a:pPr algn="ctr"/>
            <a:r>
              <a:rPr lang="en-US" sz="5400" b="1" cap="none" spc="0" dirty="0" err="1">
                <a:ln w="9525">
                  <a:solidFill>
                    <a:schemeClr val="bg1"/>
                  </a:solidFill>
                  <a:prstDash val="solid"/>
                </a:ln>
                <a:solidFill>
                  <a:schemeClr val="tx1"/>
                </a:solidFill>
                <a:effectLst>
                  <a:outerShdw blurRad="12700" dist="38100" dir="2700000" algn="tl" rotWithShape="0">
                    <a:schemeClr val="bg1">
                      <a:lumMod val="50000"/>
                    </a:schemeClr>
                  </a:outerShdw>
                </a:effectLst>
              </a:rPr>
              <a:t>Kinaesthetic</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3" name="Content Placeholder 2">
            <a:extLst>
              <a:ext uri="{FF2B5EF4-FFF2-40B4-BE49-F238E27FC236}">
                <a16:creationId xmlns:a16="http://schemas.microsoft.com/office/drawing/2014/main" id="{7747497A-7A0D-416F-83AB-0C51A3619B65}"/>
              </a:ext>
            </a:extLst>
          </p:cNvPr>
          <p:cNvSpPr txBox="1">
            <a:spLocks/>
          </p:cNvSpPr>
          <p:nvPr/>
        </p:nvSpPr>
        <p:spPr>
          <a:xfrm>
            <a:off x="515466" y="2068095"/>
            <a:ext cx="6345260" cy="3530600"/>
          </a:xfrm>
          <a:prstGeom prst="rect">
            <a:avLst/>
          </a:prstGeom>
        </p:spPr>
        <p:txBody>
          <a:bodyPr>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GB" sz="2000" dirty="0">
                <a:latin typeface="Arial" panose="020B0604020202020204" pitchFamily="34" charset="0"/>
                <a:cs typeface="Arial" panose="020B0604020202020204" pitchFamily="34" charset="0"/>
              </a:rPr>
              <a:t>Like physical activities</a:t>
            </a:r>
          </a:p>
          <a:p>
            <a:endParaRPr lang="en-GB" sz="1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Fidget with pens whilst studying</a:t>
            </a:r>
          </a:p>
          <a:p>
            <a:endParaRPr lang="en-GB" sz="1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Like to try new things</a:t>
            </a:r>
          </a:p>
          <a:p>
            <a:endParaRPr lang="en-GB" sz="105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Do not like reading and often poor at</a:t>
            </a:r>
            <a:r>
              <a:rPr lang="en-GB" sz="2000" strike="sngStrike"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spelling </a:t>
            </a:r>
          </a:p>
          <a:p>
            <a:endParaRPr lang="en-GB" sz="105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Use their hands whilst talking</a:t>
            </a:r>
          </a:p>
          <a:p>
            <a:endParaRPr lang="en-GB" dirty="0"/>
          </a:p>
        </p:txBody>
      </p:sp>
      <p:pic>
        <p:nvPicPr>
          <p:cNvPr id="4" name="Picture 3">
            <a:extLst>
              <a:ext uri="{FF2B5EF4-FFF2-40B4-BE49-F238E27FC236}">
                <a16:creationId xmlns:a16="http://schemas.microsoft.com/office/drawing/2014/main" id="{2A053384-EB8A-4243-9D9F-B4659EF8EBC4}"/>
              </a:ext>
            </a:extLst>
          </p:cNvPr>
          <p:cNvPicPr>
            <a:picLocks noChangeAspect="1"/>
          </p:cNvPicPr>
          <p:nvPr/>
        </p:nvPicPr>
        <p:blipFill>
          <a:blip r:embed="rId2"/>
          <a:stretch>
            <a:fillRect/>
          </a:stretch>
        </p:blipFill>
        <p:spPr>
          <a:xfrm>
            <a:off x="7753856" y="2582693"/>
            <a:ext cx="2194750" cy="1981372"/>
          </a:xfrm>
          <a:prstGeom prst="rect">
            <a:avLst/>
          </a:prstGeom>
        </p:spPr>
      </p:pic>
    </p:spTree>
    <p:extLst>
      <p:ext uri="{BB962C8B-B14F-4D97-AF65-F5344CB8AC3E}">
        <p14:creationId xmlns:p14="http://schemas.microsoft.com/office/powerpoint/2010/main" val="2843981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55BD10-4B3E-4C53-9A51-46CC8CC0A46F}"/>
              </a:ext>
            </a:extLst>
          </p:cNvPr>
          <p:cNvSpPr/>
          <p:nvPr/>
        </p:nvSpPr>
        <p:spPr>
          <a:xfrm>
            <a:off x="1868913" y="0"/>
            <a:ext cx="8454174"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Honey &amp; Mumford (1992)</a:t>
            </a:r>
          </a:p>
        </p:txBody>
      </p:sp>
      <p:pic>
        <p:nvPicPr>
          <p:cNvPr id="3" name="Picture 2">
            <a:extLst>
              <a:ext uri="{FF2B5EF4-FFF2-40B4-BE49-F238E27FC236}">
                <a16:creationId xmlns:a16="http://schemas.microsoft.com/office/drawing/2014/main" id="{160293A9-4F78-4DF4-9DA5-323EABEC83AE}"/>
              </a:ext>
            </a:extLst>
          </p:cNvPr>
          <p:cNvPicPr>
            <a:picLocks noChangeAspect="1"/>
          </p:cNvPicPr>
          <p:nvPr/>
        </p:nvPicPr>
        <p:blipFill>
          <a:blip r:embed="rId3"/>
          <a:stretch>
            <a:fillRect/>
          </a:stretch>
        </p:blipFill>
        <p:spPr>
          <a:xfrm>
            <a:off x="5694684" y="1648309"/>
            <a:ext cx="6096528" cy="4090771"/>
          </a:xfrm>
          <a:prstGeom prst="rect">
            <a:avLst/>
          </a:prstGeom>
        </p:spPr>
      </p:pic>
      <p:sp>
        <p:nvSpPr>
          <p:cNvPr id="4" name="Content Placeholder 2">
            <a:extLst>
              <a:ext uri="{FF2B5EF4-FFF2-40B4-BE49-F238E27FC236}">
                <a16:creationId xmlns:a16="http://schemas.microsoft.com/office/drawing/2014/main" id="{55A6145A-68A5-40D1-BC6B-EC9C5918535B}"/>
              </a:ext>
            </a:extLst>
          </p:cNvPr>
          <p:cNvSpPr txBox="1">
            <a:spLocks/>
          </p:cNvSpPr>
          <p:nvPr/>
        </p:nvSpPr>
        <p:spPr>
          <a:xfrm>
            <a:off x="400788" y="1470484"/>
            <a:ext cx="8229600" cy="3917032"/>
          </a:xfrm>
          <a:prstGeom prst="rect">
            <a:avLst/>
          </a:prstGeom>
        </p:spPr>
        <p:txBody>
          <a:bodyPr>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274320" indent="-274320">
              <a:spcBef>
                <a:spcPts val="580"/>
              </a:spcBef>
              <a:buFont typeface="Arial" panose="020B0604020202020204" pitchFamily="34" charset="0"/>
              <a:buNone/>
              <a:defRPr/>
            </a:pPr>
            <a:r>
              <a:rPr lang="en-GB" dirty="0"/>
              <a:t>Honey &amp; Mumford (1986) suggest </a:t>
            </a:r>
          </a:p>
          <a:p>
            <a:pPr marL="274320" indent="-274320">
              <a:spcBef>
                <a:spcPts val="580"/>
              </a:spcBef>
              <a:buFont typeface="Arial" panose="020B0604020202020204" pitchFamily="34" charset="0"/>
              <a:buNone/>
              <a:defRPr/>
            </a:pPr>
            <a:r>
              <a:rPr lang="en-GB" dirty="0"/>
              <a:t>that there are 4 types of learners:</a:t>
            </a:r>
          </a:p>
          <a:p>
            <a:pPr marL="274320" indent="-274320">
              <a:spcBef>
                <a:spcPts val="580"/>
              </a:spcBef>
              <a:buFont typeface="Arial" panose="020B0604020202020204" pitchFamily="34" charset="0"/>
              <a:buNone/>
              <a:defRPr/>
            </a:pPr>
            <a:endParaRPr lang="en-GB" sz="800" dirty="0"/>
          </a:p>
          <a:p>
            <a:pPr marL="514350" indent="-514350">
              <a:spcBef>
                <a:spcPts val="580"/>
              </a:spcBef>
              <a:defRPr/>
            </a:pPr>
            <a:r>
              <a:rPr lang="en-GB" sz="2800" dirty="0"/>
              <a:t>Activist</a:t>
            </a:r>
          </a:p>
          <a:p>
            <a:pPr marL="514350" indent="-514350">
              <a:spcBef>
                <a:spcPts val="580"/>
              </a:spcBef>
              <a:defRPr/>
            </a:pPr>
            <a:r>
              <a:rPr lang="en-GB" sz="2800" dirty="0"/>
              <a:t>Reflector</a:t>
            </a:r>
          </a:p>
          <a:p>
            <a:pPr marL="514350" indent="-514350">
              <a:spcBef>
                <a:spcPts val="580"/>
              </a:spcBef>
              <a:defRPr/>
            </a:pPr>
            <a:endParaRPr lang="en-GB" sz="800" dirty="0"/>
          </a:p>
          <a:p>
            <a:pPr marL="514350" indent="-514350">
              <a:spcBef>
                <a:spcPts val="580"/>
              </a:spcBef>
              <a:defRPr/>
            </a:pPr>
            <a:r>
              <a:rPr lang="en-GB" sz="2800" dirty="0"/>
              <a:t>Theorist </a:t>
            </a:r>
          </a:p>
          <a:p>
            <a:pPr marL="0" indent="0">
              <a:spcBef>
                <a:spcPts val="580"/>
              </a:spcBef>
              <a:buFont typeface="Arial" panose="020B0604020202020204" pitchFamily="34" charset="0"/>
              <a:buNone/>
              <a:defRPr/>
            </a:pPr>
            <a:endParaRPr lang="en-GB" sz="800" dirty="0"/>
          </a:p>
          <a:p>
            <a:pPr marL="514350" indent="-514350">
              <a:spcBef>
                <a:spcPts val="580"/>
              </a:spcBef>
              <a:defRPr/>
            </a:pPr>
            <a:r>
              <a:rPr lang="en-GB" sz="2800" dirty="0"/>
              <a:t> Pragmatist</a:t>
            </a:r>
          </a:p>
          <a:p>
            <a:pPr marL="0" indent="0">
              <a:spcBef>
                <a:spcPts val="580"/>
              </a:spcBef>
              <a:buFont typeface="Arial" panose="020B0604020202020204" pitchFamily="34" charset="0"/>
              <a:buNone/>
              <a:defRPr/>
            </a:pPr>
            <a:endParaRPr lang="en-GB" sz="2800"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050304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1000"/>
                                        <p:tgtEl>
                                          <p:spTgt spid="4">
                                            <p:txEl>
                                              <p:pRg st="3" end="3"/>
                                            </p:txEl>
                                          </p:spTgt>
                                        </p:tgtEl>
                                      </p:cBhvr>
                                    </p:animEffect>
                                    <p:anim calcmode="lin" valueType="num">
                                      <p:cBhvr>
                                        <p:cTn id="27"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animEffect transition="in" filter="fade">
                                      <p:cBhvr>
                                        <p:cTn id="33" dur="1000"/>
                                        <p:tgtEl>
                                          <p:spTgt spid="4">
                                            <p:txEl>
                                              <p:pRg st="4" end="4"/>
                                            </p:txEl>
                                          </p:spTgt>
                                        </p:tgtEl>
                                      </p:cBhvr>
                                    </p:animEffect>
                                    <p:anim calcmode="lin" valueType="num">
                                      <p:cBhvr>
                                        <p:cTn id="34"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4">
                                            <p:txEl>
                                              <p:pRg st="6" end="6"/>
                                            </p:txEl>
                                          </p:spTgt>
                                        </p:tgtEl>
                                        <p:attrNameLst>
                                          <p:attrName>style.visibility</p:attrName>
                                        </p:attrNameLst>
                                      </p:cBhvr>
                                      <p:to>
                                        <p:strVal val="visible"/>
                                      </p:to>
                                    </p:set>
                                    <p:animEffect transition="in" filter="fade">
                                      <p:cBhvr>
                                        <p:cTn id="40" dur="1000"/>
                                        <p:tgtEl>
                                          <p:spTgt spid="4">
                                            <p:txEl>
                                              <p:pRg st="6" end="6"/>
                                            </p:txEl>
                                          </p:spTgt>
                                        </p:tgtEl>
                                      </p:cBhvr>
                                    </p:animEffect>
                                    <p:anim calcmode="lin" valueType="num">
                                      <p:cBhvr>
                                        <p:cTn id="41"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animEffect transition="in" filter="fade">
                                      <p:cBhvr>
                                        <p:cTn id="47" dur="1000"/>
                                        <p:tgtEl>
                                          <p:spTgt spid="4">
                                            <p:txEl>
                                              <p:pRg st="8" end="8"/>
                                            </p:txEl>
                                          </p:spTgt>
                                        </p:tgtEl>
                                      </p:cBhvr>
                                    </p:animEffect>
                                    <p:anim calcmode="lin" valueType="num">
                                      <p:cBhvr>
                                        <p:cTn id="48"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FD3DFA7-E77F-42CA-899F-22282996C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7703"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0E5FFF7-47E2-41AF-9D24-9148B69DB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041" y="806357"/>
            <a:ext cx="624535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F5787A-EFE7-404C-AB16-BF4E5B48E6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0080"/>
            <a:ext cx="6572503"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2F963623-A917-4387-89E3-684D317C116A}"/>
              </a:ext>
            </a:extLst>
          </p:cNvPr>
          <p:cNvPicPr>
            <a:picLocks noChangeAspect="1"/>
          </p:cNvPicPr>
          <p:nvPr/>
        </p:nvPicPr>
        <p:blipFill>
          <a:blip r:embed="rId2"/>
          <a:stretch>
            <a:fillRect/>
          </a:stretch>
        </p:blipFill>
        <p:spPr>
          <a:xfrm>
            <a:off x="1132499" y="1695738"/>
            <a:ext cx="5596127" cy="3143588"/>
          </a:xfrm>
          <a:prstGeom prst="rect">
            <a:avLst/>
          </a:prstGeom>
        </p:spPr>
      </p:pic>
      <p:sp>
        <p:nvSpPr>
          <p:cNvPr id="14" name="Rectangle 13">
            <a:extLst>
              <a:ext uri="{FF2B5EF4-FFF2-40B4-BE49-F238E27FC236}">
                <a16:creationId xmlns:a16="http://schemas.microsoft.com/office/drawing/2014/main" id="{CE2C7D98-2A95-4C59-A473-ABDE4B29B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9436" y="640080"/>
            <a:ext cx="3702888" cy="5261170"/>
          </a:xfrm>
          <a:prstGeom prst="rect">
            <a:avLst/>
          </a:prstGeom>
          <a:solidFill>
            <a:srgbClr val="FFFFFF"/>
          </a:solid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77E4A87C-16A6-45A4-9C59-E2E23BCFFAE8}"/>
              </a:ext>
            </a:extLst>
          </p:cNvPr>
          <p:cNvPicPr>
            <a:picLocks noChangeAspect="1"/>
          </p:cNvPicPr>
          <p:nvPr/>
        </p:nvPicPr>
        <p:blipFill>
          <a:blip r:embed="rId3"/>
          <a:stretch>
            <a:fillRect/>
          </a:stretch>
        </p:blipFill>
        <p:spPr>
          <a:xfrm>
            <a:off x="8181169" y="1442154"/>
            <a:ext cx="3050494" cy="3675294"/>
          </a:xfrm>
          <a:prstGeom prst="rect">
            <a:avLst/>
          </a:prstGeom>
        </p:spPr>
      </p:pic>
    </p:spTree>
    <p:extLst>
      <p:ext uri="{BB962C8B-B14F-4D97-AF65-F5344CB8AC3E}">
        <p14:creationId xmlns:p14="http://schemas.microsoft.com/office/powerpoint/2010/main" val="30847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0A8DD8-A028-4E50-89B9-586709828610}"/>
              </a:ext>
            </a:extLst>
          </p:cNvPr>
          <p:cNvSpPr/>
          <p:nvPr/>
        </p:nvSpPr>
        <p:spPr>
          <a:xfrm>
            <a:off x="3841602" y="284293"/>
            <a:ext cx="3738780"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Have a Go!</a:t>
            </a:r>
          </a:p>
        </p:txBody>
      </p:sp>
      <p:pic>
        <p:nvPicPr>
          <p:cNvPr id="3" name="Picture 2">
            <a:extLst>
              <a:ext uri="{FF2B5EF4-FFF2-40B4-BE49-F238E27FC236}">
                <a16:creationId xmlns:a16="http://schemas.microsoft.com/office/drawing/2014/main" id="{BC4D581A-C7D0-4D7A-919B-FA4C125029B2}"/>
              </a:ext>
            </a:extLst>
          </p:cNvPr>
          <p:cNvPicPr>
            <a:picLocks noChangeAspect="1"/>
          </p:cNvPicPr>
          <p:nvPr/>
        </p:nvPicPr>
        <p:blipFill>
          <a:blip r:embed="rId2"/>
          <a:stretch>
            <a:fillRect/>
          </a:stretch>
        </p:blipFill>
        <p:spPr>
          <a:xfrm>
            <a:off x="2862262" y="1832560"/>
            <a:ext cx="6467475" cy="4371975"/>
          </a:xfrm>
          <a:prstGeom prst="rect">
            <a:avLst/>
          </a:prstGeom>
        </p:spPr>
      </p:pic>
    </p:spTree>
    <p:extLst>
      <p:ext uri="{BB962C8B-B14F-4D97-AF65-F5344CB8AC3E}">
        <p14:creationId xmlns:p14="http://schemas.microsoft.com/office/powerpoint/2010/main" val="651348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FF1EA7-E6DA-4588-999A-D47DFA8972CA}"/>
              </a:ext>
            </a:extLst>
          </p:cNvPr>
          <p:cNvSpPr/>
          <p:nvPr/>
        </p:nvSpPr>
        <p:spPr>
          <a:xfrm>
            <a:off x="2738565" y="0"/>
            <a:ext cx="5656100"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Types of learners</a:t>
            </a:r>
          </a:p>
        </p:txBody>
      </p:sp>
      <p:pic>
        <p:nvPicPr>
          <p:cNvPr id="3" name="Picture 2">
            <a:extLst>
              <a:ext uri="{FF2B5EF4-FFF2-40B4-BE49-F238E27FC236}">
                <a16:creationId xmlns:a16="http://schemas.microsoft.com/office/drawing/2014/main" id="{8E181ECC-174E-4BAA-8073-B9A44F9E9912}"/>
              </a:ext>
            </a:extLst>
          </p:cNvPr>
          <p:cNvPicPr>
            <a:picLocks noChangeAspect="1"/>
          </p:cNvPicPr>
          <p:nvPr/>
        </p:nvPicPr>
        <p:blipFill>
          <a:blip r:embed="rId2"/>
          <a:stretch>
            <a:fillRect/>
          </a:stretch>
        </p:blipFill>
        <p:spPr>
          <a:xfrm>
            <a:off x="911180" y="1483077"/>
            <a:ext cx="3968840" cy="4060288"/>
          </a:xfrm>
          <a:prstGeom prst="rect">
            <a:avLst/>
          </a:prstGeom>
        </p:spPr>
      </p:pic>
      <p:pic>
        <p:nvPicPr>
          <p:cNvPr id="4" name="Picture 3">
            <a:extLst>
              <a:ext uri="{FF2B5EF4-FFF2-40B4-BE49-F238E27FC236}">
                <a16:creationId xmlns:a16="http://schemas.microsoft.com/office/drawing/2014/main" id="{2635D3F0-9A0F-42DC-9DCF-23266FD457C3}"/>
              </a:ext>
            </a:extLst>
          </p:cNvPr>
          <p:cNvPicPr>
            <a:picLocks noChangeAspect="1"/>
          </p:cNvPicPr>
          <p:nvPr/>
        </p:nvPicPr>
        <p:blipFill>
          <a:blip r:embed="rId3"/>
          <a:stretch>
            <a:fillRect/>
          </a:stretch>
        </p:blipFill>
        <p:spPr>
          <a:xfrm>
            <a:off x="6325048" y="1483077"/>
            <a:ext cx="4474852" cy="4121253"/>
          </a:xfrm>
          <a:prstGeom prst="rect">
            <a:avLst/>
          </a:prstGeom>
        </p:spPr>
      </p:pic>
    </p:spTree>
    <p:extLst>
      <p:ext uri="{BB962C8B-B14F-4D97-AF65-F5344CB8AC3E}">
        <p14:creationId xmlns:p14="http://schemas.microsoft.com/office/powerpoint/2010/main" val="2510097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6">
            <a:extLst>
              <a:ext uri="{FF2B5EF4-FFF2-40B4-BE49-F238E27FC236}">
                <a16:creationId xmlns:a16="http://schemas.microsoft.com/office/drawing/2014/main" id="{2E264F10-219B-467D-B472-C3426CE8A0C2}"/>
              </a:ext>
            </a:extLst>
          </p:cNvPr>
          <p:cNvSpPr txBox="1">
            <a:spLocks/>
          </p:cNvSpPr>
          <p:nvPr/>
        </p:nvSpPr>
        <p:spPr>
          <a:xfrm>
            <a:off x="888650" y="2094765"/>
            <a:ext cx="3885828" cy="455199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b="1" u="sng" dirty="0">
                <a:cs typeface="Arial" panose="020B0604020202020204" pitchFamily="34" charset="0"/>
              </a:rPr>
              <a:t>Theorist</a:t>
            </a:r>
          </a:p>
          <a:p>
            <a:r>
              <a:rPr lang="en-GB" sz="2400" dirty="0">
                <a:cs typeface="Arial" panose="020B0604020202020204" pitchFamily="34" charset="0"/>
              </a:rPr>
              <a:t>Students need to take time to take in information</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prefer to read lots of materiel </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think about something before applying it</a:t>
            </a:r>
          </a:p>
        </p:txBody>
      </p:sp>
      <p:sp>
        <p:nvSpPr>
          <p:cNvPr id="3" name="Content Placeholder 7">
            <a:extLst>
              <a:ext uri="{FF2B5EF4-FFF2-40B4-BE49-F238E27FC236}">
                <a16:creationId xmlns:a16="http://schemas.microsoft.com/office/drawing/2014/main" id="{4703C8C4-A2B9-4BF2-8520-33DD9320D9EE}"/>
              </a:ext>
            </a:extLst>
          </p:cNvPr>
          <p:cNvSpPr txBox="1">
            <a:spLocks/>
          </p:cNvSpPr>
          <p:nvPr/>
        </p:nvSpPr>
        <p:spPr>
          <a:xfrm>
            <a:off x="7085148" y="2094765"/>
            <a:ext cx="3898776" cy="395128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b="1" u="sng" dirty="0">
                <a:cs typeface="Arial" panose="020B0604020202020204" pitchFamily="34" charset="0"/>
              </a:rPr>
              <a:t>Reflector</a:t>
            </a:r>
          </a:p>
          <a:p>
            <a:r>
              <a:rPr lang="en-GB" sz="2400" dirty="0">
                <a:cs typeface="Arial" panose="020B0604020202020204" pitchFamily="34" charset="0"/>
              </a:rPr>
              <a:t>Students think deeply about what they are learning</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like things to be tried and tested</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Tend to be reserved </a:t>
            </a:r>
          </a:p>
          <a:p>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0CF8245-5A54-499F-BA8B-41DFD4B1D6F7}"/>
              </a:ext>
            </a:extLst>
          </p:cNvPr>
          <p:cNvPicPr>
            <a:picLocks noChangeAspect="1"/>
          </p:cNvPicPr>
          <p:nvPr/>
        </p:nvPicPr>
        <p:blipFill>
          <a:blip r:embed="rId2"/>
          <a:stretch>
            <a:fillRect/>
          </a:stretch>
        </p:blipFill>
        <p:spPr>
          <a:xfrm>
            <a:off x="2930327" y="0"/>
            <a:ext cx="5657578" cy="920576"/>
          </a:xfrm>
          <a:prstGeom prst="rect">
            <a:avLst/>
          </a:prstGeom>
        </p:spPr>
      </p:pic>
    </p:spTree>
    <p:extLst>
      <p:ext uri="{BB962C8B-B14F-4D97-AF65-F5344CB8AC3E}">
        <p14:creationId xmlns:p14="http://schemas.microsoft.com/office/powerpoint/2010/main" val="3823297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3" end="3"/>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5" end="5"/>
                                            </p:txEl>
                                          </p:spTgt>
                                        </p:tgtEl>
                                        <p:attrNameLst>
                                          <p:attrName>ppt_c</p:attrName>
                                        </p:attrNameLst>
                                      </p:cBhvr>
                                      <p:to>
                                        <a:srgbClr val="00CCFF"/>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rgbClr val="00CCFF"/>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rgbClr val="00CCFF"/>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rgbClr val="00CCFF"/>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6E98014-0D2E-4DC5-A9B1-5553FA05EF2F}"/>
              </a:ext>
            </a:extLst>
          </p:cNvPr>
          <p:cNvPicPr>
            <a:picLocks noChangeAspect="1"/>
          </p:cNvPicPr>
          <p:nvPr/>
        </p:nvPicPr>
        <p:blipFill>
          <a:blip r:embed="rId2"/>
          <a:stretch>
            <a:fillRect/>
          </a:stretch>
        </p:blipFill>
        <p:spPr>
          <a:xfrm>
            <a:off x="2185077" y="1986874"/>
            <a:ext cx="7821846" cy="4871126"/>
          </a:xfrm>
          <a:prstGeom prst="rect">
            <a:avLst/>
          </a:prstGeom>
        </p:spPr>
      </p:pic>
      <p:sp>
        <p:nvSpPr>
          <p:cNvPr id="3" name="Rectangle 2">
            <a:extLst>
              <a:ext uri="{FF2B5EF4-FFF2-40B4-BE49-F238E27FC236}">
                <a16:creationId xmlns:a16="http://schemas.microsoft.com/office/drawing/2014/main" id="{B1EDCC47-6368-4D11-A552-EDE66EC30390}"/>
              </a:ext>
            </a:extLst>
          </p:cNvPr>
          <p:cNvSpPr/>
          <p:nvPr/>
        </p:nvSpPr>
        <p:spPr>
          <a:xfrm>
            <a:off x="1453217" y="127882"/>
            <a:ext cx="8828379" cy="1754326"/>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If you were to set up a new </a:t>
            </a:r>
          </a:p>
          <a:p>
            <a:pPr algn="ctr"/>
            <a:r>
              <a:rPr lang="en-US" sz="5400" dirty="0">
                <a:ln w="0"/>
                <a:effectLst>
                  <a:outerShdw blurRad="38100" dist="19050" dir="2700000" algn="tl" rotWithShape="0">
                    <a:schemeClr val="dk1">
                      <a:alpha val="40000"/>
                    </a:schemeClr>
                  </a:outerShdw>
                </a:effectLst>
              </a:rPr>
              <a:t>Television, what would you do?</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241868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041AB2-A9B4-4D3F-B120-38E7860A8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334" y="804334"/>
            <a:ext cx="10583332" cy="5249332"/>
          </a:xfrm>
          <a:prstGeom prst="rect">
            <a:avLst/>
          </a:prstGeom>
          <a:solidFill>
            <a:schemeClr val="bg1"/>
          </a:solidFill>
          <a:ln w="190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 up of text on a white background&#10;&#10;Description generated with high confidence">
            <a:extLst>
              <a:ext uri="{FF2B5EF4-FFF2-40B4-BE49-F238E27FC236}">
                <a16:creationId xmlns:a16="http://schemas.microsoft.com/office/drawing/2014/main" id="{C3A25885-464A-4BB0-8D69-7D653EC2F5F6}"/>
              </a:ext>
            </a:extLst>
          </p:cNvPr>
          <p:cNvPicPr>
            <a:picLocks noChangeAspect="1"/>
          </p:cNvPicPr>
          <p:nvPr/>
        </p:nvPicPr>
        <p:blipFill>
          <a:blip r:embed="rId2"/>
          <a:stretch>
            <a:fillRect/>
          </a:stretch>
        </p:blipFill>
        <p:spPr>
          <a:xfrm>
            <a:off x="1643269" y="1124712"/>
            <a:ext cx="8905462" cy="4608576"/>
          </a:xfrm>
          <a:prstGeom prst="rect">
            <a:avLst/>
          </a:prstGeom>
        </p:spPr>
      </p:pic>
      <p:sp>
        <p:nvSpPr>
          <p:cNvPr id="3" name="Rectangle 2">
            <a:extLst>
              <a:ext uri="{FF2B5EF4-FFF2-40B4-BE49-F238E27FC236}">
                <a16:creationId xmlns:a16="http://schemas.microsoft.com/office/drawing/2014/main" id="{1530EF4D-F832-45A9-8489-10377D91667B}"/>
              </a:ext>
            </a:extLst>
          </p:cNvPr>
          <p:cNvSpPr/>
          <p:nvPr/>
        </p:nvSpPr>
        <p:spPr>
          <a:xfrm>
            <a:off x="0" y="-118996"/>
            <a:ext cx="1206028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Application of learning styles to University</a:t>
            </a:r>
          </a:p>
        </p:txBody>
      </p:sp>
    </p:spTree>
    <p:extLst>
      <p:ext uri="{BB962C8B-B14F-4D97-AF65-F5344CB8AC3E}">
        <p14:creationId xmlns:p14="http://schemas.microsoft.com/office/powerpoint/2010/main" val="2281808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3A3A23-8785-4E73-997E-BC6E4137D5AC}"/>
              </a:ext>
            </a:extLst>
          </p:cNvPr>
          <p:cNvSpPr/>
          <p:nvPr/>
        </p:nvSpPr>
        <p:spPr>
          <a:xfrm>
            <a:off x="384270" y="103819"/>
            <a:ext cx="2712602"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Activity</a:t>
            </a:r>
          </a:p>
        </p:txBody>
      </p:sp>
      <p:sp>
        <p:nvSpPr>
          <p:cNvPr id="3" name="Rectangle 2">
            <a:extLst>
              <a:ext uri="{FF2B5EF4-FFF2-40B4-BE49-F238E27FC236}">
                <a16:creationId xmlns:a16="http://schemas.microsoft.com/office/drawing/2014/main" id="{E6468893-54B3-4A5D-80DD-37A937179401}"/>
              </a:ext>
            </a:extLst>
          </p:cNvPr>
          <p:cNvSpPr/>
          <p:nvPr/>
        </p:nvSpPr>
        <p:spPr>
          <a:xfrm>
            <a:off x="942473" y="2892095"/>
            <a:ext cx="6096000" cy="3046988"/>
          </a:xfrm>
          <a:prstGeom prst="rect">
            <a:avLst/>
          </a:prstGeom>
        </p:spPr>
        <p:txBody>
          <a:bodyPr>
            <a:spAutoFit/>
          </a:bodyPr>
          <a:lstStyle/>
          <a:p>
            <a:pPr algn="ctr"/>
            <a:r>
              <a:rPr lang="en-GB" sz="3200" dirty="0"/>
              <a:t>Imagine yourself in the role of Manager.  How would You address the individual development needs of your team.  What different training methods could you use to address their </a:t>
            </a:r>
            <a:r>
              <a:rPr lang="en-GB" sz="3200" i="1" dirty="0"/>
              <a:t>different learning styles</a:t>
            </a:r>
            <a:r>
              <a:rPr lang="en-GB" sz="3200" dirty="0"/>
              <a:t>?</a:t>
            </a:r>
          </a:p>
        </p:txBody>
      </p:sp>
      <p:pic>
        <p:nvPicPr>
          <p:cNvPr id="4" name="Picture 3">
            <a:extLst>
              <a:ext uri="{FF2B5EF4-FFF2-40B4-BE49-F238E27FC236}">
                <a16:creationId xmlns:a16="http://schemas.microsoft.com/office/drawing/2014/main" id="{A750BF4E-5C73-4E92-8565-9AFBC31AC744}"/>
              </a:ext>
            </a:extLst>
          </p:cNvPr>
          <p:cNvPicPr>
            <a:picLocks noChangeAspect="1"/>
          </p:cNvPicPr>
          <p:nvPr/>
        </p:nvPicPr>
        <p:blipFill>
          <a:blip r:embed="rId3"/>
          <a:stretch>
            <a:fillRect/>
          </a:stretch>
        </p:blipFill>
        <p:spPr>
          <a:xfrm>
            <a:off x="7250241" y="565484"/>
            <a:ext cx="4557489" cy="2552194"/>
          </a:xfrm>
          <a:prstGeom prst="rect">
            <a:avLst/>
          </a:prstGeom>
        </p:spPr>
      </p:pic>
    </p:spTree>
    <p:extLst>
      <p:ext uri="{BB962C8B-B14F-4D97-AF65-F5344CB8AC3E}">
        <p14:creationId xmlns:p14="http://schemas.microsoft.com/office/powerpoint/2010/main" val="3556848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64E8DC8-2DF8-449E-B815-1966080C6110}"/>
              </a:ext>
            </a:extLst>
          </p:cNvPr>
          <p:cNvSpPr/>
          <p:nvPr/>
        </p:nvSpPr>
        <p:spPr>
          <a:xfrm>
            <a:off x="2490537" y="1536174"/>
            <a:ext cx="7399421" cy="3785652"/>
          </a:xfrm>
          <a:prstGeom prst="rect">
            <a:avLst/>
          </a:prstGeom>
        </p:spPr>
        <p:txBody>
          <a:bodyPr wrap="square">
            <a:spAutoFit/>
          </a:bodyPr>
          <a:lstStyle/>
          <a:p>
            <a:r>
              <a:rPr lang="en-GB" sz="2400" dirty="0">
                <a:solidFill>
                  <a:srgbClr val="00B050"/>
                </a:solidFill>
              </a:rPr>
              <a:t>Complete the Big Five personality Test</a:t>
            </a:r>
          </a:p>
          <a:p>
            <a:pPr marL="342900" indent="-342900">
              <a:buFont typeface="+mj-lt"/>
              <a:buAutoNum type="arabicPeriod"/>
            </a:pPr>
            <a:endParaRPr lang="en-GB" dirty="0">
              <a:solidFill>
                <a:srgbClr val="00B050"/>
              </a:solidFill>
            </a:endParaRPr>
          </a:p>
          <a:p>
            <a:r>
              <a:rPr lang="en-GB" dirty="0">
                <a:solidFill>
                  <a:srgbClr val="00B050"/>
                </a:solidFill>
              </a:rPr>
              <a:t>Further reading:</a:t>
            </a:r>
          </a:p>
          <a:p>
            <a:endParaRPr lang="en-GB" dirty="0">
              <a:solidFill>
                <a:srgbClr val="00B050"/>
              </a:solidFill>
            </a:endParaRPr>
          </a:p>
          <a:p>
            <a:r>
              <a:rPr lang="en-GB" dirty="0">
                <a:solidFill>
                  <a:srgbClr val="0070C0"/>
                </a:solidFill>
              </a:rPr>
              <a:t>Morgan, P. , 2017. </a:t>
            </a:r>
            <a:r>
              <a:rPr lang="en-GB" i="1" dirty="0">
                <a:solidFill>
                  <a:srgbClr val="0070C0"/>
                </a:solidFill>
              </a:rPr>
              <a:t>The business student’s guide to study and employability</a:t>
            </a:r>
            <a:r>
              <a:rPr lang="en-GB" dirty="0">
                <a:solidFill>
                  <a:srgbClr val="0070C0"/>
                </a:solidFill>
              </a:rPr>
              <a:t>. London: Sage Publications Ltd (Chapter 5)</a:t>
            </a:r>
          </a:p>
          <a:p>
            <a:r>
              <a:rPr lang="en-GB" dirty="0" err="1">
                <a:solidFill>
                  <a:srgbClr val="FF0000"/>
                </a:solidFill>
              </a:rPr>
              <a:t>Maund</a:t>
            </a:r>
            <a:r>
              <a:rPr lang="en-GB" dirty="0">
                <a:solidFill>
                  <a:srgbClr val="FF0000"/>
                </a:solidFill>
              </a:rPr>
              <a:t>, A., </a:t>
            </a:r>
            <a:r>
              <a:rPr lang="en-GB" dirty="0" err="1">
                <a:solidFill>
                  <a:srgbClr val="FF0000"/>
                </a:solidFill>
              </a:rPr>
              <a:t>Schriek</a:t>
            </a:r>
            <a:r>
              <a:rPr lang="en-GB" dirty="0">
                <a:solidFill>
                  <a:srgbClr val="FF0000"/>
                </a:solidFill>
              </a:rPr>
              <a:t>, M., </a:t>
            </a:r>
            <a:r>
              <a:rPr lang="en-GB" dirty="0" err="1">
                <a:solidFill>
                  <a:srgbClr val="FF0000"/>
                </a:solidFill>
              </a:rPr>
              <a:t>Tinkler</a:t>
            </a:r>
            <a:r>
              <a:rPr lang="en-GB" dirty="0">
                <a:solidFill>
                  <a:srgbClr val="FF0000"/>
                </a:solidFill>
              </a:rPr>
              <a:t>, P., University of Wales Trinity Saint David, &amp; Trinity College. (2017). Certificate in higher education : Skills for the workplace student yearbook. London: Sage. (Chapter 14)</a:t>
            </a:r>
          </a:p>
          <a:p>
            <a:r>
              <a:rPr lang="en-GB" dirty="0">
                <a:solidFill>
                  <a:srgbClr val="7030A0"/>
                </a:solidFill>
              </a:rPr>
              <a:t>Dowson, P., 2015. </a:t>
            </a:r>
            <a:r>
              <a:rPr lang="en-GB" i="1" dirty="0">
                <a:solidFill>
                  <a:srgbClr val="7030A0"/>
                </a:solidFill>
              </a:rPr>
              <a:t>Personal and professional development for business students. </a:t>
            </a:r>
            <a:r>
              <a:rPr lang="en-GB" dirty="0">
                <a:solidFill>
                  <a:srgbClr val="7030A0"/>
                </a:solidFill>
              </a:rPr>
              <a:t>London: Sage Publications Ltd.</a:t>
            </a:r>
          </a:p>
          <a:p>
            <a:r>
              <a:rPr lang="en-GB" dirty="0">
                <a:solidFill>
                  <a:srgbClr val="002060"/>
                </a:solidFill>
              </a:rPr>
              <a:t>Covey, S. R., 1999. </a:t>
            </a:r>
            <a:r>
              <a:rPr lang="en-GB" i="1" dirty="0">
                <a:solidFill>
                  <a:srgbClr val="002060"/>
                </a:solidFill>
              </a:rPr>
              <a:t>The seven habits of highly effective people.</a:t>
            </a:r>
            <a:r>
              <a:rPr lang="en-GB" dirty="0">
                <a:solidFill>
                  <a:srgbClr val="002060"/>
                </a:solidFill>
              </a:rPr>
              <a:t> London: Simon &amp; Schuster UK Ltd.</a:t>
            </a:r>
          </a:p>
        </p:txBody>
      </p:sp>
      <p:sp>
        <p:nvSpPr>
          <p:cNvPr id="3" name="Rectangle 2">
            <a:extLst>
              <a:ext uri="{FF2B5EF4-FFF2-40B4-BE49-F238E27FC236}">
                <a16:creationId xmlns:a16="http://schemas.microsoft.com/office/drawing/2014/main" id="{380EBA5A-7242-42D9-A0E3-31A5F096AA32}"/>
              </a:ext>
            </a:extLst>
          </p:cNvPr>
          <p:cNvSpPr/>
          <p:nvPr/>
        </p:nvSpPr>
        <p:spPr>
          <a:xfrm>
            <a:off x="142416" y="127883"/>
            <a:ext cx="449571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By Next week..</a:t>
            </a:r>
          </a:p>
        </p:txBody>
      </p:sp>
    </p:spTree>
    <p:extLst>
      <p:ext uri="{BB962C8B-B14F-4D97-AF65-F5344CB8AC3E}">
        <p14:creationId xmlns:p14="http://schemas.microsoft.com/office/powerpoint/2010/main" val="37833419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55</TotalTime>
  <Words>1771</Words>
  <Application>Microsoft Office PowerPoint</Application>
  <PresentationFormat>Widescreen</PresentationFormat>
  <Paragraphs>176</Paragraphs>
  <Slides>28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Gill Sans MT</vt:lpstr>
      <vt:lpstr>Wingdings</vt:lpstr>
      <vt:lpstr>Parcel</vt:lpstr>
      <vt:lpstr>Professional career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career development</dc:title>
  <dc:creator>Paul James</dc:creator>
  <cp:lastModifiedBy>Paul James</cp:lastModifiedBy>
  <cp:revision>12</cp:revision>
  <dcterms:created xsi:type="dcterms:W3CDTF">2018-09-17T09:38:52Z</dcterms:created>
  <dcterms:modified xsi:type="dcterms:W3CDTF">2018-09-17T10:34:17Z</dcterms:modified>
</cp:coreProperties>
</file>