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69" r:id="rId4"/>
    <p:sldId id="278" r:id="rId5"/>
    <p:sldId id="277" r:id="rId6"/>
    <p:sldId id="276" r:id="rId7"/>
    <p:sldId id="275" r:id="rId8"/>
    <p:sldId id="274" r:id="rId9"/>
    <p:sldId id="273" r:id="rId10"/>
    <p:sldId id="272" r:id="rId11"/>
    <p:sldId id="270" r:id="rId12"/>
    <p:sldId id="258" r:id="rId1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033" autoAdjust="0"/>
  </p:normalViewPr>
  <p:slideViewPr>
    <p:cSldViewPr>
      <p:cViewPr varScale="1">
        <p:scale>
          <a:sx n="73" d="100"/>
          <a:sy n="73" d="100"/>
        </p:scale>
        <p:origin x="801" y="42"/>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20290" y="6249639"/>
            <a:ext cx="9601200" cy="1672510"/>
          </a:xfrm>
        </p:spPr>
        <p:txBody>
          <a:bodyPr wrap="none" anchor="t">
            <a:normAutofit/>
          </a:bodyPr>
          <a:lstStyle>
            <a:lvl1pPr algn="r">
              <a:defRPr sz="10080" b="0" spc="-315">
                <a:gradFill flip="none" rotWithShape="1">
                  <a:gsLst>
                    <a:gs pos="0">
                      <a:schemeClr val="tx1"/>
                    </a:gs>
                    <a:gs pos="68000">
                      <a:srgbClr val="F1F1F1"/>
                    </a:gs>
                    <a:gs pos="100000">
                      <a:schemeClr val="bg1">
                        <a:lumMod val="11000"/>
                        <a:lumOff val="89000"/>
                      </a:schemeClr>
                    </a:gs>
                  </a:gsLst>
                  <a:lin ang="5400000" scaled="1"/>
                  <a:tileRect/>
                </a:gradFill>
                <a:effectLst>
                  <a:outerShdw blurRad="469900" dist="342900" dir="5400000" sy="-20000" rotWithShape="0">
                    <a:prstClr val="black">
                      <a:alpha val="66000"/>
                    </a:prstClr>
                  </a:outerShdw>
                </a:effectLst>
              </a:defRPr>
            </a:lvl1pPr>
          </a:lstStyle>
          <a:p>
            <a:pPr lvl="0" algn="r"/>
            <a:r>
              <a:rPr lang="en-US"/>
              <a:t>Click to edit Master title style</a:t>
            </a:r>
            <a:endParaRPr lang="en-US" dirty="0"/>
          </a:p>
        </p:txBody>
      </p:sp>
      <p:sp>
        <p:nvSpPr>
          <p:cNvPr id="3" name="Subtitle 2"/>
          <p:cNvSpPr>
            <a:spLocks noGrp="1"/>
          </p:cNvSpPr>
          <p:nvPr>
            <p:ph type="subTitle" idx="1"/>
          </p:nvPr>
        </p:nvSpPr>
        <p:spPr>
          <a:xfrm>
            <a:off x="2320289" y="5361830"/>
            <a:ext cx="9601200" cy="865932"/>
          </a:xfrm>
        </p:spPr>
        <p:txBody>
          <a:bodyPr vert="horz" lIns="91440" tIns="45720" rIns="91440" bIns="45720" rtlCol="0" anchor="b">
            <a:normAutofit/>
          </a:bodyPr>
          <a:lstStyle>
            <a:lvl1pPr marL="0" indent="0" algn="r">
              <a:buNone/>
              <a:defRPr sz="336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stStyle>
          <a:p>
            <a:pPr marL="0" lvl="0" indent="0" algn="r">
              <a:buNone/>
            </a:pPr>
            <a:r>
              <a:rPr lang="en-US"/>
              <a:t>Click to edit Master subtitle style</a:t>
            </a:r>
            <a:endParaRPr lang="en-US" dirty="0"/>
          </a:p>
        </p:txBody>
      </p:sp>
      <p:sp>
        <p:nvSpPr>
          <p:cNvPr id="7" name="Date Placeholder 6"/>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3292871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662643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97259" y="6249639"/>
            <a:ext cx="9601200" cy="1672510"/>
          </a:xfrm>
        </p:spPr>
        <p:txBody>
          <a:bodyPr wrap="none" anchor="t">
            <a:normAutofit/>
          </a:bodyPr>
          <a:lstStyle>
            <a:lvl1pPr algn="l">
              <a:defRPr sz="10080" b="0" spc="-315">
                <a:gradFill flip="none" rotWithShape="1">
                  <a:gsLst>
                    <a:gs pos="32000">
                      <a:schemeClr val="tx1">
                        <a:lumMod val="89000"/>
                      </a:schemeClr>
                    </a:gs>
                    <a:gs pos="0">
                      <a:schemeClr val="bg1">
                        <a:lumMod val="32000"/>
                        <a:lumOff val="68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97259" y="5361829"/>
            <a:ext cx="9601200" cy="864951"/>
          </a:xfrm>
        </p:spPr>
        <p:txBody>
          <a:bodyPr anchor="b">
            <a:normAutofit/>
          </a:bodyPr>
          <a:lstStyle>
            <a:lvl1pPr marL="0" indent="0" algn="l">
              <a:buNone/>
              <a:defRPr sz="336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324496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76000" y="2555875"/>
            <a:ext cx="5276477"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35832" y="2555875"/>
            <a:ext cx="5285658"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2343069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76000" y="2353628"/>
            <a:ext cx="5276477" cy="1153477"/>
          </a:xfrm>
        </p:spPr>
        <p:txBody>
          <a:bodyPr anchor="b">
            <a:normAutofit/>
          </a:bodyPr>
          <a:lstStyle>
            <a:lvl1pPr marL="0" indent="0">
              <a:buNone/>
              <a:defRPr sz="2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1176000" y="3507105"/>
            <a:ext cx="527647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5833" y="2353628"/>
            <a:ext cx="5287325" cy="1153477"/>
          </a:xfrm>
        </p:spPr>
        <p:txBody>
          <a:bodyPr vert="horz" lIns="91440" tIns="45720" rIns="91440" bIns="45720" rtlCol="0" anchor="b">
            <a:normAutofit/>
          </a:bodyPr>
          <a:lstStyle>
            <a:lvl1pPr>
              <a:buNone/>
              <a:defRPr lang="en-US" sz="2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635833" y="3507105"/>
            <a:ext cx="5287325"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164100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875474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267855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001" y="2880360"/>
            <a:ext cx="3834627" cy="5336223"/>
          </a:xfrm>
        </p:spPr>
        <p:txBody>
          <a:bodyPr>
            <a:normAutofit/>
          </a:bodyPr>
          <a:lstStyle>
            <a:lvl1pPr marL="0" indent="0">
              <a:buNone/>
              <a:defRPr sz="196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1312628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1176001" y="2880360"/>
            <a:ext cx="3834627" cy="5336223"/>
          </a:xfrm>
        </p:spPr>
        <p:txBody>
          <a:bodyPr>
            <a:normAutofit/>
          </a:bodyPr>
          <a:lstStyle>
            <a:lvl1pPr marL="0" indent="0">
              <a:buNone/>
              <a:defRPr sz="196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3607044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7" y="6114026"/>
            <a:ext cx="11041380" cy="1147097"/>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1777" y="1382397"/>
            <a:ext cx="11041380" cy="4731629"/>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881778" y="7261122"/>
            <a:ext cx="11039713" cy="955461"/>
          </a:xfrm>
        </p:spPr>
        <p:txBody>
          <a:bodyPr/>
          <a:lstStyle>
            <a:lvl1pPr marL="0" indent="0">
              <a:buNone/>
              <a:defRPr sz="168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3508127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5"/>
            <a:ext cx="11041380" cy="4948082"/>
          </a:xfrm>
        </p:spPr>
        <p:txBody>
          <a:bodyPr anchor="ctr"/>
          <a:lstStyle>
            <a:lvl1pPr>
              <a:defRPr sz="3360"/>
            </a:lvl1pPr>
          </a:lstStyle>
          <a:p>
            <a:r>
              <a:rPr lang="en-US"/>
              <a:t>Click to edit Master title style</a:t>
            </a:r>
            <a:endParaRPr lang="en-US" dirty="0"/>
          </a:p>
        </p:txBody>
      </p:sp>
      <p:sp>
        <p:nvSpPr>
          <p:cNvPr id="4" name="Text Placeholder 3"/>
          <p:cNvSpPr>
            <a:spLocks noGrp="1"/>
          </p:cNvSpPr>
          <p:nvPr>
            <p:ph type="body" sz="half" idx="2"/>
          </p:nvPr>
        </p:nvSpPr>
        <p:spPr>
          <a:xfrm>
            <a:off x="881778" y="6285159"/>
            <a:ext cx="11039713" cy="2102556"/>
          </a:xfrm>
        </p:spPr>
        <p:txBody>
          <a:bodyPr anchor="ct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200533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8522" y="511175"/>
            <a:ext cx="9767890" cy="4190066"/>
          </a:xfrm>
        </p:spPr>
        <p:txBody>
          <a:bodyPr anchor="ctr"/>
          <a:lstStyle>
            <a:lvl1pPr>
              <a:defRPr sz="4620"/>
            </a:lvl1pPr>
          </a:lstStyle>
          <a:p>
            <a:r>
              <a:rPr lang="en-US"/>
              <a:t>Click to edit Master title style</a:t>
            </a:r>
            <a:endParaRPr lang="en-US" dirty="0"/>
          </a:p>
        </p:txBody>
      </p:sp>
      <p:sp>
        <p:nvSpPr>
          <p:cNvPr id="12" name="Text Placeholder 3"/>
          <p:cNvSpPr>
            <a:spLocks noGrp="1"/>
          </p:cNvSpPr>
          <p:nvPr>
            <p:ph type="body" sz="half" idx="13"/>
          </p:nvPr>
        </p:nvSpPr>
        <p:spPr>
          <a:xfrm>
            <a:off x="1806677" y="4711780"/>
            <a:ext cx="9189914" cy="768555"/>
          </a:xfrm>
        </p:spPr>
        <p:txBody>
          <a:bodyPr anchor="t">
            <a:normAutofit/>
          </a:bodyPr>
          <a:lstStyle>
            <a:lvl1pPr marL="0" indent="0">
              <a:buNone/>
              <a:defRPr sz="147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4" name="Text Placeholder 3"/>
          <p:cNvSpPr>
            <a:spLocks noGrp="1"/>
          </p:cNvSpPr>
          <p:nvPr>
            <p:ph type="body" sz="half" idx="2"/>
          </p:nvPr>
        </p:nvSpPr>
        <p:spPr>
          <a:xfrm>
            <a:off x="880110" y="6302421"/>
            <a:ext cx="11038045" cy="2085294"/>
          </a:xfrm>
        </p:spPr>
        <p:txBody>
          <a:bodyPr anchor="ctr">
            <a:normAutofit/>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
        <p:nvSpPr>
          <p:cNvPr id="9" name="TextBox 8"/>
          <p:cNvSpPr txBox="1"/>
          <p:nvPr/>
        </p:nvSpPr>
        <p:spPr>
          <a:xfrm>
            <a:off x="1166596" y="1101554"/>
            <a:ext cx="640080" cy="818686"/>
          </a:xfrm>
          <a:prstGeom prst="rect">
            <a:avLst/>
          </a:prstGeom>
        </p:spPr>
        <p:txBody>
          <a:bodyPr vert="horz" lIns="96012" tIns="48006" rIns="96012" bIns="4800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400" dirty="0">
                <a:solidFill>
                  <a:schemeClr val="tx1"/>
                </a:solidFill>
                <a:effectLst/>
              </a:rPr>
              <a:t>“</a:t>
            </a:r>
          </a:p>
        </p:txBody>
      </p:sp>
      <p:sp>
        <p:nvSpPr>
          <p:cNvPr id="10" name="TextBox 9"/>
          <p:cNvSpPr txBox="1"/>
          <p:nvPr/>
        </p:nvSpPr>
        <p:spPr>
          <a:xfrm>
            <a:off x="10959703" y="3840480"/>
            <a:ext cx="640080" cy="818686"/>
          </a:xfrm>
          <a:prstGeom prst="rect">
            <a:avLst/>
          </a:prstGeom>
        </p:spPr>
        <p:txBody>
          <a:bodyPr vert="horz" lIns="96012" tIns="48006" rIns="96012" bIns="4800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400" dirty="0">
                <a:solidFill>
                  <a:schemeClr val="tx1"/>
                </a:solidFill>
                <a:effectLst/>
              </a:rPr>
              <a:t>”</a:t>
            </a:r>
          </a:p>
        </p:txBody>
      </p:sp>
    </p:spTree>
    <p:extLst>
      <p:ext uri="{BB962C8B-B14F-4D97-AF65-F5344CB8AC3E}">
        <p14:creationId xmlns:p14="http://schemas.microsoft.com/office/powerpoint/2010/main" val="3508429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81777" y="3257756"/>
            <a:ext cx="11041380" cy="3516569"/>
          </a:xfrm>
        </p:spPr>
        <p:txBody>
          <a:bodyPr anchor="b">
            <a:normAutofit/>
          </a:bodyPr>
          <a:lstStyle>
            <a:lvl1pPr>
              <a:defRPr sz="5670"/>
            </a:lvl1pPr>
          </a:lstStyle>
          <a:p>
            <a:r>
              <a:rPr lang="en-US"/>
              <a:t>Click to edit Master title style</a:t>
            </a:r>
            <a:endParaRPr lang="en-US" dirty="0"/>
          </a:p>
        </p:txBody>
      </p:sp>
      <p:sp>
        <p:nvSpPr>
          <p:cNvPr id="4" name="Text Placeholder 3"/>
          <p:cNvSpPr>
            <a:spLocks noGrp="1"/>
          </p:cNvSpPr>
          <p:nvPr>
            <p:ph type="body" sz="half" idx="2"/>
          </p:nvPr>
        </p:nvSpPr>
        <p:spPr>
          <a:xfrm>
            <a:off x="881778" y="6790813"/>
            <a:ext cx="11039713" cy="1596902"/>
          </a:xfrm>
        </p:spPr>
        <p:txBody>
          <a:bodyPr anchor="t"/>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4133162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80110" y="511177"/>
            <a:ext cx="11041380" cy="1855788"/>
          </a:xfrm>
        </p:spPr>
        <p:txBody>
          <a:bodyPr/>
          <a:lstStyle/>
          <a:p>
            <a:r>
              <a:rPr lang="en-US"/>
              <a:t>Click to edit Master title style</a:t>
            </a:r>
            <a:endParaRPr lang="en-US" dirty="0"/>
          </a:p>
        </p:txBody>
      </p:sp>
      <p:sp>
        <p:nvSpPr>
          <p:cNvPr id="7" name="Text Placeholder 2"/>
          <p:cNvSpPr>
            <a:spLocks noGrp="1"/>
          </p:cNvSpPr>
          <p:nvPr>
            <p:ph type="body" idx="1"/>
          </p:nvPr>
        </p:nvSpPr>
        <p:spPr>
          <a:xfrm>
            <a:off x="1404145" y="2640330"/>
            <a:ext cx="3094210" cy="806767"/>
          </a:xfrm>
        </p:spPr>
        <p:txBody>
          <a:bodyPr anchor="b">
            <a:noAutofit/>
          </a:bodyPr>
          <a:lstStyle>
            <a:lvl1pPr marL="0" indent="0">
              <a:buNone/>
              <a:defRPr sz="252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8" name="Text Placeholder 3"/>
          <p:cNvSpPr>
            <a:spLocks noGrp="1"/>
          </p:cNvSpPr>
          <p:nvPr>
            <p:ph type="body" sz="half" idx="15"/>
          </p:nvPr>
        </p:nvSpPr>
        <p:spPr>
          <a:xfrm>
            <a:off x="1424638" y="3600450"/>
            <a:ext cx="3073718" cy="5025073"/>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9" name="Text Placeholder 4"/>
          <p:cNvSpPr>
            <a:spLocks noGrp="1"/>
          </p:cNvSpPr>
          <p:nvPr>
            <p:ph type="body" sz="quarter" idx="3"/>
          </p:nvPr>
        </p:nvSpPr>
        <p:spPr>
          <a:xfrm>
            <a:off x="4817395" y="2640330"/>
            <a:ext cx="3083053" cy="806767"/>
          </a:xfrm>
        </p:spPr>
        <p:txBody>
          <a:bodyPr vert="horz" lIns="91440" tIns="45720" rIns="91440" bIns="45720" rtlCol="0" anchor="b">
            <a:noAutofit/>
          </a:bodyPr>
          <a:lstStyle>
            <a:lvl1pPr>
              <a:buNone/>
              <a:defRPr lang="en-US" sz="252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806314" y="3600450"/>
            <a:ext cx="3094134" cy="5025073"/>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11" name="Text Placeholder 4"/>
          <p:cNvSpPr>
            <a:spLocks noGrp="1"/>
          </p:cNvSpPr>
          <p:nvPr>
            <p:ph type="body" sz="quarter" idx="13"/>
          </p:nvPr>
        </p:nvSpPr>
        <p:spPr>
          <a:xfrm>
            <a:off x="8220489" y="2640330"/>
            <a:ext cx="3078719" cy="806767"/>
          </a:xfrm>
        </p:spPr>
        <p:txBody>
          <a:bodyPr vert="horz" lIns="91440" tIns="45720" rIns="91440" bIns="45720" rtlCol="0" anchor="b">
            <a:noAutofit/>
          </a:bodyPr>
          <a:lstStyle>
            <a:lvl1pPr>
              <a:buNone/>
              <a:defRPr lang="en-US" sz="252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8220489" y="3600450"/>
            <a:ext cx="3078719" cy="5025073"/>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3" name="Date Placeholder 2"/>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2459784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80110" y="511177"/>
            <a:ext cx="11041380" cy="185578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98690" y="6016504"/>
            <a:ext cx="3087053" cy="806767"/>
          </a:xfrm>
        </p:spPr>
        <p:txBody>
          <a:bodyPr anchor="b">
            <a:noAutofit/>
          </a:bodyPr>
          <a:lstStyle>
            <a:lvl1pPr marL="0" indent="0">
              <a:buNone/>
              <a:defRPr sz="252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20" name="Picture Placeholder 2"/>
          <p:cNvSpPr>
            <a:spLocks noGrp="1" noChangeAspect="1"/>
          </p:cNvSpPr>
          <p:nvPr>
            <p:ph type="pic" idx="15"/>
          </p:nvPr>
        </p:nvSpPr>
        <p:spPr>
          <a:xfrm>
            <a:off x="1398690" y="3158896"/>
            <a:ext cx="3087053"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1" name="Text Placeholder 3"/>
          <p:cNvSpPr>
            <a:spLocks noGrp="1"/>
          </p:cNvSpPr>
          <p:nvPr>
            <p:ph type="body" sz="half" idx="18"/>
          </p:nvPr>
        </p:nvSpPr>
        <p:spPr>
          <a:xfrm>
            <a:off x="1398690" y="6823273"/>
            <a:ext cx="3087053" cy="922865"/>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22" name="Text Placeholder 4"/>
          <p:cNvSpPr>
            <a:spLocks noGrp="1"/>
          </p:cNvSpPr>
          <p:nvPr>
            <p:ph type="body" sz="quarter" idx="3"/>
          </p:nvPr>
        </p:nvSpPr>
        <p:spPr>
          <a:xfrm>
            <a:off x="4797447" y="6016504"/>
            <a:ext cx="3077052" cy="806767"/>
          </a:xfrm>
        </p:spPr>
        <p:txBody>
          <a:bodyPr anchor="b">
            <a:noAutofit/>
          </a:bodyPr>
          <a:lstStyle>
            <a:lvl1pPr marL="0" indent="0">
              <a:buNone/>
              <a:defRPr sz="252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23" name="Picture Placeholder 2"/>
          <p:cNvSpPr>
            <a:spLocks noGrp="1" noChangeAspect="1"/>
          </p:cNvSpPr>
          <p:nvPr>
            <p:ph type="pic" idx="21"/>
          </p:nvPr>
        </p:nvSpPr>
        <p:spPr>
          <a:xfrm>
            <a:off x="4797446" y="3158896"/>
            <a:ext cx="3077052"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4" name="Text Placeholder 3"/>
          <p:cNvSpPr>
            <a:spLocks noGrp="1"/>
          </p:cNvSpPr>
          <p:nvPr>
            <p:ph type="body" sz="half" idx="19"/>
          </p:nvPr>
        </p:nvSpPr>
        <p:spPr>
          <a:xfrm>
            <a:off x="4796027" y="6823272"/>
            <a:ext cx="3081127" cy="922865"/>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25" name="Text Placeholder 4"/>
          <p:cNvSpPr>
            <a:spLocks noGrp="1"/>
          </p:cNvSpPr>
          <p:nvPr>
            <p:ph type="body" sz="quarter" idx="13"/>
          </p:nvPr>
        </p:nvSpPr>
        <p:spPr>
          <a:xfrm>
            <a:off x="8194540" y="6016504"/>
            <a:ext cx="3078719" cy="806767"/>
          </a:xfrm>
        </p:spPr>
        <p:txBody>
          <a:bodyPr anchor="b">
            <a:noAutofit/>
          </a:bodyPr>
          <a:lstStyle>
            <a:lvl1pPr marL="0" indent="0">
              <a:buNone/>
              <a:defRPr sz="252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26" name="Picture Placeholder 2"/>
          <p:cNvSpPr>
            <a:spLocks noGrp="1" noChangeAspect="1"/>
          </p:cNvSpPr>
          <p:nvPr>
            <p:ph type="pic" idx="22"/>
          </p:nvPr>
        </p:nvSpPr>
        <p:spPr>
          <a:xfrm>
            <a:off x="8194538" y="3158896"/>
            <a:ext cx="3078719" cy="2133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80"/>
            </a:lvl1pPr>
            <a:lvl2pPr marL="480060" indent="0">
              <a:buNone/>
              <a:defRPr sz="1680"/>
            </a:lvl2pPr>
            <a:lvl3pPr marL="960120" indent="0">
              <a:buNone/>
              <a:defRPr sz="1680"/>
            </a:lvl3pPr>
            <a:lvl4pPr marL="1440180" indent="0">
              <a:buNone/>
              <a:defRPr sz="1680"/>
            </a:lvl4pPr>
            <a:lvl5pPr marL="1920240" indent="0">
              <a:buNone/>
              <a:defRPr sz="1680"/>
            </a:lvl5pPr>
            <a:lvl6pPr marL="2400300" indent="0">
              <a:buNone/>
              <a:defRPr sz="1680"/>
            </a:lvl6pPr>
            <a:lvl7pPr marL="2880360" indent="0">
              <a:buNone/>
              <a:defRPr sz="1680"/>
            </a:lvl7pPr>
            <a:lvl8pPr marL="3360420" indent="0">
              <a:buNone/>
              <a:defRPr sz="1680"/>
            </a:lvl8pPr>
            <a:lvl9pPr marL="3840480" indent="0">
              <a:buNone/>
              <a:defRPr sz="1680"/>
            </a:lvl9pPr>
          </a:lstStyle>
          <a:p>
            <a:r>
              <a:rPr lang="en-US"/>
              <a:t>Click icon to add picture</a:t>
            </a:r>
            <a:endParaRPr lang="en-US" dirty="0"/>
          </a:p>
        </p:txBody>
      </p:sp>
      <p:sp>
        <p:nvSpPr>
          <p:cNvPr id="27" name="Text Placeholder 3"/>
          <p:cNvSpPr>
            <a:spLocks noGrp="1"/>
          </p:cNvSpPr>
          <p:nvPr>
            <p:ph type="body" sz="half" idx="20"/>
          </p:nvPr>
        </p:nvSpPr>
        <p:spPr>
          <a:xfrm>
            <a:off x="8194407" y="6823269"/>
            <a:ext cx="3082797" cy="922865"/>
          </a:xfrm>
        </p:spPr>
        <p:txBody>
          <a:bodyPr anchor="t">
            <a:normAutofit/>
          </a:bodyPr>
          <a:lstStyle>
            <a:lvl1pPr marL="0" indent="0">
              <a:buNone/>
              <a:defRPr sz="1470"/>
            </a:lvl1pPr>
            <a:lvl2pPr marL="480060" indent="0">
              <a:buNone/>
              <a:defRPr sz="1260"/>
            </a:lvl2pPr>
            <a:lvl3pPr marL="960120" indent="0">
              <a:buNone/>
              <a:defRPr sz="1050"/>
            </a:lvl3pPr>
            <a:lvl4pPr marL="1440180" indent="0">
              <a:buNone/>
              <a:defRPr sz="945"/>
            </a:lvl4pPr>
            <a:lvl5pPr marL="1920240" indent="0">
              <a:buNone/>
              <a:defRPr sz="945"/>
            </a:lvl5pPr>
            <a:lvl6pPr marL="2400300" indent="0">
              <a:buNone/>
              <a:defRPr sz="945"/>
            </a:lvl6pPr>
            <a:lvl7pPr marL="2880360" indent="0">
              <a:buNone/>
              <a:defRPr sz="945"/>
            </a:lvl7pPr>
            <a:lvl8pPr marL="3360420" indent="0">
              <a:buNone/>
              <a:defRPr sz="945"/>
            </a:lvl8pPr>
            <a:lvl9pPr marL="3840480" indent="0">
              <a:buNone/>
              <a:defRPr sz="945"/>
            </a:lvl9pPr>
          </a:lstStyle>
          <a:p>
            <a:pPr lvl="0"/>
            <a:r>
              <a:rPr lang="en-US"/>
              <a:t>Click to edit Master text styles</a:t>
            </a:r>
          </a:p>
        </p:txBody>
      </p:sp>
      <p:sp>
        <p:nvSpPr>
          <p:cNvPr id="3" name="Date Placeholder 2"/>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942904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20201132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1BD8C9-49E2-431C-8AAA-5E4EB1850A25}" type="datetimeFigureOut">
              <a:rPr lang="en-IN" smtClean="0"/>
              <a:t>10-06-2025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399865D7-9F4C-4918-A4D2-10EE40C8D1AE}" type="slidenum">
              <a:rPr lang="en-IN" smtClean="0"/>
              <a:t>‹#›</a:t>
            </a:fld>
            <a:endParaRPr lang="en-IN" dirty="0"/>
          </a:p>
        </p:txBody>
      </p:sp>
    </p:spTree>
    <p:extLst>
      <p:ext uri="{BB962C8B-B14F-4D97-AF65-F5344CB8AC3E}">
        <p14:creationId xmlns:p14="http://schemas.microsoft.com/office/powerpoint/2010/main" val="3676269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l="-17000" r="-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000" y="2555875"/>
            <a:ext cx="1074549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26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031BD8C9-49E2-431C-8AAA-5E4EB1850A25}" type="datetimeFigureOut">
              <a:rPr lang="en-IN" smtClean="0"/>
              <a:t>10-06-2025</a:t>
            </a:fld>
            <a:endParaRPr lang="en-IN" dirty="0"/>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26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IN" dirty="0"/>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26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99865D7-9F4C-4918-A4D2-10EE40C8D1AE}" type="slidenum">
              <a:rPr lang="en-IN" smtClean="0"/>
              <a:t>‹#›</a:t>
            </a:fld>
            <a:endParaRPr lang="en-IN" dirty="0"/>
          </a:p>
        </p:txBody>
      </p:sp>
    </p:spTree>
    <p:extLst>
      <p:ext uri="{BB962C8B-B14F-4D97-AF65-F5344CB8AC3E}">
        <p14:creationId xmlns:p14="http://schemas.microsoft.com/office/powerpoint/2010/main" val="2745257057"/>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960120" rtl="0" eaLnBrk="1" latinLnBrk="0" hangingPunct="1">
        <a:lnSpc>
          <a:spcPct val="90000"/>
        </a:lnSpc>
        <a:spcBef>
          <a:spcPct val="0"/>
        </a:spcBef>
        <a:buNone/>
        <a:defRPr sz="6160" b="0" kern="1200">
          <a:gradFill flip="none" rotWithShape="1">
            <a:gsLst>
              <a:gs pos="28000">
                <a:schemeClr val="tx1">
                  <a:lumMod val="93000"/>
                </a:schemeClr>
              </a:gs>
              <a:gs pos="0">
                <a:schemeClr val="bg1">
                  <a:lumMod val="13000"/>
                  <a:lumOff val="87000"/>
                </a:schemeClr>
              </a:gs>
              <a:gs pos="100000">
                <a:schemeClr val="tx2">
                  <a:lumMod val="0"/>
                  <a:lumOff val="100000"/>
                </a:schemeClr>
              </a:gs>
            </a:gsLst>
            <a:lin ang="4800000" scaled="0"/>
            <a:tileRect/>
          </a:gra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336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80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24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96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960" kern="1200">
          <a:gradFill>
            <a:gsLst>
              <a:gs pos="34000">
                <a:schemeClr val="tx1">
                  <a:lumMod val="93000"/>
                </a:schemeClr>
              </a:gs>
              <a:gs pos="0">
                <a:schemeClr val="bg1">
                  <a:lumMod val="13000"/>
                  <a:lumOff val="87000"/>
                </a:schemeClr>
              </a:gs>
              <a:gs pos="100000">
                <a:schemeClr val="tx2">
                  <a:lumMod val="0"/>
                  <a:lumOff val="100000"/>
                </a:schemeClr>
              </a:gs>
            </a:gsLst>
            <a:lin ang="4800000" scaled="0"/>
          </a:gra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936"/>
            <a:ext cx="3800475" cy="3528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78" y="6096744"/>
            <a:ext cx="3783997" cy="35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67" y="4106023"/>
            <a:ext cx="3362325" cy="1276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274517" y="480120"/>
            <a:ext cx="8223278" cy="1077218"/>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3200" b="1" cap="all" spc="0" dirty="0">
                <a:ln w="0"/>
                <a:effectLst>
                  <a:reflection blurRad="12700" stA="50000" endPos="50000" dist="5000" dir="5400000" sy="-100000" rotWithShape="0"/>
                </a:effectLst>
              </a:rPr>
              <a:t>International meetings management</a:t>
            </a:r>
          </a:p>
          <a:p>
            <a:pPr algn="ctr"/>
            <a:r>
              <a:rPr lang="en-US" sz="3200" b="1" cap="all" dirty="0">
                <a:ln w="0"/>
                <a:effectLst>
                  <a:reflection blurRad="12700" stA="50000" endPos="50000" dist="5000" dir="5400000" sy="-100000" rotWithShape="0"/>
                </a:effectLst>
              </a:rPr>
              <a:t>For the hotel industry</a:t>
            </a:r>
            <a:endParaRPr lang="en-US" sz="3200" b="1" cap="all" spc="0" dirty="0">
              <a:ln w="0"/>
              <a:effectLst>
                <a:reflection blurRad="12700" stA="50000" endPos="50000" dist="5000" dir="5400000" sy="-100000" rotWithShape="0"/>
              </a:effectLst>
            </a:endParaRPr>
          </a:p>
        </p:txBody>
      </p:sp>
      <p:sp>
        <p:nvSpPr>
          <p:cNvPr id="5" name="TextBox 4"/>
          <p:cNvSpPr txBox="1"/>
          <p:nvPr/>
        </p:nvSpPr>
        <p:spPr>
          <a:xfrm>
            <a:off x="3952528" y="2552029"/>
            <a:ext cx="8640960" cy="369332"/>
          </a:xfrm>
          <a:prstGeom prst="rect">
            <a:avLst/>
          </a:prstGeom>
          <a:noFill/>
          <a:ln w="38100">
            <a:solidFill>
              <a:schemeClr val="tx1"/>
            </a:solidFill>
          </a:ln>
        </p:spPr>
        <p:txBody>
          <a:bodyPr wrap="square" rtlCol="0">
            <a:spAutoFit/>
          </a:bodyPr>
          <a:lstStyle/>
          <a:p>
            <a:r>
              <a:rPr lang="en-US" b="1" dirty="0"/>
              <a:t>Module Code</a:t>
            </a:r>
            <a:r>
              <a:rPr lang="en-US" dirty="0"/>
              <a:t>: BMIH6007 – International Meetings Management</a:t>
            </a:r>
          </a:p>
        </p:txBody>
      </p:sp>
      <p:sp>
        <p:nvSpPr>
          <p:cNvPr id="6" name="TextBox 5"/>
          <p:cNvSpPr txBox="1"/>
          <p:nvPr/>
        </p:nvSpPr>
        <p:spPr>
          <a:xfrm>
            <a:off x="6256784" y="6096744"/>
            <a:ext cx="5400600" cy="646331"/>
          </a:xfrm>
          <a:prstGeom prst="rect">
            <a:avLst/>
          </a:prstGeom>
          <a:noFill/>
        </p:spPr>
        <p:txBody>
          <a:bodyPr wrap="square" rtlCol="0">
            <a:spAutoFit/>
          </a:bodyPr>
          <a:lstStyle/>
          <a:p>
            <a:r>
              <a:rPr lang="en-US" dirty="0"/>
              <a:t>Student Name: Aura Ioana </a:t>
            </a:r>
            <a:r>
              <a:rPr lang="en-US" dirty="0" err="1"/>
              <a:t>Pantiru</a:t>
            </a:r>
            <a:endParaRPr lang="en-US" dirty="0"/>
          </a:p>
          <a:p>
            <a:r>
              <a:rPr lang="en-US" dirty="0"/>
              <a:t>Student ID: 2123786</a:t>
            </a:r>
            <a:endParaRPr lang="en-IN" dirty="0"/>
          </a:p>
        </p:txBody>
      </p:sp>
      <p:sp>
        <p:nvSpPr>
          <p:cNvPr id="7" name="Rectangle 6"/>
          <p:cNvSpPr/>
          <p:nvPr/>
        </p:nvSpPr>
        <p:spPr>
          <a:xfrm>
            <a:off x="4456584" y="8072453"/>
            <a:ext cx="5919184" cy="461665"/>
          </a:xfrm>
          <a:prstGeom prst="rect">
            <a:avLst/>
          </a:prstGeom>
        </p:spPr>
        <p:txBody>
          <a:bodyPr wrap="none">
            <a:spAutoFit/>
          </a:bodyPr>
          <a:lstStyle/>
          <a:p>
            <a:pPr algn="just"/>
            <a:r>
              <a:rPr lang="en-GB" sz="2400" b="1" dirty="0"/>
              <a:t>Event</a:t>
            </a:r>
            <a:r>
              <a:rPr lang="en-GB" sz="2400" dirty="0"/>
              <a:t>: Experience the Essence of Croeso 2025</a:t>
            </a:r>
            <a:endParaRPr lang="en-IN" sz="2400" dirty="0"/>
          </a:p>
        </p:txBody>
      </p:sp>
      <p:pic>
        <p:nvPicPr>
          <p:cNvPr id="717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4415" y="7246010"/>
            <a:ext cx="1943100" cy="211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0230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168552" y="408112"/>
            <a:ext cx="6912768" cy="923330"/>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Table of contents</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7920880" cy="45365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marL="342900" indent="-342900" algn="just">
              <a:buFont typeface="Arial" panose="020B0604020202020204" pitchFamily="34" charset="0"/>
              <a:buChar char="•"/>
            </a:pPr>
            <a:r>
              <a:rPr lang="en-US" dirty="0"/>
              <a:t>Introduction</a:t>
            </a:r>
          </a:p>
          <a:p>
            <a:pPr marL="342900" indent="-342900" algn="just">
              <a:buFont typeface="Arial" panose="020B0604020202020204" pitchFamily="34" charset="0"/>
              <a:buChar char="•"/>
            </a:pPr>
            <a:r>
              <a:rPr lang="en-US" dirty="0"/>
              <a:t>Experience the Essence of Croeso 2025</a:t>
            </a:r>
          </a:p>
          <a:p>
            <a:pPr marL="342900" indent="-342900" algn="just">
              <a:buFont typeface="Arial" panose="020B0604020202020204" pitchFamily="34" charset="0"/>
              <a:buChar char="•"/>
            </a:pPr>
            <a:r>
              <a:rPr lang="en-US" dirty="0"/>
              <a:t>Marketing Factors</a:t>
            </a:r>
          </a:p>
          <a:p>
            <a:pPr marL="342900" indent="-342900" algn="just">
              <a:buFont typeface="Arial" panose="020B0604020202020204" pitchFamily="34" charset="0"/>
              <a:buChar char="•"/>
            </a:pPr>
            <a:r>
              <a:rPr lang="en-US" dirty="0"/>
              <a:t>Operational Factors</a:t>
            </a:r>
          </a:p>
          <a:p>
            <a:pPr marL="342900" indent="-342900" algn="just">
              <a:buFont typeface="Arial" panose="020B0604020202020204" pitchFamily="34" charset="0"/>
              <a:buChar char="•"/>
            </a:pPr>
            <a:r>
              <a:rPr lang="en-US" dirty="0"/>
              <a:t>Financial Factors</a:t>
            </a:r>
          </a:p>
          <a:p>
            <a:pPr marL="342900" indent="-342900" algn="just">
              <a:buFont typeface="Arial" panose="020B0604020202020204" pitchFamily="34" charset="0"/>
              <a:buChar char="•"/>
            </a:pPr>
            <a:r>
              <a:rPr lang="en-US" dirty="0"/>
              <a:t>Sustainability and Risk Management</a:t>
            </a:r>
          </a:p>
          <a:p>
            <a:pPr marL="342900" indent="-342900" algn="just">
              <a:buFont typeface="Arial" panose="020B0604020202020204" pitchFamily="34" charset="0"/>
              <a:buChar char="•"/>
            </a:pPr>
            <a:r>
              <a:rPr lang="en-US" dirty="0"/>
              <a:t>Promotion and Marketing Strategy</a:t>
            </a:r>
          </a:p>
          <a:p>
            <a:pPr marL="342900" indent="-342900" algn="just">
              <a:buFont typeface="Arial" panose="020B0604020202020204" pitchFamily="34" charset="0"/>
              <a:buChar char="•"/>
            </a:pPr>
            <a:r>
              <a:rPr lang="en-US" dirty="0"/>
              <a:t>Justification of Feasibility</a:t>
            </a:r>
          </a:p>
          <a:p>
            <a:pPr marL="342900" indent="-342900" algn="just">
              <a:buFont typeface="Arial" panose="020B0604020202020204" pitchFamily="34" charset="0"/>
              <a:buChar char="•"/>
            </a:pPr>
            <a:r>
              <a:rPr lang="en-US" dirty="0"/>
              <a:t>Conclusion</a:t>
            </a:r>
          </a:p>
          <a:p>
            <a:pPr marL="342900" indent="-342900" algn="just">
              <a:buFont typeface="Arial" panose="020B0604020202020204" pitchFamily="34" charset="0"/>
              <a:buChar char="•"/>
            </a:pPr>
            <a:r>
              <a:rPr lang="en-US" dirty="0"/>
              <a:t>Reference </a:t>
            </a:r>
          </a:p>
          <a:p>
            <a:pPr marL="342900" indent="-342900" algn="ctr">
              <a:buFont typeface="Arial" panose="020B0604020202020204" pitchFamily="34" charset="0"/>
              <a:buChar char="•"/>
            </a:pPr>
            <a:endParaRPr lang="en-IN" dirty="0"/>
          </a:p>
        </p:txBody>
      </p:sp>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2688" y="7248872"/>
            <a:ext cx="4810125" cy="1514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6424" y="7046624"/>
            <a:ext cx="2221964" cy="19189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33248" y="7046624"/>
            <a:ext cx="2089147" cy="19189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238388" y="8965593"/>
            <a:ext cx="4762812" cy="477054"/>
          </a:xfrm>
          <a:prstGeom prst="rect">
            <a:avLst/>
          </a:prstGeom>
          <a:noFill/>
        </p:spPr>
        <p:txBody>
          <a:bodyPr wrap="square" rtlCol="0">
            <a:spAutoFit/>
          </a:bodyPr>
          <a:lstStyle/>
          <a:p>
            <a:pPr algn="ctr"/>
            <a:r>
              <a:rPr lang="en-US" dirty="0"/>
              <a:t>[Source: </a:t>
            </a:r>
            <a:r>
              <a:rPr lang="en-GB" dirty="0"/>
              <a:t>Visitwales.com, 2025</a:t>
            </a:r>
            <a:r>
              <a:rPr lang="en-US" dirty="0"/>
              <a:t>]</a:t>
            </a:r>
            <a:endParaRPr lang="en-IN" dirty="0"/>
          </a:p>
        </p:txBody>
      </p:sp>
    </p:spTree>
    <p:extLst>
      <p:ext uri="{BB962C8B-B14F-4D97-AF65-F5344CB8AC3E}">
        <p14:creationId xmlns:p14="http://schemas.microsoft.com/office/powerpoint/2010/main" val="423643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897132" y="480120"/>
            <a:ext cx="5178021"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introduction</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266429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US" sz="2400" b="1" u="sng" dirty="0"/>
          </a:p>
          <a:p>
            <a:pPr algn="ctr"/>
            <a:r>
              <a:rPr lang="en-US" sz="2400" b="1" u="sng" dirty="0"/>
              <a:t>Key Takeaway</a:t>
            </a:r>
          </a:p>
          <a:p>
            <a:pPr algn="ctr"/>
            <a:endParaRPr lang="en-US" sz="2400" b="1" u="sng" dirty="0"/>
          </a:p>
          <a:p>
            <a:pPr algn="just"/>
            <a:r>
              <a:rPr lang="en-GB" sz="2400" b="1" dirty="0"/>
              <a:t>Event</a:t>
            </a:r>
            <a:r>
              <a:rPr lang="en-GB" sz="2400" dirty="0"/>
              <a:t>: Experience the Essence of Croeso 2025</a:t>
            </a:r>
            <a:endParaRPr lang="en-IN" sz="2400" dirty="0"/>
          </a:p>
          <a:p>
            <a:pPr algn="just"/>
            <a:r>
              <a:rPr lang="en-GB" sz="2400" b="1" dirty="0"/>
              <a:t>Theme</a:t>
            </a:r>
            <a:r>
              <a:rPr lang="en-GB" sz="2400" dirty="0"/>
              <a:t>: Visit Wales – Year of Croeso 2025</a:t>
            </a:r>
            <a:endParaRPr lang="en-IN" sz="2400" dirty="0"/>
          </a:p>
          <a:p>
            <a:pPr algn="just"/>
            <a:r>
              <a:rPr lang="en-GB" sz="2400" b="1" dirty="0"/>
              <a:t>Specifics</a:t>
            </a:r>
            <a:r>
              <a:rPr lang="en-GB" sz="2400" dirty="0"/>
              <a:t>: A Photography based Cultural Photography Festival hosted in Snowdonia</a:t>
            </a:r>
            <a:endParaRPr lang="en-IN" sz="2400" dirty="0"/>
          </a:p>
          <a:p>
            <a:pPr algn="just"/>
            <a:r>
              <a:rPr lang="en-GB" sz="2400" b="1" dirty="0"/>
              <a:t>Date</a:t>
            </a:r>
            <a:r>
              <a:rPr lang="en-GB" sz="2400" dirty="0"/>
              <a:t>: July 2025</a:t>
            </a:r>
            <a:endParaRPr lang="en-IN" sz="2400" dirty="0"/>
          </a:p>
          <a:p>
            <a:pPr algn="ctr"/>
            <a:endParaRPr lang="en-IN" sz="2400" dirty="0"/>
          </a:p>
        </p:txBody>
      </p:sp>
      <p:sp>
        <p:nvSpPr>
          <p:cNvPr id="2" name="Rectangle 1"/>
          <p:cNvSpPr/>
          <p:nvPr/>
        </p:nvSpPr>
        <p:spPr>
          <a:xfrm>
            <a:off x="3160440" y="4584576"/>
            <a:ext cx="5616624" cy="4824536"/>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marL="342900" lvl="0" indent="-342900" algn="just">
              <a:buFont typeface="Arial" panose="020B0604020202020204" pitchFamily="34" charset="0"/>
              <a:buChar char="•"/>
            </a:pPr>
            <a:r>
              <a:rPr lang="en-GB" sz="2400" dirty="0"/>
              <a:t>The aim of the feasibility plan is to provide an outline for the MICE Cultural Event in celebration of the Year of Croeso 2025 (Visitwales.com, 2025). </a:t>
            </a:r>
            <a:endParaRPr lang="en-IN" sz="2400" dirty="0"/>
          </a:p>
          <a:p>
            <a:pPr marL="342900" lvl="0" indent="-342900" algn="just">
              <a:buFont typeface="Arial" panose="020B0604020202020204" pitchFamily="34" charset="0"/>
              <a:buChar char="•"/>
            </a:pPr>
            <a:r>
              <a:rPr lang="en-GB" sz="2400" dirty="0"/>
              <a:t>In the capacity of an Event Planner, the presentation provides an insight into the Visit Wales – Year of Croeso 2025 theme embracing a Sense of Place  to showcase the landscape, creativity and culture celebrated in Wales</a:t>
            </a:r>
            <a:endParaRPr lang="en-IN" sz="2400" dirty="0"/>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44347" y="4783253"/>
            <a:ext cx="2752725" cy="2771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8993088" y="7545954"/>
            <a:ext cx="3682692" cy="400110"/>
          </a:xfrm>
          <a:prstGeom prst="rect">
            <a:avLst/>
          </a:prstGeom>
          <a:noFill/>
        </p:spPr>
        <p:txBody>
          <a:bodyPr wrap="square" rtlCol="0">
            <a:spAutoFit/>
          </a:bodyPr>
          <a:lstStyle/>
          <a:p>
            <a:pPr algn="ctr"/>
            <a:r>
              <a:rPr lang="en-US" sz="2000" dirty="0"/>
              <a:t>[Source: </a:t>
            </a:r>
            <a:r>
              <a:rPr lang="en-GB" sz="2000" dirty="0"/>
              <a:t>Visitwales.com, 2025</a:t>
            </a:r>
            <a:r>
              <a:rPr lang="en-US" sz="2000" dirty="0"/>
              <a:t>]</a:t>
            </a:r>
            <a:endParaRPr lang="en-IN" sz="2000" dirty="0"/>
          </a:p>
        </p:txBody>
      </p:sp>
    </p:spTree>
    <p:extLst>
      <p:ext uri="{BB962C8B-B14F-4D97-AF65-F5344CB8AC3E}">
        <p14:creationId xmlns:p14="http://schemas.microsoft.com/office/powerpoint/2010/main" val="36418117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037756" y="504220"/>
            <a:ext cx="9251443" cy="646331"/>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3600" b="1" cap="all" spc="0" dirty="0">
                <a:ln w="0"/>
                <a:effectLst>
                  <a:reflection blurRad="12700" stA="50000" endPos="50000" dist="5000" dir="5400000" sy="-100000" rotWithShape="0"/>
                </a:effectLst>
              </a:rPr>
              <a:t>Experience the essence of croeso 2025</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7"/>
            <a:ext cx="9145016" cy="3870077"/>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b="1" u="sng" dirty="0"/>
              <a:t>Key Takeaway</a:t>
            </a:r>
          </a:p>
          <a:p>
            <a:pPr algn="ctr"/>
            <a:endParaRPr lang="en-US" b="1" u="sng" dirty="0"/>
          </a:p>
          <a:p>
            <a:pPr algn="just"/>
            <a:r>
              <a:rPr lang="en-GB" sz="2400" b="1" dirty="0"/>
              <a:t>Event Type</a:t>
            </a:r>
            <a:r>
              <a:rPr lang="en-GB" sz="2400" dirty="0"/>
              <a:t>: Cultural Festival for Photography including professional workshops, guided walks, photo gallery and competition and cultural exhibitions held locally.</a:t>
            </a:r>
            <a:endParaRPr lang="en-IN" sz="2400" dirty="0"/>
          </a:p>
          <a:p>
            <a:pPr algn="just"/>
            <a:r>
              <a:rPr lang="en-GB" sz="2400" b="1" dirty="0"/>
              <a:t>Location</a:t>
            </a:r>
            <a:r>
              <a:rPr lang="en-GB" sz="2400" dirty="0"/>
              <a:t>: The Snowdonia National Park renowned for its heritage value and natural beauty; the site offers a symbolic connection to the Welsh heritage</a:t>
            </a:r>
            <a:endParaRPr lang="en-IN" sz="2400" dirty="0"/>
          </a:p>
          <a:p>
            <a:pPr algn="just"/>
            <a:r>
              <a:rPr lang="en-GB" sz="2400" b="1" dirty="0"/>
              <a:t>Timing</a:t>
            </a:r>
            <a:r>
              <a:rPr lang="en-GB" sz="2400" dirty="0"/>
              <a:t>: 20</a:t>
            </a:r>
            <a:r>
              <a:rPr lang="en-GB" sz="2400" baseline="30000" dirty="0"/>
              <a:t>th</a:t>
            </a:r>
            <a:r>
              <a:rPr lang="en-GB" sz="2400" dirty="0"/>
              <a:t> July to 24</a:t>
            </a:r>
            <a:r>
              <a:rPr lang="en-GB" sz="2400" baseline="30000" dirty="0"/>
              <a:t>th</a:t>
            </a:r>
            <a:r>
              <a:rPr lang="en-GB" sz="2400" dirty="0"/>
              <a:t> July, 10am to 5 pm</a:t>
            </a:r>
            <a:endParaRPr lang="en-IN" sz="2400" dirty="0"/>
          </a:p>
          <a:p>
            <a:pPr algn="just">
              <a:lnSpc>
                <a:spcPct val="150000"/>
              </a:lnSpc>
            </a:pPr>
            <a:endParaRPr lang="en-IN" dirty="0"/>
          </a:p>
        </p:txBody>
      </p:sp>
      <p:sp>
        <p:nvSpPr>
          <p:cNvPr id="2" name="Rectangle 1"/>
          <p:cNvSpPr/>
          <p:nvPr/>
        </p:nvSpPr>
        <p:spPr>
          <a:xfrm>
            <a:off x="3160440" y="5664696"/>
            <a:ext cx="9145016" cy="3744416"/>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marL="342900" lvl="0" indent="-342900" algn="just">
              <a:buFont typeface="Arial" panose="020B0604020202020204" pitchFamily="34" charset="0"/>
              <a:buChar char="•"/>
            </a:pPr>
            <a:r>
              <a:rPr lang="en-GB" sz="2400" dirty="0"/>
              <a:t>A cultural event that is photography based to uphold the culture, heritage and essence of Wales</a:t>
            </a:r>
            <a:endParaRPr lang="en-IN" sz="2400" dirty="0"/>
          </a:p>
          <a:p>
            <a:pPr marL="342900" lvl="0" indent="-342900" algn="just">
              <a:buFont typeface="Arial" panose="020B0604020202020204" pitchFamily="34" charset="0"/>
              <a:buChar char="•"/>
            </a:pPr>
            <a:r>
              <a:rPr lang="en-GB" sz="2400" dirty="0"/>
              <a:t>The aim of the event is to attract creative tourists from all over the world (Traveltrade.visitwales.com, 2025)</a:t>
            </a:r>
            <a:endParaRPr lang="en-IN" sz="2400" dirty="0"/>
          </a:p>
          <a:p>
            <a:pPr marL="342900" lvl="0" indent="-342900" algn="just">
              <a:buFont typeface="Arial" panose="020B0604020202020204" pitchFamily="34" charset="0"/>
              <a:buChar char="•"/>
            </a:pPr>
            <a:r>
              <a:rPr lang="en-GB" sz="2400" dirty="0"/>
              <a:t>The objective of the event is to promote the storytelling and identity of Wales</a:t>
            </a:r>
            <a:endParaRPr lang="en-IN" sz="2400" dirty="0"/>
          </a:p>
          <a:p>
            <a:pPr marL="342900" lvl="0" indent="-342900" algn="just">
              <a:buFont typeface="Arial" panose="020B0604020202020204" pitchFamily="34" charset="0"/>
              <a:buChar char="•"/>
            </a:pPr>
            <a:r>
              <a:rPr lang="en-GB" sz="2400" dirty="0"/>
              <a:t>The desired outcome of the event is to enhance sustainability and support the local businesses</a:t>
            </a:r>
            <a:endParaRPr lang="en-IN" sz="2400" dirty="0"/>
          </a:p>
        </p:txBody>
      </p:sp>
    </p:spTree>
    <p:extLst>
      <p:ext uri="{BB962C8B-B14F-4D97-AF65-F5344CB8AC3E}">
        <p14:creationId xmlns:p14="http://schemas.microsoft.com/office/powerpoint/2010/main" val="805835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50431" y="480120"/>
            <a:ext cx="7071423"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Marketing factors</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3672408"/>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1600" b="1" u="sng" dirty="0"/>
              <a:t>Key Takeaway</a:t>
            </a:r>
          </a:p>
          <a:p>
            <a:r>
              <a:rPr lang="en-GB" sz="1600" b="1" dirty="0"/>
              <a:t>Target Market</a:t>
            </a:r>
            <a:endParaRPr lang="en-IN" sz="1600" dirty="0"/>
          </a:p>
          <a:p>
            <a:pPr lvl="0"/>
            <a:r>
              <a:rPr lang="en-GB" sz="1600" dirty="0"/>
              <a:t>Primary Market – Photographers and cultural tourists from across the world</a:t>
            </a:r>
            <a:endParaRPr lang="en-IN" sz="1600" dirty="0"/>
          </a:p>
          <a:p>
            <a:pPr lvl="0"/>
            <a:r>
              <a:rPr lang="en-GB" sz="1600" dirty="0"/>
              <a:t>Secondary Market – Bloggers, Students and Creative individuals from the UK</a:t>
            </a:r>
            <a:endParaRPr lang="en-IN" sz="1600" dirty="0"/>
          </a:p>
          <a:p>
            <a:r>
              <a:rPr lang="en-GB" sz="1600" b="1" dirty="0"/>
              <a:t>Demand and Supply</a:t>
            </a:r>
            <a:endParaRPr lang="en-IN" sz="1600" dirty="0"/>
          </a:p>
          <a:p>
            <a:pPr lvl="0"/>
            <a:r>
              <a:rPr lang="en-GB" sz="1600" dirty="0"/>
              <a:t>Need for meaningful travel in the post-pandemic era</a:t>
            </a:r>
            <a:endParaRPr lang="en-IN" sz="1600" dirty="0"/>
          </a:p>
          <a:p>
            <a:pPr lvl="0"/>
            <a:r>
              <a:rPr lang="en-GB" sz="1600" dirty="0"/>
              <a:t>Increased demand for creative tourism and desire for niche events</a:t>
            </a:r>
            <a:endParaRPr lang="en-IN" sz="1600" dirty="0"/>
          </a:p>
          <a:p>
            <a:pPr lvl="0"/>
            <a:r>
              <a:rPr lang="en-GB" sz="1600" dirty="0"/>
              <a:t>Growing interest in experiencing regional culture of authentic level</a:t>
            </a:r>
            <a:endParaRPr lang="en-IN" sz="1600" dirty="0"/>
          </a:p>
          <a:p>
            <a:r>
              <a:rPr lang="en-GB" sz="1600" b="1" dirty="0"/>
              <a:t>Competition</a:t>
            </a:r>
            <a:endParaRPr lang="en-IN" sz="1600" dirty="0"/>
          </a:p>
          <a:p>
            <a:r>
              <a:rPr lang="en-GB" sz="1600" dirty="0"/>
              <a:t>There are very limited events that provide a combination of photography and Welsh cultural heritage.</a:t>
            </a:r>
            <a:endParaRPr lang="en-IN" sz="1600" dirty="0"/>
          </a:p>
          <a:p>
            <a:r>
              <a:rPr lang="en-GB" sz="1600" b="1" dirty="0"/>
              <a:t>Marketing Activity</a:t>
            </a:r>
            <a:endParaRPr lang="en-IN" sz="1600" dirty="0"/>
          </a:p>
          <a:p>
            <a:pPr lvl="0"/>
            <a:r>
              <a:rPr lang="en-GB" sz="1600" dirty="0"/>
              <a:t>Exclusive access to hidden sites offering Welsh heritage</a:t>
            </a:r>
            <a:endParaRPr lang="en-IN" sz="1600" dirty="0"/>
          </a:p>
          <a:p>
            <a:pPr lvl="0"/>
            <a:r>
              <a:rPr lang="en-GB" sz="1600" dirty="0"/>
              <a:t>Stress on the use of imagery for storytelling</a:t>
            </a:r>
            <a:endParaRPr lang="en-IN" sz="1600" dirty="0"/>
          </a:p>
          <a:p>
            <a:pPr lvl="0"/>
            <a:r>
              <a:rPr lang="en-GB" sz="1600" dirty="0"/>
              <a:t>Strong involvement of the community</a:t>
            </a:r>
            <a:endParaRPr lang="en-IN" sz="1600" dirty="0"/>
          </a:p>
          <a:p>
            <a:pPr lvl="0"/>
            <a:r>
              <a:rPr lang="en-GB" sz="1600" dirty="0"/>
              <a:t>Provision of a premium experience of culture offering international appeal</a:t>
            </a:r>
            <a:endParaRPr lang="en-IN" dirty="0"/>
          </a:p>
        </p:txBody>
      </p:sp>
      <p:sp>
        <p:nvSpPr>
          <p:cNvPr id="2" name="Rectangle 1"/>
          <p:cNvSpPr/>
          <p:nvPr/>
        </p:nvSpPr>
        <p:spPr>
          <a:xfrm>
            <a:off x="3160440" y="5502324"/>
            <a:ext cx="9145016" cy="3906787"/>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marL="171450" indent="-171450" algn="just">
              <a:buFont typeface="Arial" panose="020B0604020202020204" pitchFamily="34" charset="0"/>
              <a:buChar char="•"/>
            </a:pPr>
            <a:r>
              <a:rPr lang="en-GB" sz="1400" dirty="0"/>
              <a:t>Marketing is essential for the event for the following reasons:</a:t>
            </a:r>
            <a:endParaRPr lang="en-IN" sz="1400" dirty="0"/>
          </a:p>
          <a:p>
            <a:pPr marL="171450" lvl="0" indent="-171450" algn="just">
              <a:buFont typeface="Arial" panose="020B0604020202020204" pitchFamily="34" charset="0"/>
              <a:buChar char="•"/>
            </a:pPr>
            <a:r>
              <a:rPr lang="en-GB" sz="1400" b="1" dirty="0"/>
              <a:t>Lead generation and attendance driving</a:t>
            </a:r>
            <a:r>
              <a:rPr lang="en-GB" sz="1400" dirty="0"/>
              <a:t> – campaigns of marketing attract the target attendees and also generate leads that are significant for the event. Such measures make sure the right people have awareness about the event and its offered benefits (Seturi, 2023). Event marketing results in direct sales through integration of discounts, referral schemes and demos.</a:t>
            </a:r>
            <a:endParaRPr lang="en-IN" sz="1400" dirty="0"/>
          </a:p>
          <a:p>
            <a:pPr marL="171450" lvl="0" indent="-171450" algn="just">
              <a:buFont typeface="Arial" panose="020B0604020202020204" pitchFamily="34" charset="0"/>
              <a:buChar char="•"/>
            </a:pPr>
            <a:r>
              <a:rPr lang="en-GB" sz="1400" b="1" dirty="0"/>
              <a:t>Building credibility and brand awareness</a:t>
            </a:r>
            <a:r>
              <a:rPr lang="en-GB" sz="1400" dirty="0"/>
              <a:t> – events offer unique opportunities for showcasing the values and personalities of the theme offered. This increases the level of brand visibility and make it easy for people to remember and associate with the event (Murphy, 2024). Event participation is beneficial for adding towards trust and credibility by permitting direct interaction of partners and the attendees.</a:t>
            </a:r>
            <a:endParaRPr lang="en-IN" sz="1400" dirty="0"/>
          </a:p>
          <a:p>
            <a:pPr marL="171450" lvl="0" indent="-171450" algn="just">
              <a:buFont typeface="Arial" panose="020B0604020202020204" pitchFamily="34" charset="0"/>
              <a:buChar char="•"/>
            </a:pPr>
            <a:r>
              <a:rPr lang="en-GB" sz="1400" b="1" dirty="0"/>
              <a:t>Improved customer relation and engagement</a:t>
            </a:r>
            <a:r>
              <a:rPr lang="en-GB" sz="1400" dirty="0"/>
              <a:t> – through customer engagement, events are able to humanise the brand and add towards trust. There is scope of meeting the target audience directly which is of value in the digitally enabled world (Schweitz, 2024). Events facilitate engagement on a one-on-one level thereby increasing loyalty and strengthening relations.</a:t>
            </a:r>
            <a:endParaRPr lang="en-IN" sz="1400" dirty="0"/>
          </a:p>
          <a:p>
            <a:pPr marL="171450" lvl="0" indent="-171450" algn="just">
              <a:buFont typeface="Arial" panose="020B0604020202020204" pitchFamily="34" charset="0"/>
              <a:buChar char="•"/>
            </a:pPr>
            <a:r>
              <a:rPr lang="en-GB" sz="1400" b="1" dirty="0"/>
              <a:t>Maximising ROI for the event</a:t>
            </a:r>
            <a:r>
              <a:rPr lang="en-GB" sz="1400" dirty="0"/>
              <a:t> – through marketing efforts, the event is able to achieve the desired goals such as revenue generation, building of leads and improving brand awareness (Admin, 2024). Tt is possible for the event organisers to measure the level of success and identify those areas that require improvement. Reaching out to the desired target audience and through maximising engagement, event marketing is able to improve the return on investment made.</a:t>
            </a:r>
            <a:endParaRPr lang="en-IN" sz="1400" dirty="0"/>
          </a:p>
        </p:txBody>
      </p:sp>
    </p:spTree>
    <p:extLst>
      <p:ext uri="{BB962C8B-B14F-4D97-AF65-F5344CB8AC3E}">
        <p14:creationId xmlns:p14="http://schemas.microsoft.com/office/powerpoint/2010/main" val="113696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577093" y="251322"/>
            <a:ext cx="7818102"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Operational factors</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056184"/>
            <a:ext cx="9145016" cy="4032448"/>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sz="2800" b="1" u="sng" dirty="0"/>
              <a:t>Key Takeaway</a:t>
            </a:r>
          </a:p>
          <a:p>
            <a:r>
              <a:rPr lang="en-GB" sz="2000" b="1" dirty="0"/>
              <a:t>Venue Availability</a:t>
            </a:r>
            <a:endParaRPr lang="en-IN" sz="2000" dirty="0"/>
          </a:p>
          <a:p>
            <a:pPr lvl="0"/>
            <a:r>
              <a:rPr lang="en-GB" sz="2000" b="1" dirty="0"/>
              <a:t>Outdoor Venue</a:t>
            </a:r>
            <a:r>
              <a:rPr lang="en-GB" sz="2000" dirty="0"/>
              <a:t> – Walking Trails at Snowdonia</a:t>
            </a:r>
            <a:endParaRPr lang="en-IN" sz="2000" dirty="0"/>
          </a:p>
          <a:p>
            <a:pPr lvl="0"/>
            <a:r>
              <a:rPr lang="en-GB" sz="2000" b="1" dirty="0"/>
              <a:t>Indoor Venue </a:t>
            </a:r>
            <a:r>
              <a:rPr lang="en-GB" sz="2000" dirty="0"/>
              <a:t>– Sites of National Trust Heritage; these would be a backup in case of weather-related issues</a:t>
            </a:r>
            <a:endParaRPr lang="en-IN" sz="2000" dirty="0"/>
          </a:p>
          <a:p>
            <a:pPr lvl="0"/>
            <a:r>
              <a:rPr lang="en-GB" sz="2000" b="1" dirty="0"/>
              <a:t>Main Hub</a:t>
            </a:r>
            <a:r>
              <a:rPr lang="en-GB" sz="2000" dirty="0"/>
              <a:t>: The Village Hall and its surrounding areas</a:t>
            </a:r>
            <a:endParaRPr lang="en-GB" sz="2400" dirty="0"/>
          </a:p>
          <a:p>
            <a:pPr lvl="0"/>
            <a:endParaRPr lang="en-GB" sz="2400" dirty="0"/>
          </a:p>
          <a:p>
            <a:pPr lvl="0"/>
            <a:endParaRPr lang="en-GB" sz="2400" dirty="0"/>
          </a:p>
          <a:p>
            <a:pPr lvl="0"/>
            <a:endParaRPr lang="en-GB" sz="2400" dirty="0"/>
          </a:p>
          <a:p>
            <a:pPr lvl="0"/>
            <a:endParaRPr lang="en-GB" sz="2400" dirty="0"/>
          </a:p>
          <a:p>
            <a:pPr lvl="0"/>
            <a:endParaRPr lang="en-GB" sz="2400" dirty="0"/>
          </a:p>
          <a:p>
            <a:pPr lvl="0"/>
            <a:endParaRPr lang="en-GB" sz="2400" dirty="0"/>
          </a:p>
        </p:txBody>
      </p:sp>
      <p:sp>
        <p:nvSpPr>
          <p:cNvPr id="2" name="Rectangle 1"/>
          <p:cNvSpPr/>
          <p:nvPr/>
        </p:nvSpPr>
        <p:spPr>
          <a:xfrm>
            <a:off x="3160440" y="5232648"/>
            <a:ext cx="9145016" cy="4176464"/>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just"/>
            <a:r>
              <a:rPr lang="en-GB" sz="1400" dirty="0"/>
              <a:t>In an event, operations management is of significance as it ensures smooth running of the different aspects with due level of efficiency:</a:t>
            </a:r>
          </a:p>
          <a:p>
            <a:pPr algn="just"/>
            <a:endParaRPr lang="en-IN" sz="1400" dirty="0"/>
          </a:p>
          <a:p>
            <a:pPr marL="285750" lvl="0" indent="-285750" algn="just">
              <a:buFont typeface="Arial" panose="020B0604020202020204" pitchFamily="34" charset="0"/>
              <a:buChar char="•"/>
            </a:pPr>
            <a:r>
              <a:rPr lang="en-GB" sz="1400" b="1" dirty="0"/>
              <a:t>Cost reduction and efficiency</a:t>
            </a:r>
            <a:r>
              <a:rPr lang="en-GB" sz="1400" dirty="0"/>
              <a:t>: This makes sure the workflow streamlines, waste is minimised and the resource utilisation is maximised resulting in cost saving and higher efficiency.</a:t>
            </a:r>
            <a:endParaRPr lang="en-IN" sz="1400" dirty="0"/>
          </a:p>
          <a:p>
            <a:pPr marL="285750" lvl="0" indent="-285750" algn="just">
              <a:buFont typeface="Arial" panose="020B0604020202020204" pitchFamily="34" charset="0"/>
              <a:buChar char="•"/>
            </a:pPr>
            <a:r>
              <a:rPr lang="en-GB" sz="1400" b="1" dirty="0"/>
              <a:t>Risk management: </a:t>
            </a:r>
            <a:r>
              <a:rPr lang="en-GB" sz="1400" dirty="0"/>
              <a:t>Identification and mitigation of probable risks such as unexpected contingencies, weather and staffing problems ensure the event adapts to evolving circumstances to minimise any disruption (Jain, 2025).</a:t>
            </a:r>
            <a:endParaRPr lang="en-IN" sz="1400" dirty="0"/>
          </a:p>
          <a:p>
            <a:pPr marL="285750" lvl="0" indent="-285750" algn="just">
              <a:buFont typeface="Arial" panose="020B0604020202020204" pitchFamily="34" charset="0"/>
              <a:buChar char="•"/>
            </a:pPr>
            <a:r>
              <a:rPr lang="en-GB" sz="1400" b="1" dirty="0"/>
              <a:t>Smooth execution</a:t>
            </a:r>
            <a:r>
              <a:rPr lang="en-GB" sz="1400" dirty="0"/>
              <a:t>: it ensures all aspects related to the event are in coordination and within the budget without exceeding time frame.</a:t>
            </a:r>
            <a:endParaRPr lang="en-IN" sz="1400" dirty="0"/>
          </a:p>
          <a:p>
            <a:pPr marL="285750" lvl="0" indent="-285750" algn="just">
              <a:buFont typeface="Arial" panose="020B0604020202020204" pitchFamily="34" charset="0"/>
              <a:buChar char="•"/>
            </a:pPr>
            <a:r>
              <a:rPr lang="en-GB" sz="1400" b="1" dirty="0"/>
              <a:t>Staffing</a:t>
            </a:r>
            <a:r>
              <a:rPr lang="en-GB" sz="1400" dirty="0"/>
              <a:t>: recruiting, training and assignment of the right person on the right role in the right time for the right remuneration ensures smooth execution of the event (Wgu.edu, 2024).</a:t>
            </a:r>
            <a:endParaRPr lang="en-IN" sz="1400" dirty="0"/>
          </a:p>
          <a:p>
            <a:pPr marL="285750" lvl="0" indent="-285750" algn="just">
              <a:buFont typeface="Arial" panose="020B0604020202020204" pitchFamily="34" charset="0"/>
              <a:buChar char="•"/>
            </a:pPr>
            <a:r>
              <a:rPr lang="en-GB" sz="1400" b="1" dirty="0"/>
              <a:t>Vendor coordination</a:t>
            </a:r>
            <a:r>
              <a:rPr lang="en-GB" sz="1400" dirty="0"/>
              <a:t>: proper coordination of vendors, services being of high quality, timely and reliable with consistency in communication is crucial.</a:t>
            </a:r>
            <a:endParaRPr lang="en-IN" sz="1400" dirty="0"/>
          </a:p>
          <a:p>
            <a:pPr marL="285750" lvl="0" indent="-285750" algn="just">
              <a:buFont typeface="Arial" panose="020B0604020202020204" pitchFamily="34" charset="0"/>
              <a:buChar char="•"/>
            </a:pPr>
            <a:r>
              <a:rPr lang="en-GB" sz="1400" b="1" dirty="0"/>
              <a:t>Customer satisfaction</a:t>
            </a:r>
            <a:r>
              <a:rPr lang="en-GB" sz="1400" dirty="0"/>
              <a:t>: an event needs to be enjoyable, well-organised and smooth so that the attendees are satisfied and the experience is positive (Geeksforgeeks.org, 2025).</a:t>
            </a:r>
            <a:endParaRPr lang="en-IN" sz="1400" dirty="0"/>
          </a:p>
          <a:p>
            <a:pPr marL="285750" lvl="0" indent="-285750" algn="just">
              <a:buFont typeface="Arial" panose="020B0604020202020204" pitchFamily="34" charset="0"/>
              <a:buChar char="•"/>
            </a:pPr>
            <a:r>
              <a:rPr lang="en-GB" sz="1400" b="1" dirty="0"/>
              <a:t>Evaluation post event</a:t>
            </a:r>
            <a:r>
              <a:rPr lang="en-GB" sz="1400" dirty="0"/>
              <a:t>: collecting feedback and assessment of logistics to identify improvement areas is essential for success of future events.</a:t>
            </a:r>
            <a:endParaRPr lang="en-IN" sz="1400" dirty="0"/>
          </a:p>
        </p:txBody>
      </p:sp>
      <p:sp>
        <p:nvSpPr>
          <p:cNvPr id="3" name="TextBox 2"/>
          <p:cNvSpPr txBox="1"/>
          <p:nvPr/>
        </p:nvSpPr>
        <p:spPr>
          <a:xfrm>
            <a:off x="3309680" y="3072408"/>
            <a:ext cx="3600400" cy="2339102"/>
          </a:xfrm>
          <a:prstGeom prst="rect">
            <a:avLst/>
          </a:prstGeom>
          <a:noFill/>
        </p:spPr>
        <p:txBody>
          <a:bodyPr wrap="square" rtlCol="0">
            <a:spAutoFit/>
          </a:bodyPr>
          <a:lstStyle/>
          <a:p>
            <a:r>
              <a:rPr lang="en-GB" b="1" dirty="0">
                <a:solidFill>
                  <a:schemeClr val="bg1"/>
                </a:solidFill>
              </a:rPr>
              <a:t>Skills Required</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Interpreters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Volunteers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Safety officers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Local guides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Workshop leaders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Freelance photographers</a:t>
            </a:r>
            <a:endParaRPr lang="en-IN" b="1" dirty="0">
              <a:solidFill>
                <a:schemeClr val="bg1"/>
              </a:solidFill>
            </a:endParaRPr>
          </a:p>
          <a:p>
            <a:endParaRPr lang="en-IN" sz="2000" b="1" dirty="0">
              <a:solidFill>
                <a:schemeClr val="bg1"/>
              </a:solidFill>
            </a:endParaRPr>
          </a:p>
        </p:txBody>
      </p:sp>
      <p:sp>
        <p:nvSpPr>
          <p:cNvPr id="6" name="TextBox 5"/>
          <p:cNvSpPr txBox="1"/>
          <p:nvPr/>
        </p:nvSpPr>
        <p:spPr>
          <a:xfrm>
            <a:off x="7486144" y="3247982"/>
            <a:ext cx="4243248" cy="2123658"/>
          </a:xfrm>
          <a:prstGeom prst="rect">
            <a:avLst/>
          </a:prstGeom>
          <a:noFill/>
        </p:spPr>
        <p:txBody>
          <a:bodyPr wrap="square" rtlCol="0">
            <a:spAutoFit/>
          </a:bodyPr>
          <a:lstStyle/>
          <a:p>
            <a:r>
              <a:rPr lang="en-GB" b="1" dirty="0">
                <a:solidFill>
                  <a:schemeClr val="bg1"/>
                </a:solidFill>
              </a:rPr>
              <a:t>Resources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Specifics for the exhibition</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Tent</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Catering</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Wi-Fi zones</a:t>
            </a:r>
            <a:endParaRPr lang="en-IN" b="1" dirty="0">
              <a:solidFill>
                <a:schemeClr val="bg1"/>
              </a:solidFill>
            </a:endParaRPr>
          </a:p>
          <a:p>
            <a:pPr marL="285750" lvl="0" indent="-285750">
              <a:buFont typeface="Arial" panose="020B0604020202020204" pitchFamily="34" charset="0"/>
              <a:buChar char="•"/>
            </a:pPr>
            <a:r>
              <a:rPr lang="en-GB" b="1" dirty="0">
                <a:solidFill>
                  <a:schemeClr val="bg1"/>
                </a:solidFill>
              </a:rPr>
              <a:t>Audio-visual equipment</a:t>
            </a:r>
            <a:endParaRPr lang="en-IN" b="1" dirty="0">
              <a:solidFill>
                <a:schemeClr val="bg1"/>
              </a:solidFill>
            </a:endParaRPr>
          </a:p>
          <a:p>
            <a:pPr marL="342900" indent="-342900">
              <a:buFont typeface="Arial" panose="020B0604020202020204" pitchFamily="34" charset="0"/>
              <a:buChar char="•"/>
            </a:pPr>
            <a:endParaRPr lang="en-IN" sz="2000" b="1" dirty="0">
              <a:solidFill>
                <a:schemeClr val="bg1"/>
              </a:solidFill>
            </a:endParaRPr>
          </a:p>
        </p:txBody>
      </p:sp>
    </p:spTree>
    <p:extLst>
      <p:ext uri="{BB962C8B-B14F-4D97-AF65-F5344CB8AC3E}">
        <p14:creationId xmlns:p14="http://schemas.microsoft.com/office/powerpoint/2010/main" val="3642207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168552" y="139241"/>
            <a:ext cx="7560840" cy="923330"/>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Financial factors</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5680720" y="1403450"/>
            <a:ext cx="3376463" cy="426124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b="1" u="sng" dirty="0"/>
              <a:t>Key Takeaway</a:t>
            </a:r>
          </a:p>
          <a:p>
            <a:pPr algn="just"/>
            <a:r>
              <a:rPr lang="en-GB" sz="1600" b="1" dirty="0"/>
              <a:t>Cost and Predicted Revenue</a:t>
            </a:r>
            <a:endParaRPr lang="en-IN" sz="1600" dirty="0"/>
          </a:p>
          <a:p>
            <a:pPr algn="just"/>
            <a:r>
              <a:rPr lang="en-GB" sz="1600" b="1" dirty="0"/>
              <a:t> </a:t>
            </a:r>
            <a:endParaRPr lang="en-IN" sz="1600" dirty="0"/>
          </a:p>
          <a:p>
            <a:pPr algn="just"/>
            <a:r>
              <a:rPr lang="en-GB" sz="1600" b="1" dirty="0"/>
              <a:t>Revenue Plan</a:t>
            </a:r>
            <a:endParaRPr lang="en-IN" sz="1600" dirty="0"/>
          </a:p>
          <a:p>
            <a:pPr algn="just"/>
            <a:r>
              <a:rPr lang="en-GB" sz="1600" b="1" dirty="0"/>
              <a:t> </a:t>
            </a:r>
            <a:endParaRPr lang="en-IN" sz="1600" dirty="0"/>
          </a:p>
          <a:p>
            <a:pPr algn="just"/>
            <a:r>
              <a:rPr lang="en-GB" sz="1600" b="1" dirty="0"/>
              <a:t>Sustainability Focus</a:t>
            </a:r>
            <a:endParaRPr lang="en-IN" sz="1600" dirty="0"/>
          </a:p>
          <a:p>
            <a:pPr marL="285750" lvl="0" indent="-285750" algn="just">
              <a:buFont typeface="Arial" panose="020B0604020202020204" pitchFamily="34" charset="0"/>
              <a:buChar char="•"/>
            </a:pPr>
            <a:r>
              <a:rPr lang="en-GB" sz="1600" dirty="0"/>
              <a:t>Supply Chains available Locally</a:t>
            </a:r>
            <a:endParaRPr lang="en-IN" sz="1600" dirty="0"/>
          </a:p>
          <a:p>
            <a:pPr marL="285750" lvl="0" indent="-285750" algn="just">
              <a:buFont typeface="Arial" panose="020B0604020202020204" pitchFamily="34" charset="0"/>
              <a:buChar char="•"/>
            </a:pPr>
            <a:r>
              <a:rPr lang="en-GB" sz="1600" dirty="0"/>
              <a:t>Reinvestment of 5% from the profits for Art, Community and Education</a:t>
            </a:r>
            <a:endParaRPr lang="en-IN" sz="1600" dirty="0"/>
          </a:p>
          <a:p>
            <a:pPr algn="just"/>
            <a:r>
              <a:rPr lang="en-GB" sz="1600" b="1" dirty="0"/>
              <a:t>Funding Sources</a:t>
            </a:r>
            <a:endParaRPr lang="en-IN" sz="1600" dirty="0"/>
          </a:p>
          <a:p>
            <a:pPr marL="285750" lvl="0" indent="-285750" algn="just">
              <a:buFont typeface="Arial" panose="020B0604020202020204" pitchFamily="34" charset="0"/>
              <a:buChar char="•"/>
            </a:pPr>
            <a:r>
              <a:rPr lang="en-GB" sz="1600" dirty="0"/>
              <a:t>Cultural Grant by the Welsh Government</a:t>
            </a:r>
            <a:endParaRPr lang="en-IN" sz="1600" dirty="0"/>
          </a:p>
          <a:p>
            <a:pPr marL="285750" lvl="0" indent="-285750" algn="just">
              <a:buFont typeface="Arial" panose="020B0604020202020204" pitchFamily="34" charset="0"/>
              <a:buChar char="•"/>
            </a:pPr>
            <a:r>
              <a:rPr lang="en-GB" sz="1600" dirty="0"/>
              <a:t>Visit Wales Partnership for Promotion</a:t>
            </a:r>
            <a:endParaRPr lang="en-IN" sz="1600" dirty="0"/>
          </a:p>
          <a:p>
            <a:pPr marL="285750" lvl="0" indent="-285750" algn="just">
              <a:buFont typeface="Arial" panose="020B0604020202020204" pitchFamily="34" charset="0"/>
              <a:buChar char="•"/>
            </a:pPr>
            <a:r>
              <a:rPr lang="en-GB" sz="1600" dirty="0"/>
              <a:t>Corporate Sponsors</a:t>
            </a:r>
            <a:endParaRPr lang="en-IN" sz="1600" dirty="0"/>
          </a:p>
          <a:p>
            <a:pPr marL="285750" lvl="0" indent="-285750" algn="just">
              <a:buFont typeface="Arial" panose="020B0604020202020204" pitchFamily="34" charset="0"/>
              <a:buChar char="•"/>
            </a:pPr>
            <a:r>
              <a:rPr lang="en-GB" sz="1600" dirty="0"/>
              <a:t>Visit Britain Sponsorship</a:t>
            </a:r>
            <a:endParaRPr lang="en-US" dirty="0"/>
          </a:p>
        </p:txBody>
      </p:sp>
      <p:sp>
        <p:nvSpPr>
          <p:cNvPr id="2" name="Rectangle 1"/>
          <p:cNvSpPr/>
          <p:nvPr/>
        </p:nvSpPr>
        <p:spPr>
          <a:xfrm>
            <a:off x="3232448" y="5968522"/>
            <a:ext cx="9369802" cy="3528391"/>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just"/>
            <a:r>
              <a:rPr lang="en-GB" sz="1800" dirty="0"/>
              <a:t>In an event, financial management is of significance as it looks into the financial aspects that result in success for the event:</a:t>
            </a:r>
          </a:p>
          <a:p>
            <a:pPr algn="just"/>
            <a:endParaRPr lang="en-IN" sz="1800" dirty="0"/>
          </a:p>
          <a:p>
            <a:pPr marL="285750" lvl="0" indent="-285750" algn="just">
              <a:buFont typeface="Arial" panose="020B0604020202020204" pitchFamily="34" charset="0"/>
              <a:buChar char="•"/>
            </a:pPr>
            <a:r>
              <a:rPr lang="en-GB" sz="1800" b="1" dirty="0"/>
              <a:t>Budgeting</a:t>
            </a:r>
            <a:r>
              <a:rPr lang="en-GB" sz="1800" dirty="0"/>
              <a:t>: this includes resource allocation, financial control and risk management to ensure positive ROI (Lsbf.org.uk, 2025)</a:t>
            </a:r>
            <a:endParaRPr lang="en-IN" sz="1800" dirty="0"/>
          </a:p>
          <a:p>
            <a:pPr marL="285750" lvl="0" indent="-285750" algn="just">
              <a:buFont typeface="Arial" panose="020B0604020202020204" pitchFamily="34" charset="0"/>
              <a:buChar char="•"/>
            </a:pPr>
            <a:r>
              <a:rPr lang="en-GB" sz="1800" b="1" dirty="0"/>
              <a:t>Management of cash flow</a:t>
            </a:r>
            <a:r>
              <a:rPr lang="en-GB" sz="1800" dirty="0"/>
              <a:t>: this involves ensuring of liquidity, meeting the obligations of financial nature and management of both payables and receivables.</a:t>
            </a:r>
            <a:endParaRPr lang="en-IN" sz="1800" dirty="0"/>
          </a:p>
          <a:p>
            <a:pPr marL="285750" lvl="0" indent="-285750" algn="just">
              <a:buFont typeface="Arial" panose="020B0604020202020204" pitchFamily="34" charset="0"/>
              <a:buChar char="•"/>
            </a:pPr>
            <a:r>
              <a:rPr lang="en-GB" sz="1800" b="1" dirty="0"/>
              <a:t>Accounting</a:t>
            </a:r>
            <a:r>
              <a:rPr lang="en-GB" sz="1800" dirty="0"/>
              <a:t>: this involves success evaluation, financial transparency and tracking of expenses and income (Firebird.ac.in, 2025)</a:t>
            </a:r>
            <a:endParaRPr lang="en-IN" sz="1800" dirty="0"/>
          </a:p>
          <a:p>
            <a:pPr marL="285750" lvl="0" indent="-285750" algn="just">
              <a:buFont typeface="Arial" panose="020B0604020202020204" pitchFamily="34" charset="0"/>
              <a:buChar char="•"/>
            </a:pPr>
            <a:r>
              <a:rPr lang="en-GB" sz="1800" b="1" dirty="0"/>
              <a:t>Reaching informed decisions</a:t>
            </a:r>
            <a:r>
              <a:rPr lang="en-GB" sz="1800" dirty="0"/>
              <a:t>: this includes risk assessment, strategic planning and analysis of financial data.</a:t>
            </a:r>
            <a:endParaRPr lang="en-IN" sz="1800" dirty="0"/>
          </a:p>
          <a:p>
            <a:pPr marL="285750" lvl="0" indent="-285750" algn="just">
              <a:buFont typeface="Arial" panose="020B0604020202020204" pitchFamily="34" charset="0"/>
              <a:buChar char="•"/>
            </a:pPr>
            <a:r>
              <a:rPr lang="en-GB" sz="1800" b="1" dirty="0"/>
              <a:t>Growth and sustainability</a:t>
            </a:r>
            <a:r>
              <a:rPr lang="en-GB" sz="1800" dirty="0"/>
              <a:t>: this includes future growth, ROI and profitability and financial health in the long term (Netsuite.com, 2025).</a:t>
            </a:r>
            <a:endParaRPr lang="en-IN" sz="1800" dirty="0"/>
          </a:p>
        </p:txBody>
      </p:sp>
      <p:sp>
        <p:nvSpPr>
          <p:cNvPr id="3" name="Right Arrow 2"/>
          <p:cNvSpPr/>
          <p:nvPr/>
        </p:nvSpPr>
        <p:spPr>
          <a:xfrm>
            <a:off x="6688832" y="1967336"/>
            <a:ext cx="2520280" cy="288032"/>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IN" dirty="0"/>
          </a:p>
        </p:txBody>
      </p:sp>
      <p:sp>
        <p:nvSpPr>
          <p:cNvPr id="6" name="Left Arrow 5"/>
          <p:cNvSpPr/>
          <p:nvPr/>
        </p:nvSpPr>
        <p:spPr>
          <a:xfrm>
            <a:off x="5327575" y="2452231"/>
            <a:ext cx="2016224" cy="288032"/>
          </a:xfrm>
          <a:prstGeom prst="leftArrow">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IN" dirty="0"/>
          </a:p>
        </p:txBody>
      </p:sp>
      <p:graphicFrame>
        <p:nvGraphicFramePr>
          <p:cNvPr id="12" name="Table 11">
            <a:extLst>
              <a:ext uri="{FF2B5EF4-FFF2-40B4-BE49-F238E27FC236}">
                <a16:creationId xmlns:a16="http://schemas.microsoft.com/office/drawing/2014/main" id="{95A7A183-2926-C3EE-ED6D-114719DA624D}"/>
              </a:ext>
            </a:extLst>
          </p:cNvPr>
          <p:cNvGraphicFramePr>
            <a:graphicFrameLocks noGrp="1"/>
          </p:cNvGraphicFramePr>
          <p:nvPr>
            <p:extLst>
              <p:ext uri="{D42A27DB-BD31-4B8C-83A1-F6EECF244321}">
                <p14:modId xmlns:p14="http://schemas.microsoft.com/office/powerpoint/2010/main" val="587277256"/>
              </p:ext>
            </p:extLst>
          </p:nvPr>
        </p:nvGraphicFramePr>
        <p:xfrm>
          <a:off x="9225787" y="1018848"/>
          <a:ext cx="3376463" cy="4861872"/>
        </p:xfrm>
        <a:graphic>
          <a:graphicData uri="http://schemas.openxmlformats.org/drawingml/2006/table">
            <a:tbl>
              <a:tblPr firstRow="1" firstCol="1" bandRow="1">
                <a:tableStyleId>{5C22544A-7EE6-4342-B048-85BDC9FD1C3A}</a:tableStyleId>
              </a:tblPr>
              <a:tblGrid>
                <a:gridCol w="2447505">
                  <a:extLst>
                    <a:ext uri="{9D8B030D-6E8A-4147-A177-3AD203B41FA5}">
                      <a16:colId xmlns:a16="http://schemas.microsoft.com/office/drawing/2014/main" val="112737857"/>
                    </a:ext>
                  </a:extLst>
                </a:gridCol>
                <a:gridCol w="928958">
                  <a:extLst>
                    <a:ext uri="{9D8B030D-6E8A-4147-A177-3AD203B41FA5}">
                      <a16:colId xmlns:a16="http://schemas.microsoft.com/office/drawing/2014/main" val="2082227492"/>
                    </a:ext>
                  </a:extLst>
                </a:gridCol>
              </a:tblGrid>
              <a:tr h="281306">
                <a:tc>
                  <a:txBody>
                    <a:bodyPr/>
                    <a:lstStyle/>
                    <a:p>
                      <a:pPr>
                        <a:lnSpc>
                          <a:spcPct val="100000"/>
                        </a:lnSpc>
                        <a:spcAft>
                          <a:spcPts val="1000"/>
                        </a:spcAft>
                        <a:buNone/>
                      </a:pPr>
                      <a:r>
                        <a:rPr lang="en-IN" sz="1400">
                          <a:effectLst/>
                        </a:rPr>
                        <a:t>Particulars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ctr">
                        <a:lnSpc>
                          <a:spcPct val="100000"/>
                        </a:lnSpc>
                        <a:spcAft>
                          <a:spcPts val="1000"/>
                        </a:spcAft>
                        <a:buNone/>
                      </a:pPr>
                      <a:r>
                        <a:rPr lang="en-IN" sz="1400">
                          <a:effectLst/>
                        </a:rPr>
                        <a:t>£</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1622453987"/>
                  </a:ext>
                </a:extLst>
              </a:tr>
              <a:tr h="282372">
                <a:tc>
                  <a:txBody>
                    <a:bodyPr/>
                    <a:lstStyle/>
                    <a:p>
                      <a:pPr>
                        <a:lnSpc>
                          <a:spcPct val="100000"/>
                        </a:lnSpc>
                        <a:spcAft>
                          <a:spcPts val="1000"/>
                        </a:spcAft>
                        <a:buNone/>
                      </a:pPr>
                      <a:r>
                        <a:rPr lang="en-IN" sz="1400" dirty="0">
                          <a:effectLst/>
                        </a:rPr>
                        <a:t>Sales </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1,80,000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458868068"/>
                  </a:ext>
                </a:extLst>
              </a:tr>
              <a:tr h="281306">
                <a:tc>
                  <a:txBody>
                    <a:bodyPr/>
                    <a:lstStyle/>
                    <a:p>
                      <a:pPr>
                        <a:lnSpc>
                          <a:spcPct val="100000"/>
                        </a:lnSpc>
                        <a:spcAft>
                          <a:spcPts val="1000"/>
                        </a:spcAft>
                        <a:buNone/>
                      </a:pPr>
                      <a:r>
                        <a:rPr lang="en-IN" sz="1400">
                          <a:effectLst/>
                        </a:rPr>
                        <a:t>Corporate Sponsors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tc>
                <a:tc>
                  <a:txBody>
                    <a:bodyPr/>
                    <a:lstStyle/>
                    <a:p>
                      <a:pPr algn="r">
                        <a:lnSpc>
                          <a:spcPct val="100000"/>
                        </a:lnSpc>
                        <a:spcAft>
                          <a:spcPts val="1000"/>
                        </a:spcAft>
                        <a:buNone/>
                      </a:pPr>
                      <a:r>
                        <a:rPr lang="en-IN" sz="1400">
                          <a:effectLst/>
                        </a:rPr>
                        <a:t>20,000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2229441031"/>
                  </a:ext>
                </a:extLst>
              </a:tr>
              <a:tr h="281306">
                <a:tc>
                  <a:txBody>
                    <a:bodyPr/>
                    <a:lstStyle/>
                    <a:p>
                      <a:pPr>
                        <a:lnSpc>
                          <a:spcPct val="100000"/>
                        </a:lnSpc>
                        <a:spcAft>
                          <a:spcPts val="1000"/>
                        </a:spcAft>
                        <a:buNone/>
                      </a:pPr>
                      <a:r>
                        <a:rPr lang="en-IN" sz="1400">
                          <a:effectLst/>
                        </a:rPr>
                        <a:t>Visit Britain Sponsorship</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tc>
                <a:tc>
                  <a:txBody>
                    <a:bodyPr/>
                    <a:lstStyle/>
                    <a:p>
                      <a:pPr algn="r">
                        <a:lnSpc>
                          <a:spcPct val="100000"/>
                        </a:lnSpc>
                        <a:spcAft>
                          <a:spcPts val="1000"/>
                        </a:spcAft>
                        <a:buNone/>
                      </a:pPr>
                      <a:r>
                        <a:rPr lang="en-IN" sz="1400">
                          <a:effectLst/>
                        </a:rPr>
                        <a:t>15,000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3367724318"/>
                  </a:ext>
                </a:extLst>
              </a:tr>
              <a:tr h="460195">
                <a:tc>
                  <a:txBody>
                    <a:bodyPr/>
                    <a:lstStyle/>
                    <a:p>
                      <a:pPr>
                        <a:lnSpc>
                          <a:spcPct val="100000"/>
                        </a:lnSpc>
                        <a:spcAft>
                          <a:spcPts val="1000"/>
                        </a:spcAft>
                        <a:buNone/>
                      </a:pPr>
                      <a:r>
                        <a:rPr lang="en-IN" sz="1400">
                          <a:effectLst/>
                        </a:rPr>
                        <a:t>Cultural Grant by the Welsh Government</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tc>
                <a:tc>
                  <a:txBody>
                    <a:bodyPr/>
                    <a:lstStyle/>
                    <a:p>
                      <a:pPr algn="r">
                        <a:lnSpc>
                          <a:spcPct val="100000"/>
                        </a:lnSpc>
                        <a:spcAft>
                          <a:spcPts val="1000"/>
                        </a:spcAft>
                        <a:buNone/>
                      </a:pPr>
                      <a:r>
                        <a:rPr lang="en-IN" sz="1400">
                          <a:effectLst/>
                        </a:rPr>
                        <a:t>10,000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2771266251"/>
                  </a:ext>
                </a:extLst>
              </a:tr>
              <a:tr h="460195">
                <a:tc>
                  <a:txBody>
                    <a:bodyPr/>
                    <a:lstStyle/>
                    <a:p>
                      <a:pPr>
                        <a:lnSpc>
                          <a:spcPct val="100000"/>
                        </a:lnSpc>
                        <a:spcAft>
                          <a:spcPts val="1000"/>
                        </a:spcAft>
                        <a:buNone/>
                      </a:pPr>
                      <a:r>
                        <a:rPr lang="en-IN" sz="1400">
                          <a:effectLst/>
                        </a:rPr>
                        <a:t>Visit Wales Partnership for Promotion</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tc>
                <a:tc>
                  <a:txBody>
                    <a:bodyPr/>
                    <a:lstStyle/>
                    <a:p>
                      <a:pPr algn="r">
                        <a:lnSpc>
                          <a:spcPct val="100000"/>
                        </a:lnSpc>
                        <a:spcAft>
                          <a:spcPts val="1000"/>
                        </a:spcAft>
                        <a:buNone/>
                      </a:pPr>
                      <a:r>
                        <a:rPr lang="en-IN" sz="1400">
                          <a:effectLst/>
                        </a:rPr>
                        <a:t>10,000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1873945289"/>
                  </a:ext>
                </a:extLst>
              </a:tr>
              <a:tr h="281306">
                <a:tc>
                  <a:txBody>
                    <a:bodyPr/>
                    <a:lstStyle/>
                    <a:p>
                      <a:pPr>
                        <a:lnSpc>
                          <a:spcPct val="100000"/>
                        </a:lnSpc>
                        <a:spcAft>
                          <a:spcPts val="1000"/>
                        </a:spcAft>
                        <a:buNone/>
                      </a:pPr>
                      <a:r>
                        <a:rPr lang="en-IN" sz="1400" dirty="0">
                          <a:effectLst/>
                        </a:rPr>
                        <a:t>Total Income</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2,35,000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1338722642"/>
                  </a:ext>
                </a:extLst>
              </a:tr>
              <a:tr h="281306">
                <a:tc>
                  <a:txBody>
                    <a:bodyPr/>
                    <a:lstStyle/>
                    <a:p>
                      <a:pPr>
                        <a:lnSpc>
                          <a:spcPct val="100000"/>
                        </a:lnSpc>
                        <a:spcAft>
                          <a:spcPts val="1000"/>
                        </a:spcAft>
                        <a:buNone/>
                      </a:pPr>
                      <a:r>
                        <a:rPr lang="en-IN" sz="1400">
                          <a:effectLst/>
                        </a:rPr>
                        <a:t>Marketing</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26,000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1543603581"/>
                  </a:ext>
                </a:extLst>
              </a:tr>
              <a:tr h="281306">
                <a:tc>
                  <a:txBody>
                    <a:bodyPr/>
                    <a:lstStyle/>
                    <a:p>
                      <a:pPr>
                        <a:lnSpc>
                          <a:spcPct val="100000"/>
                        </a:lnSpc>
                        <a:spcAft>
                          <a:spcPts val="1000"/>
                        </a:spcAft>
                        <a:buNone/>
                      </a:pPr>
                      <a:r>
                        <a:rPr lang="en-IN" sz="1400">
                          <a:effectLst/>
                        </a:rPr>
                        <a:t>Promotion</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7,500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2632829177"/>
                  </a:ext>
                </a:extLst>
              </a:tr>
              <a:tr h="281306">
                <a:tc>
                  <a:txBody>
                    <a:bodyPr/>
                    <a:lstStyle/>
                    <a:p>
                      <a:pPr>
                        <a:lnSpc>
                          <a:spcPct val="100000"/>
                        </a:lnSpc>
                        <a:spcAft>
                          <a:spcPts val="1000"/>
                        </a:spcAft>
                        <a:buNone/>
                      </a:pPr>
                      <a:r>
                        <a:rPr lang="en-IN" sz="1400">
                          <a:effectLst/>
                        </a:rPr>
                        <a:t>Staffing &amp; Security</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9,850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711966526"/>
                  </a:ext>
                </a:extLst>
              </a:tr>
              <a:tr h="281306">
                <a:tc>
                  <a:txBody>
                    <a:bodyPr/>
                    <a:lstStyle/>
                    <a:p>
                      <a:pPr>
                        <a:lnSpc>
                          <a:spcPct val="100000"/>
                        </a:lnSpc>
                        <a:spcAft>
                          <a:spcPts val="1000"/>
                        </a:spcAft>
                        <a:buNone/>
                      </a:pPr>
                      <a:r>
                        <a:rPr lang="en-IN" sz="1400">
                          <a:effectLst/>
                        </a:rPr>
                        <a:t>Logistics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5,500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3562351947"/>
                  </a:ext>
                </a:extLst>
              </a:tr>
              <a:tr h="281306">
                <a:tc>
                  <a:txBody>
                    <a:bodyPr/>
                    <a:lstStyle/>
                    <a:p>
                      <a:pPr>
                        <a:lnSpc>
                          <a:spcPct val="100000"/>
                        </a:lnSpc>
                        <a:spcAft>
                          <a:spcPts val="1000"/>
                        </a:spcAft>
                        <a:buNone/>
                      </a:pPr>
                      <a:r>
                        <a:rPr lang="en-IN" sz="1400">
                          <a:effectLst/>
                        </a:rPr>
                        <a:t>Food and Catering </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28,900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2877238525"/>
                  </a:ext>
                </a:extLst>
              </a:tr>
              <a:tr h="281306">
                <a:tc>
                  <a:txBody>
                    <a:bodyPr/>
                    <a:lstStyle/>
                    <a:p>
                      <a:pPr>
                        <a:lnSpc>
                          <a:spcPct val="100000"/>
                        </a:lnSpc>
                        <a:spcAft>
                          <a:spcPts val="1000"/>
                        </a:spcAft>
                        <a:buNone/>
                      </a:pPr>
                      <a:r>
                        <a:rPr lang="en-IN" sz="1400">
                          <a:effectLst/>
                        </a:rPr>
                        <a:t>Venue Charges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10,000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38490618"/>
                  </a:ext>
                </a:extLst>
              </a:tr>
              <a:tr h="281306">
                <a:tc>
                  <a:txBody>
                    <a:bodyPr/>
                    <a:lstStyle/>
                    <a:p>
                      <a:pPr>
                        <a:lnSpc>
                          <a:spcPct val="100000"/>
                        </a:lnSpc>
                        <a:spcAft>
                          <a:spcPts val="1000"/>
                        </a:spcAft>
                        <a:buNone/>
                      </a:pPr>
                      <a:r>
                        <a:rPr lang="en-IN" sz="1400">
                          <a:effectLst/>
                        </a:rPr>
                        <a:t>Miscellaneous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15,450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3992047398"/>
                  </a:ext>
                </a:extLst>
              </a:tr>
              <a:tr h="282372">
                <a:tc>
                  <a:txBody>
                    <a:bodyPr/>
                    <a:lstStyle/>
                    <a:p>
                      <a:pPr>
                        <a:lnSpc>
                          <a:spcPct val="100000"/>
                        </a:lnSpc>
                        <a:spcAft>
                          <a:spcPts val="1000"/>
                        </a:spcAft>
                        <a:buNone/>
                      </a:pPr>
                      <a:r>
                        <a:rPr lang="en-IN" sz="1400">
                          <a:effectLst/>
                        </a:rPr>
                        <a:t>Total Costs</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a:effectLst/>
                        </a:rPr>
                        <a:t>1,03,200</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1671209317"/>
                  </a:ext>
                </a:extLst>
              </a:tr>
              <a:tr h="282372">
                <a:tc>
                  <a:txBody>
                    <a:bodyPr/>
                    <a:lstStyle/>
                    <a:p>
                      <a:pPr>
                        <a:lnSpc>
                          <a:spcPct val="100000"/>
                        </a:lnSpc>
                        <a:spcAft>
                          <a:spcPts val="1000"/>
                        </a:spcAft>
                        <a:buNone/>
                      </a:pPr>
                      <a:r>
                        <a:rPr lang="en-IN" sz="1400">
                          <a:effectLst/>
                        </a:rPr>
                        <a:t>Estimated  Profit</a:t>
                      </a:r>
                      <a:endParaRPr lang="en-IN" sz="140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tc>
                  <a:txBody>
                    <a:bodyPr/>
                    <a:lstStyle/>
                    <a:p>
                      <a:pPr algn="r">
                        <a:lnSpc>
                          <a:spcPct val="100000"/>
                        </a:lnSpc>
                        <a:spcAft>
                          <a:spcPts val="1000"/>
                        </a:spcAft>
                        <a:buNone/>
                      </a:pPr>
                      <a:r>
                        <a:rPr lang="en-IN" sz="1400" dirty="0">
                          <a:effectLst/>
                        </a:rPr>
                        <a:t>1,31,800</a:t>
                      </a:r>
                      <a:endParaRPr lang="en-IN"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3308" marR="63308" marT="0" marB="0" anchor="b"/>
                </a:tc>
                <a:extLst>
                  <a:ext uri="{0D108BD9-81ED-4DB2-BD59-A6C34878D82A}">
                    <a16:rowId xmlns:a16="http://schemas.microsoft.com/office/drawing/2014/main" val="3322409326"/>
                  </a:ext>
                </a:extLst>
              </a:tr>
            </a:tbl>
          </a:graphicData>
        </a:graphic>
      </p:graphicFrame>
      <p:graphicFrame>
        <p:nvGraphicFramePr>
          <p:cNvPr id="13" name="Table 12">
            <a:extLst>
              <a:ext uri="{FF2B5EF4-FFF2-40B4-BE49-F238E27FC236}">
                <a16:creationId xmlns:a16="http://schemas.microsoft.com/office/drawing/2014/main" id="{55833E17-FD70-9C92-6C6D-7DB451BBE022}"/>
              </a:ext>
            </a:extLst>
          </p:cNvPr>
          <p:cNvGraphicFramePr>
            <a:graphicFrameLocks noGrp="1"/>
          </p:cNvGraphicFramePr>
          <p:nvPr>
            <p:extLst>
              <p:ext uri="{D42A27DB-BD31-4B8C-83A1-F6EECF244321}">
                <p14:modId xmlns:p14="http://schemas.microsoft.com/office/powerpoint/2010/main" val="1022551227"/>
              </p:ext>
            </p:extLst>
          </p:nvPr>
        </p:nvGraphicFramePr>
        <p:xfrm>
          <a:off x="2872409" y="2828066"/>
          <a:ext cx="2808311" cy="1803645"/>
        </p:xfrm>
        <a:graphic>
          <a:graphicData uri="http://schemas.openxmlformats.org/drawingml/2006/table">
            <a:tbl>
              <a:tblPr>
                <a:tableStyleId>{37CE84F3-28C3-443E-9E96-99CF82512B78}</a:tableStyleId>
              </a:tblPr>
              <a:tblGrid>
                <a:gridCol w="1301413">
                  <a:extLst>
                    <a:ext uri="{9D8B030D-6E8A-4147-A177-3AD203B41FA5}">
                      <a16:colId xmlns:a16="http://schemas.microsoft.com/office/drawing/2014/main" val="3686439391"/>
                    </a:ext>
                  </a:extLst>
                </a:gridCol>
                <a:gridCol w="841770">
                  <a:extLst>
                    <a:ext uri="{9D8B030D-6E8A-4147-A177-3AD203B41FA5}">
                      <a16:colId xmlns:a16="http://schemas.microsoft.com/office/drawing/2014/main" val="3031873598"/>
                    </a:ext>
                  </a:extLst>
                </a:gridCol>
                <a:gridCol w="665128">
                  <a:extLst>
                    <a:ext uri="{9D8B030D-6E8A-4147-A177-3AD203B41FA5}">
                      <a16:colId xmlns:a16="http://schemas.microsoft.com/office/drawing/2014/main" val="460001265"/>
                    </a:ext>
                  </a:extLst>
                </a:gridCol>
              </a:tblGrid>
              <a:tr h="858399">
                <a:tc>
                  <a:txBody>
                    <a:bodyPr/>
                    <a:lstStyle/>
                    <a:p>
                      <a:pPr algn="ctr" fontAlgn="b"/>
                      <a:r>
                        <a:rPr lang="en-IN" sz="1600" b="1" u="none" strike="noStrike" dirty="0">
                          <a:solidFill>
                            <a:schemeClr val="bg1"/>
                          </a:solidFill>
                          <a:effectLst/>
                        </a:rPr>
                        <a:t>Revenue Plan</a:t>
                      </a:r>
                      <a:endParaRPr lang="en-IN" sz="1600" b="1" i="0" u="none" strike="noStrike" dirty="0">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a:solidFill>
                            <a:schemeClr val="bg1"/>
                          </a:solidFill>
                          <a:effectLst/>
                        </a:rPr>
                        <a:t>Visitors or Tourists </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dirty="0">
                          <a:solidFill>
                            <a:schemeClr val="bg1"/>
                          </a:solidFill>
                          <a:effectLst/>
                        </a:rPr>
                        <a:t>£</a:t>
                      </a:r>
                      <a:endParaRPr lang="en-IN" sz="1600" b="1" i="0" u="none" strike="noStrike" dirty="0">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851186536"/>
                  </a:ext>
                </a:extLst>
              </a:tr>
              <a:tr h="513812">
                <a:tc>
                  <a:txBody>
                    <a:bodyPr/>
                    <a:lstStyle/>
                    <a:p>
                      <a:pPr algn="ctr" fontAlgn="b"/>
                      <a:r>
                        <a:rPr lang="en-IN" sz="1600" b="1" u="none" strike="noStrike">
                          <a:solidFill>
                            <a:schemeClr val="bg1"/>
                          </a:solidFill>
                          <a:effectLst/>
                        </a:rPr>
                        <a:t>Entry Fees @ £10</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a:solidFill>
                            <a:schemeClr val="bg1"/>
                          </a:solidFill>
                          <a:effectLst/>
                        </a:rPr>
                        <a:t>6000</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a:solidFill>
                            <a:schemeClr val="bg1"/>
                          </a:solidFill>
                          <a:effectLst/>
                        </a:rPr>
                        <a:t>60000</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91392380"/>
                  </a:ext>
                </a:extLst>
              </a:tr>
              <a:tr h="431434">
                <a:tc>
                  <a:txBody>
                    <a:bodyPr/>
                    <a:lstStyle/>
                    <a:p>
                      <a:pPr algn="ctr" fontAlgn="b"/>
                      <a:r>
                        <a:rPr lang="en-IN" sz="1600" b="1" u="none" strike="noStrike">
                          <a:solidFill>
                            <a:schemeClr val="bg1"/>
                          </a:solidFill>
                          <a:effectLst/>
                        </a:rPr>
                        <a:t>Food @ £20</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a:solidFill>
                            <a:schemeClr val="bg1"/>
                          </a:solidFill>
                          <a:effectLst/>
                        </a:rPr>
                        <a:t>6000</a:t>
                      </a:r>
                      <a:endParaRPr lang="en-IN" sz="1600" b="1" i="0" u="none" strike="noStrike">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tc>
                  <a:txBody>
                    <a:bodyPr/>
                    <a:lstStyle/>
                    <a:p>
                      <a:pPr algn="ctr" fontAlgn="b"/>
                      <a:r>
                        <a:rPr lang="en-IN" sz="1600" b="1" u="none" strike="noStrike" dirty="0">
                          <a:solidFill>
                            <a:schemeClr val="bg1"/>
                          </a:solidFill>
                          <a:effectLst/>
                        </a:rPr>
                        <a:t>120000</a:t>
                      </a:r>
                      <a:endParaRPr lang="en-IN" sz="1600" b="1" i="0" u="none" strike="noStrike" dirty="0">
                        <a:solidFill>
                          <a:schemeClr val="bg1"/>
                        </a:solidFill>
                        <a:effectLst/>
                        <a:latin typeface="Calibri" panose="020F0502020204030204" pitchFamily="34" charset="0"/>
                      </a:endParaRPr>
                    </a:p>
                  </a:txBody>
                  <a:tcPr marL="0" marR="0" marT="0" marB="0" anchor="b">
                    <a:lnL w="38100" cap="flat" cmpd="sng" algn="ctr">
                      <a:solidFill>
                        <a:schemeClr val="bg2"/>
                      </a:solidFill>
                      <a:prstDash val="solid"/>
                      <a:round/>
                      <a:headEnd type="none" w="med" len="med"/>
                      <a:tailEnd type="none" w="med" len="med"/>
                    </a:lnL>
                    <a:lnR w="38100" cap="flat" cmpd="sng" algn="ctr">
                      <a:solidFill>
                        <a:schemeClr val="bg2"/>
                      </a:solidFill>
                      <a:prstDash val="solid"/>
                      <a:round/>
                      <a:headEnd type="none" w="med" len="med"/>
                      <a:tailEnd type="none" w="med" len="med"/>
                    </a:lnR>
                    <a:lnT w="38100" cap="flat" cmpd="sng" algn="ctr">
                      <a:solidFill>
                        <a:schemeClr val="bg2"/>
                      </a:solidFill>
                      <a:prstDash val="solid"/>
                      <a:round/>
                      <a:headEnd type="none" w="med" len="med"/>
                      <a:tailEnd type="none" w="med" len="med"/>
                    </a:lnT>
                    <a:lnB w="38100" cap="flat" cmpd="sng" algn="ctr">
                      <a:solidFill>
                        <a:schemeClr val="bg2"/>
                      </a:solidFill>
                      <a:prstDash val="solid"/>
                      <a:round/>
                      <a:headEnd type="none" w="med" len="med"/>
                      <a:tailEnd type="none" w="med" len="med"/>
                    </a:lnB>
                  </a:tcPr>
                </a:tc>
                <a:extLst>
                  <a:ext uri="{0D108BD9-81ED-4DB2-BD59-A6C34878D82A}">
                    <a16:rowId xmlns:a16="http://schemas.microsoft.com/office/drawing/2014/main" val="276807483"/>
                  </a:ext>
                </a:extLst>
              </a:tr>
            </a:tbl>
          </a:graphicData>
        </a:graphic>
      </p:graphicFrame>
    </p:spTree>
    <p:extLst>
      <p:ext uri="{BB962C8B-B14F-4D97-AF65-F5344CB8AC3E}">
        <p14:creationId xmlns:p14="http://schemas.microsoft.com/office/powerpoint/2010/main" val="32108611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845879" y="263649"/>
            <a:ext cx="10010434" cy="707886"/>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000" b="1" cap="all" spc="0" dirty="0">
                <a:ln w="0"/>
                <a:effectLst>
                  <a:reflection blurRad="12700" stA="50000" endPos="50000" dist="5000" dir="5400000" sy="-100000" rotWithShape="0"/>
                </a:effectLst>
              </a:rPr>
              <a:t>Sustainability and risk management</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266429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b="1" u="sng" dirty="0"/>
              <a:t>Key Takeaway</a:t>
            </a:r>
          </a:p>
          <a:p>
            <a:pPr lvl="0"/>
            <a:r>
              <a:rPr lang="en-GB" sz="2000" b="1" dirty="0"/>
              <a:t>Weather</a:t>
            </a:r>
            <a:r>
              <a:rPr lang="en-GB" sz="2000" dirty="0"/>
              <a:t>: Alternative indoor venue would be pre-booked for extreme weather conditions</a:t>
            </a:r>
            <a:endParaRPr lang="en-IN" sz="2000" dirty="0"/>
          </a:p>
          <a:p>
            <a:pPr lvl="0"/>
            <a:r>
              <a:rPr lang="en-GB" sz="2000" b="1" dirty="0"/>
              <a:t>Congestion and Transport</a:t>
            </a:r>
            <a:r>
              <a:rPr lang="en-GB" sz="2000" dirty="0"/>
              <a:t>: Carpool and Rail use would be encouraged with Shuttle Buses plying across prominent routes</a:t>
            </a:r>
            <a:endParaRPr lang="en-IN" sz="2000" dirty="0"/>
          </a:p>
          <a:p>
            <a:pPr lvl="0"/>
            <a:r>
              <a:rPr lang="en-GB" sz="2000" b="1" dirty="0"/>
              <a:t>Waste Reduction</a:t>
            </a:r>
            <a:r>
              <a:rPr lang="en-GB" sz="2000" dirty="0"/>
              <a:t>: Reusable local food packaging and paperless tickets </a:t>
            </a:r>
            <a:endParaRPr lang="en-IN" sz="2000" dirty="0"/>
          </a:p>
          <a:p>
            <a:pPr lvl="0"/>
            <a:r>
              <a:rPr lang="en-GB" sz="2000" b="1" dirty="0"/>
              <a:t>Community Engagement</a:t>
            </a:r>
            <a:r>
              <a:rPr lang="en-GB" sz="2000" dirty="0"/>
              <a:t>: Prioritising local employee with signage as well as programming using Welsh local language and English for wider understanding</a:t>
            </a:r>
            <a:endParaRPr lang="en-IN" dirty="0"/>
          </a:p>
        </p:txBody>
      </p:sp>
      <p:sp>
        <p:nvSpPr>
          <p:cNvPr id="2" name="Rectangle 1"/>
          <p:cNvSpPr/>
          <p:nvPr/>
        </p:nvSpPr>
        <p:spPr>
          <a:xfrm>
            <a:off x="3160440" y="4584576"/>
            <a:ext cx="4824536" cy="4824536"/>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marL="342900" lvl="0" indent="-342900" algn="just">
              <a:buFont typeface="Arial" panose="020B0604020202020204" pitchFamily="34" charset="0"/>
              <a:buChar char="•"/>
            </a:pPr>
            <a:r>
              <a:rPr lang="en-GB" sz="1800" dirty="0"/>
              <a:t>The significance of sustainability include factors such as reduced impact on the environment, social responsibility, brand value and reputation and value in the long term (Britsimperial.com, 2024)</a:t>
            </a:r>
            <a:endParaRPr lang="en-IN" sz="1800" dirty="0"/>
          </a:p>
          <a:p>
            <a:pPr marL="342900" lvl="0" indent="-342900" algn="just">
              <a:buFont typeface="Arial" panose="020B0604020202020204" pitchFamily="34" charset="0"/>
              <a:buChar char="•"/>
            </a:pPr>
            <a:r>
              <a:rPr lang="en-GB" sz="1800" dirty="0"/>
              <a:t>The significance of risk management includes safety of the attendees, execution of the event, protection of the reputation and financial stability (Sheldon, 2025).</a:t>
            </a:r>
            <a:endParaRPr lang="en-IN" sz="1800" dirty="0"/>
          </a:p>
          <a:p>
            <a:pPr marL="342900" lvl="0" indent="-342900" algn="just">
              <a:buFont typeface="Arial" panose="020B0604020202020204" pitchFamily="34" charset="0"/>
              <a:buChar char="•"/>
            </a:pPr>
            <a:r>
              <a:rPr lang="en-GB" sz="1800" dirty="0"/>
              <a:t>Integrating risk management and sustainability results in proactive planning achievement of a holistic approach, engagement of the stakeholders and the scope of continuous improvement (Greengage.solutions, 2025).</a:t>
            </a:r>
            <a:endParaRPr lang="en-IN" sz="1800"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01000" y="4584577"/>
            <a:ext cx="4104456"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1001" y="6961063"/>
            <a:ext cx="4104456" cy="2376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52413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949179" y="473443"/>
            <a:ext cx="9834936" cy="707886"/>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000" b="1" cap="all" spc="0" dirty="0">
                <a:ln w="0"/>
                <a:effectLst>
                  <a:reflection blurRad="12700" stA="50000" endPos="50000" dist="5000" dir="5400000" sy="-100000" rotWithShape="0"/>
                </a:effectLst>
              </a:rPr>
              <a:t>Promotion and marketing strategy</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266429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b="1" u="sng" dirty="0"/>
              <a:t>Key Takeaway</a:t>
            </a:r>
          </a:p>
          <a:p>
            <a:pPr lvl="0" algn="just"/>
            <a:r>
              <a:rPr lang="en-GB" sz="2000" b="1" dirty="0"/>
              <a:t>Partnerships</a:t>
            </a:r>
            <a:r>
              <a:rPr lang="en-GB" sz="2000" dirty="0"/>
              <a:t>: Local councils, Welsh Board for Tourism, photography schools</a:t>
            </a:r>
            <a:endParaRPr lang="en-IN" sz="2000" dirty="0"/>
          </a:p>
          <a:p>
            <a:pPr lvl="0" algn="just"/>
            <a:r>
              <a:rPr lang="en-GB" sz="2000" b="1" dirty="0"/>
              <a:t>Digital Marketing Activities</a:t>
            </a:r>
            <a:r>
              <a:rPr lang="en-GB" sz="2000" dirty="0"/>
              <a:t>: optimisation of SEO with event registration option on the website, photo influencer campaign material over social media platforms like TikTok and Instagram</a:t>
            </a:r>
            <a:endParaRPr lang="en-IN" sz="2000" dirty="0"/>
          </a:p>
          <a:p>
            <a:pPr lvl="0" algn="just"/>
            <a:r>
              <a:rPr lang="en-GB" sz="2000" b="1" dirty="0"/>
              <a:t>Timeline</a:t>
            </a:r>
            <a:r>
              <a:rPr lang="en-GB" sz="2000" dirty="0"/>
              <a:t>: Early bird sale on tickets</a:t>
            </a:r>
            <a:endParaRPr lang="en-IN" sz="2000" dirty="0"/>
          </a:p>
          <a:p>
            <a:pPr lvl="0" algn="just"/>
            <a:r>
              <a:rPr lang="en-GB" sz="2000" b="1" dirty="0"/>
              <a:t>Media coverage</a:t>
            </a:r>
            <a:r>
              <a:rPr lang="en-GB" sz="2000" dirty="0"/>
              <a:t>: Invitation to travel photographers for supporting press and advertising</a:t>
            </a:r>
            <a:endParaRPr lang="en-IN" dirty="0"/>
          </a:p>
        </p:txBody>
      </p:sp>
      <p:sp>
        <p:nvSpPr>
          <p:cNvPr id="2" name="Rectangle 1"/>
          <p:cNvSpPr/>
          <p:nvPr/>
        </p:nvSpPr>
        <p:spPr>
          <a:xfrm>
            <a:off x="3160440" y="4584576"/>
            <a:ext cx="4325707" cy="4824536"/>
          </a:xfrm>
          <a:prstGeom prst="rect">
            <a:avLst/>
          </a:prstGeom>
        </p:spPr>
        <p:style>
          <a:lnRef idx="2">
            <a:schemeClr val="accent3"/>
          </a:lnRef>
          <a:fillRef idx="1">
            <a:schemeClr val="lt1"/>
          </a:fillRef>
          <a:effectRef idx="0">
            <a:schemeClr val="accent3"/>
          </a:effectRef>
          <a:fontRef idx="minor">
            <a:schemeClr val="dk1"/>
          </a:fontRef>
        </p:style>
        <p:txBody>
          <a:bodyPr rtlCol="0" anchor="ctr"/>
          <a:lstStyle/>
          <a:p>
            <a:pPr algn="just"/>
            <a:r>
              <a:rPr lang="en-GB" sz="2000" dirty="0"/>
              <a:t>The marketing and promotion strategy when well executed provides towards the success of the international event through the following factors:</a:t>
            </a:r>
            <a:endParaRPr lang="en-IN" sz="2000" dirty="0"/>
          </a:p>
          <a:p>
            <a:pPr marL="342900" lvl="0" indent="-342900" algn="just">
              <a:buFont typeface="Arial" panose="020B0604020202020204" pitchFamily="34" charset="0"/>
              <a:buChar char="•"/>
            </a:pPr>
            <a:r>
              <a:rPr lang="en-GB" sz="2000" dirty="0"/>
              <a:t>Global reach towards audiences</a:t>
            </a:r>
            <a:endParaRPr lang="en-IN" sz="2000" dirty="0"/>
          </a:p>
          <a:p>
            <a:pPr marL="342900" lvl="0" indent="-342900" algn="just">
              <a:buFont typeface="Arial" panose="020B0604020202020204" pitchFamily="34" charset="0"/>
              <a:buChar char="•"/>
            </a:pPr>
            <a:r>
              <a:rPr lang="en-GB" sz="2000" dirty="0"/>
              <a:t>Generation of demand and interest (Carr, 2024)</a:t>
            </a:r>
            <a:endParaRPr lang="en-IN" sz="2000" dirty="0"/>
          </a:p>
          <a:p>
            <a:pPr marL="342900" lvl="0" indent="-342900" algn="just">
              <a:buFont typeface="Arial" panose="020B0604020202020204" pitchFamily="34" charset="0"/>
              <a:buChar char="•"/>
            </a:pPr>
            <a:r>
              <a:rPr lang="en-GB" sz="2000" dirty="0"/>
              <a:t>Adding towards reputation and building of brand awareness</a:t>
            </a:r>
            <a:endParaRPr lang="en-IN" sz="2000" dirty="0"/>
          </a:p>
          <a:p>
            <a:pPr marL="342900" lvl="0" indent="-342900" algn="just">
              <a:buFont typeface="Arial" panose="020B0604020202020204" pitchFamily="34" charset="0"/>
              <a:buChar char="•"/>
            </a:pPr>
            <a:r>
              <a:rPr lang="en-GB" sz="2000" dirty="0"/>
              <a:t>Driving engagement and attendance</a:t>
            </a:r>
            <a:endParaRPr lang="en-IN" sz="2000" dirty="0"/>
          </a:p>
          <a:p>
            <a:pPr marL="342900" lvl="0" indent="-342900" algn="just">
              <a:buFont typeface="Arial" panose="020B0604020202020204" pitchFamily="34" charset="0"/>
              <a:buChar char="•"/>
            </a:pPr>
            <a:r>
              <a:rPr lang="en-GB" sz="2000" dirty="0"/>
              <a:t>Establishment of thought leadership (Htmedia.in, 2024)</a:t>
            </a:r>
            <a:endParaRPr lang="en-IN" sz="2000" dirty="0"/>
          </a:p>
          <a:p>
            <a:pPr marL="342900" lvl="0" indent="-342900" algn="just">
              <a:buFont typeface="Arial" panose="020B0604020202020204" pitchFamily="34" charset="0"/>
              <a:buChar char="•"/>
            </a:pPr>
            <a:r>
              <a:rPr lang="en-GB" sz="2000" dirty="0"/>
              <a:t>Result measurement and optimisation</a:t>
            </a:r>
            <a:endParaRPr lang="en-IN" sz="2000"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32948" y="4584576"/>
            <a:ext cx="4572508"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88388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728392" y="365721"/>
            <a:ext cx="10203307"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Justification of feasibility</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424847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lvl="0" algn="just"/>
            <a:r>
              <a:rPr lang="en-GB" sz="2400" b="1" dirty="0"/>
              <a:t>Cultural Impact</a:t>
            </a:r>
            <a:r>
              <a:rPr lang="en-GB" sz="2400" dirty="0"/>
              <a:t>: Boost of heritage recognition and Welsh tourism</a:t>
            </a:r>
            <a:endParaRPr lang="en-IN" sz="2400" dirty="0"/>
          </a:p>
          <a:p>
            <a:pPr lvl="0" algn="just"/>
            <a:r>
              <a:rPr lang="en-GB" sz="2400" b="1" dirty="0"/>
              <a:t>Scalability</a:t>
            </a:r>
            <a:r>
              <a:rPr lang="en-GB" sz="2400" dirty="0"/>
              <a:t>: Scope of annual expansion across different regions of Wales (O’Toole, 2010)</a:t>
            </a:r>
            <a:endParaRPr lang="en-IN" sz="2400" dirty="0"/>
          </a:p>
          <a:p>
            <a:pPr lvl="0" algn="just"/>
            <a:r>
              <a:rPr lang="en-GB" sz="2400" b="1" dirty="0"/>
              <a:t>Originality</a:t>
            </a:r>
            <a:r>
              <a:rPr lang="en-GB" sz="2400" dirty="0"/>
              <a:t>: No similar event of international stature being offered in Wales</a:t>
            </a:r>
            <a:endParaRPr lang="en-IN" sz="2400" dirty="0"/>
          </a:p>
          <a:p>
            <a:pPr lvl="0" algn="just"/>
            <a:r>
              <a:rPr lang="en-GB" sz="2400" b="1" dirty="0"/>
              <a:t>Economic Viability</a:t>
            </a:r>
            <a:r>
              <a:rPr lang="en-GB" sz="2400" dirty="0"/>
              <a:t>: The cost structure is conservative with high potential of revenue generation (Egyankosh.ac.in, 2025)</a:t>
            </a:r>
            <a:endParaRPr lang="en-IN" sz="2400" dirty="0"/>
          </a:p>
          <a:p>
            <a:pPr lvl="0" algn="just"/>
            <a:r>
              <a:rPr lang="en-GB" sz="2400" b="1" dirty="0"/>
              <a:t>Strategic Fit</a:t>
            </a:r>
            <a:r>
              <a:rPr lang="en-GB" sz="2400" dirty="0"/>
              <a:t>: Strong alignment with the Visit Wales, Year of Croeso and Sense of Place initiatives (visitmonmouthshire.com, 2025)</a:t>
            </a:r>
            <a:endParaRPr lang="en-IN" sz="2400" dirty="0"/>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2056" y="6024736"/>
            <a:ext cx="9153400" cy="3114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7779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255403" y="480120"/>
            <a:ext cx="4461479"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conclusion</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3744416"/>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marL="342900" indent="-342900" algn="just">
              <a:buFont typeface="Arial" panose="020B0604020202020204" pitchFamily="34" charset="0"/>
              <a:buChar char="•"/>
            </a:pPr>
            <a:r>
              <a:rPr lang="en-GB" sz="2000" dirty="0"/>
              <a:t>Croeso 2025 is in celebration of the warm welcome of Wales to showcase the language, unique culture and different attractions for the visitors to experience hwyl or joy. </a:t>
            </a:r>
          </a:p>
          <a:p>
            <a:pPr marL="342900" indent="-342900" algn="just">
              <a:buFont typeface="Arial" panose="020B0604020202020204" pitchFamily="34" charset="0"/>
              <a:buChar char="•"/>
            </a:pPr>
            <a:r>
              <a:rPr lang="en-GB" sz="2000" dirty="0"/>
              <a:t>Planning an event such as Experience the Essence of Croeso 2025would be beneficial not only for the local and national economy but would be the ideal platform to get together visitors from all over the world to give them a taste of Welsh culture, heritage and picturesque locations that can be captured through the lenses of the attendees. </a:t>
            </a:r>
          </a:p>
          <a:p>
            <a:pPr marL="342900" indent="-342900" algn="just">
              <a:buFont typeface="Arial" panose="020B0604020202020204" pitchFamily="34" charset="0"/>
              <a:buChar char="•"/>
            </a:pPr>
            <a:r>
              <a:rPr lang="en-GB" sz="2000" dirty="0"/>
              <a:t>A photography dedicated event has been unprecedented and therefore an ideal event for photography amateurs, professionals and enthusiasts to understand the Welsh culture and other offerings during the event to take back pictures and memories.</a:t>
            </a:r>
            <a:endParaRPr lang="en-IN" sz="2000"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4627" y="5736704"/>
            <a:ext cx="2618101" cy="3585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5403" y="5736704"/>
            <a:ext cx="256222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35403" y="7824936"/>
            <a:ext cx="2562225" cy="1497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46253" y="5736704"/>
            <a:ext cx="3744752" cy="35859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133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403450"/>
            <a:ext cx="2872408" cy="819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68603" y="480120"/>
            <a:ext cx="4035079" cy="92333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5400" b="1" cap="all" spc="0" dirty="0">
                <a:ln w="0"/>
                <a:effectLst>
                  <a:reflection blurRad="12700" stA="50000" endPos="50000" dist="5000" dir="5400000" sy="-100000" rotWithShape="0"/>
                </a:effectLst>
              </a:rPr>
              <a:t>Reference </a:t>
            </a:r>
          </a:p>
        </p:txBody>
      </p:sp>
      <p:pic>
        <p:nvPicPr>
          <p:cNvPr id="102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6104" y="251322"/>
            <a:ext cx="2736305" cy="115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160440" y="1632248"/>
            <a:ext cx="9145016" cy="7560840"/>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marL="342900" indent="-342900" algn="just">
              <a:buFont typeface="Arial" panose="020B0604020202020204" pitchFamily="34" charset="0"/>
              <a:buChar char="•"/>
            </a:pPr>
            <a:r>
              <a:rPr lang="en-IN" sz="1200" dirty="0"/>
              <a:t>Admin (2024) </a:t>
            </a:r>
            <a:r>
              <a:rPr lang="en-IN" sz="1200" i="1" dirty="0"/>
              <a:t>Why do marketers prefer event marketing over online events?</a:t>
            </a:r>
            <a:r>
              <a:rPr lang="en-IN" sz="1200" dirty="0"/>
              <a:t>, </a:t>
            </a:r>
            <a:r>
              <a:rPr lang="en-IN" sz="1200" i="1" dirty="0"/>
              <a:t>Decode Mediacom -</a:t>
            </a:r>
            <a:r>
              <a:rPr lang="en-IN" sz="1200" dirty="0"/>
              <a:t>. Available at: https://decodemediacom.com/the-importance-of-event-marketing/ (Accessed: 08 June 2025). </a:t>
            </a:r>
          </a:p>
          <a:p>
            <a:pPr marL="342900" indent="-342900" algn="just">
              <a:buFont typeface="Arial" panose="020B0604020202020204" pitchFamily="34" charset="0"/>
              <a:buChar char="•"/>
            </a:pPr>
            <a:r>
              <a:rPr lang="en-IN" sz="1200" dirty="0"/>
              <a:t>Carr, D. (2024) </a:t>
            </a:r>
            <a:r>
              <a:rPr lang="en-IN" sz="1200" i="1" dirty="0"/>
              <a:t>The importance of using marketing for event promotion</a:t>
            </a:r>
            <a:r>
              <a:rPr lang="en-IN" sz="1200" dirty="0"/>
              <a:t>, </a:t>
            </a:r>
            <a:r>
              <a:rPr lang="en-IN" sz="1200" i="1" dirty="0"/>
              <a:t>Horizon Leeds</a:t>
            </a:r>
            <a:r>
              <a:rPr lang="en-IN" sz="1200" dirty="0"/>
              <a:t>. Available at: https://horizonleeds.co.uk/blog/the-importance-of-using-marketing-for-event-promotion/ (Accessed: 08 June 2025). </a:t>
            </a:r>
          </a:p>
          <a:p>
            <a:pPr marL="342900" indent="-342900" algn="just">
              <a:buFont typeface="Arial" panose="020B0604020202020204" pitchFamily="34" charset="0"/>
              <a:buChar char="•"/>
            </a:pPr>
            <a:r>
              <a:rPr lang="en-IN" sz="1200" dirty="0"/>
              <a:t>Egyankosh.ac.in (2025) </a:t>
            </a:r>
            <a:r>
              <a:rPr lang="en-IN" sz="1200" i="1" dirty="0"/>
              <a:t>Unit 2 feasibility assessment of the event</a:t>
            </a:r>
            <a:r>
              <a:rPr lang="en-IN" sz="1200" dirty="0"/>
              <a:t>. Available at: https://www.egyankosh.ac.in/bitstream/123456789/69839/1/Unit-2.pdf (Accessed: 08 June 2025). </a:t>
            </a:r>
          </a:p>
          <a:p>
            <a:pPr marL="342900" indent="-342900" algn="just">
              <a:buFont typeface="Arial" panose="020B0604020202020204" pitchFamily="34" charset="0"/>
              <a:buChar char="•"/>
            </a:pPr>
            <a:r>
              <a:rPr lang="en-IN" sz="1200" i="1" dirty="0"/>
              <a:t>Event feasibility study</a:t>
            </a:r>
            <a:r>
              <a:rPr lang="en-IN" sz="1200" dirty="0"/>
              <a:t> (2025) </a:t>
            </a:r>
            <a:r>
              <a:rPr lang="en-IN" sz="1200" i="1" dirty="0"/>
              <a:t>Visit Monmouthshire</a:t>
            </a:r>
            <a:r>
              <a:rPr lang="en-IN" sz="1200" dirty="0"/>
              <a:t>. Available at: https://www.visitmonmouthshire.com/information/events-management/feasibility (Accessed: 08 June 2025). </a:t>
            </a:r>
          </a:p>
          <a:p>
            <a:pPr marL="342900" indent="-342900" algn="just">
              <a:buFont typeface="Arial" panose="020B0604020202020204" pitchFamily="34" charset="0"/>
              <a:buChar char="•"/>
            </a:pPr>
            <a:r>
              <a:rPr lang="en-IN" sz="1200" dirty="0"/>
              <a:t>GeeksforGeeks (2025) </a:t>
            </a:r>
            <a:r>
              <a:rPr lang="en-IN" sz="1200" i="1" dirty="0"/>
              <a:t>Operations management: Meaning, working and importance</a:t>
            </a:r>
            <a:r>
              <a:rPr lang="en-IN" sz="1200" dirty="0"/>
              <a:t>, </a:t>
            </a:r>
            <a:r>
              <a:rPr lang="en-IN" sz="1200" i="1" dirty="0"/>
              <a:t>GeeksforGeeks</a:t>
            </a:r>
            <a:r>
              <a:rPr lang="en-IN" sz="1200" dirty="0"/>
              <a:t>. Available at: https://www.geeksforgeeks.org/operations-management-meaning-working-and-importance/ (Accessed: 08 June 2025). </a:t>
            </a:r>
          </a:p>
          <a:p>
            <a:pPr marL="342900" indent="-342900" algn="just">
              <a:buFont typeface="Arial" panose="020B0604020202020204" pitchFamily="34" charset="0"/>
              <a:buChar char="•"/>
            </a:pPr>
            <a:r>
              <a:rPr lang="en-IN" sz="1200" dirty="0"/>
              <a:t>Jain, Y. (2025) </a:t>
            </a:r>
            <a:r>
              <a:rPr lang="en-IN" sz="1200" i="1" dirty="0"/>
              <a:t>Ultimate Guide to Operations Management: 7 benefits for Success</a:t>
            </a:r>
            <a:r>
              <a:rPr lang="en-IN" sz="1200" dirty="0"/>
              <a:t>, </a:t>
            </a:r>
            <a:r>
              <a:rPr lang="en-IN" sz="1200" i="1" dirty="0"/>
              <a:t>Emeritus India</a:t>
            </a:r>
            <a:r>
              <a:rPr lang="en-IN" sz="1200" dirty="0"/>
              <a:t>. Available at: https://emeritus.org/in/learn/what-is-operations-management/ (Accessed: 08 June 2025). </a:t>
            </a:r>
          </a:p>
          <a:p>
            <a:pPr marL="342900" indent="-342900" algn="just">
              <a:buFont typeface="Arial" panose="020B0604020202020204" pitchFamily="34" charset="0"/>
              <a:buChar char="•"/>
            </a:pPr>
            <a:r>
              <a:rPr lang="en-IN" sz="1200" i="1" dirty="0"/>
              <a:t>Mastering Financial Management: A key to global success</a:t>
            </a:r>
            <a:r>
              <a:rPr lang="en-IN" sz="1200" dirty="0"/>
              <a:t> (2025) </a:t>
            </a:r>
            <a:r>
              <a:rPr lang="en-IN" sz="1200" i="1" dirty="0"/>
              <a:t>FIREBIRD</a:t>
            </a:r>
            <a:r>
              <a:rPr lang="en-IN" sz="1200" dirty="0"/>
              <a:t>. Available at: https://www.firebird.ac.in/blog/the-significance-of-international-financial-management-for-pgdm-and-mba-students/ (Accessed: 08 June 2025). </a:t>
            </a:r>
          </a:p>
          <a:p>
            <a:pPr marL="342900" indent="-342900" algn="just">
              <a:buFont typeface="Arial" panose="020B0604020202020204" pitchFamily="34" charset="0"/>
              <a:buChar char="•"/>
            </a:pPr>
            <a:r>
              <a:rPr lang="en-IN" sz="1200" dirty="0"/>
              <a:t>Murphy, T. (2024) </a:t>
            </a:r>
            <a:r>
              <a:rPr lang="en-IN" sz="1200" i="1" dirty="0"/>
              <a:t>7 benefits of event marketing: TechTarget</a:t>
            </a:r>
            <a:r>
              <a:rPr lang="en-IN" sz="1200" dirty="0"/>
              <a:t>, </a:t>
            </a:r>
            <a:r>
              <a:rPr lang="en-IN" sz="1200" i="1" dirty="0"/>
              <a:t>Search Customer Experience</a:t>
            </a:r>
            <a:r>
              <a:rPr lang="en-IN" sz="1200" dirty="0"/>
              <a:t>. Available at: https://www.techtarget.com/searchcustomerexperience/feature/Benefits-of-event-marketing (Accessed: 08 June 2025). </a:t>
            </a:r>
          </a:p>
          <a:p>
            <a:pPr marL="342900" indent="-342900" algn="just">
              <a:buFont typeface="Arial" panose="020B0604020202020204" pitchFamily="34" charset="0"/>
              <a:buChar char="•"/>
            </a:pPr>
            <a:r>
              <a:rPr lang="en-IN" sz="1200" dirty="0"/>
              <a:t>NetSuite.com (2025) </a:t>
            </a:r>
            <a:r>
              <a:rPr lang="en-IN" sz="1200" i="1" dirty="0"/>
              <a:t>How to successfully handle your company’s finances</a:t>
            </a:r>
            <a:r>
              <a:rPr lang="en-IN" sz="1200" dirty="0"/>
              <a:t>, </a:t>
            </a:r>
            <a:r>
              <a:rPr lang="en-IN" sz="1200" i="1" dirty="0"/>
              <a:t>Oracle NetSuite</a:t>
            </a:r>
            <a:r>
              <a:rPr lang="en-IN" sz="1200" dirty="0"/>
              <a:t>. Available at: https://www.netsuite.com/portal/resource/articles/financial-management/financial-management.shtml (Accessed: 08 June 2025). </a:t>
            </a:r>
          </a:p>
          <a:p>
            <a:pPr marL="342900" indent="-342900" algn="just">
              <a:buFont typeface="Arial" panose="020B0604020202020204" pitchFamily="34" charset="0"/>
              <a:buChar char="•"/>
            </a:pPr>
            <a:r>
              <a:rPr lang="en-IN" sz="1200" dirty="0"/>
              <a:t>O’Toole, W. (2010) </a:t>
            </a:r>
            <a:r>
              <a:rPr lang="en-IN" sz="1200" i="1" dirty="0"/>
              <a:t>Events feasibility and development</a:t>
            </a:r>
            <a:r>
              <a:rPr lang="en-IN" sz="1200" dirty="0"/>
              <a:t>. doi:10.4324/9780080940595. </a:t>
            </a:r>
          </a:p>
          <a:p>
            <a:pPr marL="342900" indent="-342900" algn="just">
              <a:buFont typeface="Arial" panose="020B0604020202020204" pitchFamily="34" charset="0"/>
              <a:buChar char="•"/>
            </a:pPr>
            <a:r>
              <a:rPr lang="en-IN" sz="1200" dirty="0"/>
              <a:t>Schweitz, M. (2024) </a:t>
            </a:r>
            <a:r>
              <a:rPr lang="en-IN" sz="1200" i="1" dirty="0"/>
              <a:t>Types of Event Marketing &amp; Event Marketing Strategies</a:t>
            </a:r>
            <a:r>
              <a:rPr lang="en-IN" sz="1200" dirty="0"/>
              <a:t>, </a:t>
            </a:r>
            <a:r>
              <a:rPr lang="en-IN" sz="1200" i="1" dirty="0"/>
              <a:t>Event Management Solutions for Expo Events and Trade Shows | Expo Logic</a:t>
            </a:r>
            <a:r>
              <a:rPr lang="en-IN" sz="1200" dirty="0"/>
              <a:t>. Available at: https://expologic.com/blog/types-of-event-marketing/ (Accessed: 08 June 2025). </a:t>
            </a:r>
          </a:p>
          <a:p>
            <a:pPr marL="342900" indent="-342900" algn="just">
              <a:buFont typeface="Arial" panose="020B0604020202020204" pitchFamily="34" charset="0"/>
              <a:buChar char="•"/>
            </a:pPr>
            <a:r>
              <a:rPr lang="en-IN" sz="1200" dirty="0"/>
              <a:t>Seturi, M. (2023) ‘About the importance and benefits of event marketing’, </a:t>
            </a:r>
            <a:r>
              <a:rPr lang="en-IN" sz="1200" i="1" dirty="0"/>
              <a:t>Green, Blue and Digital Economy Journal</a:t>
            </a:r>
            <a:r>
              <a:rPr lang="en-IN" sz="1200" dirty="0"/>
              <a:t>, 4(4), pp. 1–6. doi:10.30525/2661-5169/2023-4-1. </a:t>
            </a:r>
          </a:p>
          <a:p>
            <a:pPr marL="342900" indent="-342900" algn="just">
              <a:buFont typeface="Arial" panose="020B0604020202020204" pitchFamily="34" charset="0"/>
              <a:buChar char="•"/>
            </a:pPr>
            <a:r>
              <a:rPr lang="en-IN" sz="1200" dirty="0"/>
              <a:t>Sheldon, R. (2025) </a:t>
            </a:r>
            <a:r>
              <a:rPr lang="en-IN" sz="1200" i="1" dirty="0"/>
              <a:t>What is Sustainability Risk Management (SRM)?: Definition from TechTarget</a:t>
            </a:r>
            <a:r>
              <a:rPr lang="en-IN" sz="1200" dirty="0"/>
              <a:t>, </a:t>
            </a:r>
            <a:r>
              <a:rPr lang="en-IN" sz="1200" i="1" dirty="0"/>
              <a:t>Search CIO</a:t>
            </a:r>
            <a:r>
              <a:rPr lang="en-IN" sz="1200" dirty="0"/>
              <a:t>. Available at: https://www.techtarget.com/searchcio/definition/sustainability-risk-management-SRM (Accessed: 08 June 2025). </a:t>
            </a:r>
          </a:p>
          <a:p>
            <a:pPr marL="342900" indent="-342900" algn="just">
              <a:buFont typeface="Arial" panose="020B0604020202020204" pitchFamily="34" charset="0"/>
              <a:buChar char="•"/>
            </a:pPr>
            <a:r>
              <a:rPr lang="en-IN" sz="1200" i="1" dirty="0"/>
              <a:t>The impact of corporate events on marketing strategy: Key Insights for Marketers</a:t>
            </a:r>
            <a:r>
              <a:rPr lang="en-IN" sz="1200" dirty="0"/>
              <a:t> (2024) </a:t>
            </a:r>
            <a:r>
              <a:rPr lang="en-IN" sz="1200" i="1" dirty="0"/>
              <a:t>HT Media</a:t>
            </a:r>
            <a:r>
              <a:rPr lang="en-IN" sz="1200" dirty="0"/>
              <a:t>. Available at: https://www.htmedia.in/blog/the-impact-of-corporate-events-on-marketing-strategy-key-insights-for-marketers (Accessed: 08 June 2025). </a:t>
            </a:r>
          </a:p>
          <a:p>
            <a:pPr marL="342900" indent="-342900" algn="just">
              <a:buFont typeface="Arial" panose="020B0604020202020204" pitchFamily="34" charset="0"/>
              <a:buChar char="•"/>
            </a:pPr>
            <a:r>
              <a:rPr lang="en-IN" sz="1200" i="1" dirty="0"/>
              <a:t>The importance of event risk management: Why it matters - britts imperial 2025</a:t>
            </a:r>
            <a:r>
              <a:rPr lang="en-IN" sz="1200" dirty="0"/>
              <a:t> (2024) </a:t>
            </a:r>
            <a:r>
              <a:rPr lang="en-IN" sz="1200" i="1" dirty="0"/>
              <a:t>Britts Imperial</a:t>
            </a:r>
            <a:r>
              <a:rPr lang="en-IN" sz="1200" dirty="0"/>
              <a:t>. Available at: https://brittsimperial.com/the-importance-of-event-risk-management-why-it-matters/ (Accessed: 08 June 2025). </a:t>
            </a:r>
          </a:p>
          <a:p>
            <a:pPr marL="342900" indent="-342900" algn="just">
              <a:buFont typeface="Arial" panose="020B0604020202020204" pitchFamily="34" charset="0"/>
              <a:buChar char="•"/>
            </a:pPr>
            <a:r>
              <a:rPr lang="en-IN" sz="1200" i="1" dirty="0"/>
              <a:t>The importance of Financial Management</a:t>
            </a:r>
            <a:r>
              <a:rPr lang="en-IN" sz="1200" dirty="0"/>
              <a:t> (2025) </a:t>
            </a:r>
            <a:r>
              <a:rPr lang="en-IN" sz="1200" i="1" dirty="0"/>
              <a:t>LSBF</a:t>
            </a:r>
            <a:r>
              <a:rPr lang="en-IN" sz="1200" dirty="0"/>
              <a:t>. Available at: https://www.lsbf.org.uk/blog/news/importance-of-financial-management/117410 (Accessed: 08 June 2025). </a:t>
            </a:r>
          </a:p>
          <a:p>
            <a:pPr marL="342900" indent="-342900" algn="just">
              <a:buFont typeface="Arial" panose="020B0604020202020204" pitchFamily="34" charset="0"/>
              <a:buChar char="•"/>
            </a:pPr>
            <a:r>
              <a:rPr lang="en-IN" sz="1200" i="1" dirty="0"/>
              <a:t>The importance of sustainability in the events industry • greengage solutions</a:t>
            </a:r>
            <a:r>
              <a:rPr lang="en-IN" sz="1200" dirty="0"/>
              <a:t> (2025) </a:t>
            </a:r>
            <a:r>
              <a:rPr lang="en-IN" sz="1200" i="1" dirty="0"/>
              <a:t>Greengage Solutions</a:t>
            </a:r>
            <a:r>
              <a:rPr lang="en-IN" sz="1200" dirty="0"/>
              <a:t>. Available at: https://www.greengage.solutions/importance-of-sustainability-for-events/ (Accessed: 08 June 2025). </a:t>
            </a:r>
          </a:p>
          <a:p>
            <a:pPr marL="342900" indent="-342900" algn="just">
              <a:buFont typeface="Arial" panose="020B0604020202020204" pitchFamily="34" charset="0"/>
              <a:buChar char="•"/>
            </a:pPr>
            <a:r>
              <a:rPr lang="en-IN" sz="1200" i="1" dirty="0"/>
              <a:t>This is Wales</a:t>
            </a:r>
            <a:r>
              <a:rPr lang="en-IN" sz="1200" dirty="0"/>
              <a:t> (2025) </a:t>
            </a:r>
            <a:r>
              <a:rPr lang="en-IN" sz="1200" i="1" dirty="0"/>
              <a:t>Family Vacation Destinations | UK Holidays | Visit Wales</a:t>
            </a:r>
            <a:r>
              <a:rPr lang="en-IN" sz="1200" dirty="0"/>
              <a:t>. Available at: https://www.visitwales.com/en-us (Accessed: 08 June 2025). </a:t>
            </a:r>
          </a:p>
          <a:p>
            <a:pPr marL="342900" indent="-342900" algn="just">
              <a:buFont typeface="Arial" panose="020B0604020202020204" pitchFamily="34" charset="0"/>
              <a:buChar char="•"/>
            </a:pPr>
            <a:r>
              <a:rPr lang="en-IN" sz="1200" i="1" dirty="0"/>
              <a:t>Wales is celebrating a year of Croeso, a welsh welcome for visitors</a:t>
            </a:r>
            <a:r>
              <a:rPr lang="en-IN" sz="1200" dirty="0"/>
              <a:t> (2025) </a:t>
            </a:r>
            <a:r>
              <a:rPr lang="en-IN" sz="1200" i="1" dirty="0"/>
              <a:t>TravelTrade</a:t>
            </a:r>
            <a:r>
              <a:rPr lang="en-IN" sz="1200" dirty="0"/>
              <a:t>. Available at: https://traveltrade.visitwales.com/useful-information/toolkit/year-of-croeso (Accessed: 08 June 2025). </a:t>
            </a:r>
          </a:p>
          <a:p>
            <a:pPr marL="342900" indent="-342900" algn="just">
              <a:buFont typeface="Arial" panose="020B0604020202020204" pitchFamily="34" charset="0"/>
              <a:buChar char="•"/>
            </a:pPr>
            <a:r>
              <a:rPr lang="en-IN" sz="1200" i="1" dirty="0"/>
              <a:t>What is operations management?</a:t>
            </a:r>
            <a:r>
              <a:rPr lang="en-IN" sz="1200" dirty="0"/>
              <a:t> (2024) </a:t>
            </a:r>
            <a:r>
              <a:rPr lang="en-IN" sz="1200" i="1" dirty="0"/>
              <a:t>Western Governors University</a:t>
            </a:r>
            <a:r>
              <a:rPr lang="en-IN" sz="1200" dirty="0"/>
              <a:t>. Available at: https://www.wgu.edu/blog/what-is-operations-management2304.html (Accessed: 08 June 2025). </a:t>
            </a:r>
          </a:p>
        </p:txBody>
      </p:sp>
    </p:spTree>
    <p:extLst>
      <p:ext uri="{BB962C8B-B14F-4D97-AF65-F5344CB8AC3E}">
        <p14:creationId xmlns:p14="http://schemas.microsoft.com/office/powerpoint/2010/main" val="2668137375"/>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E3B30"/>
      </a:dk2>
      <a:lt2>
        <a:srgbClr val="FFDB82"/>
      </a:lt2>
      <a:accent1>
        <a:srgbClr val="F0A22E"/>
      </a:accent1>
      <a:accent2>
        <a:srgbClr val="E4D9B2"/>
      </a:accent2>
      <a:accent3>
        <a:srgbClr val="AA986C"/>
      </a:accent3>
      <a:accent4>
        <a:srgbClr val="8FB977"/>
      </a:accent4>
      <a:accent5>
        <a:srgbClr val="778F9F"/>
      </a:accent5>
      <a:accent6>
        <a:srgbClr val="8A6087"/>
      </a:accent6>
      <a:hlink>
        <a:srgbClr val="AD1F1F"/>
      </a:hlink>
      <a:folHlink>
        <a:srgbClr val="FFC42F"/>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C473073F-34A4-486A-BBA1-2A70AE921EB6}"/>
    </a:ext>
  </a:extLst>
</a:theme>
</file>

<file path=docProps/app.xml><?xml version="1.0" encoding="utf-8"?>
<Properties xmlns="http://schemas.openxmlformats.org/officeDocument/2006/extended-properties" xmlns:vt="http://schemas.openxmlformats.org/officeDocument/2006/docPropsVTypes">
  <Template>Depth</Template>
  <TotalTime>294</TotalTime>
  <Words>2528</Words>
  <Application>Microsoft Office PowerPoint</Application>
  <PresentationFormat>A3 Paper (297x420 mm)</PresentationFormat>
  <Paragraphs>207</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Corbel</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Stefan Ene</dc:creator>
  <cp:keywords/>
  <dc:description/>
  <cp:lastModifiedBy>Stefan Ene</cp:lastModifiedBy>
  <cp:revision>17</cp:revision>
  <dcterms:created xsi:type="dcterms:W3CDTF">2025-06-08T04:58:21Z</dcterms:created>
  <dcterms:modified xsi:type="dcterms:W3CDTF">2025-06-10T18:59:44Z</dcterms:modified>
  <cp:category/>
</cp:coreProperties>
</file>