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0" r:id="rId2"/>
  </p:sldMasterIdLst>
  <p:notesMasterIdLst>
    <p:notesMasterId r:id="rId29"/>
  </p:notesMasterIdLst>
  <p:sldIdLst>
    <p:sldId id="256" r:id="rId3"/>
    <p:sldId id="257" r:id="rId4"/>
    <p:sldId id="258" r:id="rId5"/>
    <p:sldId id="259" r:id="rId6"/>
    <p:sldId id="260" r:id="rId7"/>
    <p:sldId id="261" r:id="rId8"/>
    <p:sldId id="262" r:id="rId9"/>
    <p:sldId id="263" r:id="rId10"/>
    <p:sldId id="264" r:id="rId11"/>
    <p:sldId id="265" r:id="rId12"/>
    <p:sldId id="266" r:id="rId13"/>
    <p:sldId id="302" r:id="rId14"/>
    <p:sldId id="300" r:id="rId15"/>
    <p:sldId id="294" r:id="rId16"/>
    <p:sldId id="268" r:id="rId17"/>
    <p:sldId id="277" r:id="rId18"/>
    <p:sldId id="301" r:id="rId19"/>
    <p:sldId id="299" r:id="rId20"/>
    <p:sldId id="269" r:id="rId21"/>
    <p:sldId id="270" r:id="rId22"/>
    <p:sldId id="271" r:id="rId23"/>
    <p:sldId id="272" r:id="rId24"/>
    <p:sldId id="273" r:id="rId25"/>
    <p:sldId id="274" r:id="rId26"/>
    <p:sldId id="275" r:id="rId27"/>
    <p:sldId id="276" r:id="rId28"/>
  </p:sldIdLst>
  <p:sldSz cx="12192000" cy="6858000"/>
  <p:notesSz cx="6858000" cy="1685925"/>
  <p:embeddedFontLst>
    <p:embeddedFont>
      <p:font typeface="Exo 2 SemiBold" pitchFamily="2" charset="77"/>
      <p:regular r:id="rId30"/>
      <p:bold r:id="rId31"/>
      <p:italic r:id="rId32"/>
      <p:boldItalic r:id="rId33"/>
    </p:embeddedFont>
    <p:embeddedFont>
      <p:font typeface="Franklin Gothic" panose="020B0603020102020204" pitchFamily="34" charset="0"/>
      <p:regular r:id="rId34"/>
      <p:bold r:id="rId35"/>
      <p:italic r:id="rId36"/>
      <p:boldItalic r:id="rId37"/>
    </p:embeddedFont>
    <p:embeddedFont>
      <p:font typeface="Open Sans" panose="020B0606030504020204" pitchFamily="34" charset="0"/>
      <p:regular r:id="rId38"/>
      <p:bold r:id="rId39"/>
      <p:italic r:id="rId40"/>
      <p:boldItalic r:id="rId41"/>
    </p:embeddedFont>
    <p:embeddedFont>
      <p:font typeface="Proxima Nova" panose="02000506030000020004" pitchFamily="2" charset="0"/>
      <p:regular r:id="rId42"/>
      <p:bold r:id="rId43"/>
      <p:italic r:id="rId44"/>
      <p:boldItalic r:id="rId4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46" roundtripDataSignature="AMtx7mhTs1kmByANJr4QUQh5lN27l5Bn2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6175324-7930-4669-B49D-7742B1A2FE97}">
  <a:tblStyle styleId="{16175324-7930-4669-B49D-7742B1A2FE97}"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107" d="100"/>
          <a:sy n="107" d="100"/>
        </p:scale>
        <p:origin x="1280" y="4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10.fntdata"/><Relationship Id="rId21" Type="http://schemas.openxmlformats.org/officeDocument/2006/relationships/slide" Target="slides/slide19.xml"/><Relationship Id="rId34" Type="http://schemas.openxmlformats.org/officeDocument/2006/relationships/font" Target="fonts/font5.fntdata"/><Relationship Id="rId42" Type="http://schemas.openxmlformats.org/officeDocument/2006/relationships/font" Target="fonts/font13.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notesMaster" Target="notesMasters/notesMaster1.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font" Target="fonts/font11.fntdata"/><Relationship Id="rId45" Type="http://schemas.openxmlformats.org/officeDocument/2006/relationships/font" Target="fonts/font16.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font" Target="fonts/font7.fntdata"/><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2.fntdata"/><Relationship Id="rId44" Type="http://schemas.openxmlformats.org/officeDocument/2006/relationships/font" Target="fonts/font15.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font" Target="fonts/font1.fntdata"/><Relationship Id="rId35" Type="http://schemas.openxmlformats.org/officeDocument/2006/relationships/font" Target="fonts/font6.fntdata"/><Relationship Id="rId43" Type="http://schemas.openxmlformats.org/officeDocument/2006/relationships/font" Target="fonts/font14.fntdata"/><Relationship Id="rId48"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4.fntdata"/><Relationship Id="rId38" Type="http://schemas.openxmlformats.org/officeDocument/2006/relationships/font" Target="fonts/font9.fntdata"/><Relationship Id="rId46" Type="http://customschemas.google.com/relationships/presentationmetadata" Target="metadata"/><Relationship Id="rId20" Type="http://schemas.openxmlformats.org/officeDocument/2006/relationships/slide" Target="slides/slide18.xml"/><Relationship Id="rId41"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physicsworld.com/"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iopscience.iop.org/journal/0031-9120"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park.iop.org/quick"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spark.iop.org/slink-o-scope"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spark.iop.org/"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talkphysics.org/articles/iop-domains-booking-links/"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spark.iop.org/"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talkphysics.org/articles/iop-domains-booking-links/"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spark.iop.org/"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talkphysics.org/articles/iop-domains-booking-links/"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spark.iop.org/"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talkphysics.org/articles/iop-domains-booking-links/"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
        <p:cNvGrpSpPr/>
        <p:nvPr/>
      </p:nvGrpSpPr>
      <p:grpSpPr>
        <a:xfrm>
          <a:off x="0" y="0"/>
          <a:ext cx="0" cy="0"/>
          <a:chOff x="0" y="0"/>
          <a:chExt cx="0" cy="0"/>
        </a:xfrm>
      </p:grpSpPr>
      <p:sp>
        <p:nvSpPr>
          <p:cNvPr id="36" name="Google Shape;36;p1:notes"/>
          <p:cNvSpPr>
            <a:spLocks noGrp="1" noRot="1" noChangeAspect="1"/>
          </p:cNvSpPr>
          <p:nvPr>
            <p:ph type="sldImg" idx="2"/>
          </p:nvPr>
        </p:nvSpPr>
        <p:spPr>
          <a:xfrm>
            <a:off x="109538" y="754063"/>
            <a:ext cx="6694487" cy="37671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 name="Google Shape;37;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 name="Google Shape;38;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
        <p:cNvGrpSpPr/>
        <p:nvPr/>
      </p:nvGrpSpPr>
      <p:grpSpPr>
        <a:xfrm>
          <a:off x="0" y="0"/>
          <a:ext cx="0" cy="0"/>
          <a:chOff x="0" y="0"/>
          <a:chExt cx="0" cy="0"/>
        </a:xfrm>
      </p:grpSpPr>
      <p:sp>
        <p:nvSpPr>
          <p:cNvPr id="46" name="Google Shape;46;p2:notes"/>
          <p:cNvSpPr>
            <a:spLocks noGrp="1" noRot="1" noChangeAspect="1"/>
          </p:cNvSpPr>
          <p:nvPr>
            <p:ph type="sldImg" idx="2"/>
          </p:nvPr>
        </p:nvSpPr>
        <p:spPr>
          <a:xfrm>
            <a:off x="109538" y="754063"/>
            <a:ext cx="6694487" cy="37671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 name="Google Shape;47;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 name="Google Shape;48;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3:notes"/>
          <p:cNvSpPr>
            <a:spLocks noGrp="1" noRot="1" noChangeAspect="1"/>
          </p:cNvSpPr>
          <p:nvPr>
            <p:ph type="sldImg" idx="2"/>
          </p:nvPr>
        </p:nvSpPr>
        <p:spPr>
          <a:xfrm>
            <a:off x="109538" y="754063"/>
            <a:ext cx="6694487" cy="37671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 name="Google Shape;5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IOP strategic aspirations 1 and 2</a:t>
            </a:r>
            <a:endParaRPr/>
          </a:p>
        </p:txBody>
      </p:sp>
      <p:sp>
        <p:nvSpPr>
          <p:cNvPr id="58" name="Google Shape;5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p4:notes"/>
          <p:cNvSpPr>
            <a:spLocks noGrp="1" noRot="1" noChangeAspect="1"/>
          </p:cNvSpPr>
          <p:nvPr>
            <p:ph type="sldImg" idx="2"/>
          </p:nvPr>
        </p:nvSpPr>
        <p:spPr>
          <a:xfrm>
            <a:off x="104775" y="752475"/>
            <a:ext cx="6680200" cy="375761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8" name="Google Shape;6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Outline of the presentation – there’s at least one slide for each point</a:t>
            </a:r>
            <a:endParaRPr/>
          </a:p>
          <a:p>
            <a:pPr marL="0" lvl="0" indent="0" algn="l" rtl="0">
              <a:spcBef>
                <a:spcPts val="0"/>
              </a:spcBef>
              <a:spcAft>
                <a:spcPts val="0"/>
              </a:spcAft>
              <a:buNone/>
            </a:pPr>
            <a:endParaRPr/>
          </a:p>
        </p:txBody>
      </p:sp>
      <p:sp>
        <p:nvSpPr>
          <p:cNvPr id="69" name="Google Shape;69;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p5:notes"/>
          <p:cNvSpPr>
            <a:spLocks noGrp="1" noRot="1" noChangeAspect="1"/>
          </p:cNvSpPr>
          <p:nvPr>
            <p:ph type="sldImg" idx="2"/>
          </p:nvPr>
        </p:nvSpPr>
        <p:spPr>
          <a:xfrm>
            <a:off x="104775" y="752475"/>
            <a:ext cx="6680200" cy="375761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7" name="Google Shape;77;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900" b="1"/>
              <a:t>School Affiliation</a:t>
            </a:r>
            <a:r>
              <a:rPr lang="en-GB" sz="1900"/>
              <a:t>: We offer an affiliation scheme for schools and colleges in the UK and Ireland</a:t>
            </a:r>
            <a:endParaRPr/>
          </a:p>
          <a:p>
            <a:pPr marL="0" lvl="0" indent="0" algn="l" rtl="0">
              <a:spcBef>
                <a:spcPts val="0"/>
              </a:spcBef>
              <a:spcAft>
                <a:spcPts val="0"/>
              </a:spcAft>
              <a:buNone/>
            </a:pPr>
            <a:r>
              <a:rPr lang="en-GB" sz="1300"/>
              <a:t>What you get:</a:t>
            </a:r>
            <a:endParaRPr/>
          </a:p>
          <a:p>
            <a:pPr marL="181181" lvl="0" indent="-181181" algn="l" rtl="0">
              <a:spcBef>
                <a:spcPts val="0"/>
              </a:spcBef>
              <a:spcAft>
                <a:spcPts val="0"/>
              </a:spcAft>
              <a:buClr>
                <a:schemeClr val="dk1"/>
              </a:buClr>
              <a:buSzPts val="1300"/>
              <a:buFont typeface="Arial"/>
              <a:buChar char="•"/>
            </a:pPr>
            <a:r>
              <a:rPr lang="en-GB" sz="1300" i="1"/>
              <a:t>Classroom Physics </a:t>
            </a:r>
            <a:r>
              <a:rPr lang="en-GB" sz="1300"/>
              <a:t>magazine four times a year with e-shots on events, resources and training, teaching tips and practical ideas.</a:t>
            </a:r>
            <a:endParaRPr/>
          </a:p>
          <a:p>
            <a:pPr marL="181181" lvl="0" indent="-181181" algn="l" rtl="0">
              <a:spcBef>
                <a:spcPts val="0"/>
              </a:spcBef>
              <a:spcAft>
                <a:spcPts val="0"/>
              </a:spcAft>
              <a:buClr>
                <a:schemeClr val="dk1"/>
              </a:buClr>
              <a:buSzPts val="1300"/>
              <a:buFont typeface="Arial"/>
              <a:buChar char="•"/>
            </a:pPr>
            <a:r>
              <a:rPr lang="en-GB" sz="1300" u="sng">
                <a:solidFill>
                  <a:schemeClr val="hlink"/>
                </a:solidFill>
                <a:hlinkClick r:id="rId3"/>
              </a:rPr>
              <a:t>Physics World</a:t>
            </a:r>
            <a:r>
              <a:rPr lang="en-GB" sz="1300"/>
              <a:t> monthly magazine, keeping you in touch with developments and providing inspiration for your students.</a:t>
            </a:r>
            <a:endParaRPr/>
          </a:p>
          <a:p>
            <a:pPr marL="181181" lvl="0" indent="-181181" algn="l" rtl="0">
              <a:spcBef>
                <a:spcPts val="0"/>
              </a:spcBef>
              <a:spcAft>
                <a:spcPts val="0"/>
              </a:spcAft>
              <a:buClr>
                <a:schemeClr val="dk1"/>
              </a:buClr>
              <a:buSzPts val="1300"/>
              <a:buFont typeface="Arial"/>
              <a:buChar char="•"/>
            </a:pPr>
            <a:r>
              <a:rPr lang="en-GB" sz="1300"/>
              <a:t>Online access to </a:t>
            </a:r>
            <a:r>
              <a:rPr lang="en-GB" sz="1300" u="sng">
                <a:solidFill>
                  <a:schemeClr val="hlink"/>
                </a:solidFill>
                <a:hlinkClick r:id="rId4"/>
              </a:rPr>
              <a:t>Physics Education</a:t>
            </a:r>
            <a:r>
              <a:rPr lang="en-GB" sz="1300"/>
              <a:t>, our international journal for everyone involved with the teaching of physics.</a:t>
            </a:r>
            <a:endParaRPr/>
          </a:p>
          <a:p>
            <a:pPr marL="181181" lvl="0" indent="-181181" algn="l" rtl="0">
              <a:spcBef>
                <a:spcPts val="0"/>
              </a:spcBef>
              <a:spcAft>
                <a:spcPts val="0"/>
              </a:spcAft>
              <a:buClr>
                <a:schemeClr val="dk1"/>
              </a:buClr>
              <a:buSzPts val="1300"/>
              <a:buFont typeface="Arial"/>
              <a:buChar char="•"/>
            </a:pPr>
            <a:r>
              <a:rPr lang="en-GB" sz="1300"/>
              <a:t>Discounts on IOP conferences and events.</a:t>
            </a:r>
            <a:endParaRPr/>
          </a:p>
          <a:p>
            <a:pPr marL="181181" lvl="0" indent="-181181" algn="l" rtl="0">
              <a:spcBef>
                <a:spcPts val="0"/>
              </a:spcBef>
              <a:spcAft>
                <a:spcPts val="0"/>
              </a:spcAft>
              <a:buClr>
                <a:schemeClr val="dk1"/>
              </a:buClr>
              <a:buSzPts val="1300"/>
              <a:buFont typeface="Arial"/>
              <a:buChar char="•"/>
            </a:pPr>
            <a:r>
              <a:rPr lang="en-GB" sz="1300"/>
              <a:t>Resources such as posters and careers materials produced by IOP and other organisations.</a:t>
            </a:r>
            <a:endParaRPr/>
          </a:p>
          <a:p>
            <a:pPr marL="181181" lvl="0" indent="-181181" algn="l" rtl="0">
              <a:spcBef>
                <a:spcPts val="0"/>
              </a:spcBef>
              <a:spcAft>
                <a:spcPts val="0"/>
              </a:spcAft>
              <a:buClr>
                <a:schemeClr val="dk1"/>
              </a:buClr>
              <a:buSzPts val="1300"/>
              <a:buFont typeface="Arial"/>
              <a:buChar char="•"/>
            </a:pPr>
            <a:r>
              <a:rPr lang="en-GB" sz="1300"/>
              <a:t>Schools can apply for Affiliation at </a:t>
            </a:r>
            <a:r>
              <a:rPr lang="en-GB" sz="1300" b="1"/>
              <a:t>affiliation@iop.org</a:t>
            </a:r>
            <a:endParaRPr/>
          </a:p>
          <a:p>
            <a:pPr marL="0" lvl="0" indent="0" algn="l" rtl="0">
              <a:spcBef>
                <a:spcPts val="0"/>
              </a:spcBef>
              <a:spcAft>
                <a:spcPts val="0"/>
              </a:spcAft>
              <a:buNone/>
            </a:pPr>
            <a:endParaRPr/>
          </a:p>
          <a:p>
            <a:pPr marL="0" lvl="0" indent="0" algn="l" rtl="0">
              <a:spcBef>
                <a:spcPts val="0"/>
              </a:spcBef>
              <a:spcAft>
                <a:spcPts val="0"/>
              </a:spcAft>
              <a:buNone/>
            </a:pPr>
            <a:r>
              <a:rPr lang="en-GB" sz="1300" b="1"/>
              <a:t>Classroom Physics </a:t>
            </a:r>
            <a:r>
              <a:rPr lang="en-GB" sz="1300"/>
              <a:t>is the magazine published by the IOP Education Department for the physics teaching community. It is for anyone teaching physics, whether in-field or out-of-field, experienced teacher, new teachers, laboratory technicians and other support staff. Plus our readers include policy-makers, teacher trainers and  other academics.</a:t>
            </a:r>
            <a:endParaRPr/>
          </a:p>
          <a:p>
            <a:pPr marL="0" lvl="0" indent="0" algn="l" rtl="0">
              <a:spcBef>
                <a:spcPts val="0"/>
              </a:spcBef>
              <a:spcAft>
                <a:spcPts val="0"/>
              </a:spcAft>
              <a:buNone/>
            </a:pPr>
            <a:r>
              <a:rPr lang="en-GB" sz="1300"/>
              <a:t>Each edition contains:</a:t>
            </a:r>
            <a:endParaRPr/>
          </a:p>
          <a:p>
            <a:pPr marL="181181" lvl="0" indent="-181181" algn="l" rtl="0">
              <a:spcBef>
                <a:spcPts val="0"/>
              </a:spcBef>
              <a:spcAft>
                <a:spcPts val="0"/>
              </a:spcAft>
              <a:buClr>
                <a:schemeClr val="dk1"/>
              </a:buClr>
              <a:buSzPts val="1300"/>
              <a:buFont typeface="Arial"/>
              <a:buChar char="•"/>
            </a:pPr>
            <a:r>
              <a:rPr lang="en-GB" sz="1300"/>
              <a:t>News</a:t>
            </a:r>
            <a:endParaRPr/>
          </a:p>
          <a:p>
            <a:pPr marL="181181" lvl="0" indent="-181181" algn="l" rtl="0">
              <a:spcBef>
                <a:spcPts val="0"/>
              </a:spcBef>
              <a:spcAft>
                <a:spcPts val="0"/>
              </a:spcAft>
              <a:buClr>
                <a:schemeClr val="dk1"/>
              </a:buClr>
              <a:buSzPts val="1300"/>
              <a:buFont typeface="Arial"/>
              <a:buChar char="•"/>
            </a:pPr>
            <a:r>
              <a:rPr lang="en-GB" sz="1300"/>
              <a:t>A pull-out section of resources and classroom ideas with a particular theme</a:t>
            </a:r>
            <a:endParaRPr/>
          </a:p>
          <a:p>
            <a:pPr marL="181181" lvl="0" indent="-181181" algn="l" rtl="0">
              <a:spcBef>
                <a:spcPts val="0"/>
              </a:spcBef>
              <a:spcAft>
                <a:spcPts val="0"/>
              </a:spcAft>
              <a:buClr>
                <a:schemeClr val="dk1"/>
              </a:buClr>
              <a:buSzPts val="1300"/>
              <a:buFont typeface="Arial"/>
              <a:buChar char="•"/>
            </a:pPr>
            <a:r>
              <a:rPr lang="en-GB" sz="1300"/>
              <a:t>Continuing professional development opportunities and events</a:t>
            </a:r>
            <a:endParaRPr/>
          </a:p>
          <a:p>
            <a:pPr marL="181181" lvl="0" indent="-181181" algn="l" rtl="0">
              <a:spcBef>
                <a:spcPts val="0"/>
              </a:spcBef>
              <a:spcAft>
                <a:spcPts val="0"/>
              </a:spcAft>
              <a:buClr>
                <a:schemeClr val="dk1"/>
              </a:buClr>
              <a:buSzPts val="1300"/>
              <a:buFont typeface="Arial"/>
              <a:buChar char="•"/>
            </a:pPr>
            <a:r>
              <a:rPr lang="en-GB" sz="1300"/>
              <a:t>Articles about the latest research in physics education</a:t>
            </a:r>
            <a:endParaRPr/>
          </a:p>
          <a:p>
            <a:pPr marL="181181" lvl="0" indent="-181181" algn="l" rtl="0">
              <a:spcBef>
                <a:spcPts val="0"/>
              </a:spcBef>
              <a:spcAft>
                <a:spcPts val="0"/>
              </a:spcAft>
              <a:buClr>
                <a:schemeClr val="dk1"/>
              </a:buClr>
              <a:buSzPts val="1300"/>
              <a:buFont typeface="Arial"/>
              <a:buChar char="•"/>
            </a:pPr>
            <a:r>
              <a:rPr lang="en-GB" sz="1300"/>
              <a:t>Digests from relevant IOP publications and other organisations we work alongside.</a:t>
            </a:r>
            <a:endParaRPr/>
          </a:p>
          <a:p>
            <a:pPr marL="0" lvl="0" indent="0" algn="l" rtl="0">
              <a:spcBef>
                <a:spcPts val="0"/>
              </a:spcBef>
              <a:spcAft>
                <a:spcPts val="0"/>
              </a:spcAft>
              <a:buNone/>
            </a:pPr>
            <a:r>
              <a:rPr lang="en-GB" sz="1300"/>
              <a:t>Classroom Physics is published quarterly, in March, June, September and December</a:t>
            </a:r>
            <a:endParaRPr/>
          </a:p>
          <a:p>
            <a:pPr marL="0" lvl="0" indent="0" algn="l" rtl="0">
              <a:spcBef>
                <a:spcPts val="0"/>
              </a:spcBef>
              <a:spcAft>
                <a:spcPts val="0"/>
              </a:spcAft>
              <a:buNone/>
            </a:pPr>
            <a:endParaRPr sz="1300"/>
          </a:p>
          <a:p>
            <a:pPr marL="0" lvl="0" indent="0" algn="l" rtl="0">
              <a:spcBef>
                <a:spcPts val="0"/>
              </a:spcBef>
              <a:spcAft>
                <a:spcPts val="0"/>
              </a:spcAft>
              <a:buNone/>
            </a:pPr>
            <a:r>
              <a:rPr lang="en-GB"/>
              <a:t>The </a:t>
            </a:r>
            <a:r>
              <a:rPr lang="en-GB" b="1"/>
              <a:t>Schools Grants Scheme </a:t>
            </a:r>
            <a:r>
              <a:rPr lang="en-GB"/>
              <a:t>is run jointly by Institute of Physics, Institution of Engineering &amp; Technology (IET) and the Science and Technology Facilities Council (STFC). </a:t>
            </a:r>
            <a:endParaRPr/>
          </a:p>
          <a:p>
            <a:pPr marL="0" lvl="0" indent="0" algn="l" rtl="0">
              <a:spcBef>
                <a:spcPts val="0"/>
              </a:spcBef>
              <a:spcAft>
                <a:spcPts val="0"/>
              </a:spcAft>
              <a:buNone/>
            </a:pPr>
            <a:r>
              <a:rPr lang="en-GB"/>
              <a:t>Schools and colleges in the UK and Ireland can apply for a grant of up to £600 for a physics or engineering related project. </a:t>
            </a:r>
            <a:endParaRPr/>
          </a:p>
          <a:p>
            <a:pPr marL="0" lvl="0" indent="0" algn="l" rtl="0">
              <a:spcBef>
                <a:spcPts val="0"/>
              </a:spcBef>
              <a:spcAft>
                <a:spcPts val="0"/>
              </a:spcAft>
              <a:buNone/>
            </a:pPr>
            <a:r>
              <a:rPr lang="en-GB"/>
              <a:t>Schools can apply for a grant by visiting our website </a:t>
            </a:r>
            <a:r>
              <a:rPr lang="en-GB" b="1">
                <a:solidFill>
                  <a:srgbClr val="ED1C24"/>
                </a:solidFill>
              </a:rPr>
              <a:t>iop.org/schoolgrants </a:t>
            </a:r>
            <a:r>
              <a:rPr lang="en-GB"/>
              <a:t> or emailing us at </a:t>
            </a:r>
            <a:r>
              <a:rPr lang="en-GB" b="1">
                <a:solidFill>
                  <a:srgbClr val="ED1C24"/>
                </a:solidFill>
              </a:rPr>
              <a:t>schoolgrants@iop.org</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78" name="Google Shape;78;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6:notes"/>
          <p:cNvSpPr>
            <a:spLocks noGrp="1" noRot="1" noChangeAspect="1"/>
          </p:cNvSpPr>
          <p:nvPr>
            <p:ph type="sldImg" idx="2"/>
          </p:nvPr>
        </p:nvSpPr>
        <p:spPr>
          <a:xfrm>
            <a:off x="104775" y="752475"/>
            <a:ext cx="6680200" cy="375761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7" name="Google Shape;8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300"/>
              <a:t>The new site makes life easier for teachers by bringing together over 2,000 freely available IOP physics teaching resources in one place.</a:t>
            </a:r>
            <a:endParaRPr/>
          </a:p>
          <a:p>
            <a:pPr marL="181181" lvl="0" indent="-181181" algn="l" rtl="0">
              <a:spcBef>
                <a:spcPts val="0"/>
              </a:spcBef>
              <a:spcAft>
                <a:spcPts val="0"/>
              </a:spcAft>
              <a:buClr>
                <a:schemeClr val="dk1"/>
              </a:buClr>
              <a:buSzPts val="1300"/>
              <a:buFont typeface="Arial"/>
              <a:buChar char="•"/>
            </a:pPr>
            <a:r>
              <a:rPr lang="en-GB" sz="1300"/>
              <a:t>The site is a growing bank of classroom-ready material, teaching guidance, video content, and student worksheets all tried and tested by teachers.</a:t>
            </a:r>
            <a:endParaRPr/>
          </a:p>
          <a:p>
            <a:pPr marL="664332" lvl="1" indent="-181181" algn="l" rtl="0">
              <a:spcBef>
                <a:spcPts val="0"/>
              </a:spcBef>
              <a:spcAft>
                <a:spcPts val="0"/>
              </a:spcAft>
              <a:buClr>
                <a:schemeClr val="dk1"/>
              </a:buClr>
              <a:buSzPts val="1200"/>
              <a:buFont typeface="Arial"/>
              <a:buChar char="•"/>
            </a:pPr>
            <a:r>
              <a:rPr lang="en-GB" u="sng"/>
              <a:t>Teaching Advanced Physics </a:t>
            </a:r>
            <a:r>
              <a:rPr lang="en-GB"/>
              <a:t>(</a:t>
            </a:r>
            <a:r>
              <a:rPr lang="en-GB" sz="2100"/>
              <a:t>Ideas and resources for teaching physics to students aged 16-19, including examples, worked answers. Aims to help those new to teaching this age group, and assumes only a limited access to equipment and resources)</a:t>
            </a:r>
            <a:endParaRPr sz="1300"/>
          </a:p>
          <a:p>
            <a:pPr marL="664332" lvl="1" indent="-181181" algn="l" rtl="0">
              <a:spcBef>
                <a:spcPts val="0"/>
              </a:spcBef>
              <a:spcAft>
                <a:spcPts val="0"/>
              </a:spcAft>
              <a:buClr>
                <a:schemeClr val="dk1"/>
              </a:buClr>
              <a:buSzPts val="1200"/>
              <a:buFont typeface="Arial"/>
              <a:buChar char="•"/>
            </a:pPr>
            <a:r>
              <a:rPr lang="en-GB" u="sng"/>
              <a:t>Supporting Physics Teaching </a:t>
            </a:r>
            <a:r>
              <a:rPr lang="en-GB"/>
              <a:t>(</a:t>
            </a:r>
            <a:r>
              <a:rPr lang="en-GB" sz="2100"/>
              <a:t>Understand the physics, explore suggested teaching approaches)</a:t>
            </a:r>
            <a:endParaRPr/>
          </a:p>
          <a:p>
            <a:pPr marL="664332" lvl="1" indent="-181181" algn="l" rtl="0">
              <a:lnSpc>
                <a:spcPct val="90000"/>
              </a:lnSpc>
              <a:spcBef>
                <a:spcPts val="0"/>
              </a:spcBef>
              <a:spcAft>
                <a:spcPts val="0"/>
              </a:spcAft>
              <a:buClr>
                <a:schemeClr val="dk1"/>
              </a:buClr>
              <a:buSzPts val="1200"/>
              <a:buFont typeface="Arial"/>
              <a:buChar char="•"/>
            </a:pPr>
            <a:r>
              <a:rPr lang="en-GB" u="sng"/>
              <a:t>Practical Physics </a:t>
            </a:r>
            <a:r>
              <a:rPr lang="en-GB"/>
              <a:t>(</a:t>
            </a:r>
            <a:r>
              <a:rPr lang="en-GB" sz="1300"/>
              <a:t>Choose from 800 tried and tested demonstrations and experiment ideas across all curriculum topics, includes health and safety advice, and further reading and advice for technicians)</a:t>
            </a:r>
            <a:endParaRPr sz="1300"/>
          </a:p>
          <a:p>
            <a:pPr marL="181181" lvl="0" indent="-181181" algn="l" rtl="0">
              <a:spcBef>
                <a:spcPts val="520"/>
              </a:spcBef>
              <a:spcAft>
                <a:spcPts val="0"/>
              </a:spcAft>
              <a:buClr>
                <a:schemeClr val="dk1"/>
              </a:buClr>
              <a:buSzPts val="1200"/>
              <a:buFont typeface="Arial"/>
              <a:buChar char="•"/>
            </a:pPr>
            <a:r>
              <a:rPr lang="en-GB"/>
              <a:t>Every edition of Classroom physics is added to the IOPSpark news section, and interesting articles are pulled out as individual articles. Coaches also post articles up here</a:t>
            </a:r>
            <a:endParaRPr sz="1300"/>
          </a:p>
          <a:p>
            <a:pPr marL="0" lvl="0" indent="0" algn="l" rtl="0">
              <a:spcBef>
                <a:spcPts val="0"/>
              </a:spcBef>
              <a:spcAft>
                <a:spcPts val="0"/>
              </a:spcAft>
              <a:buNone/>
            </a:pPr>
            <a:endParaRPr/>
          </a:p>
        </p:txBody>
      </p:sp>
      <p:sp>
        <p:nvSpPr>
          <p:cNvPr id="88" name="Google Shape;8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7:notes"/>
          <p:cNvSpPr>
            <a:spLocks noGrp="1" noRot="1" noChangeAspect="1"/>
          </p:cNvSpPr>
          <p:nvPr>
            <p:ph type="sldImg" idx="2"/>
          </p:nvPr>
        </p:nvSpPr>
        <p:spPr>
          <a:xfrm>
            <a:off x="104775" y="752475"/>
            <a:ext cx="6680200" cy="375761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8" name="Google Shape;9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457200" lvl="0" indent="0" algn="l" rtl="0">
              <a:spcBef>
                <a:spcPts val="0"/>
              </a:spcBef>
              <a:spcAft>
                <a:spcPts val="0"/>
              </a:spcAft>
              <a:buNone/>
            </a:pPr>
            <a:r>
              <a:rPr lang="en-GB" sz="1800" i="1">
                <a:latin typeface="Calibri"/>
                <a:ea typeface="Calibri"/>
                <a:cs typeface="Calibri"/>
                <a:sym typeface="Calibri"/>
              </a:rPr>
              <a:t>choose one or two activities from the </a:t>
            </a:r>
            <a:r>
              <a:rPr lang="en-GB" sz="2800" u="sng">
                <a:solidFill>
                  <a:schemeClr val="hlink"/>
                </a:solidFill>
                <a:hlinkClick r:id="rId3"/>
              </a:rPr>
              <a:t>Quick demonstrations and activities | IOPSpark</a:t>
            </a:r>
            <a:r>
              <a:rPr lang="en-GB" sz="2800"/>
              <a:t> </a:t>
            </a:r>
            <a:r>
              <a:rPr lang="en-GB" sz="1800" i="1">
                <a:latin typeface="Calibri"/>
                <a:ea typeface="Calibri"/>
                <a:cs typeface="Calibri"/>
                <a:sym typeface="Calibri"/>
              </a:rPr>
              <a:t>– eg </a:t>
            </a:r>
            <a:r>
              <a:rPr lang="en-GB" sz="2800" u="sng">
                <a:solidFill>
                  <a:schemeClr val="hlink"/>
                </a:solidFill>
                <a:hlinkClick r:id="rId4"/>
              </a:rPr>
              <a:t>Slink-o-scope | IOPSpark</a:t>
            </a:r>
            <a:endParaRPr sz="1800">
              <a:latin typeface="Calibri"/>
              <a:ea typeface="Calibri"/>
              <a:cs typeface="Calibri"/>
              <a:sym typeface="Calibri"/>
            </a:endParaRPr>
          </a:p>
          <a:p>
            <a:pPr marL="0" lvl="0" indent="0" algn="l" rtl="0">
              <a:spcBef>
                <a:spcPts val="0"/>
              </a:spcBef>
              <a:spcAft>
                <a:spcPts val="0"/>
              </a:spcAft>
              <a:buNone/>
            </a:pPr>
            <a:r>
              <a:rPr lang="en-GB" sz="1800">
                <a:latin typeface="Calibri"/>
                <a:ea typeface="Calibri"/>
                <a:cs typeface="Calibri"/>
                <a:sym typeface="Calibri"/>
              </a:rPr>
              <a:t> </a:t>
            </a:r>
            <a:endParaRPr/>
          </a:p>
          <a:p>
            <a:pPr marL="0" lvl="0" indent="0" algn="l" rtl="0">
              <a:spcBef>
                <a:spcPts val="0"/>
              </a:spcBef>
              <a:spcAft>
                <a:spcPts val="0"/>
              </a:spcAft>
              <a:buNone/>
            </a:pPr>
            <a:endParaRPr/>
          </a:p>
        </p:txBody>
      </p:sp>
      <p:sp>
        <p:nvSpPr>
          <p:cNvPr id="99" name="Google Shape;9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8:notes"/>
          <p:cNvSpPr>
            <a:spLocks noGrp="1" noRot="1" noChangeAspect="1"/>
          </p:cNvSpPr>
          <p:nvPr>
            <p:ph type="sldImg" idx="2"/>
          </p:nvPr>
        </p:nvSpPr>
        <p:spPr>
          <a:xfrm>
            <a:off x="104775" y="752475"/>
            <a:ext cx="6680200" cy="375761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 name="Google Shape;11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4" name="Google Shape;11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9:notes"/>
          <p:cNvSpPr>
            <a:spLocks noGrp="1" noRot="1" noChangeAspect="1"/>
          </p:cNvSpPr>
          <p:nvPr>
            <p:ph type="sldImg" idx="2"/>
          </p:nvPr>
        </p:nvSpPr>
        <p:spPr>
          <a:xfrm>
            <a:off x="104775" y="752475"/>
            <a:ext cx="6680200" cy="375761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0" name="Google Shape;130;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31" name="Google Shape;131;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0:notes"/>
          <p:cNvSpPr>
            <a:spLocks noGrp="1" noRot="1" noChangeAspect="1"/>
          </p:cNvSpPr>
          <p:nvPr>
            <p:ph type="sldImg" idx="2"/>
          </p:nvPr>
        </p:nvSpPr>
        <p:spPr>
          <a:xfrm>
            <a:off x="109538" y="754063"/>
            <a:ext cx="6694487" cy="37671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a:solidFill>
                  <a:srgbClr val="444444"/>
                </a:solidFill>
                <a:latin typeface="Open Sans"/>
                <a:ea typeface="Open Sans"/>
                <a:cs typeface="Open Sans"/>
                <a:sym typeface="Open Sans"/>
              </a:rPr>
              <a:t>Live online CPD sessions exploring and building on the content of the CPD videos will run during the academic year.  These sessions are hosted by members of the IOP coaching team and are designed to reflect diversity in teaching backgrounds and experience; our CPD videos and the follow-up CPD sessions will meet the needs of those in science teacher training through to those who are experienced physics teachers.</a:t>
            </a:r>
            <a:endParaRPr/>
          </a:p>
          <a:p>
            <a:pPr marL="0" lvl="0" indent="0" algn="l" rtl="0">
              <a:spcBef>
                <a:spcPts val="0"/>
              </a:spcBef>
              <a:spcAft>
                <a:spcPts val="0"/>
              </a:spcAft>
              <a:buNone/>
            </a:pPr>
            <a:endParaRPr b="0" i="0">
              <a:solidFill>
                <a:srgbClr val="444444"/>
              </a:solidFill>
              <a:latin typeface="Open Sans"/>
              <a:ea typeface="Open Sans"/>
              <a:cs typeface="Open Sans"/>
              <a:sym typeface="Open Sans"/>
            </a:endParaRPr>
          </a:p>
          <a:p>
            <a:pPr marL="0" lvl="0" indent="0" algn="l" rtl="0">
              <a:spcBef>
                <a:spcPts val="0"/>
              </a:spcBef>
              <a:spcAft>
                <a:spcPts val="0"/>
              </a:spcAft>
              <a:buNone/>
            </a:pPr>
            <a:r>
              <a:rPr lang="en-GB" b="0" i="0">
                <a:solidFill>
                  <a:srgbClr val="444444"/>
                </a:solidFill>
                <a:latin typeface="Open Sans"/>
                <a:ea typeface="Open Sans"/>
                <a:cs typeface="Open Sans"/>
                <a:sym typeface="Open Sans"/>
              </a:rPr>
              <a:t>Each half term we will be running CPD sessions on two or more domains that we cover on</a:t>
            </a:r>
            <a:r>
              <a:rPr lang="en-GB" b="1" i="0">
                <a:solidFill>
                  <a:srgbClr val="444444"/>
                </a:solidFill>
                <a:latin typeface="Open Sans"/>
                <a:ea typeface="Open Sans"/>
                <a:cs typeface="Open Sans"/>
                <a:sym typeface="Open Sans"/>
              </a:rPr>
              <a:t> </a:t>
            </a:r>
            <a:r>
              <a:rPr lang="en-GB" b="1" i="0" u="sng" strike="noStrike">
                <a:solidFill>
                  <a:schemeClr val="dk1"/>
                </a:solidFill>
                <a:latin typeface="Open Sans"/>
                <a:ea typeface="Open Sans"/>
                <a:cs typeface="Open Sans"/>
                <a:sym typeface="Open Sans"/>
                <a:hlinkClick r:id="rId3">
                  <a:extLst>
                    <a:ext uri="{A12FA001-AC4F-418D-AE19-62706E023703}">
                      <ahyp:hlinkClr xmlns:ahyp="http://schemas.microsoft.com/office/drawing/2018/hyperlinkcolor" val="tx"/>
                    </a:ext>
                  </a:extLst>
                </a:hlinkClick>
              </a:rPr>
              <a:t>IOPSpark</a:t>
            </a:r>
            <a:r>
              <a:rPr lang="en-GB" b="0" i="0">
                <a:solidFill>
                  <a:srgbClr val="444444"/>
                </a:solidFill>
                <a:latin typeface="Open Sans"/>
                <a:ea typeface="Open Sans"/>
                <a:cs typeface="Open Sans"/>
                <a:sym typeface="Open Sans"/>
              </a:rPr>
              <a:t>. You can also </a:t>
            </a:r>
            <a:r>
              <a:rPr lang="en-GB" sz="1300" u="sng">
                <a:solidFill>
                  <a:srgbClr val="444444"/>
                </a:solidFill>
                <a:latin typeface="Open Sans"/>
                <a:ea typeface="Open Sans"/>
                <a:cs typeface="Open Sans"/>
                <a:sym typeface="Open Sans"/>
                <a:hlinkClick r:id="rId4">
                  <a:extLst>
                    <a:ext uri="{A12FA001-AC4F-418D-AE19-62706E023703}">
                      <ahyp:hlinkClr xmlns:ahyp="http://schemas.microsoft.com/office/drawing/2018/hyperlinkcolor" val="tx"/>
                    </a:ext>
                  </a:extLst>
                </a:hlinkClick>
              </a:rPr>
              <a:t>book onto CPD sessions</a:t>
            </a:r>
            <a:r>
              <a:rPr lang="en-GB" sz="1300">
                <a:solidFill>
                  <a:srgbClr val="444444"/>
                </a:solidFill>
                <a:latin typeface="Open Sans"/>
                <a:ea typeface="Open Sans"/>
                <a:cs typeface="Open Sans"/>
                <a:sym typeface="Open Sans"/>
              </a:rPr>
              <a:t> </a:t>
            </a:r>
            <a:r>
              <a:rPr lang="en-GB" b="0" i="0">
                <a:solidFill>
                  <a:srgbClr val="444444"/>
                </a:solidFill>
                <a:latin typeface="Open Sans"/>
                <a:ea typeface="Open Sans"/>
                <a:cs typeface="Open Sans"/>
                <a:sym typeface="Open Sans"/>
              </a:rPr>
              <a:t>specifically designed for all teachers of physics including  ECTs, NQTs, trainees and coaches. </a:t>
            </a:r>
            <a:endParaRPr/>
          </a:p>
          <a:p>
            <a:pPr marL="0" lvl="0" indent="0" algn="l" rtl="0">
              <a:spcBef>
                <a:spcPts val="0"/>
              </a:spcBef>
              <a:spcAft>
                <a:spcPts val="0"/>
              </a:spcAft>
              <a:buNone/>
            </a:pPr>
            <a:endParaRPr b="0" i="0">
              <a:solidFill>
                <a:srgbClr val="444444"/>
              </a:solidFill>
              <a:latin typeface="Open Sans"/>
              <a:ea typeface="Open Sans"/>
              <a:cs typeface="Open Sans"/>
              <a:sym typeface="Open Sans"/>
            </a:endParaRPr>
          </a:p>
          <a:p>
            <a:pPr marL="0" lvl="0" indent="0" algn="l" rtl="0">
              <a:spcBef>
                <a:spcPts val="0"/>
              </a:spcBef>
              <a:spcAft>
                <a:spcPts val="0"/>
              </a:spcAft>
              <a:buNone/>
            </a:pPr>
            <a:r>
              <a:rPr lang="en-GB" b="0" i="0">
                <a:solidFill>
                  <a:srgbClr val="444444"/>
                </a:solidFill>
                <a:latin typeface="Open Sans"/>
                <a:ea typeface="Open Sans"/>
                <a:cs typeface="Open Sans"/>
                <a:sym typeface="Open Sans"/>
              </a:rPr>
              <a:t>Forces and Electricity are the Autumn term topics.</a:t>
            </a:r>
            <a:endParaRPr/>
          </a:p>
        </p:txBody>
      </p:sp>
      <p:sp>
        <p:nvSpPr>
          <p:cNvPr id="142" name="Google Shape;142;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1:notes"/>
          <p:cNvSpPr>
            <a:spLocks noGrp="1" noRot="1" noChangeAspect="1"/>
          </p:cNvSpPr>
          <p:nvPr>
            <p:ph type="sldImg" idx="2"/>
          </p:nvPr>
        </p:nvSpPr>
        <p:spPr>
          <a:xfrm>
            <a:off x="109538" y="754063"/>
            <a:ext cx="6694487" cy="37671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a:solidFill>
                  <a:srgbClr val="444444"/>
                </a:solidFill>
                <a:latin typeface="Open Sans"/>
                <a:ea typeface="Open Sans"/>
                <a:cs typeface="Open Sans"/>
                <a:sym typeface="Open Sans"/>
              </a:rPr>
              <a:t>Live online CPD sessions exploring and building on the content of the CPD videos will run during the academic year.  These sessions are hosted by members of the IOP coaching team and are designed to reflect diversity in teaching backgrounds and experience; our CPD videos and the follow-up CPD sessions will meet the needs of those in science teacher training through to those who are experienced physics teachers.</a:t>
            </a:r>
            <a:endParaRPr/>
          </a:p>
          <a:p>
            <a:pPr marL="0" lvl="0" indent="0" algn="l" rtl="0">
              <a:spcBef>
                <a:spcPts val="0"/>
              </a:spcBef>
              <a:spcAft>
                <a:spcPts val="0"/>
              </a:spcAft>
              <a:buNone/>
            </a:pPr>
            <a:endParaRPr b="0" i="0">
              <a:solidFill>
                <a:srgbClr val="444444"/>
              </a:solidFill>
              <a:latin typeface="Open Sans"/>
              <a:ea typeface="Open Sans"/>
              <a:cs typeface="Open Sans"/>
              <a:sym typeface="Open Sans"/>
            </a:endParaRPr>
          </a:p>
          <a:p>
            <a:pPr marL="0" lvl="0" indent="0" algn="l" rtl="0">
              <a:spcBef>
                <a:spcPts val="0"/>
              </a:spcBef>
              <a:spcAft>
                <a:spcPts val="0"/>
              </a:spcAft>
              <a:buNone/>
            </a:pPr>
            <a:r>
              <a:rPr lang="en-GB" b="0" i="0">
                <a:solidFill>
                  <a:srgbClr val="444444"/>
                </a:solidFill>
                <a:latin typeface="Open Sans"/>
                <a:ea typeface="Open Sans"/>
                <a:cs typeface="Open Sans"/>
                <a:sym typeface="Open Sans"/>
              </a:rPr>
              <a:t>Each half term we will be running CPD sessions on two or more domains that we cover on</a:t>
            </a:r>
            <a:r>
              <a:rPr lang="en-GB" b="1" i="0">
                <a:solidFill>
                  <a:srgbClr val="444444"/>
                </a:solidFill>
                <a:latin typeface="Open Sans"/>
                <a:ea typeface="Open Sans"/>
                <a:cs typeface="Open Sans"/>
                <a:sym typeface="Open Sans"/>
              </a:rPr>
              <a:t> </a:t>
            </a:r>
            <a:r>
              <a:rPr lang="en-GB" b="1" i="0" u="sng" strike="noStrike">
                <a:solidFill>
                  <a:schemeClr val="dk1"/>
                </a:solidFill>
                <a:latin typeface="Open Sans"/>
                <a:ea typeface="Open Sans"/>
                <a:cs typeface="Open Sans"/>
                <a:sym typeface="Open Sans"/>
                <a:hlinkClick r:id="rId3">
                  <a:extLst>
                    <a:ext uri="{A12FA001-AC4F-418D-AE19-62706E023703}">
                      <ahyp:hlinkClr xmlns:ahyp="http://schemas.microsoft.com/office/drawing/2018/hyperlinkcolor" val="tx"/>
                    </a:ext>
                  </a:extLst>
                </a:hlinkClick>
              </a:rPr>
              <a:t>IOPSpark</a:t>
            </a:r>
            <a:r>
              <a:rPr lang="en-GB" b="0" i="0">
                <a:solidFill>
                  <a:srgbClr val="444444"/>
                </a:solidFill>
                <a:latin typeface="Open Sans"/>
                <a:ea typeface="Open Sans"/>
                <a:cs typeface="Open Sans"/>
                <a:sym typeface="Open Sans"/>
              </a:rPr>
              <a:t>. You can also </a:t>
            </a:r>
            <a:r>
              <a:rPr lang="en-GB" sz="1300" u="sng">
                <a:solidFill>
                  <a:srgbClr val="444444"/>
                </a:solidFill>
                <a:latin typeface="Open Sans"/>
                <a:ea typeface="Open Sans"/>
                <a:cs typeface="Open Sans"/>
                <a:sym typeface="Open Sans"/>
                <a:hlinkClick r:id="rId4">
                  <a:extLst>
                    <a:ext uri="{A12FA001-AC4F-418D-AE19-62706E023703}">
                      <ahyp:hlinkClr xmlns:ahyp="http://schemas.microsoft.com/office/drawing/2018/hyperlinkcolor" val="tx"/>
                    </a:ext>
                  </a:extLst>
                </a:hlinkClick>
              </a:rPr>
              <a:t>book onto CPD sessions</a:t>
            </a:r>
            <a:r>
              <a:rPr lang="en-GB" sz="1300">
                <a:solidFill>
                  <a:srgbClr val="444444"/>
                </a:solidFill>
                <a:latin typeface="Open Sans"/>
                <a:ea typeface="Open Sans"/>
                <a:cs typeface="Open Sans"/>
                <a:sym typeface="Open Sans"/>
              </a:rPr>
              <a:t> </a:t>
            </a:r>
            <a:r>
              <a:rPr lang="en-GB" b="0" i="0">
                <a:solidFill>
                  <a:srgbClr val="444444"/>
                </a:solidFill>
                <a:latin typeface="Open Sans"/>
                <a:ea typeface="Open Sans"/>
                <a:cs typeface="Open Sans"/>
                <a:sym typeface="Open Sans"/>
              </a:rPr>
              <a:t>specifically designed for all teachers of physics including  ECTs, NQTs, trainees and coaches. </a:t>
            </a:r>
            <a:endParaRPr/>
          </a:p>
          <a:p>
            <a:pPr marL="0" lvl="0" indent="0" algn="l" rtl="0">
              <a:spcBef>
                <a:spcPts val="0"/>
              </a:spcBef>
              <a:spcAft>
                <a:spcPts val="0"/>
              </a:spcAft>
              <a:buNone/>
            </a:pPr>
            <a:endParaRPr b="0" i="0">
              <a:solidFill>
                <a:srgbClr val="444444"/>
              </a:solidFill>
              <a:latin typeface="Open Sans"/>
              <a:ea typeface="Open Sans"/>
              <a:cs typeface="Open Sans"/>
              <a:sym typeface="Open Sans"/>
            </a:endParaRPr>
          </a:p>
          <a:p>
            <a:pPr marL="0" lvl="0" indent="0" algn="l" rtl="0">
              <a:spcBef>
                <a:spcPts val="0"/>
              </a:spcBef>
              <a:spcAft>
                <a:spcPts val="0"/>
              </a:spcAft>
              <a:buNone/>
            </a:pPr>
            <a:r>
              <a:rPr lang="en-GB" b="0" i="0">
                <a:solidFill>
                  <a:srgbClr val="444444"/>
                </a:solidFill>
                <a:latin typeface="Open Sans"/>
                <a:ea typeface="Open Sans"/>
                <a:cs typeface="Open Sans"/>
                <a:sym typeface="Open Sans"/>
              </a:rPr>
              <a:t>Forces and Electricity are the Autumn term topics.</a:t>
            </a:r>
            <a:endParaRPr/>
          </a:p>
        </p:txBody>
      </p:sp>
      <p:sp>
        <p:nvSpPr>
          <p:cNvPr id="151" name="Google Shape;151;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12: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8" name="Google Shape;178;p12:notes"/>
          <p:cNvSpPr txBox="1">
            <a:spLocks noGrp="1"/>
          </p:cNvSpPr>
          <p:nvPr>
            <p:ph type="body" idx="1"/>
          </p:nvPr>
        </p:nvSpPr>
        <p:spPr>
          <a:xfrm>
            <a:off x="679768" y="4777958"/>
            <a:ext cx="5438140" cy="3909239"/>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9" name="Google Shape;179;p12:notes"/>
          <p:cNvSpPr txBox="1">
            <a:spLocks noGrp="1"/>
          </p:cNvSpPr>
          <p:nvPr>
            <p:ph type="sldNum" idx="12"/>
          </p:nvPr>
        </p:nvSpPr>
        <p:spPr>
          <a:xfrm>
            <a:off x="3850443" y="9430091"/>
            <a:ext cx="2945659" cy="498134"/>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a:extLst>
            <a:ext uri="{FF2B5EF4-FFF2-40B4-BE49-F238E27FC236}">
              <a16:creationId xmlns:a16="http://schemas.microsoft.com/office/drawing/2014/main" id="{16D36CDC-5264-E922-9D3F-14EA75F2C9C5}"/>
            </a:ext>
          </a:extLst>
        </p:cNvPr>
        <p:cNvGrpSpPr/>
        <p:nvPr/>
      </p:nvGrpSpPr>
      <p:grpSpPr>
        <a:xfrm>
          <a:off x="0" y="0"/>
          <a:ext cx="0" cy="0"/>
          <a:chOff x="0" y="0"/>
          <a:chExt cx="0" cy="0"/>
        </a:xfrm>
      </p:grpSpPr>
      <p:sp>
        <p:nvSpPr>
          <p:cNvPr id="177" name="Google Shape;177;p12:notes">
            <a:extLst>
              <a:ext uri="{FF2B5EF4-FFF2-40B4-BE49-F238E27FC236}">
                <a16:creationId xmlns:a16="http://schemas.microsoft.com/office/drawing/2014/main" id="{AF1DE7A9-D4E9-1DFC-1995-35AEA620D1FA}"/>
              </a:ext>
            </a:extLst>
          </p:cNvPr>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8" name="Google Shape;178;p12:notes">
            <a:extLst>
              <a:ext uri="{FF2B5EF4-FFF2-40B4-BE49-F238E27FC236}">
                <a16:creationId xmlns:a16="http://schemas.microsoft.com/office/drawing/2014/main" id="{C7D4B7EE-7054-08D3-8978-BDE10FF8DC0A}"/>
              </a:ext>
            </a:extLst>
          </p:cNvPr>
          <p:cNvSpPr txBox="1">
            <a:spLocks noGrp="1"/>
          </p:cNvSpPr>
          <p:nvPr>
            <p:ph type="body" idx="1"/>
          </p:nvPr>
        </p:nvSpPr>
        <p:spPr>
          <a:xfrm>
            <a:off x="679768" y="4777958"/>
            <a:ext cx="5438140" cy="3909239"/>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9" name="Google Shape;179;p12:notes">
            <a:extLst>
              <a:ext uri="{FF2B5EF4-FFF2-40B4-BE49-F238E27FC236}">
                <a16:creationId xmlns:a16="http://schemas.microsoft.com/office/drawing/2014/main" id="{9D4D0AF5-F40E-D2C5-4B0E-BCE21CC56A8D}"/>
              </a:ext>
            </a:extLst>
          </p:cNvPr>
          <p:cNvSpPr txBox="1">
            <a:spLocks noGrp="1"/>
          </p:cNvSpPr>
          <p:nvPr>
            <p:ph type="sldNum" idx="12"/>
          </p:nvPr>
        </p:nvSpPr>
        <p:spPr>
          <a:xfrm>
            <a:off x="3850443" y="9430091"/>
            <a:ext cx="2945659" cy="498134"/>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extLst>
      <p:ext uri="{BB962C8B-B14F-4D97-AF65-F5344CB8AC3E}">
        <p14:creationId xmlns:p14="http://schemas.microsoft.com/office/powerpoint/2010/main" val="34387890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a:extLst>
            <a:ext uri="{FF2B5EF4-FFF2-40B4-BE49-F238E27FC236}">
              <a16:creationId xmlns:a16="http://schemas.microsoft.com/office/drawing/2014/main" id="{3ACDE6A1-4938-3032-C372-2130C6DE6F24}"/>
            </a:ext>
          </a:extLst>
        </p:cNvPr>
        <p:cNvGrpSpPr/>
        <p:nvPr/>
      </p:nvGrpSpPr>
      <p:grpSpPr>
        <a:xfrm>
          <a:off x="0" y="0"/>
          <a:ext cx="0" cy="0"/>
          <a:chOff x="0" y="0"/>
          <a:chExt cx="0" cy="0"/>
        </a:xfrm>
      </p:grpSpPr>
      <p:sp>
        <p:nvSpPr>
          <p:cNvPr id="263" name="Google Shape;263;p22:notes">
            <a:extLst>
              <a:ext uri="{FF2B5EF4-FFF2-40B4-BE49-F238E27FC236}">
                <a16:creationId xmlns:a16="http://schemas.microsoft.com/office/drawing/2014/main" id="{7622151B-426D-F09B-E64E-EC0974F43C39}"/>
              </a:ext>
            </a:extLst>
          </p:cNvPr>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4" name="Google Shape;264;p22:notes">
            <a:extLst>
              <a:ext uri="{FF2B5EF4-FFF2-40B4-BE49-F238E27FC236}">
                <a16:creationId xmlns:a16="http://schemas.microsoft.com/office/drawing/2014/main" id="{601E42F8-B1FE-3D03-2808-759F971C1E7D}"/>
              </a:ext>
            </a:extLst>
          </p:cNvPr>
          <p:cNvSpPr txBox="1">
            <a:spLocks noGrp="1"/>
          </p:cNvSpPr>
          <p:nvPr>
            <p:ph type="body" idx="1"/>
          </p:nvPr>
        </p:nvSpPr>
        <p:spPr>
          <a:xfrm>
            <a:off x="679768" y="4777958"/>
            <a:ext cx="5438140" cy="3909239"/>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5" name="Google Shape;265;p22:notes">
            <a:extLst>
              <a:ext uri="{FF2B5EF4-FFF2-40B4-BE49-F238E27FC236}">
                <a16:creationId xmlns:a16="http://schemas.microsoft.com/office/drawing/2014/main" id="{23A2697F-E62C-EA4A-026F-A717D2BC1848}"/>
              </a:ext>
            </a:extLst>
          </p:cNvPr>
          <p:cNvSpPr txBox="1">
            <a:spLocks noGrp="1"/>
          </p:cNvSpPr>
          <p:nvPr>
            <p:ph type="sldNum" idx="12"/>
          </p:nvPr>
        </p:nvSpPr>
        <p:spPr>
          <a:xfrm>
            <a:off x="3850443" y="9430091"/>
            <a:ext cx="2945659" cy="498134"/>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extLst>
      <p:ext uri="{BB962C8B-B14F-4D97-AF65-F5344CB8AC3E}">
        <p14:creationId xmlns:p14="http://schemas.microsoft.com/office/powerpoint/2010/main" val="3483371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2fea84667b6_0_2:notes"/>
          <p:cNvSpPr>
            <a:spLocks noGrp="1" noRot="1" noChangeAspect="1"/>
          </p:cNvSpPr>
          <p:nvPr>
            <p:ph type="sldImg" idx="2"/>
          </p:nvPr>
        </p:nvSpPr>
        <p:spPr>
          <a:xfrm>
            <a:off x="109538" y="754063"/>
            <a:ext cx="6694487" cy="37671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g2fea84667b6_0_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a:solidFill>
                  <a:srgbClr val="444444"/>
                </a:solidFill>
                <a:latin typeface="Open Sans"/>
                <a:ea typeface="Open Sans"/>
                <a:cs typeface="Open Sans"/>
                <a:sym typeface="Open Sans"/>
              </a:rPr>
              <a:t>Live online CPD sessions exploring and building on the content of the CPD videos will run during the academic year.  These sessions are hosted by members of the IOP coaching team and are designed to reflect diversity in teaching backgrounds and experience; our CPD videos and the follow-up CPD sessions will meet the needs of those in science teacher training through to those who are experienced physics teachers.</a:t>
            </a:r>
            <a:endParaRPr/>
          </a:p>
          <a:p>
            <a:pPr marL="0" lvl="0" indent="0" algn="l" rtl="0">
              <a:spcBef>
                <a:spcPts val="0"/>
              </a:spcBef>
              <a:spcAft>
                <a:spcPts val="0"/>
              </a:spcAft>
              <a:buNone/>
            </a:pPr>
            <a:endParaRPr b="0" i="0">
              <a:solidFill>
                <a:srgbClr val="444444"/>
              </a:solidFill>
              <a:latin typeface="Open Sans"/>
              <a:ea typeface="Open Sans"/>
              <a:cs typeface="Open Sans"/>
              <a:sym typeface="Open Sans"/>
            </a:endParaRPr>
          </a:p>
          <a:p>
            <a:pPr marL="0" lvl="0" indent="0" algn="l" rtl="0">
              <a:spcBef>
                <a:spcPts val="0"/>
              </a:spcBef>
              <a:spcAft>
                <a:spcPts val="0"/>
              </a:spcAft>
              <a:buNone/>
            </a:pPr>
            <a:r>
              <a:rPr lang="en-GB" b="0" i="0">
                <a:solidFill>
                  <a:srgbClr val="444444"/>
                </a:solidFill>
                <a:latin typeface="Open Sans"/>
                <a:ea typeface="Open Sans"/>
                <a:cs typeface="Open Sans"/>
                <a:sym typeface="Open Sans"/>
              </a:rPr>
              <a:t>Each half term we will be running CPD sessions on two or more domains that we cover on</a:t>
            </a:r>
            <a:r>
              <a:rPr lang="en-GB" b="1" i="0">
                <a:solidFill>
                  <a:srgbClr val="444444"/>
                </a:solidFill>
                <a:latin typeface="Open Sans"/>
                <a:ea typeface="Open Sans"/>
                <a:cs typeface="Open Sans"/>
                <a:sym typeface="Open Sans"/>
              </a:rPr>
              <a:t> </a:t>
            </a:r>
            <a:r>
              <a:rPr lang="en-GB" b="1" i="0" u="sng" strike="noStrike">
                <a:solidFill>
                  <a:schemeClr val="dk1"/>
                </a:solidFill>
                <a:latin typeface="Open Sans"/>
                <a:ea typeface="Open Sans"/>
                <a:cs typeface="Open Sans"/>
                <a:sym typeface="Open Sans"/>
                <a:hlinkClick r:id="rId3">
                  <a:extLst>
                    <a:ext uri="{A12FA001-AC4F-418D-AE19-62706E023703}">
                      <ahyp:hlinkClr xmlns:ahyp="http://schemas.microsoft.com/office/drawing/2018/hyperlinkcolor" val="tx"/>
                    </a:ext>
                  </a:extLst>
                </a:hlinkClick>
              </a:rPr>
              <a:t>IOPSpark</a:t>
            </a:r>
            <a:r>
              <a:rPr lang="en-GB" b="0" i="0">
                <a:solidFill>
                  <a:srgbClr val="444444"/>
                </a:solidFill>
                <a:latin typeface="Open Sans"/>
                <a:ea typeface="Open Sans"/>
                <a:cs typeface="Open Sans"/>
                <a:sym typeface="Open Sans"/>
              </a:rPr>
              <a:t>. You can also </a:t>
            </a:r>
            <a:r>
              <a:rPr lang="en-GB" sz="1300" u="sng">
                <a:solidFill>
                  <a:srgbClr val="444444"/>
                </a:solidFill>
                <a:latin typeface="Open Sans"/>
                <a:ea typeface="Open Sans"/>
                <a:cs typeface="Open Sans"/>
                <a:sym typeface="Open Sans"/>
                <a:hlinkClick r:id="rId4">
                  <a:extLst>
                    <a:ext uri="{A12FA001-AC4F-418D-AE19-62706E023703}">
                      <ahyp:hlinkClr xmlns:ahyp="http://schemas.microsoft.com/office/drawing/2018/hyperlinkcolor" val="tx"/>
                    </a:ext>
                  </a:extLst>
                </a:hlinkClick>
              </a:rPr>
              <a:t>book onto CPD sessions</a:t>
            </a:r>
            <a:r>
              <a:rPr lang="en-GB" sz="1300">
                <a:solidFill>
                  <a:srgbClr val="444444"/>
                </a:solidFill>
                <a:latin typeface="Open Sans"/>
                <a:ea typeface="Open Sans"/>
                <a:cs typeface="Open Sans"/>
                <a:sym typeface="Open Sans"/>
              </a:rPr>
              <a:t> </a:t>
            </a:r>
            <a:r>
              <a:rPr lang="en-GB" b="0" i="0">
                <a:solidFill>
                  <a:srgbClr val="444444"/>
                </a:solidFill>
                <a:latin typeface="Open Sans"/>
                <a:ea typeface="Open Sans"/>
                <a:cs typeface="Open Sans"/>
                <a:sym typeface="Open Sans"/>
              </a:rPr>
              <a:t>specifically designed for all teachers of physics including  ECTs, NQTs, trainees and coaches. </a:t>
            </a:r>
            <a:endParaRPr/>
          </a:p>
          <a:p>
            <a:pPr marL="0" lvl="0" indent="0" algn="l" rtl="0">
              <a:spcBef>
                <a:spcPts val="0"/>
              </a:spcBef>
              <a:spcAft>
                <a:spcPts val="0"/>
              </a:spcAft>
              <a:buNone/>
            </a:pPr>
            <a:endParaRPr b="0" i="0">
              <a:solidFill>
                <a:srgbClr val="444444"/>
              </a:solidFill>
              <a:latin typeface="Open Sans"/>
              <a:ea typeface="Open Sans"/>
              <a:cs typeface="Open Sans"/>
              <a:sym typeface="Open Sans"/>
            </a:endParaRPr>
          </a:p>
          <a:p>
            <a:pPr marL="0" lvl="0" indent="0" algn="l" rtl="0">
              <a:spcBef>
                <a:spcPts val="0"/>
              </a:spcBef>
              <a:spcAft>
                <a:spcPts val="0"/>
              </a:spcAft>
              <a:buNone/>
            </a:pPr>
            <a:r>
              <a:rPr lang="en-GB" b="0" i="0">
                <a:solidFill>
                  <a:srgbClr val="444444"/>
                </a:solidFill>
                <a:latin typeface="Open Sans"/>
                <a:ea typeface="Open Sans"/>
                <a:cs typeface="Open Sans"/>
                <a:sym typeface="Open Sans"/>
              </a:rPr>
              <a:t>Forces and Electricity are the Autumn term topics.</a:t>
            </a:r>
            <a:endParaRPr/>
          </a:p>
        </p:txBody>
      </p:sp>
      <p:sp>
        <p:nvSpPr>
          <p:cNvPr id="170" name="Google Shape;170;g2fea84667b6_0_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3: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13:notes"/>
          <p:cNvSpPr txBox="1">
            <a:spLocks noGrp="1"/>
          </p:cNvSpPr>
          <p:nvPr>
            <p:ph type="body" idx="1"/>
          </p:nvPr>
        </p:nvSpPr>
        <p:spPr>
          <a:xfrm>
            <a:off x="679768" y="4777958"/>
            <a:ext cx="5438140" cy="3909239"/>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8" name="Google Shape;188;p13:notes"/>
          <p:cNvSpPr txBox="1">
            <a:spLocks noGrp="1"/>
          </p:cNvSpPr>
          <p:nvPr>
            <p:ph type="sldNum" idx="12"/>
          </p:nvPr>
        </p:nvSpPr>
        <p:spPr>
          <a:xfrm>
            <a:off x="3850443" y="9430091"/>
            <a:ext cx="2945659" cy="498134"/>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a:extLst>
            <a:ext uri="{FF2B5EF4-FFF2-40B4-BE49-F238E27FC236}">
              <a16:creationId xmlns:a16="http://schemas.microsoft.com/office/drawing/2014/main" id="{305451DC-7ED1-ABB3-8F8A-6267629280BF}"/>
            </a:ext>
          </a:extLst>
        </p:cNvPr>
        <p:cNvGrpSpPr/>
        <p:nvPr/>
      </p:nvGrpSpPr>
      <p:grpSpPr>
        <a:xfrm>
          <a:off x="0" y="0"/>
          <a:ext cx="0" cy="0"/>
          <a:chOff x="0" y="0"/>
          <a:chExt cx="0" cy="0"/>
        </a:xfrm>
      </p:grpSpPr>
      <p:sp>
        <p:nvSpPr>
          <p:cNvPr id="186" name="Google Shape;186;p13:notes">
            <a:extLst>
              <a:ext uri="{FF2B5EF4-FFF2-40B4-BE49-F238E27FC236}">
                <a16:creationId xmlns:a16="http://schemas.microsoft.com/office/drawing/2014/main" id="{36AEFDD6-BB53-96B1-81DF-C0C5DF64C72B}"/>
              </a:ext>
            </a:extLst>
          </p:cNvPr>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13:notes">
            <a:extLst>
              <a:ext uri="{FF2B5EF4-FFF2-40B4-BE49-F238E27FC236}">
                <a16:creationId xmlns:a16="http://schemas.microsoft.com/office/drawing/2014/main" id="{46346C13-1591-5AF2-08EA-C105070AE789}"/>
              </a:ext>
            </a:extLst>
          </p:cNvPr>
          <p:cNvSpPr txBox="1">
            <a:spLocks noGrp="1"/>
          </p:cNvSpPr>
          <p:nvPr>
            <p:ph type="body" idx="1"/>
          </p:nvPr>
        </p:nvSpPr>
        <p:spPr>
          <a:xfrm>
            <a:off x="679768" y="4777958"/>
            <a:ext cx="5438140" cy="3909239"/>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8" name="Google Shape;188;p13:notes">
            <a:extLst>
              <a:ext uri="{FF2B5EF4-FFF2-40B4-BE49-F238E27FC236}">
                <a16:creationId xmlns:a16="http://schemas.microsoft.com/office/drawing/2014/main" id="{7DB4F94C-A574-198F-6865-281569BF91CE}"/>
              </a:ext>
            </a:extLst>
          </p:cNvPr>
          <p:cNvSpPr txBox="1">
            <a:spLocks noGrp="1"/>
          </p:cNvSpPr>
          <p:nvPr>
            <p:ph type="sldNum" idx="12"/>
          </p:nvPr>
        </p:nvSpPr>
        <p:spPr>
          <a:xfrm>
            <a:off x="3850443" y="9430091"/>
            <a:ext cx="2945659" cy="498134"/>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17</a:t>
            </a:fld>
            <a:endParaRPr/>
          </a:p>
        </p:txBody>
      </p:sp>
    </p:spTree>
    <p:extLst>
      <p:ext uri="{BB962C8B-B14F-4D97-AF65-F5344CB8AC3E}">
        <p14:creationId xmlns:p14="http://schemas.microsoft.com/office/powerpoint/2010/main" val="2320254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a:extLst>
            <a:ext uri="{FF2B5EF4-FFF2-40B4-BE49-F238E27FC236}">
              <a16:creationId xmlns:a16="http://schemas.microsoft.com/office/drawing/2014/main" id="{E8FA69E3-3573-0D1D-CF7B-CF4FB4DAED55}"/>
            </a:ext>
          </a:extLst>
        </p:cNvPr>
        <p:cNvGrpSpPr/>
        <p:nvPr/>
      </p:nvGrpSpPr>
      <p:grpSpPr>
        <a:xfrm>
          <a:off x="0" y="0"/>
          <a:ext cx="0" cy="0"/>
          <a:chOff x="0" y="0"/>
          <a:chExt cx="0" cy="0"/>
        </a:xfrm>
      </p:grpSpPr>
      <p:sp>
        <p:nvSpPr>
          <p:cNvPr id="233" name="Google Shape;233;p19:notes">
            <a:extLst>
              <a:ext uri="{FF2B5EF4-FFF2-40B4-BE49-F238E27FC236}">
                <a16:creationId xmlns:a16="http://schemas.microsoft.com/office/drawing/2014/main" id="{A758CF77-B905-EC1A-C7C7-8A25EEA92661}"/>
              </a:ext>
            </a:extLst>
          </p:cNvPr>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4" name="Google Shape;234;p19:notes">
            <a:extLst>
              <a:ext uri="{FF2B5EF4-FFF2-40B4-BE49-F238E27FC236}">
                <a16:creationId xmlns:a16="http://schemas.microsoft.com/office/drawing/2014/main" id="{2426E581-694B-D116-324B-E0C9ABEE9934}"/>
              </a:ext>
            </a:extLst>
          </p:cNvPr>
          <p:cNvSpPr txBox="1">
            <a:spLocks noGrp="1"/>
          </p:cNvSpPr>
          <p:nvPr>
            <p:ph type="body" idx="1"/>
          </p:nvPr>
        </p:nvSpPr>
        <p:spPr>
          <a:xfrm>
            <a:off x="679768" y="4777958"/>
            <a:ext cx="5438140" cy="3909239"/>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35" name="Google Shape;235;p19:notes">
            <a:extLst>
              <a:ext uri="{FF2B5EF4-FFF2-40B4-BE49-F238E27FC236}">
                <a16:creationId xmlns:a16="http://schemas.microsoft.com/office/drawing/2014/main" id="{86B54D7A-A6C9-3408-7250-753CD5535858}"/>
              </a:ext>
            </a:extLst>
          </p:cNvPr>
          <p:cNvSpPr txBox="1">
            <a:spLocks noGrp="1"/>
          </p:cNvSpPr>
          <p:nvPr>
            <p:ph type="sldNum" idx="12"/>
          </p:nvPr>
        </p:nvSpPr>
        <p:spPr>
          <a:xfrm>
            <a:off x="3850443" y="9430091"/>
            <a:ext cx="2945659" cy="498134"/>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18</a:t>
            </a:fld>
            <a:endParaRPr/>
          </a:p>
        </p:txBody>
      </p:sp>
    </p:spTree>
    <p:extLst>
      <p:ext uri="{BB962C8B-B14F-4D97-AF65-F5344CB8AC3E}">
        <p14:creationId xmlns:p14="http://schemas.microsoft.com/office/powerpoint/2010/main" val="40018451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3:notes"/>
          <p:cNvSpPr>
            <a:spLocks noGrp="1" noRot="1" noChangeAspect="1"/>
          </p:cNvSpPr>
          <p:nvPr>
            <p:ph type="sldImg" idx="2"/>
          </p:nvPr>
        </p:nvSpPr>
        <p:spPr>
          <a:xfrm>
            <a:off x="109538" y="754063"/>
            <a:ext cx="6694487" cy="37671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a:solidFill>
                  <a:srgbClr val="444444"/>
                </a:solidFill>
                <a:latin typeface="Open Sans"/>
                <a:ea typeface="Open Sans"/>
                <a:cs typeface="Open Sans"/>
                <a:sym typeface="Open Sans"/>
              </a:rPr>
              <a:t>Live online CPD sessions exploring and building on the content of the CPD videos will run during the academic year.  These sessions are hosted by members of the IOP coaching team and are designed to reflect diversity in teaching backgrounds and experience; our CPD videos and the follow-up CPD sessions will meet the needs of those in science teacher training through to those who are experienced physics teachers.</a:t>
            </a:r>
            <a:endParaRPr/>
          </a:p>
          <a:p>
            <a:pPr marL="0" lvl="0" indent="0" algn="l" rtl="0">
              <a:spcBef>
                <a:spcPts val="0"/>
              </a:spcBef>
              <a:spcAft>
                <a:spcPts val="0"/>
              </a:spcAft>
              <a:buNone/>
            </a:pPr>
            <a:endParaRPr b="0" i="0">
              <a:solidFill>
                <a:srgbClr val="444444"/>
              </a:solidFill>
              <a:latin typeface="Open Sans"/>
              <a:ea typeface="Open Sans"/>
              <a:cs typeface="Open Sans"/>
              <a:sym typeface="Open Sans"/>
            </a:endParaRPr>
          </a:p>
          <a:p>
            <a:pPr marL="0" lvl="0" indent="0" algn="l" rtl="0">
              <a:spcBef>
                <a:spcPts val="0"/>
              </a:spcBef>
              <a:spcAft>
                <a:spcPts val="0"/>
              </a:spcAft>
              <a:buNone/>
            </a:pPr>
            <a:r>
              <a:rPr lang="en-GB" b="0" i="0">
                <a:solidFill>
                  <a:srgbClr val="444444"/>
                </a:solidFill>
                <a:latin typeface="Open Sans"/>
                <a:ea typeface="Open Sans"/>
                <a:cs typeface="Open Sans"/>
                <a:sym typeface="Open Sans"/>
              </a:rPr>
              <a:t>Each half term we will be running CPD sessions on two or more domains that we cover on</a:t>
            </a:r>
            <a:r>
              <a:rPr lang="en-GB" b="1" i="0">
                <a:solidFill>
                  <a:srgbClr val="444444"/>
                </a:solidFill>
                <a:latin typeface="Open Sans"/>
                <a:ea typeface="Open Sans"/>
                <a:cs typeface="Open Sans"/>
                <a:sym typeface="Open Sans"/>
              </a:rPr>
              <a:t> </a:t>
            </a:r>
            <a:r>
              <a:rPr lang="en-GB" b="1" i="0" u="sng" strike="noStrike">
                <a:solidFill>
                  <a:schemeClr val="dk1"/>
                </a:solidFill>
                <a:latin typeface="Open Sans"/>
                <a:ea typeface="Open Sans"/>
                <a:cs typeface="Open Sans"/>
                <a:sym typeface="Open Sans"/>
                <a:hlinkClick r:id="rId3">
                  <a:extLst>
                    <a:ext uri="{A12FA001-AC4F-418D-AE19-62706E023703}">
                      <ahyp:hlinkClr xmlns:ahyp="http://schemas.microsoft.com/office/drawing/2018/hyperlinkcolor" val="tx"/>
                    </a:ext>
                  </a:extLst>
                </a:hlinkClick>
              </a:rPr>
              <a:t>IOPSpark</a:t>
            </a:r>
            <a:r>
              <a:rPr lang="en-GB" b="0" i="0">
                <a:solidFill>
                  <a:srgbClr val="444444"/>
                </a:solidFill>
                <a:latin typeface="Open Sans"/>
                <a:ea typeface="Open Sans"/>
                <a:cs typeface="Open Sans"/>
                <a:sym typeface="Open Sans"/>
              </a:rPr>
              <a:t>. You can also </a:t>
            </a:r>
            <a:r>
              <a:rPr lang="en-GB" sz="1300" u="sng">
                <a:solidFill>
                  <a:srgbClr val="444444"/>
                </a:solidFill>
                <a:latin typeface="Open Sans"/>
                <a:ea typeface="Open Sans"/>
                <a:cs typeface="Open Sans"/>
                <a:sym typeface="Open Sans"/>
                <a:hlinkClick r:id="rId4">
                  <a:extLst>
                    <a:ext uri="{A12FA001-AC4F-418D-AE19-62706E023703}">
                      <ahyp:hlinkClr xmlns:ahyp="http://schemas.microsoft.com/office/drawing/2018/hyperlinkcolor" val="tx"/>
                    </a:ext>
                  </a:extLst>
                </a:hlinkClick>
              </a:rPr>
              <a:t>book onto CPD sessions</a:t>
            </a:r>
            <a:r>
              <a:rPr lang="en-GB" sz="1300">
                <a:solidFill>
                  <a:srgbClr val="444444"/>
                </a:solidFill>
                <a:latin typeface="Open Sans"/>
                <a:ea typeface="Open Sans"/>
                <a:cs typeface="Open Sans"/>
                <a:sym typeface="Open Sans"/>
              </a:rPr>
              <a:t> </a:t>
            </a:r>
            <a:r>
              <a:rPr lang="en-GB" b="0" i="0">
                <a:solidFill>
                  <a:srgbClr val="444444"/>
                </a:solidFill>
                <a:latin typeface="Open Sans"/>
                <a:ea typeface="Open Sans"/>
                <a:cs typeface="Open Sans"/>
                <a:sym typeface="Open Sans"/>
              </a:rPr>
              <a:t>specifically designed for all teachers of physics including  ECTs, NQTs, trainees and coaches. </a:t>
            </a:r>
            <a:endParaRPr/>
          </a:p>
          <a:p>
            <a:pPr marL="0" lvl="0" indent="0" algn="l" rtl="0">
              <a:spcBef>
                <a:spcPts val="0"/>
              </a:spcBef>
              <a:spcAft>
                <a:spcPts val="0"/>
              </a:spcAft>
              <a:buNone/>
            </a:pPr>
            <a:endParaRPr b="0" i="0">
              <a:solidFill>
                <a:srgbClr val="444444"/>
              </a:solidFill>
              <a:latin typeface="Open Sans"/>
              <a:ea typeface="Open Sans"/>
              <a:cs typeface="Open Sans"/>
              <a:sym typeface="Open Sans"/>
            </a:endParaRPr>
          </a:p>
          <a:p>
            <a:pPr marL="0" lvl="0" indent="0" algn="l" rtl="0">
              <a:spcBef>
                <a:spcPts val="0"/>
              </a:spcBef>
              <a:spcAft>
                <a:spcPts val="0"/>
              </a:spcAft>
              <a:buNone/>
            </a:pPr>
            <a:r>
              <a:rPr lang="en-GB" b="0" i="0">
                <a:solidFill>
                  <a:srgbClr val="444444"/>
                </a:solidFill>
                <a:latin typeface="Open Sans"/>
                <a:ea typeface="Open Sans"/>
                <a:cs typeface="Open Sans"/>
                <a:sym typeface="Open Sans"/>
              </a:rPr>
              <a:t>Forces and Electricity are the Autumn term topics.</a:t>
            </a:r>
            <a:endParaRPr/>
          </a:p>
        </p:txBody>
      </p:sp>
      <p:sp>
        <p:nvSpPr>
          <p:cNvPr id="181" name="Google Shape;181;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3" name="Google Shape;193;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8" name="Google Shape;208;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ECT support offered over 2 programmes: </a:t>
            </a:r>
            <a:endParaRPr/>
          </a:p>
          <a:p>
            <a:pPr marL="0" lvl="0" indent="0" algn="l" rtl="0">
              <a:spcBef>
                <a:spcPts val="0"/>
              </a:spcBef>
              <a:spcAft>
                <a:spcPts val="0"/>
              </a:spcAft>
              <a:buNone/>
            </a:pPr>
            <a:r>
              <a:rPr lang="en-GB"/>
              <a:t>Teaching Core Physics – group mentoring for ECTs in year 1 or 2 of teaching. </a:t>
            </a:r>
            <a:endParaRPr/>
          </a:p>
          <a:p>
            <a:pPr marL="0" lvl="0" indent="0" algn="l" rtl="0">
              <a:spcBef>
                <a:spcPts val="0"/>
              </a:spcBef>
              <a:spcAft>
                <a:spcPts val="0"/>
              </a:spcAft>
              <a:buNone/>
            </a:pPr>
            <a:r>
              <a:rPr lang="en-GB"/>
              <a:t>Developing Physics Specialism – offers 1-2-1 mentoring for teachers in year 2-5 of teaching.</a:t>
            </a:r>
            <a:endParaRPr/>
          </a:p>
          <a:p>
            <a:pPr marL="0" lvl="0" indent="0" algn="l" rtl="0">
              <a:spcBef>
                <a:spcPts val="0"/>
              </a:spcBef>
              <a:spcAft>
                <a:spcPts val="0"/>
              </a:spcAft>
              <a:buNone/>
            </a:pPr>
            <a:r>
              <a:rPr lang="en-GB"/>
              <a:t>Applications are in the summer term.</a:t>
            </a:r>
            <a:endParaRPr/>
          </a:p>
          <a:p>
            <a:pPr marL="0" lvl="0" indent="0" algn="l" rtl="0">
              <a:spcBef>
                <a:spcPts val="0"/>
              </a:spcBef>
              <a:spcAft>
                <a:spcPts val="0"/>
              </a:spcAft>
              <a:buNone/>
            </a:pPr>
            <a:endParaRPr/>
          </a:p>
          <a:p>
            <a:pPr marL="0" lvl="0" indent="0" algn="l" rtl="0">
              <a:spcBef>
                <a:spcPts val="0"/>
              </a:spcBef>
              <a:spcAft>
                <a:spcPts val="0"/>
              </a:spcAft>
              <a:buNone/>
            </a:pPr>
            <a:r>
              <a:rPr lang="en-GB"/>
              <a:t>Teacher Fellowships normally offered to teachers that have been in the classroom for 5 years or more. Not offered in early career phase.</a:t>
            </a:r>
            <a:endParaRPr/>
          </a:p>
        </p:txBody>
      </p:sp>
      <p:sp>
        <p:nvSpPr>
          <p:cNvPr id="209" name="Google Shape;209;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1" name="Google Shape;221;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8" name="Google Shape;238;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p19:notes"/>
          <p:cNvSpPr>
            <a:spLocks noGrp="1" noRot="1" noChangeAspect="1"/>
          </p:cNvSpPr>
          <p:nvPr>
            <p:ph type="sldImg" idx="2"/>
          </p:nvPr>
        </p:nvSpPr>
        <p:spPr>
          <a:xfrm>
            <a:off x="104775" y="752475"/>
            <a:ext cx="6680200" cy="375761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7" name="Google Shape;257;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8" name="Google Shape;258;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20:notes"/>
          <p:cNvSpPr>
            <a:spLocks noGrp="1" noRot="1" noChangeAspect="1"/>
          </p:cNvSpPr>
          <p:nvPr>
            <p:ph type="sldImg" idx="2"/>
          </p:nvPr>
        </p:nvSpPr>
        <p:spPr>
          <a:xfrm>
            <a:off x="104775" y="752475"/>
            <a:ext cx="6680200" cy="375761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6" name="Google Shape;266;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7" name="Google Shape;267;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26</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2_Variable Content Slide">
  <p:cSld name="2_Variable Content Slide">
    <p:spTree>
      <p:nvGrpSpPr>
        <p:cNvPr id="1" name="Shape 15"/>
        <p:cNvGrpSpPr/>
        <p:nvPr/>
      </p:nvGrpSpPr>
      <p:grpSpPr>
        <a:xfrm>
          <a:off x="0" y="0"/>
          <a:ext cx="0" cy="0"/>
          <a:chOff x="0" y="0"/>
          <a:chExt cx="0" cy="0"/>
        </a:xfrm>
      </p:grpSpPr>
      <p:sp>
        <p:nvSpPr>
          <p:cNvPr id="16" name="Google Shape;16;p53"/>
          <p:cNvSpPr txBox="1">
            <a:spLocks noGrp="1"/>
          </p:cNvSpPr>
          <p:nvPr>
            <p:ph type="body" idx="1"/>
          </p:nvPr>
        </p:nvSpPr>
        <p:spPr>
          <a:xfrm>
            <a:off x="514997" y="1200002"/>
            <a:ext cx="11209633" cy="4633035"/>
          </a:xfrm>
          <a:prstGeom prst="rect">
            <a:avLst/>
          </a:prstGeom>
          <a:noFill/>
          <a:ln>
            <a:noFill/>
          </a:ln>
        </p:spPr>
        <p:txBody>
          <a:bodyPr spcFirstLastPara="1" wrap="square" lIns="0" tIns="0" rIns="0" bIns="0" anchor="t" anchorCtr="0">
            <a:normAutofit/>
          </a:bodyPr>
          <a:lstStyle>
            <a:lvl1pPr marL="457200" lvl="0" indent="-228600" algn="l">
              <a:lnSpc>
                <a:spcPct val="130000"/>
              </a:lnSpc>
              <a:spcBef>
                <a:spcPts val="1000"/>
              </a:spcBef>
              <a:spcAft>
                <a:spcPts val="0"/>
              </a:spcAft>
              <a:buClr>
                <a:schemeClr val="dk1"/>
              </a:buClr>
              <a:buSzPts val="1200"/>
              <a:buNone/>
              <a:defRPr sz="1200">
                <a:latin typeface="Calibri"/>
                <a:ea typeface="Calibri"/>
                <a:cs typeface="Calibri"/>
                <a:sym typeface="Calibri"/>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 name="Google Shape;17;p53"/>
          <p:cNvSpPr txBox="1">
            <a:spLocks noGrp="1"/>
          </p:cNvSpPr>
          <p:nvPr>
            <p:ph type="title"/>
          </p:nvPr>
        </p:nvSpPr>
        <p:spPr>
          <a:xfrm>
            <a:off x="514995" y="494841"/>
            <a:ext cx="9730276" cy="545143"/>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dk1"/>
              </a:buClr>
              <a:buSzPts val="2000"/>
              <a:buFont typeface="Calibri"/>
              <a:buNone/>
              <a:defRPr sz="2000" b="1" i="0">
                <a:solidFill>
                  <a:schemeClr val="dk1"/>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8" name="Google Shape;18;p53" descr="A close up of a logo&#10;&#10;Description automatically generated"/>
          <p:cNvPicPr preferRelativeResize="0"/>
          <p:nvPr/>
        </p:nvPicPr>
        <p:blipFill rotWithShape="1">
          <a:blip r:embed="rId2">
            <a:alphaModFix/>
          </a:blip>
          <a:srcRect/>
          <a:stretch/>
        </p:blipFill>
        <p:spPr>
          <a:xfrm>
            <a:off x="10218910" y="6457063"/>
            <a:ext cx="1724975" cy="174116"/>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General)">
  <p:cSld name="Title (General)">
    <p:spTree>
      <p:nvGrpSpPr>
        <p:cNvPr id="1" name="Shape 10"/>
        <p:cNvGrpSpPr/>
        <p:nvPr/>
      </p:nvGrpSpPr>
      <p:grpSpPr>
        <a:xfrm>
          <a:off x="0" y="0"/>
          <a:ext cx="0" cy="0"/>
          <a:chOff x="0" y="0"/>
          <a:chExt cx="0" cy="0"/>
        </a:xfrm>
      </p:grpSpPr>
      <p:sp>
        <p:nvSpPr>
          <p:cNvPr id="11" name="Google Shape;11;p31"/>
          <p:cNvSpPr/>
          <p:nvPr/>
        </p:nvSpPr>
        <p:spPr>
          <a:xfrm>
            <a:off x="0" y="1"/>
            <a:ext cx="12192000" cy="372978"/>
          </a:xfrm>
          <a:prstGeom prst="rect">
            <a:avLst/>
          </a:prstGeom>
          <a:solidFill>
            <a:srgbClr val="ED1C24"/>
          </a:solidFill>
          <a:ln w="9525" cap="flat" cmpd="sng">
            <a:solidFill>
              <a:srgbClr val="ED1C24"/>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b="0" i="0" u="none" strike="noStrike" cap="none">
              <a:solidFill>
                <a:schemeClr val="lt1"/>
              </a:solidFill>
              <a:latin typeface="Calibri"/>
              <a:ea typeface="Calibri"/>
              <a:cs typeface="Calibri"/>
              <a:sym typeface="Calibri"/>
            </a:endParaRPr>
          </a:p>
        </p:txBody>
      </p:sp>
      <p:sp>
        <p:nvSpPr>
          <p:cNvPr id="12" name="Google Shape;12;p31"/>
          <p:cNvSpPr txBox="1">
            <a:spLocks noGrp="1"/>
          </p:cNvSpPr>
          <p:nvPr>
            <p:ph type="subTitle" idx="1"/>
          </p:nvPr>
        </p:nvSpPr>
        <p:spPr>
          <a:xfrm>
            <a:off x="378914" y="1364502"/>
            <a:ext cx="11432086" cy="4556589"/>
          </a:xfrm>
          <a:prstGeom prst="rect">
            <a:avLst/>
          </a:prstGeom>
          <a:noFill/>
          <a:ln>
            <a:noFill/>
          </a:ln>
        </p:spPr>
        <p:txBody>
          <a:bodyPr spcFirstLastPara="1" wrap="square" lIns="0" tIns="0" rIns="0" bIns="0" anchor="t" anchorCtr="0">
            <a:noAutofit/>
          </a:bodyPr>
          <a:lstStyle>
            <a:lvl1pPr marR="0" lvl="0" algn="l" rtl="0">
              <a:lnSpc>
                <a:spcPct val="100000"/>
              </a:lnSpc>
              <a:spcBef>
                <a:spcPts val="10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R="0" lvl="1" algn="ctr"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2pPr>
            <a:lvl3pPr marR="0" lvl="2" algn="ctr" rtl="0">
              <a:lnSpc>
                <a:spcPct val="90000"/>
              </a:lnSpc>
              <a:spcBef>
                <a:spcPts val="500"/>
              </a:spcBef>
              <a:spcAft>
                <a:spcPts val="0"/>
              </a:spcAft>
              <a:buClr>
                <a:schemeClr val="dk1"/>
              </a:buClr>
              <a:buSzPts val="1800"/>
              <a:buFont typeface="Arial"/>
              <a:buNone/>
              <a:defRPr sz="1800" b="0" i="0" u="none" strike="noStrike" cap="none">
                <a:solidFill>
                  <a:schemeClr val="dk1"/>
                </a:solidFill>
                <a:latin typeface="Calibri"/>
                <a:ea typeface="Calibri"/>
                <a:cs typeface="Calibri"/>
                <a:sym typeface="Calibri"/>
              </a:defRPr>
            </a:lvl3pPr>
            <a:lvl4pPr marR="0" lvl="3"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4pPr>
            <a:lvl5pPr marR="0" lvl="4"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5pPr>
            <a:lvl6pPr marR="0" lvl="5"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R="0" lvl="6"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R="0" lvl="7"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R="0" lvl="8"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endParaRPr/>
          </a:p>
        </p:txBody>
      </p:sp>
      <p:pic>
        <p:nvPicPr>
          <p:cNvPr id="13" name="Google Shape;13;p31"/>
          <p:cNvPicPr preferRelativeResize="0"/>
          <p:nvPr/>
        </p:nvPicPr>
        <p:blipFill rotWithShape="1">
          <a:blip r:embed="rId2">
            <a:alphaModFix/>
          </a:blip>
          <a:srcRect/>
          <a:stretch/>
        </p:blipFill>
        <p:spPr>
          <a:xfrm>
            <a:off x="65791" y="399425"/>
            <a:ext cx="3500370" cy="699391"/>
          </a:xfrm>
          <a:prstGeom prst="rect">
            <a:avLst/>
          </a:prstGeom>
          <a:noFill/>
          <a:ln>
            <a:noFill/>
          </a:ln>
        </p:spPr>
      </p:pic>
      <p:pic>
        <p:nvPicPr>
          <p:cNvPr id="14" name="Google Shape;14;p31"/>
          <p:cNvPicPr preferRelativeResize="0"/>
          <p:nvPr/>
        </p:nvPicPr>
        <p:blipFill rotWithShape="1">
          <a:blip r:embed="rId3">
            <a:alphaModFix/>
          </a:blip>
          <a:srcRect/>
          <a:stretch/>
        </p:blipFill>
        <p:spPr>
          <a:xfrm>
            <a:off x="10411097" y="461597"/>
            <a:ext cx="1577274" cy="530092"/>
          </a:xfrm>
          <a:prstGeom prst="rect">
            <a:avLst/>
          </a:prstGeom>
          <a:noFill/>
          <a:ln>
            <a:noFill/>
          </a:ln>
        </p:spPr>
      </p:pic>
      <p:pic>
        <p:nvPicPr>
          <p:cNvPr id="15" name="Google Shape;15;p31"/>
          <p:cNvPicPr preferRelativeResize="0"/>
          <p:nvPr/>
        </p:nvPicPr>
        <p:blipFill rotWithShape="1">
          <a:blip r:embed="rId4">
            <a:alphaModFix/>
          </a:blip>
          <a:srcRect/>
          <a:stretch/>
        </p:blipFill>
        <p:spPr>
          <a:xfrm>
            <a:off x="5473429" y="461596"/>
            <a:ext cx="3152412" cy="480268"/>
          </a:xfrm>
          <a:prstGeom prst="rect">
            <a:avLst/>
          </a:prstGeom>
          <a:noFill/>
          <a:ln>
            <a:noFill/>
          </a:ln>
        </p:spPr>
      </p:pic>
    </p:spTree>
    <p:extLst>
      <p:ext uri="{BB962C8B-B14F-4D97-AF65-F5344CB8AC3E}">
        <p14:creationId xmlns:p14="http://schemas.microsoft.com/office/powerpoint/2010/main" val="3163433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5"/>
        <p:cNvGrpSpPr/>
        <p:nvPr/>
      </p:nvGrpSpPr>
      <p:grpSpPr>
        <a:xfrm>
          <a:off x="0" y="0"/>
          <a:ext cx="0" cy="0"/>
          <a:chOff x="0" y="0"/>
          <a:chExt cx="0" cy="0"/>
        </a:xfrm>
      </p:grpSpPr>
      <p:sp>
        <p:nvSpPr>
          <p:cNvPr id="26" name="Google Shape;26;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9"/>
        <p:cNvGrpSpPr/>
        <p:nvPr/>
      </p:nvGrpSpPr>
      <p:grpSpPr>
        <a:xfrm>
          <a:off x="0" y="0"/>
          <a:ext cx="0" cy="0"/>
          <a:chOff x="0" y="0"/>
          <a:chExt cx="0" cy="0"/>
        </a:xfrm>
      </p:grpSpPr>
      <p:sp>
        <p:nvSpPr>
          <p:cNvPr id="30" name="Google Shape;30;p5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5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2" name="Google Shape;32;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5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3"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
        <p:cNvGrpSpPr/>
        <p:nvPr/>
      </p:nvGrpSpPr>
      <p:grpSpPr>
        <a:xfrm>
          <a:off x="0" y="0"/>
          <a:ext cx="0" cy="0"/>
          <a:chOff x="0" y="0"/>
          <a:chExt cx="0" cy="0"/>
        </a:xfrm>
      </p:grpSpPr>
      <p:sp>
        <p:nvSpPr>
          <p:cNvPr id="20" name="Google Shape;20;p5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1" name="Google Shape;21;p5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22" name="Google Shape;22;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23" name="Google Shape;23;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24" name="Google Shape;24;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a:solidFill>
                  <a:srgbClr val="888888"/>
                </a:solidFill>
                <a:latin typeface="Calibri"/>
                <a:ea typeface="Calibri"/>
                <a:cs typeface="Calibri"/>
                <a:sym typeface="Calibri"/>
              </a:defRPr>
            </a:lvl1pPr>
            <a:lvl2pPr marL="0" marR="0" lvl="1" indent="0" algn="r" rtl="0">
              <a:spcBef>
                <a:spcPts val="0"/>
              </a:spcBef>
              <a:buNone/>
              <a:defRPr sz="1200">
                <a:solidFill>
                  <a:srgbClr val="888888"/>
                </a:solidFill>
                <a:latin typeface="Calibri"/>
                <a:ea typeface="Calibri"/>
                <a:cs typeface="Calibri"/>
                <a:sym typeface="Calibri"/>
              </a:defRPr>
            </a:lvl2pPr>
            <a:lvl3pPr marL="0" marR="0" lvl="2" indent="0" algn="r" rtl="0">
              <a:spcBef>
                <a:spcPts val="0"/>
              </a:spcBef>
              <a:buNone/>
              <a:defRPr sz="1200">
                <a:solidFill>
                  <a:srgbClr val="888888"/>
                </a:solidFill>
                <a:latin typeface="Calibri"/>
                <a:ea typeface="Calibri"/>
                <a:cs typeface="Calibri"/>
                <a:sym typeface="Calibri"/>
              </a:defRPr>
            </a:lvl3pPr>
            <a:lvl4pPr marL="0" marR="0" lvl="3" indent="0" algn="r" rtl="0">
              <a:spcBef>
                <a:spcPts val="0"/>
              </a:spcBef>
              <a:buNone/>
              <a:defRPr sz="1200">
                <a:solidFill>
                  <a:srgbClr val="888888"/>
                </a:solidFill>
                <a:latin typeface="Calibri"/>
                <a:ea typeface="Calibri"/>
                <a:cs typeface="Calibri"/>
                <a:sym typeface="Calibri"/>
              </a:defRPr>
            </a:lvl4pPr>
            <a:lvl5pPr marL="0" marR="0" lvl="4" indent="0" algn="r" rtl="0">
              <a:spcBef>
                <a:spcPts val="0"/>
              </a:spcBef>
              <a:buNone/>
              <a:defRPr sz="1200">
                <a:solidFill>
                  <a:srgbClr val="888888"/>
                </a:solidFill>
                <a:latin typeface="Calibri"/>
                <a:ea typeface="Calibri"/>
                <a:cs typeface="Calibri"/>
                <a:sym typeface="Calibri"/>
              </a:defRPr>
            </a:lvl5pPr>
            <a:lvl6pPr marL="0" marR="0" lvl="5" indent="0" algn="r" rtl="0">
              <a:spcBef>
                <a:spcPts val="0"/>
              </a:spcBef>
              <a:buNone/>
              <a:defRPr sz="1200">
                <a:solidFill>
                  <a:srgbClr val="888888"/>
                </a:solidFill>
                <a:latin typeface="Calibri"/>
                <a:ea typeface="Calibri"/>
                <a:cs typeface="Calibri"/>
                <a:sym typeface="Calibri"/>
              </a:defRPr>
            </a:lvl6pPr>
            <a:lvl7pPr marL="0" marR="0" lvl="6" indent="0" algn="r" rtl="0">
              <a:spcBef>
                <a:spcPts val="0"/>
              </a:spcBef>
              <a:buNone/>
              <a:defRPr sz="1200">
                <a:solidFill>
                  <a:srgbClr val="888888"/>
                </a:solidFill>
                <a:latin typeface="Calibri"/>
                <a:ea typeface="Calibri"/>
                <a:cs typeface="Calibri"/>
                <a:sym typeface="Calibri"/>
              </a:defRPr>
            </a:lvl7pPr>
            <a:lvl8pPr marL="0" marR="0" lvl="7" indent="0" algn="r" rtl="0">
              <a:spcBef>
                <a:spcPts val="0"/>
              </a:spcBef>
              <a:buNone/>
              <a:defRPr sz="1200">
                <a:solidFill>
                  <a:srgbClr val="888888"/>
                </a:solidFill>
                <a:latin typeface="Calibri"/>
                <a:ea typeface="Calibri"/>
                <a:cs typeface="Calibri"/>
                <a:sym typeface="Calibri"/>
              </a:defRPr>
            </a:lvl8pPr>
            <a:lvl9pPr marL="0" marR="0" lvl="8" indent="0" algn="r" rtl="0">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erian.Angharad@iop.org"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jp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hyperlink" Target="https://spark.iop.org/classroom-physics" TargetMode="External"/><Relationship Id="rId4" Type="http://schemas.openxmlformats.org/officeDocument/2006/relationships/hyperlink" Target="mailto:affiliation@iop.or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hyperlink" Target="http://www.iop.org/spark" TargetMode="Externa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spark.iop.org/" TargetMode="External"/><Relationship Id="rId7"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7.png"/><Relationship Id="rId7"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hyperlink" Target="https://spark.iop.org/" TargetMode="External"/><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25.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hyperlink" Target="https://spark.iop.org/iop-domains-physics-cpd-programme"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hyperlink" Target="mailto:Gary.Williams@ioppublishing.or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34.jpe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hyperlink" Target="https://www.eventbrite.co.uk/e/iop-wales-physics-teachers-online-forum-tickets-920715915087"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gbr01.safelinks.protection.outlook.com/?url=https%3A%2F%2Fwww.eventbrite.com%2Fcc%2Fmaths-for-gcse-physics-3964053&amp;data=05%7C02%7CCerian.Angharad%40iop.org%7Cd7dbbe167c9648cc88c808dd34b72db8%7C8b8986af18bb4882a149fa5a3dd1f995%7C0%7C0%7C638724683521521008%7CUnknown%7CTWFpbGZsb3d8eyJFbXB0eU1hcGkiOnRydWUsIlYiOiIwLjAuMDAwMCIsIlAiOiJXaW4zMiIsIkFOIjoiTWFpbCIsIldUIjoyfQ%3D%3D%7C0%7C%7C%7C&amp;sdata=O926hEhcc0Kne3OC9iZl3WypQh0P%2FfhVTAD2jYFTg9g%3D&amp;reserved=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jpeg"/></Relationships>
</file>

<file path=ppt/slides/_rels/slide1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7.png"/><Relationship Id="rId7"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hyperlink" Target="http://bit.ly/Brecon24" TargetMode="External"/><Relationship Id="rId9" Type="http://schemas.openxmlformats.org/officeDocument/2006/relationships/image" Target="../media/image45.png"/></Relationships>
</file>

<file path=ppt/slides/_rels/slide20.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6.png"/><Relationship Id="rId7" Type="http://schemas.openxmlformats.org/officeDocument/2006/relationships/hyperlink" Target="https://isaacphysics.org/"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48.png"/><Relationship Id="rId5" Type="http://schemas.openxmlformats.org/officeDocument/2006/relationships/hyperlink" Target="https://isaacphysics.org/support/teacher/" TargetMode="External"/><Relationship Id="rId10" Type="http://schemas.openxmlformats.org/officeDocument/2006/relationships/hyperlink" Target="https://chat.whatsapp.com/GMsDbJXSOYqI64R8BBLK6r" TargetMode="External"/><Relationship Id="rId4" Type="http://schemas.openxmlformats.org/officeDocument/2006/relationships/image" Target="../media/image47.png"/><Relationship Id="rId9" Type="http://schemas.openxmlformats.org/officeDocument/2006/relationships/hyperlink" Target="https://eur03.safelinks.protection.outlook.com/?url=https%3A%2F%2Fchat.whatsapp.com%2FGMsDbJXSOYqI64R8BBLK6r&amp;data=05%7C01%7Cijm42%40universityofcambridgecloud.onmicrosoft.com%7C2b026abba8564be5c3ae08db94078021%7C49a50445bdfa4b79ade3547b4f3986e9%7C1%7C0%7C638266532156413341%7CUnknown%7CTWFpbGZsb3d8eyJWIjoiMC4wLjAwMDAiLCJQIjoiV2luMzIiLCJBTiI6Ik1haWwiLCJXVCI6Mn0%3D%7C3000%7C%7C%7C&amp;sdata=QM9veq%2Fuw935xI7dt6QDjhLpPDXNcsme9vAY6mESBI4%3D&amp;reserved=0"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51.jpg"/><Relationship Id="rId3" Type="http://schemas.openxmlformats.org/officeDocument/2006/relationships/hyperlink" Target="http://www.ogdentrust.com/skpt" TargetMode="External"/><Relationship Id="rId7" Type="http://schemas.openxmlformats.org/officeDocument/2006/relationships/hyperlink" Target="http://www.ogdentrust.com/teacher-support/teacher-fellowships" TargetMode="External"/><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hyperlink" Target="http://www.ogdentrust.com/school-partnerships" TargetMode="External"/><Relationship Id="rId5" Type="http://schemas.openxmlformats.org/officeDocument/2006/relationships/hyperlink" Target="http://www.ogdentrust.com/early-career" TargetMode="External"/><Relationship Id="rId10" Type="http://schemas.openxmlformats.org/officeDocument/2006/relationships/image" Target="../media/image52.jpg"/><Relationship Id="rId4" Type="http://schemas.openxmlformats.org/officeDocument/2006/relationships/image" Target="../media/image50.jpg"/><Relationship Id="rId9" Type="http://schemas.openxmlformats.org/officeDocument/2006/relationships/hyperlink" Target="http://www.ogdentrust.com/" TargetMode="External"/></Relationships>
</file>

<file path=ppt/slides/_rels/slide22.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hyperlink" Target="https://www.planetpossibility.co.uk/" TargetMode="External"/><Relationship Id="rId7" Type="http://schemas.openxmlformats.org/officeDocument/2006/relationships/image" Target="../media/image56.png"/><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image" Target="../media/image55.jpg"/><Relationship Id="rId5" Type="http://schemas.openxmlformats.org/officeDocument/2006/relationships/image" Target="../media/image54.png"/><Relationship Id="rId4" Type="http://schemas.openxmlformats.org/officeDocument/2006/relationships/image" Target="../media/image53.png"/><Relationship Id="rId9" Type="http://schemas.openxmlformats.org/officeDocument/2006/relationships/image" Target="../media/image58.png"/></Relationships>
</file>

<file path=ppt/slides/_rels/slide23.xml.rels><?xml version="1.0" encoding="UTF-8" standalone="yes"?>
<Relationships xmlns="http://schemas.openxmlformats.org/package/2006/relationships"><Relationship Id="rId3" Type="http://schemas.openxmlformats.org/officeDocument/2006/relationships/hyperlink" Target="http://www.physicspartners.com/"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 Id="rId5" Type="http://schemas.openxmlformats.org/officeDocument/2006/relationships/image" Target="../media/image60.png"/><Relationship Id="rId4" Type="http://schemas.openxmlformats.org/officeDocument/2006/relationships/image" Target="../media/image59.png"/></Relationships>
</file>

<file path=ppt/slides/_rels/slide24.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hyperlink" Target="https://www.talkphysics.org/events/planet-possibility-2023-24-physics-cpd-programme-autumn-term/"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iop.org/education/sign-up-learning-skills-community" TargetMode="External"/><Relationship Id="rId2" Type="http://schemas.openxmlformats.org/officeDocument/2006/relationships/notesSlide" Target="../notesSlides/notesSlide25.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hyperlink" Target="https://membership.iop.org/" TargetMode="External"/></Relationships>
</file>

<file path=ppt/slides/_rels/slide2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mailto:Cerian.Angharad@iop.org" TargetMode="External"/><Relationship Id="rId7" Type="http://schemas.openxmlformats.org/officeDocument/2006/relationships/hyperlink" Target="mailto:Gary.Williams@iop.org" TargetMode="External"/><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hyperlink" Target="mailto:Julia.Jenkins@iop.org" TargetMode="External"/><Relationship Id="rId5" Type="http://schemas.openxmlformats.org/officeDocument/2006/relationships/hyperlink" Target="mailto:Lawrence.Cattermole@iop.org" TargetMode="External"/><Relationship Id="rId4" Type="http://schemas.openxmlformats.org/officeDocument/2006/relationships/hyperlink" Target="mailto:Keith.Jones@iop.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9"/>
        <p:cNvGrpSpPr/>
        <p:nvPr/>
      </p:nvGrpSpPr>
      <p:grpSpPr>
        <a:xfrm>
          <a:off x="0" y="0"/>
          <a:ext cx="0" cy="0"/>
          <a:chOff x="0" y="0"/>
          <a:chExt cx="0" cy="0"/>
        </a:xfrm>
      </p:grpSpPr>
      <p:sp>
        <p:nvSpPr>
          <p:cNvPr id="40" name="Google Shape;40;p1"/>
          <p:cNvSpPr txBox="1">
            <a:spLocks noGrp="1"/>
          </p:cNvSpPr>
          <p:nvPr>
            <p:ph type="title"/>
          </p:nvPr>
        </p:nvSpPr>
        <p:spPr>
          <a:xfrm flipH="1">
            <a:off x="267629" y="1422548"/>
            <a:ext cx="8893530" cy="5142640"/>
          </a:xfrm>
          <a:prstGeom prst="rect">
            <a:avLst/>
          </a:prstGeom>
          <a:noFill/>
          <a:ln>
            <a:noFill/>
          </a:ln>
        </p:spPr>
        <p:txBody>
          <a:bodyPr spcFirstLastPara="1" wrap="square" lIns="0" tIns="0" rIns="0" bIns="0" anchor="t" anchorCtr="0">
            <a:normAutofit/>
          </a:bodyPr>
          <a:lstStyle/>
          <a:p>
            <a:pPr marL="0" lvl="0" indent="0" algn="l" rtl="0">
              <a:lnSpc>
                <a:spcPct val="90000"/>
              </a:lnSpc>
              <a:spcBef>
                <a:spcPts val="0"/>
              </a:spcBef>
              <a:spcAft>
                <a:spcPts val="0"/>
              </a:spcAft>
              <a:buClr>
                <a:schemeClr val="dk1"/>
              </a:buClr>
              <a:buSzPts val="2800"/>
              <a:buFont typeface="Calibri"/>
              <a:buNone/>
            </a:pPr>
            <a:r>
              <a:rPr lang="en-GB" sz="2800" b="1">
                <a:latin typeface="Calibri"/>
                <a:ea typeface="Calibri"/>
                <a:cs typeface="Calibri"/>
                <a:sym typeface="Calibri"/>
              </a:rPr>
              <a:t>Learning to Teach Physics 202</a:t>
            </a:r>
            <a:r>
              <a:rPr lang="en-GB" sz="2800"/>
              <a:t>4</a:t>
            </a:r>
            <a:r>
              <a:rPr lang="en-GB" sz="2800" b="1">
                <a:latin typeface="Calibri"/>
                <a:ea typeface="Calibri"/>
                <a:cs typeface="Calibri"/>
                <a:sym typeface="Calibri"/>
              </a:rPr>
              <a:t> - 202</a:t>
            </a:r>
            <a:r>
              <a:rPr lang="en-GB" sz="2800"/>
              <a:t>5</a:t>
            </a:r>
            <a:endParaRPr/>
          </a:p>
        </p:txBody>
      </p:sp>
      <p:sp>
        <p:nvSpPr>
          <p:cNvPr id="41" name="Google Shape;41;p1"/>
          <p:cNvSpPr txBox="1"/>
          <p:nvPr/>
        </p:nvSpPr>
        <p:spPr>
          <a:xfrm>
            <a:off x="423746" y="5642517"/>
            <a:ext cx="9944217" cy="922671"/>
          </a:xfrm>
          <a:prstGeom prst="rect">
            <a:avLst/>
          </a:prstGeom>
          <a:noFill/>
          <a:ln>
            <a:noFill/>
          </a:ln>
        </p:spPr>
        <p:txBody>
          <a:bodyPr spcFirstLastPara="1" wrap="square" lIns="91425" tIns="45700" rIns="91425" bIns="45700" anchor="t" anchorCtr="0">
            <a:noAutofit/>
          </a:bodyPr>
          <a:lstStyle/>
          <a:p>
            <a:pPr marL="0" marR="0" lvl="0" indent="0" algn="l" rtl="0">
              <a:lnSpc>
                <a:spcPct val="90000"/>
              </a:lnSpc>
              <a:spcBef>
                <a:spcPts val="0"/>
              </a:spcBef>
              <a:spcAft>
                <a:spcPts val="0"/>
              </a:spcAft>
              <a:buClr>
                <a:schemeClr val="dk1"/>
              </a:buClr>
              <a:buSzPts val="2400"/>
              <a:buFont typeface="Arial"/>
              <a:buNone/>
            </a:pPr>
            <a:r>
              <a:rPr lang="en-GB" sz="2400" b="0" i="0" u="none" strike="noStrike" cap="none">
                <a:solidFill>
                  <a:schemeClr val="dk1"/>
                </a:solidFill>
                <a:latin typeface="Calibri"/>
                <a:ea typeface="Calibri"/>
                <a:cs typeface="Calibri"/>
                <a:sym typeface="Calibri"/>
              </a:rPr>
              <a:t>Cerian Angharad:Curriculum Coach</a:t>
            </a:r>
            <a:endParaRPr/>
          </a:p>
          <a:p>
            <a:pPr marL="0" marR="0" lvl="0" indent="0" algn="l" rtl="0">
              <a:lnSpc>
                <a:spcPct val="90000"/>
              </a:lnSpc>
              <a:spcBef>
                <a:spcPts val="750"/>
              </a:spcBef>
              <a:spcAft>
                <a:spcPts val="0"/>
              </a:spcAft>
              <a:buClr>
                <a:schemeClr val="dk1"/>
              </a:buClr>
              <a:buSzPts val="2400"/>
              <a:buFont typeface="Arial"/>
              <a:buNone/>
            </a:pPr>
            <a:r>
              <a:rPr lang="en-GB" sz="2400" b="0" i="0" u="sng" strike="noStrike" cap="none">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Cerian.Angharad@iop.org</a:t>
            </a:r>
            <a:endParaRPr sz="2400" b="0" i="0" u="none" strike="noStrike" cap="none">
              <a:solidFill>
                <a:schemeClr val="dk1"/>
              </a:solidFill>
              <a:latin typeface="Calibri"/>
              <a:ea typeface="Calibri"/>
              <a:cs typeface="Calibri"/>
              <a:sym typeface="Calibri"/>
            </a:endParaRPr>
          </a:p>
        </p:txBody>
      </p:sp>
      <p:pic>
        <p:nvPicPr>
          <p:cNvPr id="42" name="Google Shape;42;p1" descr="A group of people sitting at a table&#10;&#10;Description automatically generated"/>
          <p:cNvPicPr preferRelativeResize="0"/>
          <p:nvPr/>
        </p:nvPicPr>
        <p:blipFill rotWithShape="1">
          <a:blip r:embed="rId4">
            <a:alphaModFix/>
          </a:blip>
          <a:srcRect t="-1" b="19531"/>
          <a:stretch/>
        </p:blipFill>
        <p:spPr>
          <a:xfrm>
            <a:off x="4548027" y="1860320"/>
            <a:ext cx="7324548" cy="3928121"/>
          </a:xfrm>
          <a:prstGeom prst="rect">
            <a:avLst/>
          </a:prstGeom>
          <a:noFill/>
          <a:ln>
            <a:noFill/>
          </a:ln>
        </p:spPr>
      </p:pic>
      <p:pic>
        <p:nvPicPr>
          <p:cNvPr id="43" name="Google Shape;43;p1"/>
          <p:cNvPicPr preferRelativeResize="0"/>
          <p:nvPr/>
        </p:nvPicPr>
        <p:blipFill rotWithShape="1">
          <a:blip r:embed="rId5">
            <a:alphaModFix/>
          </a:blip>
          <a:srcRect/>
          <a:stretch/>
        </p:blipFill>
        <p:spPr>
          <a:xfrm>
            <a:off x="9924022" y="264299"/>
            <a:ext cx="2057189" cy="1158249"/>
          </a:xfrm>
          <a:prstGeom prst="rect">
            <a:avLst/>
          </a:prstGeom>
          <a:noFill/>
          <a:ln>
            <a:noFill/>
          </a:ln>
        </p:spPr>
      </p:pic>
      <p:pic>
        <p:nvPicPr>
          <p:cNvPr id="44" name="Google Shape;44;p1"/>
          <p:cNvPicPr preferRelativeResize="0"/>
          <p:nvPr/>
        </p:nvPicPr>
        <p:blipFill rotWithShape="1">
          <a:blip r:embed="rId6">
            <a:alphaModFix/>
          </a:blip>
          <a:srcRect/>
          <a:stretch/>
        </p:blipFill>
        <p:spPr>
          <a:xfrm>
            <a:off x="590301" y="387624"/>
            <a:ext cx="7620000" cy="8890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9"/>
        <p:cNvGrpSpPr/>
        <p:nvPr/>
      </p:nvGrpSpPr>
      <p:grpSpPr>
        <a:xfrm>
          <a:off x="0" y="0"/>
          <a:ext cx="0" cy="0"/>
          <a:chOff x="0" y="0"/>
          <a:chExt cx="0" cy="0"/>
        </a:xfrm>
      </p:grpSpPr>
      <p:sp>
        <p:nvSpPr>
          <p:cNvPr id="50" name="Google Shape;50;p2"/>
          <p:cNvSpPr txBox="1">
            <a:spLocks noGrp="1"/>
          </p:cNvSpPr>
          <p:nvPr>
            <p:ph type="body" idx="1"/>
          </p:nvPr>
        </p:nvSpPr>
        <p:spPr>
          <a:xfrm>
            <a:off x="514995" y="2107580"/>
            <a:ext cx="11209635" cy="3725457"/>
          </a:xfrm>
          <a:prstGeom prst="rect">
            <a:avLst/>
          </a:prstGeom>
          <a:noFill/>
          <a:ln>
            <a:noFill/>
          </a:ln>
        </p:spPr>
        <p:txBody>
          <a:bodyPr spcFirstLastPara="1" wrap="square" lIns="0" tIns="0" rIns="0" bIns="0" anchor="t" anchorCtr="0">
            <a:normAutofit/>
          </a:bodyPr>
          <a:lstStyle/>
          <a:p>
            <a:pPr marL="214313" lvl="0" indent="-214313" algn="l" rtl="0">
              <a:lnSpc>
                <a:spcPct val="130000"/>
              </a:lnSpc>
              <a:spcBef>
                <a:spcPts val="0"/>
              </a:spcBef>
              <a:spcAft>
                <a:spcPts val="0"/>
              </a:spcAft>
              <a:buClr>
                <a:schemeClr val="dk1"/>
              </a:buClr>
              <a:buSzPts val="2100"/>
              <a:buFont typeface="Arial"/>
              <a:buChar char="•"/>
            </a:pPr>
            <a:r>
              <a:rPr lang="en-GB" sz="2100"/>
              <a:t>We are a leading scientific membership society working to advance physics for the benefit of all</a:t>
            </a:r>
            <a:br>
              <a:rPr lang="en-GB" sz="2100"/>
            </a:br>
            <a:endParaRPr sz="2100"/>
          </a:p>
          <a:p>
            <a:pPr marL="214313" lvl="0" indent="-214313" algn="l" rtl="0">
              <a:lnSpc>
                <a:spcPct val="130000"/>
              </a:lnSpc>
              <a:spcBef>
                <a:spcPts val="1000"/>
              </a:spcBef>
              <a:spcAft>
                <a:spcPts val="0"/>
              </a:spcAft>
              <a:buClr>
                <a:schemeClr val="dk1"/>
              </a:buClr>
              <a:buSzPts val="2100"/>
              <a:buFont typeface="Arial"/>
              <a:buChar char="•"/>
            </a:pPr>
            <a:r>
              <a:rPr lang="en-GB" sz="2100"/>
              <a:t>We have a worldwide membership from enthusiastic amateurs to those at the top of their fields in academia, business, education and government</a:t>
            </a:r>
            <a:endParaRPr/>
          </a:p>
          <a:p>
            <a:pPr marL="0" lvl="0" indent="0" algn="l" rtl="0">
              <a:lnSpc>
                <a:spcPct val="130000"/>
              </a:lnSpc>
              <a:spcBef>
                <a:spcPts val="1000"/>
              </a:spcBef>
              <a:spcAft>
                <a:spcPts val="0"/>
              </a:spcAft>
              <a:buClr>
                <a:schemeClr val="dk1"/>
              </a:buClr>
              <a:buSzPts val="1200"/>
              <a:buNone/>
            </a:pPr>
            <a:endParaRPr/>
          </a:p>
          <a:p>
            <a:pPr marL="0" lvl="0" indent="0" algn="l" rtl="0">
              <a:lnSpc>
                <a:spcPct val="130000"/>
              </a:lnSpc>
              <a:spcBef>
                <a:spcPts val="1000"/>
              </a:spcBef>
              <a:spcAft>
                <a:spcPts val="0"/>
              </a:spcAft>
              <a:buClr>
                <a:schemeClr val="dk1"/>
              </a:buClr>
              <a:buSzPts val="1200"/>
              <a:buNone/>
            </a:pPr>
            <a:endParaRPr/>
          </a:p>
        </p:txBody>
      </p:sp>
      <p:sp>
        <p:nvSpPr>
          <p:cNvPr id="51" name="Google Shape;51;p2"/>
          <p:cNvSpPr txBox="1">
            <a:spLocks noGrp="1"/>
          </p:cNvSpPr>
          <p:nvPr>
            <p:ph type="title"/>
          </p:nvPr>
        </p:nvSpPr>
        <p:spPr>
          <a:xfrm>
            <a:off x="381181" y="1410490"/>
            <a:ext cx="9730276" cy="582784"/>
          </a:xfrm>
          <a:prstGeom prst="rect">
            <a:avLst/>
          </a:prstGeom>
          <a:noFill/>
          <a:ln>
            <a:noFill/>
          </a:ln>
        </p:spPr>
        <p:txBody>
          <a:bodyPr spcFirstLastPara="1" wrap="square" lIns="0" tIns="0" rIns="0" bIns="0" anchor="t" anchorCtr="0">
            <a:normAutofit/>
          </a:bodyPr>
          <a:lstStyle/>
          <a:p>
            <a:pPr marL="0" lvl="0" indent="0" algn="l" rtl="0">
              <a:lnSpc>
                <a:spcPct val="90000"/>
              </a:lnSpc>
              <a:spcBef>
                <a:spcPts val="0"/>
              </a:spcBef>
              <a:spcAft>
                <a:spcPts val="0"/>
              </a:spcAft>
              <a:buClr>
                <a:schemeClr val="dk1"/>
              </a:buClr>
              <a:buSzPts val="2400"/>
              <a:buFont typeface="Calibri"/>
              <a:buNone/>
            </a:pPr>
            <a:r>
              <a:rPr lang="en-GB" sz="2400" b="1">
                <a:latin typeface="Calibri"/>
                <a:ea typeface="Calibri"/>
                <a:cs typeface="Calibri"/>
                <a:sym typeface="Calibri"/>
              </a:rPr>
              <a:t>About</a:t>
            </a:r>
            <a:r>
              <a:rPr lang="en-GB" b="1">
                <a:latin typeface="Calibri"/>
                <a:ea typeface="Calibri"/>
                <a:cs typeface="Calibri"/>
                <a:sym typeface="Calibri"/>
              </a:rPr>
              <a:t> </a:t>
            </a:r>
            <a:r>
              <a:rPr lang="en-GB" sz="2400" b="1">
                <a:latin typeface="Calibri"/>
                <a:ea typeface="Calibri"/>
                <a:cs typeface="Calibri"/>
                <a:sym typeface="Calibri"/>
              </a:rPr>
              <a:t>the Institute of Physics</a:t>
            </a:r>
            <a:endParaRPr b="1">
              <a:latin typeface="Calibri"/>
              <a:ea typeface="Calibri"/>
              <a:cs typeface="Calibri"/>
              <a:sym typeface="Calibri"/>
            </a:endParaRPr>
          </a:p>
        </p:txBody>
      </p:sp>
      <p:pic>
        <p:nvPicPr>
          <p:cNvPr id="52" name="Google Shape;52;p2"/>
          <p:cNvPicPr preferRelativeResize="0"/>
          <p:nvPr/>
        </p:nvPicPr>
        <p:blipFill rotWithShape="1">
          <a:blip r:embed="rId3">
            <a:alphaModFix/>
          </a:blip>
          <a:srcRect/>
          <a:stretch/>
        </p:blipFill>
        <p:spPr>
          <a:xfrm>
            <a:off x="1774025" y="407184"/>
            <a:ext cx="7620000" cy="889000"/>
          </a:xfrm>
          <a:prstGeom prst="rect">
            <a:avLst/>
          </a:prstGeom>
          <a:noFill/>
          <a:ln>
            <a:noFill/>
          </a:ln>
        </p:spPr>
      </p:pic>
      <p:pic>
        <p:nvPicPr>
          <p:cNvPr id="53" name="Google Shape;53;p2"/>
          <p:cNvPicPr preferRelativeResize="0"/>
          <p:nvPr/>
        </p:nvPicPr>
        <p:blipFill rotWithShape="1">
          <a:blip r:embed="rId4">
            <a:alphaModFix/>
          </a:blip>
          <a:srcRect/>
          <a:stretch/>
        </p:blipFill>
        <p:spPr>
          <a:xfrm>
            <a:off x="6290062" y="3794667"/>
            <a:ext cx="3492500" cy="2324100"/>
          </a:xfrm>
          <a:prstGeom prst="rect">
            <a:avLst/>
          </a:prstGeom>
          <a:noFill/>
          <a:ln>
            <a:noFill/>
          </a:ln>
        </p:spPr>
      </p:pic>
      <p:pic>
        <p:nvPicPr>
          <p:cNvPr id="54" name="Google Shape;54;p2"/>
          <p:cNvPicPr preferRelativeResize="0"/>
          <p:nvPr/>
        </p:nvPicPr>
        <p:blipFill rotWithShape="1">
          <a:blip r:embed="rId5">
            <a:alphaModFix/>
          </a:blip>
          <a:srcRect/>
          <a:stretch/>
        </p:blipFill>
        <p:spPr>
          <a:xfrm>
            <a:off x="954359" y="4270453"/>
            <a:ext cx="4038600" cy="20193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3"/>
          <p:cNvSpPr txBox="1">
            <a:spLocks noGrp="1"/>
          </p:cNvSpPr>
          <p:nvPr>
            <p:ph type="body" idx="1"/>
          </p:nvPr>
        </p:nvSpPr>
        <p:spPr>
          <a:xfrm>
            <a:off x="514995" y="2442117"/>
            <a:ext cx="11209635" cy="3390920"/>
          </a:xfrm>
          <a:prstGeom prst="rect">
            <a:avLst/>
          </a:prstGeom>
          <a:noFill/>
          <a:ln>
            <a:noFill/>
          </a:ln>
        </p:spPr>
        <p:txBody>
          <a:bodyPr spcFirstLastPara="1" wrap="square" lIns="0" tIns="0" rIns="0" bIns="0" anchor="t" anchorCtr="0">
            <a:normAutofit/>
          </a:bodyPr>
          <a:lstStyle/>
          <a:p>
            <a:pPr marL="0" lvl="0" indent="0" algn="l" rtl="0">
              <a:lnSpc>
                <a:spcPct val="100000"/>
              </a:lnSpc>
              <a:spcBef>
                <a:spcPts val="0"/>
              </a:spcBef>
              <a:spcAft>
                <a:spcPts val="0"/>
              </a:spcAft>
              <a:buClr>
                <a:schemeClr val="dk1"/>
              </a:buClr>
              <a:buSzPts val="2400"/>
              <a:buNone/>
            </a:pPr>
            <a:r>
              <a:rPr lang="en-GB" sz="2400"/>
              <a:t>By 2023 every secondary school pupil will have access to a specialist physics teacher.</a:t>
            </a:r>
            <a:endParaRPr/>
          </a:p>
          <a:p>
            <a:pPr marL="0" lvl="0" indent="0" algn="l" rtl="0">
              <a:lnSpc>
                <a:spcPct val="100000"/>
              </a:lnSpc>
              <a:spcBef>
                <a:spcPts val="1000"/>
              </a:spcBef>
              <a:spcAft>
                <a:spcPts val="0"/>
              </a:spcAft>
              <a:buClr>
                <a:schemeClr val="dk1"/>
              </a:buClr>
              <a:buSzPts val="1600"/>
              <a:buNone/>
            </a:pPr>
            <a:endParaRPr sz="1600"/>
          </a:p>
          <a:p>
            <a:pPr marL="0" lvl="0" indent="0" algn="l" rtl="0">
              <a:lnSpc>
                <a:spcPct val="100000"/>
              </a:lnSpc>
              <a:spcBef>
                <a:spcPts val="1000"/>
              </a:spcBef>
              <a:spcAft>
                <a:spcPts val="0"/>
              </a:spcAft>
              <a:buClr>
                <a:schemeClr val="dk1"/>
              </a:buClr>
              <a:buSzPts val="2400"/>
              <a:buNone/>
            </a:pPr>
            <a:r>
              <a:rPr lang="en-GB" sz="2400"/>
              <a:t>Girls will make up at least 30% of those taking physics at age 16-19 and there will be double the current number of young people from black and minority ethnic and lower socio-economic backgrounds.</a:t>
            </a:r>
            <a:endParaRPr/>
          </a:p>
        </p:txBody>
      </p:sp>
      <p:sp>
        <p:nvSpPr>
          <p:cNvPr id="61" name="Google Shape;61;p3"/>
          <p:cNvSpPr txBox="1">
            <a:spLocks noGrp="1"/>
          </p:cNvSpPr>
          <p:nvPr>
            <p:ph type="title"/>
          </p:nvPr>
        </p:nvSpPr>
        <p:spPr>
          <a:xfrm>
            <a:off x="514995" y="1527717"/>
            <a:ext cx="9730276" cy="683145"/>
          </a:xfrm>
          <a:prstGeom prst="rect">
            <a:avLst/>
          </a:prstGeom>
          <a:noFill/>
          <a:ln>
            <a:noFill/>
          </a:ln>
        </p:spPr>
        <p:txBody>
          <a:bodyPr spcFirstLastPara="1" wrap="square" lIns="0" tIns="0" rIns="0" bIns="0" anchor="t" anchorCtr="0">
            <a:normAutofit/>
          </a:bodyPr>
          <a:lstStyle/>
          <a:p>
            <a:pPr marL="0" lvl="0" indent="0" algn="l" rtl="0">
              <a:lnSpc>
                <a:spcPct val="90000"/>
              </a:lnSpc>
              <a:spcBef>
                <a:spcPts val="0"/>
              </a:spcBef>
              <a:spcAft>
                <a:spcPts val="0"/>
              </a:spcAft>
              <a:buClr>
                <a:schemeClr val="dk1"/>
              </a:buClr>
              <a:buSzPts val="2400"/>
              <a:buFont typeface="Calibri"/>
              <a:buNone/>
            </a:pPr>
            <a:r>
              <a:rPr lang="en-GB" sz="2400" b="1">
                <a:latin typeface="Calibri"/>
                <a:ea typeface="Calibri"/>
                <a:cs typeface="Calibri"/>
                <a:sym typeface="Calibri"/>
              </a:rPr>
              <a:t>IOP Education Strategy</a:t>
            </a:r>
            <a:endParaRPr/>
          </a:p>
        </p:txBody>
      </p:sp>
      <p:pic>
        <p:nvPicPr>
          <p:cNvPr id="62" name="Google Shape;62;p3"/>
          <p:cNvPicPr preferRelativeResize="0"/>
          <p:nvPr/>
        </p:nvPicPr>
        <p:blipFill rotWithShape="1">
          <a:blip r:embed="rId3">
            <a:alphaModFix/>
          </a:blip>
          <a:srcRect/>
          <a:stretch/>
        </p:blipFill>
        <p:spPr>
          <a:xfrm>
            <a:off x="781566" y="273370"/>
            <a:ext cx="7620000" cy="889000"/>
          </a:xfrm>
          <a:prstGeom prst="rect">
            <a:avLst/>
          </a:prstGeom>
          <a:noFill/>
          <a:ln>
            <a:noFill/>
          </a:ln>
        </p:spPr>
      </p:pic>
      <p:pic>
        <p:nvPicPr>
          <p:cNvPr id="63" name="Google Shape;63;p3"/>
          <p:cNvPicPr preferRelativeResize="0"/>
          <p:nvPr/>
        </p:nvPicPr>
        <p:blipFill rotWithShape="1">
          <a:blip r:embed="rId4">
            <a:alphaModFix/>
          </a:blip>
          <a:srcRect/>
          <a:stretch/>
        </p:blipFill>
        <p:spPr>
          <a:xfrm>
            <a:off x="3635297" y="4769584"/>
            <a:ext cx="2991469" cy="1990687"/>
          </a:xfrm>
          <a:prstGeom prst="rect">
            <a:avLst/>
          </a:prstGeom>
          <a:noFill/>
          <a:ln>
            <a:noFill/>
          </a:ln>
        </p:spPr>
      </p:pic>
      <p:pic>
        <p:nvPicPr>
          <p:cNvPr id="64" name="Google Shape;64;p3"/>
          <p:cNvPicPr preferRelativeResize="0"/>
          <p:nvPr/>
        </p:nvPicPr>
        <p:blipFill rotWithShape="1">
          <a:blip r:embed="rId5">
            <a:alphaModFix/>
          </a:blip>
          <a:srcRect/>
          <a:stretch/>
        </p:blipFill>
        <p:spPr>
          <a:xfrm>
            <a:off x="514995" y="4783872"/>
            <a:ext cx="2638595" cy="1976399"/>
          </a:xfrm>
          <a:prstGeom prst="rect">
            <a:avLst/>
          </a:prstGeom>
          <a:noFill/>
          <a:ln>
            <a:noFill/>
          </a:ln>
        </p:spPr>
      </p:pic>
      <p:pic>
        <p:nvPicPr>
          <p:cNvPr id="65" name="Google Shape;65;p3"/>
          <p:cNvPicPr preferRelativeResize="0"/>
          <p:nvPr/>
        </p:nvPicPr>
        <p:blipFill rotWithShape="1">
          <a:blip r:embed="rId6">
            <a:alphaModFix/>
          </a:blip>
          <a:srcRect/>
          <a:stretch/>
        </p:blipFill>
        <p:spPr>
          <a:xfrm>
            <a:off x="6680044" y="4809797"/>
            <a:ext cx="3443043" cy="191025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4"/>
          <p:cNvSpPr txBox="1">
            <a:spLocks noGrp="1"/>
          </p:cNvSpPr>
          <p:nvPr>
            <p:ph type="body" idx="1"/>
          </p:nvPr>
        </p:nvSpPr>
        <p:spPr>
          <a:xfrm>
            <a:off x="423747" y="1918010"/>
            <a:ext cx="11300884" cy="4267033"/>
          </a:xfrm>
          <a:prstGeom prst="rect">
            <a:avLst/>
          </a:prstGeom>
          <a:noFill/>
          <a:ln>
            <a:noFill/>
          </a:ln>
        </p:spPr>
        <p:txBody>
          <a:bodyPr spcFirstLastPara="1" wrap="square" lIns="0" tIns="0" rIns="0" bIns="0" anchor="t" anchorCtr="0">
            <a:normAutofit fontScale="92500" lnSpcReduction="20000"/>
          </a:bodyPr>
          <a:lstStyle/>
          <a:p>
            <a:pPr marL="285750" lvl="0" indent="-285750" algn="l" rtl="0">
              <a:lnSpc>
                <a:spcPct val="130000"/>
              </a:lnSpc>
              <a:spcBef>
                <a:spcPts val="0"/>
              </a:spcBef>
              <a:spcAft>
                <a:spcPts val="0"/>
              </a:spcAft>
              <a:buClr>
                <a:srgbClr val="FF0000"/>
              </a:buClr>
              <a:buSzPct val="100000"/>
              <a:buFont typeface="Arial"/>
              <a:buChar char="•"/>
            </a:pPr>
            <a:r>
              <a:rPr lang="en-GB" sz="2400" b="1">
                <a:solidFill>
                  <a:srgbClr val="FF0000"/>
                </a:solidFill>
              </a:rPr>
              <a:t>IOPSpark</a:t>
            </a:r>
            <a:r>
              <a:rPr lang="en-GB" sz="2400"/>
              <a:t> - all our physics teaching resources in one place</a:t>
            </a:r>
            <a:endParaRPr/>
          </a:p>
          <a:p>
            <a:pPr marL="285750" lvl="0" indent="-285750" algn="l" rtl="0">
              <a:lnSpc>
                <a:spcPct val="130000"/>
              </a:lnSpc>
              <a:spcBef>
                <a:spcPts val="1000"/>
              </a:spcBef>
              <a:spcAft>
                <a:spcPts val="0"/>
              </a:spcAft>
              <a:buClr>
                <a:srgbClr val="FF0000"/>
              </a:buClr>
              <a:buSzPct val="100000"/>
              <a:buFont typeface="Arial"/>
              <a:buChar char="•"/>
            </a:pPr>
            <a:r>
              <a:rPr lang="en-GB" sz="2400" b="1">
                <a:solidFill>
                  <a:srgbClr val="FF0000"/>
                </a:solidFill>
              </a:rPr>
              <a:t>IOP Physics Community </a:t>
            </a:r>
            <a:r>
              <a:rPr lang="en-GB" sz="2400" b="1"/>
              <a:t>– coming soon</a:t>
            </a:r>
            <a:endParaRPr sz="2400" b="1"/>
          </a:p>
          <a:p>
            <a:pPr marL="285750" lvl="0" indent="-285750" algn="l" rtl="0">
              <a:lnSpc>
                <a:spcPct val="130000"/>
              </a:lnSpc>
              <a:spcBef>
                <a:spcPts val="1000"/>
              </a:spcBef>
              <a:spcAft>
                <a:spcPts val="0"/>
              </a:spcAft>
              <a:buClr>
                <a:srgbClr val="FF0000"/>
              </a:buClr>
              <a:buSzPct val="100000"/>
              <a:buFont typeface="Arial"/>
              <a:buChar char="•"/>
            </a:pPr>
            <a:r>
              <a:rPr lang="en-GB" sz="2400" b="1">
                <a:solidFill>
                  <a:srgbClr val="FF0000"/>
                </a:solidFill>
              </a:rPr>
              <a:t>School Resources</a:t>
            </a:r>
            <a:r>
              <a:rPr lang="en-GB" sz="2400"/>
              <a:t> - School Affiliation, Classroom Physics and School Grants</a:t>
            </a:r>
            <a:endParaRPr sz="2400"/>
          </a:p>
          <a:p>
            <a:pPr marL="342900" lvl="0" indent="-342900" algn="l" rtl="0">
              <a:lnSpc>
                <a:spcPct val="130000"/>
              </a:lnSpc>
              <a:spcBef>
                <a:spcPts val="1000"/>
              </a:spcBef>
              <a:spcAft>
                <a:spcPts val="0"/>
              </a:spcAft>
              <a:buClr>
                <a:srgbClr val="FF0000"/>
              </a:buClr>
              <a:buSzPct val="100000"/>
              <a:buFont typeface="Arial"/>
              <a:buChar char="•"/>
            </a:pPr>
            <a:r>
              <a:rPr lang="en-GB" sz="2400" b="1">
                <a:solidFill>
                  <a:srgbClr val="FF0000"/>
                </a:solidFill>
              </a:rPr>
              <a:t>Limit Less campaign</a:t>
            </a:r>
            <a:r>
              <a:rPr lang="en-GB" sz="2400">
                <a:solidFill>
                  <a:srgbClr val="000000"/>
                </a:solidFill>
              </a:rPr>
              <a:t> – to remove barriers faced by too many young people in education </a:t>
            </a:r>
            <a:endParaRPr/>
          </a:p>
          <a:p>
            <a:pPr marL="342900" lvl="0" indent="-342900" algn="l" rtl="0">
              <a:lnSpc>
                <a:spcPct val="130000"/>
              </a:lnSpc>
              <a:spcBef>
                <a:spcPts val="1000"/>
              </a:spcBef>
              <a:spcAft>
                <a:spcPts val="0"/>
              </a:spcAft>
              <a:buClr>
                <a:srgbClr val="FF0000"/>
              </a:buClr>
              <a:buSzPct val="100000"/>
              <a:buFont typeface="Arial"/>
              <a:buChar char="•"/>
            </a:pPr>
            <a:r>
              <a:rPr lang="en-GB" sz="2400" b="1">
                <a:solidFill>
                  <a:srgbClr val="FF0000"/>
                </a:solidFill>
              </a:rPr>
              <a:t>Keeping in Touch </a:t>
            </a:r>
            <a:r>
              <a:rPr lang="en-GB" sz="2400"/>
              <a:t>-</a:t>
            </a:r>
            <a:r>
              <a:rPr lang="en-GB" sz="2400" b="1">
                <a:solidFill>
                  <a:srgbClr val="FF0000"/>
                </a:solidFill>
              </a:rPr>
              <a:t> </a:t>
            </a:r>
            <a:r>
              <a:rPr lang="en-GB" sz="2400"/>
              <a:t>sign-up to register with us whatever your specialism</a:t>
            </a:r>
            <a:endParaRPr sz="2400"/>
          </a:p>
          <a:p>
            <a:pPr marL="342900" lvl="0" indent="-342900" algn="l" rtl="0">
              <a:lnSpc>
                <a:spcPct val="130000"/>
              </a:lnSpc>
              <a:spcBef>
                <a:spcPts val="1000"/>
              </a:spcBef>
              <a:spcAft>
                <a:spcPts val="0"/>
              </a:spcAft>
              <a:buClr>
                <a:srgbClr val="FF0000"/>
              </a:buClr>
              <a:buSzPct val="100000"/>
              <a:buFont typeface="Arial"/>
              <a:buChar char="•"/>
            </a:pPr>
            <a:r>
              <a:rPr lang="en-GB" sz="2400" b="1">
                <a:solidFill>
                  <a:srgbClr val="FF0000"/>
                </a:solidFill>
              </a:rPr>
              <a:t>Physics Support from other providers</a:t>
            </a:r>
            <a:r>
              <a:rPr lang="en-GB" sz="2400"/>
              <a:t>:</a:t>
            </a:r>
            <a:endParaRPr sz="2400"/>
          </a:p>
          <a:p>
            <a:pPr marL="1673860" lvl="3" indent="-285750" algn="l" rtl="0">
              <a:lnSpc>
                <a:spcPct val="90000"/>
              </a:lnSpc>
              <a:spcBef>
                <a:spcPts val="500"/>
              </a:spcBef>
              <a:spcAft>
                <a:spcPts val="0"/>
              </a:spcAft>
              <a:buClr>
                <a:schemeClr val="accent1"/>
              </a:buClr>
              <a:buSzPct val="100000"/>
              <a:buChar char="•"/>
            </a:pPr>
            <a:r>
              <a:rPr lang="en-GB" sz="2000">
                <a:solidFill>
                  <a:schemeClr val="accent1"/>
                </a:solidFill>
              </a:rPr>
              <a:t>Ogden Trust</a:t>
            </a:r>
            <a:endParaRPr sz="2000">
              <a:solidFill>
                <a:schemeClr val="accent1"/>
              </a:solidFill>
            </a:endParaRPr>
          </a:p>
          <a:p>
            <a:pPr marL="1673860" lvl="3" indent="-285750" algn="l" rtl="0">
              <a:lnSpc>
                <a:spcPct val="90000"/>
              </a:lnSpc>
              <a:spcBef>
                <a:spcPts val="500"/>
              </a:spcBef>
              <a:spcAft>
                <a:spcPts val="0"/>
              </a:spcAft>
              <a:buClr>
                <a:schemeClr val="accent1"/>
              </a:buClr>
              <a:buSzPct val="100000"/>
              <a:buChar char="•"/>
            </a:pPr>
            <a:r>
              <a:rPr lang="en-GB" sz="2000">
                <a:solidFill>
                  <a:schemeClr val="accent1"/>
                </a:solidFill>
              </a:rPr>
              <a:t>Physics Partners</a:t>
            </a:r>
            <a:endParaRPr sz="2000">
              <a:solidFill>
                <a:schemeClr val="accent1"/>
              </a:solidFill>
            </a:endParaRPr>
          </a:p>
          <a:p>
            <a:pPr marL="1673860" lvl="3" indent="-285750" algn="l" rtl="0">
              <a:lnSpc>
                <a:spcPct val="90000"/>
              </a:lnSpc>
              <a:spcBef>
                <a:spcPts val="500"/>
              </a:spcBef>
              <a:spcAft>
                <a:spcPts val="0"/>
              </a:spcAft>
              <a:buClr>
                <a:schemeClr val="dk1"/>
              </a:buClr>
              <a:buSzPct val="100000"/>
              <a:buChar char="•"/>
            </a:pPr>
            <a:r>
              <a:rPr lang="en-GB" sz="2000"/>
              <a:t>STEM Learning</a:t>
            </a:r>
            <a:endParaRPr sz="2000"/>
          </a:p>
          <a:p>
            <a:pPr marL="1673860" lvl="3" indent="-285750" algn="l" rtl="0">
              <a:lnSpc>
                <a:spcPct val="90000"/>
              </a:lnSpc>
              <a:spcBef>
                <a:spcPts val="500"/>
              </a:spcBef>
              <a:spcAft>
                <a:spcPts val="0"/>
              </a:spcAft>
              <a:buClr>
                <a:schemeClr val="accent1"/>
              </a:buClr>
              <a:buSzPct val="100000"/>
              <a:buChar char="•"/>
            </a:pPr>
            <a:r>
              <a:rPr lang="en-GB" sz="2000">
                <a:solidFill>
                  <a:schemeClr val="accent1"/>
                </a:solidFill>
              </a:rPr>
              <a:t>Isaac Physics</a:t>
            </a:r>
            <a:endParaRPr/>
          </a:p>
          <a:p>
            <a:pPr marL="1673860" lvl="3" indent="-285750" algn="l" rtl="0">
              <a:lnSpc>
                <a:spcPct val="90000"/>
              </a:lnSpc>
              <a:spcBef>
                <a:spcPts val="500"/>
              </a:spcBef>
              <a:spcAft>
                <a:spcPts val="0"/>
              </a:spcAft>
              <a:buClr>
                <a:schemeClr val="dk1"/>
              </a:buClr>
              <a:buSzPct val="100000"/>
              <a:buChar char="•"/>
            </a:pPr>
            <a:r>
              <a:rPr lang="en-GB" sz="2000"/>
              <a:t>ASE</a:t>
            </a:r>
            <a:endParaRPr/>
          </a:p>
          <a:p>
            <a:pPr marL="285750" lvl="0" indent="-285750" algn="l" rtl="0">
              <a:lnSpc>
                <a:spcPct val="130000"/>
              </a:lnSpc>
              <a:spcBef>
                <a:spcPts val="1000"/>
              </a:spcBef>
              <a:spcAft>
                <a:spcPts val="0"/>
              </a:spcAft>
              <a:buClr>
                <a:schemeClr val="dk1"/>
              </a:buClr>
              <a:buSzPct val="100000"/>
              <a:buNone/>
            </a:pPr>
            <a:endParaRPr sz="2000"/>
          </a:p>
          <a:p>
            <a:pPr marL="285750" lvl="0" indent="-285750" algn="l" rtl="0">
              <a:lnSpc>
                <a:spcPct val="130000"/>
              </a:lnSpc>
              <a:spcBef>
                <a:spcPts val="1000"/>
              </a:spcBef>
              <a:spcAft>
                <a:spcPts val="0"/>
              </a:spcAft>
              <a:buClr>
                <a:schemeClr val="dk1"/>
              </a:buClr>
              <a:buSzPct val="100000"/>
              <a:buNone/>
            </a:pPr>
            <a:endParaRPr/>
          </a:p>
          <a:p>
            <a:pPr marL="125729" lvl="0" indent="-125729" algn="l" rtl="0">
              <a:lnSpc>
                <a:spcPct val="130000"/>
              </a:lnSpc>
              <a:spcBef>
                <a:spcPts val="1000"/>
              </a:spcBef>
              <a:spcAft>
                <a:spcPts val="0"/>
              </a:spcAft>
              <a:buClr>
                <a:schemeClr val="dk1"/>
              </a:buClr>
              <a:buSzPct val="100000"/>
              <a:buNone/>
            </a:pPr>
            <a:endParaRPr/>
          </a:p>
        </p:txBody>
      </p:sp>
      <p:sp>
        <p:nvSpPr>
          <p:cNvPr id="72" name="Google Shape;72;p4"/>
          <p:cNvSpPr txBox="1">
            <a:spLocks noGrp="1"/>
          </p:cNvSpPr>
          <p:nvPr>
            <p:ph type="title"/>
          </p:nvPr>
        </p:nvSpPr>
        <p:spPr>
          <a:xfrm>
            <a:off x="423747" y="1148576"/>
            <a:ext cx="9821524" cy="638540"/>
          </a:xfrm>
          <a:prstGeom prst="rect">
            <a:avLst/>
          </a:prstGeom>
          <a:noFill/>
          <a:ln>
            <a:noFill/>
          </a:ln>
        </p:spPr>
        <p:txBody>
          <a:bodyPr spcFirstLastPara="1" wrap="square" lIns="0" tIns="0" rIns="0" bIns="0" anchor="t" anchorCtr="0">
            <a:normAutofit/>
          </a:bodyPr>
          <a:lstStyle/>
          <a:p>
            <a:pPr marL="0" lvl="0" indent="0" algn="l" rtl="0">
              <a:lnSpc>
                <a:spcPct val="90000"/>
              </a:lnSpc>
              <a:spcBef>
                <a:spcPts val="0"/>
              </a:spcBef>
              <a:spcAft>
                <a:spcPts val="0"/>
              </a:spcAft>
              <a:buClr>
                <a:schemeClr val="dk1"/>
              </a:buClr>
              <a:buSzPts val="3200"/>
              <a:buFont typeface="Calibri"/>
              <a:buNone/>
            </a:pPr>
            <a:r>
              <a:rPr lang="en-GB" sz="3200" b="1">
                <a:latin typeface="Calibri"/>
                <a:ea typeface="Calibri"/>
                <a:cs typeface="Calibri"/>
                <a:sym typeface="Calibri"/>
              </a:rPr>
              <a:t>What </a:t>
            </a:r>
            <a:r>
              <a:rPr lang="en-GB" sz="3200">
                <a:latin typeface="Calibri"/>
                <a:ea typeface="Calibri"/>
                <a:cs typeface="Calibri"/>
                <a:sym typeface="Calibri"/>
              </a:rPr>
              <a:t>the IOP has to offer</a:t>
            </a:r>
            <a:endParaRPr/>
          </a:p>
        </p:txBody>
      </p:sp>
      <p:pic>
        <p:nvPicPr>
          <p:cNvPr id="73" name="Google Shape;73;p4"/>
          <p:cNvPicPr preferRelativeResize="0"/>
          <p:nvPr/>
        </p:nvPicPr>
        <p:blipFill rotWithShape="1">
          <a:blip r:embed="rId3">
            <a:alphaModFix/>
          </a:blip>
          <a:srcRect/>
          <a:stretch/>
        </p:blipFill>
        <p:spPr>
          <a:xfrm>
            <a:off x="8223132" y="5696485"/>
            <a:ext cx="2777066" cy="488558"/>
          </a:xfrm>
          <a:prstGeom prst="rect">
            <a:avLst/>
          </a:prstGeom>
          <a:noFill/>
          <a:ln>
            <a:noFill/>
          </a:ln>
        </p:spPr>
      </p:pic>
      <p:pic>
        <p:nvPicPr>
          <p:cNvPr id="74" name="Google Shape;74;p4"/>
          <p:cNvPicPr preferRelativeResize="0"/>
          <p:nvPr/>
        </p:nvPicPr>
        <p:blipFill rotWithShape="1">
          <a:blip r:embed="rId4">
            <a:alphaModFix/>
          </a:blip>
          <a:srcRect/>
          <a:stretch/>
        </p:blipFill>
        <p:spPr>
          <a:xfrm>
            <a:off x="423747" y="259576"/>
            <a:ext cx="7620000" cy="889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5"/>
          <p:cNvSpPr txBox="1">
            <a:spLocks noGrp="1"/>
          </p:cNvSpPr>
          <p:nvPr>
            <p:ph type="title"/>
          </p:nvPr>
        </p:nvSpPr>
        <p:spPr>
          <a:xfrm>
            <a:off x="936702" y="2357095"/>
            <a:ext cx="9730276" cy="545143"/>
          </a:xfrm>
          <a:prstGeom prst="rect">
            <a:avLst/>
          </a:prstGeom>
          <a:noFill/>
          <a:ln>
            <a:noFill/>
          </a:ln>
        </p:spPr>
        <p:txBody>
          <a:bodyPr spcFirstLastPara="1" wrap="square" lIns="0" tIns="0" rIns="0" bIns="0" anchor="t" anchorCtr="0">
            <a:normAutofit/>
          </a:bodyPr>
          <a:lstStyle/>
          <a:p>
            <a:pPr marL="0" lvl="0" indent="0" algn="l" rtl="0">
              <a:lnSpc>
                <a:spcPct val="90000"/>
              </a:lnSpc>
              <a:spcBef>
                <a:spcPts val="0"/>
              </a:spcBef>
              <a:spcAft>
                <a:spcPts val="0"/>
              </a:spcAft>
              <a:buClr>
                <a:schemeClr val="dk1"/>
              </a:buClr>
              <a:buSzPts val="3600"/>
              <a:buFont typeface="Calibri"/>
              <a:buNone/>
            </a:pPr>
            <a:r>
              <a:rPr lang="en-GB" sz="3600" b="1"/>
              <a:t>School Resources</a:t>
            </a:r>
            <a:endParaRPr/>
          </a:p>
        </p:txBody>
      </p:sp>
      <p:pic>
        <p:nvPicPr>
          <p:cNvPr id="81" name="Google Shape;81;p5"/>
          <p:cNvPicPr preferRelativeResize="0"/>
          <p:nvPr/>
        </p:nvPicPr>
        <p:blipFill rotWithShape="1">
          <a:blip r:embed="rId3">
            <a:alphaModFix/>
          </a:blip>
          <a:srcRect/>
          <a:stretch/>
        </p:blipFill>
        <p:spPr>
          <a:xfrm>
            <a:off x="7662334" y="5994792"/>
            <a:ext cx="2777066" cy="488558"/>
          </a:xfrm>
          <a:prstGeom prst="rect">
            <a:avLst/>
          </a:prstGeom>
          <a:noFill/>
          <a:ln>
            <a:noFill/>
          </a:ln>
        </p:spPr>
      </p:pic>
      <p:sp>
        <p:nvSpPr>
          <p:cNvPr id="82" name="Google Shape;82;p5"/>
          <p:cNvSpPr txBox="1"/>
          <p:nvPr/>
        </p:nvSpPr>
        <p:spPr>
          <a:xfrm>
            <a:off x="936702" y="3601844"/>
            <a:ext cx="5427998" cy="677696"/>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400"/>
              <a:buFont typeface="Arial"/>
              <a:buNone/>
            </a:pPr>
            <a:r>
              <a:rPr lang="en-GB" sz="2400" b="1" i="0" u="none" strike="noStrike" cap="none">
                <a:solidFill>
                  <a:schemeClr val="dk1"/>
                </a:solidFill>
                <a:latin typeface="Calibri"/>
                <a:ea typeface="Calibri"/>
                <a:cs typeface="Calibri"/>
                <a:sym typeface="Calibri"/>
              </a:rPr>
              <a:t>School Affiliation Scheme</a:t>
            </a:r>
            <a:endParaRPr/>
          </a:p>
          <a:p>
            <a:pPr marL="0" marR="0" lvl="0" indent="0" algn="l" rtl="0">
              <a:lnSpc>
                <a:spcPct val="90000"/>
              </a:lnSpc>
              <a:spcBef>
                <a:spcPts val="300"/>
              </a:spcBef>
              <a:spcAft>
                <a:spcPts val="0"/>
              </a:spcAft>
              <a:buClr>
                <a:schemeClr val="dk1"/>
              </a:buClr>
              <a:buSzPts val="2000"/>
              <a:buFont typeface="Arial"/>
              <a:buNone/>
            </a:pPr>
            <a:r>
              <a:rPr lang="en-GB" sz="2000" b="0" i="0" u="none" strike="noStrike" cap="none">
                <a:solidFill>
                  <a:schemeClr val="dk1"/>
                </a:solidFill>
                <a:latin typeface="Calibri"/>
                <a:ea typeface="Calibri"/>
                <a:cs typeface="Calibri"/>
                <a:sym typeface="Calibri"/>
              </a:rPr>
              <a:t>Schools can become affiliated at </a:t>
            </a:r>
            <a:r>
              <a:rPr lang="en-GB" sz="2000" b="1" i="0" u="sng" strike="noStrike" cap="none">
                <a:solidFill>
                  <a:srgbClr val="ED1C24"/>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affiliation@iop.org</a:t>
            </a:r>
            <a:r>
              <a:rPr lang="en-GB" sz="2000" b="1" i="0" u="none" strike="noStrike" cap="none">
                <a:solidFill>
                  <a:srgbClr val="ED1C24"/>
                </a:solidFill>
                <a:latin typeface="Calibri"/>
                <a:ea typeface="Calibri"/>
                <a:cs typeface="Calibri"/>
                <a:sym typeface="Calibri"/>
              </a:rPr>
              <a:t> </a:t>
            </a:r>
            <a:endParaRPr/>
          </a:p>
          <a:p>
            <a:pPr marL="0" marR="0" lvl="0" indent="0" algn="l" rtl="0">
              <a:lnSpc>
                <a:spcPct val="100000"/>
              </a:lnSpc>
              <a:spcBef>
                <a:spcPts val="750"/>
              </a:spcBef>
              <a:spcAft>
                <a:spcPts val="0"/>
              </a:spcAft>
              <a:buClr>
                <a:schemeClr val="dk1"/>
              </a:buClr>
              <a:buSzPts val="900"/>
              <a:buFont typeface="Arial"/>
              <a:buNone/>
            </a:pPr>
            <a:endParaRPr sz="900" b="1" i="0" u="none" strike="noStrike" cap="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2400"/>
              <a:buFont typeface="Arial"/>
              <a:buNone/>
            </a:pPr>
            <a:r>
              <a:rPr lang="en-GB" sz="2400" b="1" i="0" u="none" strike="noStrike" cap="none">
                <a:solidFill>
                  <a:schemeClr val="dk1"/>
                </a:solidFill>
                <a:latin typeface="Calibri"/>
                <a:ea typeface="Calibri"/>
                <a:cs typeface="Calibri"/>
                <a:sym typeface="Calibri"/>
              </a:rPr>
              <a:t>Classroom Physics</a:t>
            </a:r>
            <a:endParaRPr/>
          </a:p>
          <a:p>
            <a:pPr marL="0" marR="0" lvl="0" indent="0" algn="l" rtl="0">
              <a:lnSpc>
                <a:spcPct val="100000"/>
              </a:lnSpc>
              <a:spcBef>
                <a:spcPts val="300"/>
              </a:spcBef>
              <a:spcAft>
                <a:spcPts val="0"/>
              </a:spcAft>
              <a:buClr>
                <a:schemeClr val="dk1"/>
              </a:buClr>
              <a:buSzPts val="2000"/>
              <a:buFont typeface="Arial"/>
              <a:buNone/>
            </a:pPr>
            <a:r>
              <a:rPr lang="en-GB" sz="2000" b="0" i="0" u="none" strike="noStrike" cap="none">
                <a:solidFill>
                  <a:schemeClr val="dk1"/>
                </a:solidFill>
                <a:latin typeface="Calibri"/>
                <a:ea typeface="Calibri"/>
                <a:cs typeface="Calibri"/>
                <a:sym typeface="Calibri"/>
              </a:rPr>
              <a:t>Our magazine for affiliated schools.    It's full of news, classroom ideas, information and resources.</a:t>
            </a:r>
            <a:endParaRPr/>
          </a:p>
          <a:p>
            <a:pPr marL="0" marR="0" lvl="0" indent="0" algn="l" rtl="0">
              <a:lnSpc>
                <a:spcPct val="100000"/>
              </a:lnSpc>
              <a:spcBef>
                <a:spcPts val="0"/>
              </a:spcBef>
              <a:spcAft>
                <a:spcPts val="0"/>
              </a:spcAft>
              <a:buClr>
                <a:srgbClr val="ED1C24"/>
              </a:buClr>
              <a:buSzPts val="2000"/>
              <a:buFont typeface="Arial"/>
              <a:buNone/>
            </a:pPr>
            <a:r>
              <a:rPr lang="en-GB" sz="2000" b="1" i="0" u="sng" strike="noStrike" cap="none">
                <a:solidFill>
                  <a:srgbClr val="ED1C24"/>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spark.iop.org/classroom-physics </a:t>
            </a:r>
            <a:endParaRPr sz="1050" b="1" i="0" u="none" strike="noStrike" cap="none">
              <a:solidFill>
                <a:srgbClr val="ED1C24"/>
              </a:solidFill>
              <a:latin typeface="Calibri"/>
              <a:ea typeface="Calibri"/>
              <a:cs typeface="Calibri"/>
              <a:sym typeface="Calibri"/>
            </a:endParaRPr>
          </a:p>
        </p:txBody>
      </p:sp>
      <p:pic>
        <p:nvPicPr>
          <p:cNvPr id="83" name="Google Shape;83;p5"/>
          <p:cNvPicPr preferRelativeResize="0"/>
          <p:nvPr/>
        </p:nvPicPr>
        <p:blipFill rotWithShape="1">
          <a:blip r:embed="rId6">
            <a:alphaModFix/>
          </a:blip>
          <a:srcRect/>
          <a:stretch/>
        </p:blipFill>
        <p:spPr>
          <a:xfrm>
            <a:off x="8173844" y="767412"/>
            <a:ext cx="3548622" cy="4696955"/>
          </a:xfrm>
          <a:prstGeom prst="rect">
            <a:avLst/>
          </a:prstGeom>
          <a:noFill/>
          <a:ln>
            <a:noFill/>
          </a:ln>
        </p:spPr>
      </p:pic>
      <p:pic>
        <p:nvPicPr>
          <p:cNvPr id="84" name="Google Shape;84;p5"/>
          <p:cNvPicPr preferRelativeResize="0"/>
          <p:nvPr/>
        </p:nvPicPr>
        <p:blipFill rotWithShape="1">
          <a:blip r:embed="rId7">
            <a:alphaModFix/>
          </a:blip>
          <a:srcRect/>
          <a:stretch/>
        </p:blipFill>
        <p:spPr>
          <a:xfrm>
            <a:off x="201702" y="529848"/>
            <a:ext cx="7620000" cy="8890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6"/>
          <p:cNvSpPr txBox="1">
            <a:spLocks noGrp="1"/>
          </p:cNvSpPr>
          <p:nvPr>
            <p:ph type="title"/>
          </p:nvPr>
        </p:nvSpPr>
        <p:spPr>
          <a:xfrm>
            <a:off x="1115122" y="1327241"/>
            <a:ext cx="10303726" cy="545143"/>
          </a:xfrm>
          <a:prstGeom prst="rect">
            <a:avLst/>
          </a:prstGeom>
          <a:noFill/>
          <a:ln>
            <a:noFill/>
          </a:ln>
        </p:spPr>
        <p:txBody>
          <a:bodyPr spcFirstLastPara="1" wrap="square" lIns="0" tIns="0" rIns="0" bIns="0" anchor="t" anchorCtr="0">
            <a:noAutofit/>
          </a:bodyPr>
          <a:lstStyle/>
          <a:p>
            <a:pPr marL="0" lvl="0" indent="0" algn="l" rtl="0">
              <a:lnSpc>
                <a:spcPct val="90000"/>
              </a:lnSpc>
              <a:spcBef>
                <a:spcPts val="0"/>
              </a:spcBef>
              <a:spcAft>
                <a:spcPts val="0"/>
              </a:spcAft>
              <a:buClr>
                <a:schemeClr val="dk1"/>
              </a:buClr>
              <a:buSzPts val="2800"/>
              <a:buFont typeface="Calibri"/>
              <a:buNone/>
            </a:pPr>
            <a:r>
              <a:rPr lang="en-GB" sz="2800" b="1"/>
              <a:t>IOPSpark: provides a single ‘go to’ resource for teaching pre-19 physics</a:t>
            </a:r>
            <a:endParaRPr/>
          </a:p>
        </p:txBody>
      </p:sp>
      <p:pic>
        <p:nvPicPr>
          <p:cNvPr id="91" name="Google Shape;91;p6"/>
          <p:cNvPicPr preferRelativeResize="0"/>
          <p:nvPr/>
        </p:nvPicPr>
        <p:blipFill rotWithShape="1">
          <a:blip r:embed="rId3">
            <a:alphaModFix/>
          </a:blip>
          <a:srcRect/>
          <a:stretch/>
        </p:blipFill>
        <p:spPr>
          <a:xfrm>
            <a:off x="7890934" y="6324041"/>
            <a:ext cx="2777066" cy="488558"/>
          </a:xfrm>
          <a:prstGeom prst="rect">
            <a:avLst/>
          </a:prstGeom>
          <a:noFill/>
          <a:ln>
            <a:noFill/>
          </a:ln>
        </p:spPr>
      </p:pic>
      <p:sp>
        <p:nvSpPr>
          <p:cNvPr id="92" name="Google Shape;92;p6"/>
          <p:cNvSpPr txBox="1"/>
          <p:nvPr/>
        </p:nvSpPr>
        <p:spPr>
          <a:xfrm>
            <a:off x="1734646" y="2341755"/>
            <a:ext cx="8704755" cy="4139933"/>
          </a:xfrm>
          <a:prstGeom prst="rect">
            <a:avLst/>
          </a:prstGeom>
          <a:noFill/>
          <a:ln>
            <a:noFill/>
          </a:ln>
        </p:spPr>
        <p:txBody>
          <a:bodyPr spcFirstLastPara="1" wrap="square" lIns="0" tIns="0" rIns="0" bIns="0" anchor="t" anchorCtr="0">
            <a:noAutofit/>
          </a:bodyPr>
          <a:lstStyle/>
          <a:p>
            <a:pPr marL="126000" marR="0" lvl="0" indent="-126000"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Calibri"/>
                <a:ea typeface="Calibri"/>
                <a:cs typeface="Calibri"/>
                <a:sym typeface="Calibri"/>
              </a:rPr>
              <a:t>All our resources. All in one place: Search and filter across all our resources to quickly find the one you need.</a:t>
            </a:r>
            <a:endParaRPr/>
          </a:p>
          <a:p>
            <a:pPr marL="126000" marR="0" lvl="0" indent="-126000"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Calibri"/>
                <a:ea typeface="Calibri"/>
                <a:cs typeface="Calibri"/>
                <a:sym typeface="Calibri"/>
              </a:rPr>
              <a:t>Explore different types of resources, including our quick demos and glossary, and deepen your physics teaching expertise through our CPD videos </a:t>
            </a:r>
            <a:endParaRPr/>
          </a:p>
        </p:txBody>
      </p:sp>
      <p:pic>
        <p:nvPicPr>
          <p:cNvPr id="93" name="Google Shape;93;p6"/>
          <p:cNvPicPr preferRelativeResize="0"/>
          <p:nvPr/>
        </p:nvPicPr>
        <p:blipFill rotWithShape="1">
          <a:blip r:embed="rId4">
            <a:alphaModFix/>
          </a:blip>
          <a:srcRect t="18194" r="10627"/>
          <a:stretch/>
        </p:blipFill>
        <p:spPr>
          <a:xfrm>
            <a:off x="1524001" y="3594456"/>
            <a:ext cx="4958119" cy="3052689"/>
          </a:xfrm>
          <a:prstGeom prst="rect">
            <a:avLst/>
          </a:prstGeom>
          <a:noFill/>
          <a:ln>
            <a:noFill/>
          </a:ln>
        </p:spPr>
      </p:pic>
      <p:sp>
        <p:nvSpPr>
          <p:cNvPr id="94" name="Google Shape;94;p6"/>
          <p:cNvSpPr txBox="1"/>
          <p:nvPr/>
        </p:nvSpPr>
        <p:spPr>
          <a:xfrm>
            <a:off x="7300826" y="3607901"/>
            <a:ext cx="3957281" cy="2246769"/>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2800" b="0" i="0" u="none" strike="noStrike" cap="none">
                <a:solidFill>
                  <a:schemeClr val="dk1"/>
                </a:solidFill>
                <a:latin typeface="Calibri"/>
                <a:ea typeface="Calibri"/>
                <a:cs typeface="Calibri"/>
                <a:sym typeface="Calibri"/>
              </a:rPr>
              <a:t>Keep up-to-date on physics teaching news including </a:t>
            </a:r>
            <a:r>
              <a:rPr lang="en-GB" sz="2800" b="0" i="1" u="none" strike="noStrike" cap="none">
                <a:solidFill>
                  <a:schemeClr val="dk1"/>
                </a:solidFill>
                <a:latin typeface="Calibri"/>
                <a:ea typeface="Calibri"/>
                <a:cs typeface="Calibri"/>
                <a:sym typeface="Calibri"/>
              </a:rPr>
              <a:t>Classroom Physics </a:t>
            </a:r>
            <a:endParaRPr/>
          </a:p>
          <a:p>
            <a:pPr marL="0" marR="0" lvl="0" indent="0" algn="l" rtl="0">
              <a:spcBef>
                <a:spcPts val="0"/>
              </a:spcBef>
              <a:spcAft>
                <a:spcPts val="0"/>
              </a:spcAft>
              <a:buNone/>
            </a:pPr>
            <a:r>
              <a:rPr lang="en-GB" sz="2800" b="0" i="0" u="none" strike="noStrike" cap="none">
                <a:solidFill>
                  <a:schemeClr val="dk1"/>
                </a:solidFill>
                <a:latin typeface="Calibri"/>
                <a:ea typeface="Calibri"/>
                <a:cs typeface="Calibri"/>
                <a:sym typeface="Calibri"/>
              </a:rPr>
              <a:t>Visit today: </a:t>
            </a:r>
            <a:r>
              <a:rPr lang="en-GB" sz="2800" b="1" i="0" u="sng" strike="noStrike" cap="none">
                <a:solidFill>
                  <a:srgbClr val="FF0000"/>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iop.org/spark</a:t>
            </a:r>
            <a:endParaRPr sz="2800" b="1">
              <a:solidFill>
                <a:srgbClr val="FF0000"/>
              </a:solidFill>
              <a:latin typeface="Calibri"/>
              <a:ea typeface="Calibri"/>
              <a:cs typeface="Calibri"/>
              <a:sym typeface="Calibri"/>
            </a:endParaRPr>
          </a:p>
        </p:txBody>
      </p:sp>
      <p:pic>
        <p:nvPicPr>
          <p:cNvPr id="95" name="Google Shape;95;p6"/>
          <p:cNvPicPr preferRelativeResize="0"/>
          <p:nvPr/>
        </p:nvPicPr>
        <p:blipFill rotWithShape="1">
          <a:blip r:embed="rId6">
            <a:alphaModFix/>
          </a:blip>
          <a:srcRect/>
          <a:stretch/>
        </p:blipFill>
        <p:spPr>
          <a:xfrm>
            <a:off x="781566" y="273370"/>
            <a:ext cx="7620000" cy="8890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7"/>
          <p:cNvSpPr txBox="1">
            <a:spLocks noGrp="1"/>
          </p:cNvSpPr>
          <p:nvPr>
            <p:ph type="title"/>
          </p:nvPr>
        </p:nvSpPr>
        <p:spPr>
          <a:xfrm>
            <a:off x="903249" y="6020993"/>
            <a:ext cx="8292996" cy="752189"/>
          </a:xfrm>
          <a:prstGeom prst="rect">
            <a:avLst/>
          </a:prstGeom>
          <a:noFill/>
          <a:ln>
            <a:noFill/>
          </a:ln>
        </p:spPr>
        <p:txBody>
          <a:bodyPr spcFirstLastPara="1" wrap="square" lIns="0" tIns="0" rIns="0" bIns="0" anchor="ctr" anchorCtr="0">
            <a:normAutofit fontScale="90000"/>
          </a:bodyPr>
          <a:lstStyle/>
          <a:p>
            <a:pPr marL="0" lvl="0" indent="0" algn="l" rtl="0">
              <a:lnSpc>
                <a:spcPct val="90000"/>
              </a:lnSpc>
              <a:spcBef>
                <a:spcPts val="0"/>
              </a:spcBef>
              <a:spcAft>
                <a:spcPts val="0"/>
              </a:spcAft>
              <a:buClr>
                <a:schemeClr val="dk1"/>
              </a:buClr>
              <a:buSzPct val="100000"/>
              <a:buFont typeface="Calibri"/>
              <a:buNone/>
            </a:pPr>
            <a:r>
              <a:rPr lang="en-GB" sz="4000" b="1" i="0" u="none" strike="noStrike" cap="none">
                <a:solidFill>
                  <a:schemeClr val="dk1"/>
                </a:solidFill>
                <a:latin typeface="Calibri"/>
                <a:ea typeface="Calibri"/>
                <a:cs typeface="Calibri"/>
                <a:sym typeface="Calibri"/>
              </a:rPr>
              <a:t>IOP Resources </a:t>
            </a:r>
            <a:r>
              <a:rPr lang="en-GB" sz="4000" b="1" i="0" u="sng" strike="noStrike" cap="none">
                <a:solidFill>
                  <a:srgbClr val="0070C0"/>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https://spark.iop.org/</a:t>
            </a:r>
            <a:br>
              <a:rPr lang="en-GB" sz="2400" b="1" i="0" u="none" strike="noStrike" cap="none">
                <a:solidFill>
                  <a:srgbClr val="0070C0"/>
                </a:solidFill>
                <a:latin typeface="Calibri"/>
                <a:ea typeface="Calibri"/>
                <a:cs typeface="Calibri"/>
                <a:sym typeface="Calibri"/>
              </a:rPr>
            </a:br>
            <a:endParaRPr sz="2400" b="1" i="0" u="none" strike="noStrike" cap="none">
              <a:solidFill>
                <a:schemeClr val="dk1"/>
              </a:solidFill>
              <a:latin typeface="Calibri"/>
              <a:ea typeface="Calibri"/>
              <a:cs typeface="Calibri"/>
              <a:sym typeface="Calibri"/>
            </a:endParaRPr>
          </a:p>
        </p:txBody>
      </p:sp>
      <p:sp>
        <p:nvSpPr>
          <p:cNvPr id="102" name="Google Shape;102;p7"/>
          <p:cNvSpPr txBox="1"/>
          <p:nvPr/>
        </p:nvSpPr>
        <p:spPr>
          <a:xfrm>
            <a:off x="6322414" y="3429000"/>
            <a:ext cx="3929276" cy="1264386"/>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800"/>
              <a:buFont typeface="Arial"/>
              <a:buNone/>
            </a:pPr>
            <a:endParaRPr sz="1800" i="1">
              <a:solidFill>
                <a:schemeClr val="dk1"/>
              </a:solidFill>
              <a:latin typeface="Calibri"/>
              <a:ea typeface="Calibri"/>
              <a:cs typeface="Calibri"/>
              <a:sym typeface="Calibri"/>
            </a:endParaRPr>
          </a:p>
        </p:txBody>
      </p:sp>
      <p:pic>
        <p:nvPicPr>
          <p:cNvPr id="103" name="Google Shape;103;p7"/>
          <p:cNvPicPr preferRelativeResize="0"/>
          <p:nvPr/>
        </p:nvPicPr>
        <p:blipFill rotWithShape="1">
          <a:blip r:embed="rId4">
            <a:alphaModFix/>
          </a:blip>
          <a:srcRect l="2339" t="9449" r="50940" b="3943"/>
          <a:stretch/>
        </p:blipFill>
        <p:spPr>
          <a:xfrm>
            <a:off x="3959955" y="1507736"/>
            <a:ext cx="4272093" cy="2227277"/>
          </a:xfrm>
          <a:prstGeom prst="rect">
            <a:avLst/>
          </a:prstGeom>
          <a:noFill/>
          <a:ln>
            <a:noFill/>
          </a:ln>
        </p:spPr>
      </p:pic>
      <p:pic>
        <p:nvPicPr>
          <p:cNvPr id="104" name="Google Shape;104;p7"/>
          <p:cNvPicPr preferRelativeResize="0"/>
          <p:nvPr/>
        </p:nvPicPr>
        <p:blipFill rotWithShape="1">
          <a:blip r:embed="rId5">
            <a:alphaModFix/>
          </a:blip>
          <a:srcRect l="40988" t="9204" r="50734" b="3699"/>
          <a:stretch/>
        </p:blipFill>
        <p:spPr>
          <a:xfrm>
            <a:off x="9019558" y="1061897"/>
            <a:ext cx="1497845" cy="4432019"/>
          </a:xfrm>
          <a:prstGeom prst="rect">
            <a:avLst/>
          </a:prstGeom>
          <a:noFill/>
          <a:ln>
            <a:noFill/>
          </a:ln>
        </p:spPr>
      </p:pic>
      <p:pic>
        <p:nvPicPr>
          <p:cNvPr id="105" name="Google Shape;105;p7"/>
          <p:cNvPicPr preferRelativeResize="0"/>
          <p:nvPr/>
        </p:nvPicPr>
        <p:blipFill rotWithShape="1">
          <a:blip r:embed="rId6">
            <a:alphaModFix/>
          </a:blip>
          <a:srcRect t="4802" r="50963" b="4679"/>
          <a:stretch/>
        </p:blipFill>
        <p:spPr>
          <a:xfrm>
            <a:off x="4574651" y="4061194"/>
            <a:ext cx="3247745" cy="1686187"/>
          </a:xfrm>
          <a:prstGeom prst="rect">
            <a:avLst/>
          </a:prstGeom>
          <a:noFill/>
          <a:ln>
            <a:noFill/>
          </a:ln>
        </p:spPr>
      </p:pic>
      <p:pic>
        <p:nvPicPr>
          <p:cNvPr id="106" name="Google Shape;106;p7"/>
          <p:cNvPicPr preferRelativeResize="0"/>
          <p:nvPr/>
        </p:nvPicPr>
        <p:blipFill rotWithShape="1">
          <a:blip r:embed="rId7">
            <a:alphaModFix/>
          </a:blip>
          <a:srcRect l="87364" t="5046" b="50830"/>
          <a:stretch/>
        </p:blipFill>
        <p:spPr>
          <a:xfrm>
            <a:off x="2267411" y="2476082"/>
            <a:ext cx="1042798" cy="1867997"/>
          </a:xfrm>
          <a:prstGeom prst="rect">
            <a:avLst/>
          </a:prstGeom>
          <a:noFill/>
          <a:ln>
            <a:noFill/>
          </a:ln>
        </p:spPr>
      </p:pic>
      <p:cxnSp>
        <p:nvCxnSpPr>
          <p:cNvPr id="107" name="Google Shape;107;p7"/>
          <p:cNvCxnSpPr/>
          <p:nvPr/>
        </p:nvCxnSpPr>
        <p:spPr>
          <a:xfrm flipH="1">
            <a:off x="6459122" y="1750453"/>
            <a:ext cx="192131" cy="2365921"/>
          </a:xfrm>
          <a:prstGeom prst="straightConnector1">
            <a:avLst/>
          </a:prstGeom>
          <a:noFill/>
          <a:ln w="28575" cap="flat" cmpd="sng">
            <a:solidFill>
              <a:schemeClr val="dk2"/>
            </a:solidFill>
            <a:prstDash val="solid"/>
            <a:miter lim="800000"/>
            <a:headEnd type="none" w="sm" len="sm"/>
            <a:tailEnd type="triangle" w="med" len="med"/>
          </a:ln>
        </p:spPr>
      </p:cxnSp>
      <p:cxnSp>
        <p:nvCxnSpPr>
          <p:cNvPr id="108" name="Google Shape;108;p7"/>
          <p:cNvCxnSpPr/>
          <p:nvPr/>
        </p:nvCxnSpPr>
        <p:spPr>
          <a:xfrm flipH="1">
            <a:off x="3414647" y="1694053"/>
            <a:ext cx="2394729" cy="1071557"/>
          </a:xfrm>
          <a:prstGeom prst="straightConnector1">
            <a:avLst/>
          </a:prstGeom>
          <a:noFill/>
          <a:ln w="28575" cap="flat" cmpd="sng">
            <a:solidFill>
              <a:schemeClr val="dk2"/>
            </a:solidFill>
            <a:prstDash val="solid"/>
            <a:miter lim="800000"/>
            <a:headEnd type="none" w="sm" len="sm"/>
            <a:tailEnd type="triangle" w="med" len="med"/>
          </a:ln>
        </p:spPr>
      </p:cxnSp>
      <p:cxnSp>
        <p:nvCxnSpPr>
          <p:cNvPr id="109" name="Google Shape;109;p7"/>
          <p:cNvCxnSpPr/>
          <p:nvPr/>
        </p:nvCxnSpPr>
        <p:spPr>
          <a:xfrm rot="10800000" flipH="1">
            <a:off x="6198524" y="1375620"/>
            <a:ext cx="3521585" cy="258934"/>
          </a:xfrm>
          <a:prstGeom prst="straightConnector1">
            <a:avLst/>
          </a:prstGeom>
          <a:noFill/>
          <a:ln w="28575" cap="flat" cmpd="sng">
            <a:solidFill>
              <a:schemeClr val="dk2"/>
            </a:solidFill>
            <a:prstDash val="solid"/>
            <a:miter lim="800000"/>
            <a:headEnd type="none" w="sm" len="sm"/>
            <a:tailEnd type="triangle" w="med" len="med"/>
          </a:ln>
        </p:spPr>
      </p:cxnSp>
      <p:pic>
        <p:nvPicPr>
          <p:cNvPr id="110" name="Google Shape;110;p7"/>
          <p:cNvPicPr preferRelativeResize="0"/>
          <p:nvPr/>
        </p:nvPicPr>
        <p:blipFill rotWithShape="1">
          <a:blip r:embed="rId8">
            <a:alphaModFix/>
          </a:blip>
          <a:srcRect/>
          <a:stretch/>
        </p:blipFill>
        <p:spPr>
          <a:xfrm>
            <a:off x="533484" y="393664"/>
            <a:ext cx="7620000" cy="8890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pic>
        <p:nvPicPr>
          <p:cNvPr id="116" name="Google Shape;116;p8"/>
          <p:cNvPicPr preferRelativeResize="0"/>
          <p:nvPr/>
        </p:nvPicPr>
        <p:blipFill rotWithShape="1">
          <a:blip r:embed="rId3">
            <a:alphaModFix/>
          </a:blip>
          <a:srcRect l="38762" t="13460" r="50734" b="3699"/>
          <a:stretch/>
        </p:blipFill>
        <p:spPr>
          <a:xfrm>
            <a:off x="3743872" y="1327537"/>
            <a:ext cx="1894856" cy="4202926"/>
          </a:xfrm>
          <a:prstGeom prst="rect">
            <a:avLst/>
          </a:prstGeom>
          <a:noFill/>
          <a:ln>
            <a:noFill/>
          </a:ln>
        </p:spPr>
      </p:pic>
      <p:sp>
        <p:nvSpPr>
          <p:cNvPr id="117" name="Google Shape;117;p8"/>
          <p:cNvSpPr txBox="1">
            <a:spLocks noGrp="1"/>
          </p:cNvSpPr>
          <p:nvPr>
            <p:ph type="body" idx="1"/>
          </p:nvPr>
        </p:nvSpPr>
        <p:spPr>
          <a:xfrm>
            <a:off x="2406195" y="6414941"/>
            <a:ext cx="4185753" cy="3474776"/>
          </a:xfrm>
          <a:prstGeom prst="rect">
            <a:avLst/>
          </a:prstGeom>
          <a:noFill/>
          <a:ln>
            <a:noFill/>
          </a:ln>
        </p:spPr>
        <p:txBody>
          <a:bodyPr spcFirstLastPara="1" wrap="square" lIns="0" tIns="0" rIns="0" bIns="0" anchor="t" anchorCtr="0">
            <a:normAutofit/>
          </a:bodyPr>
          <a:lstStyle/>
          <a:p>
            <a:pPr marL="0" marR="0" lvl="0" indent="0" algn="l" rtl="0">
              <a:lnSpc>
                <a:spcPct val="100000"/>
              </a:lnSpc>
              <a:spcBef>
                <a:spcPts val="0"/>
              </a:spcBef>
              <a:spcAft>
                <a:spcPts val="0"/>
              </a:spcAft>
              <a:buClr>
                <a:schemeClr val="dk1"/>
              </a:buClr>
              <a:buSzPts val="2100"/>
              <a:buFont typeface="Arial"/>
              <a:buNone/>
            </a:pPr>
            <a:endParaRPr sz="2100" b="1" i="0" u="none" strike="noStrike" cap="none">
              <a:solidFill>
                <a:srgbClr val="0070C0"/>
              </a:solidFill>
              <a:latin typeface="Calibri"/>
              <a:ea typeface="Calibri"/>
              <a:cs typeface="Calibri"/>
              <a:sym typeface="Calibri"/>
            </a:endParaRPr>
          </a:p>
          <a:p>
            <a:pPr marL="342900" marR="0" lvl="0" indent="-209550" algn="l" rtl="0">
              <a:lnSpc>
                <a:spcPct val="100000"/>
              </a:lnSpc>
              <a:spcBef>
                <a:spcPts val="0"/>
              </a:spcBef>
              <a:spcAft>
                <a:spcPts val="0"/>
              </a:spcAft>
              <a:buClr>
                <a:schemeClr val="dk1"/>
              </a:buClr>
              <a:buSzPts val="2100"/>
              <a:buFont typeface="Arial"/>
              <a:buNone/>
            </a:pPr>
            <a:endParaRPr sz="2100" b="1" i="0" u="none" strike="noStrike" cap="none">
              <a:solidFill>
                <a:srgbClr val="0070C0"/>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2100"/>
              <a:buFont typeface="Arial"/>
              <a:buNone/>
            </a:pPr>
            <a:endParaRPr sz="2100" b="1" i="0" u="none" strike="noStrike" cap="none">
              <a:solidFill>
                <a:srgbClr val="0070C0"/>
              </a:solidFill>
              <a:latin typeface="Calibri"/>
              <a:ea typeface="Calibri"/>
              <a:cs typeface="Calibri"/>
              <a:sym typeface="Calibri"/>
            </a:endParaRPr>
          </a:p>
        </p:txBody>
      </p:sp>
      <p:sp>
        <p:nvSpPr>
          <p:cNvPr id="118" name="Google Shape;118;p8"/>
          <p:cNvSpPr txBox="1">
            <a:spLocks noGrp="1"/>
          </p:cNvSpPr>
          <p:nvPr>
            <p:ph type="title"/>
          </p:nvPr>
        </p:nvSpPr>
        <p:spPr>
          <a:xfrm>
            <a:off x="1310389" y="6312857"/>
            <a:ext cx="9024671" cy="545143"/>
          </a:xfrm>
          <a:prstGeom prst="rect">
            <a:avLst/>
          </a:prstGeom>
          <a:noFill/>
          <a:ln>
            <a:noFill/>
          </a:ln>
        </p:spPr>
        <p:txBody>
          <a:bodyPr spcFirstLastPara="1" wrap="square" lIns="0" tIns="0" rIns="0" bIns="0" anchor="ctr" anchorCtr="0">
            <a:normAutofit fontScale="90000"/>
          </a:bodyPr>
          <a:lstStyle/>
          <a:p>
            <a:pPr marL="0" lvl="0" indent="0" algn="l" rtl="0">
              <a:lnSpc>
                <a:spcPct val="90000"/>
              </a:lnSpc>
              <a:spcBef>
                <a:spcPts val="0"/>
              </a:spcBef>
              <a:spcAft>
                <a:spcPts val="0"/>
              </a:spcAft>
              <a:buClr>
                <a:schemeClr val="dk1"/>
              </a:buClr>
              <a:buSzPct val="100000"/>
              <a:buFont typeface="Calibri"/>
              <a:buNone/>
            </a:pPr>
            <a:r>
              <a:rPr lang="en-GB" sz="4000" b="1" i="0" u="none" strike="noStrike" cap="none">
                <a:solidFill>
                  <a:schemeClr val="dk1"/>
                </a:solidFill>
                <a:latin typeface="Calibri"/>
                <a:ea typeface="Calibri"/>
                <a:cs typeface="Calibri"/>
                <a:sym typeface="Calibri"/>
              </a:rPr>
              <a:t>IOP Resources </a:t>
            </a:r>
            <a:r>
              <a:rPr lang="en-GB" sz="4000" b="1" i="0" u="sng" strike="noStrike" cap="none">
                <a:solidFill>
                  <a:srgbClr val="0070C0"/>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https://spark.iop.org/</a:t>
            </a:r>
            <a:br>
              <a:rPr lang="en-GB" sz="4000" b="1" i="0" u="none" strike="noStrike" cap="none">
                <a:solidFill>
                  <a:srgbClr val="0070C0"/>
                </a:solidFill>
                <a:latin typeface="Calibri"/>
                <a:ea typeface="Calibri"/>
                <a:cs typeface="Calibri"/>
                <a:sym typeface="Calibri"/>
              </a:rPr>
            </a:br>
            <a:endParaRPr sz="4000" b="1" i="0" u="none" strike="noStrike" cap="none">
              <a:solidFill>
                <a:schemeClr val="dk1"/>
              </a:solidFill>
              <a:latin typeface="Calibri"/>
              <a:ea typeface="Calibri"/>
              <a:cs typeface="Calibri"/>
              <a:sym typeface="Calibri"/>
            </a:endParaRPr>
          </a:p>
        </p:txBody>
      </p:sp>
      <p:sp>
        <p:nvSpPr>
          <p:cNvPr id="119" name="Google Shape;119;p8"/>
          <p:cNvSpPr txBox="1"/>
          <p:nvPr/>
        </p:nvSpPr>
        <p:spPr>
          <a:xfrm>
            <a:off x="6322414" y="3429000"/>
            <a:ext cx="3929276" cy="1264386"/>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chemeClr val="dk1"/>
              </a:buClr>
              <a:buSzPts val="1800"/>
              <a:buFont typeface="Arial"/>
              <a:buNone/>
            </a:pPr>
            <a:endParaRPr sz="1800" i="1">
              <a:solidFill>
                <a:schemeClr val="dk1"/>
              </a:solidFill>
              <a:latin typeface="Calibri"/>
              <a:ea typeface="Calibri"/>
              <a:cs typeface="Calibri"/>
              <a:sym typeface="Calibri"/>
            </a:endParaRPr>
          </a:p>
        </p:txBody>
      </p:sp>
      <p:pic>
        <p:nvPicPr>
          <p:cNvPr id="120" name="Google Shape;120;p8"/>
          <p:cNvPicPr preferRelativeResize="0"/>
          <p:nvPr/>
        </p:nvPicPr>
        <p:blipFill rotWithShape="1">
          <a:blip r:embed="rId5">
            <a:alphaModFix/>
          </a:blip>
          <a:srcRect l="15826" t="46147" r="67110" b="4434"/>
          <a:stretch/>
        </p:blipFill>
        <p:spPr>
          <a:xfrm>
            <a:off x="1603098" y="4098192"/>
            <a:ext cx="2100477" cy="1710873"/>
          </a:xfrm>
          <a:prstGeom prst="rect">
            <a:avLst/>
          </a:prstGeom>
          <a:noFill/>
          <a:ln>
            <a:noFill/>
          </a:ln>
        </p:spPr>
      </p:pic>
      <p:pic>
        <p:nvPicPr>
          <p:cNvPr id="121" name="Google Shape;121;p8"/>
          <p:cNvPicPr preferRelativeResize="0"/>
          <p:nvPr/>
        </p:nvPicPr>
        <p:blipFill rotWithShape="1">
          <a:blip r:embed="rId6">
            <a:alphaModFix/>
          </a:blip>
          <a:srcRect l="15894" t="41253" r="66422" b="5656"/>
          <a:stretch/>
        </p:blipFill>
        <p:spPr>
          <a:xfrm>
            <a:off x="2037350" y="2252646"/>
            <a:ext cx="2158247" cy="1822333"/>
          </a:xfrm>
          <a:prstGeom prst="rect">
            <a:avLst/>
          </a:prstGeom>
          <a:noFill/>
          <a:ln>
            <a:noFill/>
          </a:ln>
        </p:spPr>
      </p:pic>
      <p:pic>
        <p:nvPicPr>
          <p:cNvPr id="122" name="Google Shape;122;p8"/>
          <p:cNvPicPr preferRelativeResize="0"/>
          <p:nvPr/>
        </p:nvPicPr>
        <p:blipFill rotWithShape="1">
          <a:blip r:embed="rId7">
            <a:alphaModFix/>
          </a:blip>
          <a:srcRect t="4311" r="50803" b="11528"/>
          <a:stretch/>
        </p:blipFill>
        <p:spPr>
          <a:xfrm>
            <a:off x="5964581" y="1017838"/>
            <a:ext cx="4498596" cy="2164360"/>
          </a:xfrm>
          <a:prstGeom prst="rect">
            <a:avLst/>
          </a:prstGeom>
          <a:noFill/>
          <a:ln>
            <a:noFill/>
          </a:ln>
        </p:spPr>
      </p:pic>
      <p:pic>
        <p:nvPicPr>
          <p:cNvPr id="123" name="Google Shape;123;p8"/>
          <p:cNvPicPr preferRelativeResize="0"/>
          <p:nvPr/>
        </p:nvPicPr>
        <p:blipFill rotWithShape="1">
          <a:blip r:embed="rId8">
            <a:alphaModFix/>
          </a:blip>
          <a:srcRect/>
          <a:stretch/>
        </p:blipFill>
        <p:spPr>
          <a:xfrm>
            <a:off x="6239047" y="3415722"/>
            <a:ext cx="4096013" cy="2133081"/>
          </a:xfrm>
          <a:prstGeom prst="rect">
            <a:avLst/>
          </a:prstGeom>
          <a:noFill/>
          <a:ln>
            <a:noFill/>
          </a:ln>
        </p:spPr>
      </p:pic>
      <p:cxnSp>
        <p:nvCxnSpPr>
          <p:cNvPr id="124" name="Google Shape;124;p8"/>
          <p:cNvCxnSpPr/>
          <p:nvPr/>
        </p:nvCxnSpPr>
        <p:spPr>
          <a:xfrm rot="10800000" flipH="1">
            <a:off x="5679025" y="1637237"/>
            <a:ext cx="643390" cy="159053"/>
          </a:xfrm>
          <a:prstGeom prst="straightConnector1">
            <a:avLst/>
          </a:prstGeom>
          <a:noFill/>
          <a:ln w="28575" cap="flat" cmpd="sng">
            <a:solidFill>
              <a:schemeClr val="dk2"/>
            </a:solidFill>
            <a:prstDash val="solid"/>
            <a:miter lim="800000"/>
            <a:headEnd type="none" w="sm" len="sm"/>
            <a:tailEnd type="triangle" w="med" len="med"/>
          </a:ln>
        </p:spPr>
      </p:cxnSp>
      <p:cxnSp>
        <p:nvCxnSpPr>
          <p:cNvPr id="125" name="Google Shape;125;p8"/>
          <p:cNvCxnSpPr/>
          <p:nvPr/>
        </p:nvCxnSpPr>
        <p:spPr>
          <a:xfrm flipH="1">
            <a:off x="3743873" y="1637237"/>
            <a:ext cx="1146211" cy="868451"/>
          </a:xfrm>
          <a:prstGeom prst="straightConnector1">
            <a:avLst/>
          </a:prstGeom>
          <a:noFill/>
          <a:ln w="28575" cap="flat" cmpd="sng">
            <a:solidFill>
              <a:schemeClr val="dk2"/>
            </a:solidFill>
            <a:prstDash val="solid"/>
            <a:miter lim="800000"/>
            <a:headEnd type="none" w="sm" len="sm"/>
            <a:tailEnd type="triangle" w="med" len="med"/>
          </a:ln>
        </p:spPr>
      </p:cxnSp>
      <p:cxnSp>
        <p:nvCxnSpPr>
          <p:cNvPr id="126" name="Google Shape;126;p8"/>
          <p:cNvCxnSpPr/>
          <p:nvPr/>
        </p:nvCxnSpPr>
        <p:spPr>
          <a:xfrm>
            <a:off x="5652847" y="2007227"/>
            <a:ext cx="1294637" cy="1583828"/>
          </a:xfrm>
          <a:prstGeom prst="straightConnector1">
            <a:avLst/>
          </a:prstGeom>
          <a:noFill/>
          <a:ln w="28575" cap="flat" cmpd="sng">
            <a:solidFill>
              <a:schemeClr val="dk2"/>
            </a:solidFill>
            <a:prstDash val="solid"/>
            <a:miter lim="800000"/>
            <a:headEnd type="none" w="sm" len="sm"/>
            <a:tailEnd type="triangle" w="med" len="med"/>
          </a:ln>
        </p:spPr>
      </p:cxnSp>
      <p:pic>
        <p:nvPicPr>
          <p:cNvPr id="127" name="Google Shape;127;p8"/>
          <p:cNvPicPr preferRelativeResize="0"/>
          <p:nvPr/>
        </p:nvPicPr>
        <p:blipFill rotWithShape="1">
          <a:blip r:embed="rId9">
            <a:alphaModFix/>
          </a:blip>
          <a:srcRect/>
          <a:stretch/>
        </p:blipFill>
        <p:spPr>
          <a:xfrm>
            <a:off x="781566" y="273370"/>
            <a:ext cx="7620000" cy="8890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9"/>
          <p:cNvSpPr txBox="1">
            <a:spLocks noGrp="1"/>
          </p:cNvSpPr>
          <p:nvPr>
            <p:ph type="title"/>
          </p:nvPr>
        </p:nvSpPr>
        <p:spPr>
          <a:xfrm flipH="1">
            <a:off x="1226633" y="5869476"/>
            <a:ext cx="7787576" cy="613874"/>
          </a:xfrm>
          <a:prstGeom prst="rect">
            <a:avLst/>
          </a:prstGeom>
          <a:noFill/>
          <a:ln>
            <a:noFill/>
          </a:ln>
        </p:spPr>
        <p:txBody>
          <a:bodyPr spcFirstLastPara="1" wrap="square" lIns="0" tIns="0" rIns="0" bIns="0" anchor="t" anchorCtr="0">
            <a:noAutofit/>
          </a:bodyPr>
          <a:lstStyle/>
          <a:p>
            <a:pPr marL="0" lvl="0" indent="0" algn="l" rtl="0">
              <a:lnSpc>
                <a:spcPct val="90000"/>
              </a:lnSpc>
              <a:spcBef>
                <a:spcPts val="0"/>
              </a:spcBef>
              <a:spcAft>
                <a:spcPts val="0"/>
              </a:spcAft>
              <a:buClr>
                <a:schemeClr val="dk1"/>
              </a:buClr>
              <a:buSzPts val="4000"/>
              <a:buFont typeface="Calibri"/>
              <a:buNone/>
            </a:pPr>
            <a:r>
              <a:rPr lang="en-GB" sz="4000" b="1"/>
              <a:t>IOPSpark: misconceptions</a:t>
            </a:r>
            <a:endParaRPr/>
          </a:p>
        </p:txBody>
      </p:sp>
      <p:pic>
        <p:nvPicPr>
          <p:cNvPr id="134" name="Google Shape;134;p9"/>
          <p:cNvPicPr preferRelativeResize="0"/>
          <p:nvPr/>
        </p:nvPicPr>
        <p:blipFill rotWithShape="1">
          <a:blip r:embed="rId3">
            <a:alphaModFix/>
          </a:blip>
          <a:srcRect/>
          <a:stretch/>
        </p:blipFill>
        <p:spPr>
          <a:xfrm>
            <a:off x="7662334" y="5994792"/>
            <a:ext cx="2777066" cy="488558"/>
          </a:xfrm>
          <a:prstGeom prst="rect">
            <a:avLst/>
          </a:prstGeom>
          <a:noFill/>
          <a:ln>
            <a:noFill/>
          </a:ln>
        </p:spPr>
      </p:pic>
      <p:sp>
        <p:nvSpPr>
          <p:cNvPr id="135" name="Google Shape;135;p9"/>
          <p:cNvSpPr txBox="1"/>
          <p:nvPr/>
        </p:nvSpPr>
        <p:spPr>
          <a:xfrm>
            <a:off x="7994388" y="799038"/>
            <a:ext cx="3974951" cy="4478149"/>
          </a:xfrm>
          <a:prstGeom prst="rect">
            <a:avLst/>
          </a:prstGeom>
          <a:noFill/>
          <a:ln>
            <a:noFill/>
          </a:ln>
        </p:spPr>
        <p:txBody>
          <a:bodyPr spcFirstLastPara="1" wrap="square" lIns="91425" tIns="45700" rIns="91425" bIns="45700" anchor="t" anchorCtr="0">
            <a:spAutoFit/>
          </a:bodyPr>
          <a:lstStyle/>
          <a:p>
            <a:pPr marL="342900" marR="0" lvl="0" indent="-342900" algn="l" rtl="0">
              <a:spcBef>
                <a:spcPts val="0"/>
              </a:spcBef>
              <a:spcAft>
                <a:spcPts val="0"/>
              </a:spcAft>
              <a:buClr>
                <a:schemeClr val="dk1"/>
              </a:buClr>
              <a:buSzPts val="1900"/>
              <a:buFont typeface="Arial"/>
              <a:buChar char="•"/>
            </a:pPr>
            <a:r>
              <a:rPr lang="en-GB" sz="1900">
                <a:solidFill>
                  <a:schemeClr val="dk1"/>
                </a:solidFill>
                <a:latin typeface="Calibri"/>
                <a:ea typeface="Calibri"/>
                <a:cs typeface="Calibri"/>
                <a:sym typeface="Calibri"/>
              </a:rPr>
              <a:t>Browse hundreds of misconception statements:</a:t>
            </a:r>
            <a:endParaRPr/>
          </a:p>
          <a:p>
            <a:pPr marL="800100" marR="0" lvl="1" indent="-342900" algn="l" rtl="0">
              <a:spcBef>
                <a:spcPts val="0"/>
              </a:spcBef>
              <a:spcAft>
                <a:spcPts val="0"/>
              </a:spcAft>
              <a:buClr>
                <a:schemeClr val="dk1"/>
              </a:buClr>
              <a:buSzPts val="1900"/>
              <a:buFont typeface="Arial"/>
              <a:buChar char="•"/>
            </a:pPr>
            <a:r>
              <a:rPr lang="en-GB" sz="1900" b="0" i="0" u="none" strike="noStrike" cap="none">
                <a:solidFill>
                  <a:schemeClr val="dk1"/>
                </a:solidFill>
                <a:latin typeface="Calibri"/>
                <a:ea typeface="Calibri"/>
                <a:cs typeface="Calibri"/>
                <a:sym typeface="Calibri"/>
              </a:rPr>
              <a:t>Content for Electricity &amp; Magnetism, Force &amp; Motion, Energy &amp; Thermal physics and Light, Sound &amp; Waves, Earth &amp; Space, Properties of Matter, Quantum &amp; Nuclear</a:t>
            </a:r>
            <a:endParaRPr/>
          </a:p>
          <a:p>
            <a:pPr marL="342900" marR="0" lvl="0" indent="-342900" algn="l" rtl="0">
              <a:spcBef>
                <a:spcPts val="0"/>
              </a:spcBef>
              <a:spcAft>
                <a:spcPts val="0"/>
              </a:spcAft>
              <a:buClr>
                <a:schemeClr val="dk1"/>
              </a:buClr>
              <a:buSzPts val="1900"/>
              <a:buFont typeface="Arial"/>
              <a:buChar char="•"/>
            </a:pPr>
            <a:r>
              <a:rPr lang="en-GB" sz="1900">
                <a:solidFill>
                  <a:schemeClr val="dk1"/>
                </a:solidFill>
                <a:latin typeface="Calibri"/>
                <a:ea typeface="Calibri"/>
                <a:cs typeface="Calibri"/>
                <a:sym typeface="Calibri"/>
              </a:rPr>
              <a:t>Each statement comes with references, diagnostic questions and resources to address the misconception</a:t>
            </a:r>
            <a:endParaRPr/>
          </a:p>
          <a:p>
            <a:pPr marL="342900" marR="0" lvl="0" indent="-342900" algn="l" rtl="0">
              <a:spcBef>
                <a:spcPts val="0"/>
              </a:spcBef>
              <a:spcAft>
                <a:spcPts val="0"/>
              </a:spcAft>
              <a:buClr>
                <a:schemeClr val="dk1"/>
              </a:buClr>
              <a:buSzPts val="1900"/>
              <a:buFont typeface="Arial"/>
              <a:buChar char="•"/>
            </a:pPr>
            <a:r>
              <a:rPr lang="en-GB" sz="1900">
                <a:solidFill>
                  <a:schemeClr val="dk1"/>
                </a:solidFill>
                <a:latin typeface="Calibri"/>
                <a:ea typeface="Calibri"/>
                <a:cs typeface="Calibri"/>
                <a:sym typeface="Calibri"/>
              </a:rPr>
              <a:t>See also:</a:t>
            </a:r>
            <a:endParaRPr/>
          </a:p>
          <a:p>
            <a:pPr marL="800100" marR="0" lvl="1" indent="-342900" algn="l" rtl="0">
              <a:spcBef>
                <a:spcPts val="0"/>
              </a:spcBef>
              <a:spcAft>
                <a:spcPts val="0"/>
              </a:spcAft>
              <a:buClr>
                <a:schemeClr val="dk1"/>
              </a:buClr>
              <a:buSzPts val="1900"/>
              <a:buFont typeface="Arial"/>
              <a:buChar char="•"/>
            </a:pPr>
            <a:r>
              <a:rPr lang="en-GB" sz="1900" b="0" i="0" u="none" strike="noStrike" cap="none">
                <a:solidFill>
                  <a:schemeClr val="dk1"/>
                </a:solidFill>
                <a:latin typeface="Calibri"/>
                <a:ea typeface="Calibri"/>
                <a:cs typeface="Calibri"/>
                <a:sym typeface="Calibri"/>
              </a:rPr>
              <a:t>https://www.stem.org.uk/best-evidence-science-teaching</a:t>
            </a:r>
            <a:endParaRPr/>
          </a:p>
        </p:txBody>
      </p:sp>
      <p:pic>
        <p:nvPicPr>
          <p:cNvPr id="136" name="Google Shape;136;p9"/>
          <p:cNvPicPr preferRelativeResize="0"/>
          <p:nvPr/>
        </p:nvPicPr>
        <p:blipFill rotWithShape="1">
          <a:blip r:embed="rId4">
            <a:alphaModFix/>
          </a:blip>
          <a:srcRect/>
          <a:stretch/>
        </p:blipFill>
        <p:spPr>
          <a:xfrm>
            <a:off x="3704959" y="1444986"/>
            <a:ext cx="3863863" cy="2653282"/>
          </a:xfrm>
          <a:prstGeom prst="rect">
            <a:avLst/>
          </a:prstGeom>
          <a:noFill/>
          <a:ln w="9525" cap="flat" cmpd="sng">
            <a:solidFill>
              <a:schemeClr val="dk1"/>
            </a:solidFill>
            <a:prstDash val="solid"/>
            <a:miter lim="800000"/>
            <a:headEnd type="none" w="sm" len="sm"/>
            <a:tailEnd type="none" w="sm" len="sm"/>
          </a:ln>
        </p:spPr>
      </p:pic>
      <p:pic>
        <p:nvPicPr>
          <p:cNvPr id="137" name="Google Shape;137;p9"/>
          <p:cNvPicPr preferRelativeResize="0"/>
          <p:nvPr/>
        </p:nvPicPr>
        <p:blipFill rotWithShape="1">
          <a:blip r:embed="rId5">
            <a:alphaModFix/>
          </a:blip>
          <a:srcRect/>
          <a:stretch/>
        </p:blipFill>
        <p:spPr>
          <a:xfrm>
            <a:off x="1622435" y="3627745"/>
            <a:ext cx="4365770" cy="2241731"/>
          </a:xfrm>
          <a:prstGeom prst="rect">
            <a:avLst/>
          </a:prstGeom>
          <a:noFill/>
          <a:ln>
            <a:noFill/>
          </a:ln>
        </p:spPr>
      </p:pic>
      <p:pic>
        <p:nvPicPr>
          <p:cNvPr id="138" name="Google Shape;138;p9"/>
          <p:cNvPicPr preferRelativeResize="0"/>
          <p:nvPr/>
        </p:nvPicPr>
        <p:blipFill rotWithShape="1">
          <a:blip r:embed="rId6">
            <a:alphaModFix/>
          </a:blip>
          <a:srcRect/>
          <a:stretch/>
        </p:blipFill>
        <p:spPr>
          <a:xfrm>
            <a:off x="161605" y="386611"/>
            <a:ext cx="7620000" cy="8890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10"/>
          <p:cNvSpPr txBox="1">
            <a:spLocks noGrp="1"/>
          </p:cNvSpPr>
          <p:nvPr>
            <p:ph type="body" idx="1"/>
          </p:nvPr>
        </p:nvSpPr>
        <p:spPr>
          <a:xfrm>
            <a:off x="6611550" y="1914719"/>
            <a:ext cx="3793331" cy="3474776"/>
          </a:xfrm>
          <a:prstGeom prst="rect">
            <a:avLst/>
          </a:prstGeom>
          <a:noFill/>
          <a:ln>
            <a:noFill/>
          </a:ln>
        </p:spPr>
        <p:txBody>
          <a:bodyPr spcFirstLastPara="1" wrap="square" lIns="0" tIns="0" rIns="0" bIns="0" anchor="t" anchorCtr="0">
            <a:normAutofit/>
          </a:bodyPr>
          <a:lstStyle/>
          <a:p>
            <a:pPr marL="214313" lvl="0" indent="-214313" algn="l" rtl="0">
              <a:lnSpc>
                <a:spcPct val="100000"/>
              </a:lnSpc>
              <a:spcBef>
                <a:spcPts val="0"/>
              </a:spcBef>
              <a:spcAft>
                <a:spcPts val="0"/>
              </a:spcAft>
              <a:buClr>
                <a:srgbClr val="000000"/>
              </a:buClr>
              <a:buSzPts val="1800"/>
              <a:buFont typeface="Arial"/>
              <a:buChar char="•"/>
            </a:pPr>
            <a:r>
              <a:rPr lang="en-GB" sz="1800" b="0" i="0">
                <a:solidFill>
                  <a:srgbClr val="000000"/>
                </a:solidFill>
                <a:latin typeface="Franklin Gothic"/>
                <a:ea typeface="Franklin Gothic"/>
                <a:cs typeface="Franklin Gothic"/>
                <a:sym typeface="Franklin Gothic"/>
              </a:rPr>
              <a:t>The DOMAINS programme covers all the </a:t>
            </a:r>
            <a:r>
              <a:rPr lang="en-GB" sz="1800">
                <a:solidFill>
                  <a:srgbClr val="000000"/>
                </a:solidFill>
                <a:latin typeface="Franklin Gothic"/>
                <a:ea typeface="Franklin Gothic"/>
                <a:cs typeface="Franklin Gothic"/>
                <a:sym typeface="Franklin Gothic"/>
              </a:rPr>
              <a:t>physics content</a:t>
            </a:r>
            <a:r>
              <a:rPr lang="en-GB" sz="1800" b="0" i="0">
                <a:solidFill>
                  <a:srgbClr val="000000"/>
                </a:solidFill>
                <a:latin typeface="Franklin Gothic"/>
                <a:ea typeface="Franklin Gothic"/>
                <a:cs typeface="Franklin Gothic"/>
                <a:sym typeface="Franklin Gothic"/>
              </a:rPr>
              <a:t> (</a:t>
            </a:r>
            <a:r>
              <a:rPr lang="en-GB" sz="1800">
                <a:solidFill>
                  <a:srgbClr val="000000"/>
                </a:solidFill>
                <a:latin typeface="Franklin Gothic"/>
                <a:ea typeface="Franklin Gothic"/>
                <a:cs typeface="Franklin Gothic"/>
                <a:sym typeface="Franklin Gothic"/>
              </a:rPr>
              <a:t>on</a:t>
            </a:r>
            <a:r>
              <a:rPr lang="en-GB" sz="1800" b="0" i="0">
                <a:solidFill>
                  <a:srgbClr val="000000"/>
                </a:solidFill>
                <a:latin typeface="Franklin Gothic"/>
                <a:ea typeface="Franklin Gothic"/>
                <a:cs typeface="Franklin Gothic"/>
                <a:sym typeface="Franklin Gothic"/>
              </a:rPr>
              <a:t> IOPSpark).</a:t>
            </a:r>
            <a:endParaRPr sz="1800">
              <a:solidFill>
                <a:srgbClr val="000000"/>
              </a:solidFill>
              <a:latin typeface="Franklin Gothic"/>
              <a:ea typeface="Franklin Gothic"/>
              <a:cs typeface="Franklin Gothic"/>
              <a:sym typeface="Franklin Gothic"/>
            </a:endParaRPr>
          </a:p>
          <a:p>
            <a:pPr marL="214313" lvl="0" indent="-214313" algn="l" rtl="0">
              <a:lnSpc>
                <a:spcPct val="100000"/>
              </a:lnSpc>
              <a:spcBef>
                <a:spcPts val="1000"/>
              </a:spcBef>
              <a:spcAft>
                <a:spcPts val="0"/>
              </a:spcAft>
              <a:buClr>
                <a:srgbClr val="000000"/>
              </a:buClr>
              <a:buSzPts val="1800"/>
              <a:buFont typeface="Arial"/>
              <a:buChar char="•"/>
            </a:pPr>
            <a:r>
              <a:rPr lang="en-GB" sz="1800">
                <a:solidFill>
                  <a:srgbClr val="000000"/>
                </a:solidFill>
                <a:latin typeface="Franklin Gothic"/>
                <a:ea typeface="Franklin Gothic"/>
                <a:cs typeface="Franklin Gothic"/>
                <a:sym typeface="Franklin Gothic"/>
              </a:rPr>
              <a:t>There are videos covering key areas of difficulty, explanations and links to other resources. </a:t>
            </a:r>
            <a:endParaRPr sz="1800">
              <a:solidFill>
                <a:srgbClr val="000000"/>
              </a:solidFill>
              <a:latin typeface="Franklin Gothic"/>
              <a:ea typeface="Franklin Gothic"/>
              <a:cs typeface="Franklin Gothic"/>
              <a:sym typeface="Franklin Gothic"/>
            </a:endParaRPr>
          </a:p>
          <a:p>
            <a:pPr marL="214313" lvl="0" indent="-214313" algn="l" rtl="0">
              <a:lnSpc>
                <a:spcPct val="100000"/>
              </a:lnSpc>
              <a:spcBef>
                <a:spcPts val="1000"/>
              </a:spcBef>
              <a:spcAft>
                <a:spcPts val="0"/>
              </a:spcAft>
              <a:buClr>
                <a:srgbClr val="000000"/>
              </a:buClr>
              <a:buSzPts val="1800"/>
              <a:buFont typeface="Arial"/>
              <a:buChar char="•"/>
            </a:pPr>
            <a:r>
              <a:rPr lang="en-GB" sz="1800">
                <a:solidFill>
                  <a:srgbClr val="000000"/>
                </a:solidFill>
                <a:latin typeface="Franklin Gothic"/>
                <a:ea typeface="Franklin Gothic"/>
                <a:cs typeface="Franklin Gothic"/>
                <a:sym typeface="Franklin Gothic"/>
              </a:rPr>
              <a:t>No login needed: just watch, think and develop.</a:t>
            </a:r>
            <a:endParaRPr/>
          </a:p>
          <a:p>
            <a:pPr marL="214313" lvl="0" indent="-214313" algn="l" rtl="0">
              <a:lnSpc>
                <a:spcPct val="100000"/>
              </a:lnSpc>
              <a:spcBef>
                <a:spcPts val="1000"/>
              </a:spcBef>
              <a:spcAft>
                <a:spcPts val="0"/>
              </a:spcAft>
              <a:buClr>
                <a:srgbClr val="000000"/>
              </a:buClr>
              <a:buSzPts val="1800"/>
              <a:buFont typeface="Arial"/>
              <a:buChar char="•"/>
            </a:pPr>
            <a:r>
              <a:rPr lang="en-GB" sz="1800" u="sng">
                <a:solidFill>
                  <a:srgbClr val="000000"/>
                </a:solidFill>
                <a:latin typeface="Franklin Gothic"/>
                <a:ea typeface="Franklin Gothic"/>
                <a:cs typeface="Franklin Gothic"/>
                <a:sym typeface="Franklin Gothic"/>
                <a:hlinkClick r:id="rId3">
                  <a:extLst>
                    <a:ext uri="{A12FA001-AC4F-418D-AE19-62706E023703}">
                      <ahyp:hlinkClr xmlns:ahyp="http://schemas.microsoft.com/office/drawing/2018/hyperlinkcolor" val="tx"/>
                    </a:ext>
                  </a:extLst>
                </a:hlinkClick>
              </a:rPr>
              <a:t>https://spark.iop.org/iop-domains-physics-cpd-programme</a:t>
            </a:r>
            <a:endParaRPr sz="1800">
              <a:solidFill>
                <a:srgbClr val="000000"/>
              </a:solidFill>
              <a:latin typeface="Franklin Gothic"/>
              <a:ea typeface="Franklin Gothic"/>
              <a:cs typeface="Franklin Gothic"/>
              <a:sym typeface="Franklin Gothic"/>
            </a:endParaRPr>
          </a:p>
          <a:p>
            <a:pPr marL="214313" lvl="0" indent="-100013" algn="l" rtl="0">
              <a:lnSpc>
                <a:spcPct val="100000"/>
              </a:lnSpc>
              <a:spcBef>
                <a:spcPts val="1000"/>
              </a:spcBef>
              <a:spcAft>
                <a:spcPts val="0"/>
              </a:spcAft>
              <a:buClr>
                <a:schemeClr val="dk1"/>
              </a:buClr>
              <a:buSzPts val="1800"/>
              <a:buFont typeface="Arial"/>
              <a:buNone/>
            </a:pPr>
            <a:endParaRPr sz="1800">
              <a:solidFill>
                <a:srgbClr val="000000"/>
              </a:solidFill>
              <a:latin typeface="Franklin Gothic"/>
              <a:ea typeface="Franklin Gothic"/>
              <a:cs typeface="Franklin Gothic"/>
              <a:sym typeface="Franklin Gothic"/>
            </a:endParaRPr>
          </a:p>
          <a:p>
            <a:pPr marL="0" lvl="0" indent="0" algn="l" rtl="0">
              <a:lnSpc>
                <a:spcPct val="130000"/>
              </a:lnSpc>
              <a:spcBef>
                <a:spcPts val="1000"/>
              </a:spcBef>
              <a:spcAft>
                <a:spcPts val="0"/>
              </a:spcAft>
              <a:buClr>
                <a:schemeClr val="dk1"/>
              </a:buClr>
              <a:buSzPts val="1200"/>
              <a:buNone/>
            </a:pPr>
            <a:endParaRPr/>
          </a:p>
        </p:txBody>
      </p:sp>
      <p:sp>
        <p:nvSpPr>
          <p:cNvPr id="145" name="Google Shape;145;p10"/>
          <p:cNvSpPr txBox="1">
            <a:spLocks noGrp="1"/>
          </p:cNvSpPr>
          <p:nvPr>
            <p:ph type="title"/>
          </p:nvPr>
        </p:nvSpPr>
        <p:spPr>
          <a:xfrm>
            <a:off x="1338147" y="5775644"/>
            <a:ext cx="7445600" cy="647458"/>
          </a:xfrm>
          <a:prstGeom prst="rect">
            <a:avLst/>
          </a:prstGeom>
          <a:noFill/>
          <a:ln>
            <a:noFill/>
          </a:ln>
        </p:spPr>
        <p:txBody>
          <a:bodyPr spcFirstLastPara="1" wrap="square" lIns="0" tIns="0" rIns="0" bIns="0" anchor="t" anchorCtr="0">
            <a:noAutofit/>
          </a:bodyPr>
          <a:lstStyle/>
          <a:p>
            <a:pPr marL="0" lvl="0" indent="0" algn="l" rtl="0">
              <a:lnSpc>
                <a:spcPct val="90000"/>
              </a:lnSpc>
              <a:spcBef>
                <a:spcPts val="0"/>
              </a:spcBef>
              <a:spcAft>
                <a:spcPts val="0"/>
              </a:spcAft>
              <a:buClr>
                <a:schemeClr val="dk1"/>
              </a:buClr>
              <a:buSzPts val="4000"/>
              <a:buFont typeface="Calibri"/>
              <a:buNone/>
            </a:pPr>
            <a:r>
              <a:rPr lang="en-GB" sz="4000" b="1"/>
              <a:t>IOPSpark: DOMAINS videos</a:t>
            </a:r>
            <a:endParaRPr/>
          </a:p>
        </p:txBody>
      </p:sp>
      <p:pic>
        <p:nvPicPr>
          <p:cNvPr id="146" name="Google Shape;146;p10"/>
          <p:cNvPicPr preferRelativeResize="0"/>
          <p:nvPr/>
        </p:nvPicPr>
        <p:blipFill rotWithShape="1">
          <a:blip r:embed="rId4">
            <a:alphaModFix/>
          </a:blip>
          <a:srcRect/>
          <a:stretch/>
        </p:blipFill>
        <p:spPr>
          <a:xfrm>
            <a:off x="1787120" y="1691612"/>
            <a:ext cx="4716746" cy="3474776"/>
          </a:xfrm>
          <a:prstGeom prst="rect">
            <a:avLst/>
          </a:prstGeom>
          <a:noFill/>
          <a:ln>
            <a:noFill/>
          </a:ln>
        </p:spPr>
      </p:pic>
      <p:pic>
        <p:nvPicPr>
          <p:cNvPr id="147" name="Google Shape;147;p10"/>
          <p:cNvPicPr preferRelativeResize="0"/>
          <p:nvPr/>
        </p:nvPicPr>
        <p:blipFill rotWithShape="1">
          <a:blip r:embed="rId5">
            <a:alphaModFix/>
          </a:blip>
          <a:srcRect/>
          <a:stretch/>
        </p:blipFill>
        <p:spPr>
          <a:xfrm>
            <a:off x="781566" y="273370"/>
            <a:ext cx="7620000" cy="8890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1"/>
          <p:cNvSpPr txBox="1">
            <a:spLocks noGrp="1"/>
          </p:cNvSpPr>
          <p:nvPr>
            <p:ph type="body" idx="1"/>
          </p:nvPr>
        </p:nvSpPr>
        <p:spPr>
          <a:xfrm>
            <a:off x="5977054" y="1162370"/>
            <a:ext cx="5898995" cy="5260732"/>
          </a:xfrm>
          <a:prstGeom prst="rect">
            <a:avLst/>
          </a:prstGeom>
          <a:noFill/>
          <a:ln>
            <a:noFill/>
          </a:ln>
        </p:spPr>
        <p:txBody>
          <a:bodyPr spcFirstLastPara="1" wrap="square" lIns="0" tIns="0" rIns="0" bIns="0" anchor="t" anchorCtr="0">
            <a:normAutofit fontScale="85000" lnSpcReduction="10000"/>
          </a:bodyPr>
          <a:lstStyle/>
          <a:p>
            <a:pPr marL="214313" lvl="0" indent="-117158" algn="l" rtl="0">
              <a:lnSpc>
                <a:spcPct val="100000"/>
              </a:lnSpc>
              <a:spcBef>
                <a:spcPts val="0"/>
              </a:spcBef>
              <a:spcAft>
                <a:spcPts val="0"/>
              </a:spcAft>
              <a:buClr>
                <a:schemeClr val="dk1"/>
              </a:buClr>
              <a:buSzPct val="100000"/>
              <a:buFont typeface="Arial"/>
              <a:buNone/>
            </a:pPr>
            <a:endParaRPr sz="1800">
              <a:solidFill>
                <a:srgbClr val="000000"/>
              </a:solidFill>
              <a:latin typeface="Franklin Gothic"/>
              <a:ea typeface="Franklin Gothic"/>
              <a:cs typeface="Franklin Gothic"/>
              <a:sym typeface="Franklin Gothic"/>
            </a:endParaRPr>
          </a:p>
          <a:p>
            <a:pPr marL="0" lvl="0" indent="0" algn="l" rtl="0">
              <a:lnSpc>
                <a:spcPct val="130000"/>
              </a:lnSpc>
              <a:spcBef>
                <a:spcPts val="1000"/>
              </a:spcBef>
              <a:spcAft>
                <a:spcPts val="0"/>
              </a:spcAft>
              <a:buClr>
                <a:schemeClr val="dk1"/>
              </a:buClr>
              <a:buSzPct val="100000"/>
              <a:buNone/>
            </a:pPr>
            <a:r>
              <a:rPr lang="en-GB" sz="1700" b="1"/>
              <a:t>Education support</a:t>
            </a:r>
            <a:endParaRPr/>
          </a:p>
          <a:p>
            <a:pPr marL="0" lvl="0" indent="0" algn="l" rtl="0">
              <a:lnSpc>
                <a:spcPct val="130000"/>
              </a:lnSpc>
              <a:spcBef>
                <a:spcPts val="1000"/>
              </a:spcBef>
              <a:spcAft>
                <a:spcPts val="0"/>
              </a:spcAft>
              <a:buClr>
                <a:schemeClr val="dk1"/>
              </a:buClr>
              <a:buSzPct val="100000"/>
              <a:buNone/>
            </a:pPr>
            <a:r>
              <a:rPr lang="en-GB" sz="1700" b="1"/>
              <a:t>Stimulating Physics Network Wales</a:t>
            </a:r>
            <a:endParaRPr/>
          </a:p>
          <a:p>
            <a:pPr marL="0" lvl="0" indent="0" algn="l" rtl="0">
              <a:lnSpc>
                <a:spcPct val="130000"/>
              </a:lnSpc>
              <a:spcBef>
                <a:spcPts val="1000"/>
              </a:spcBef>
              <a:spcAft>
                <a:spcPts val="0"/>
              </a:spcAft>
              <a:buClr>
                <a:schemeClr val="dk1"/>
              </a:buClr>
              <a:buSzPct val="100000"/>
              <a:buNone/>
            </a:pPr>
            <a:r>
              <a:rPr lang="en-GB" sz="1700"/>
              <a:t>The Stimulating Physics Network in Wales is a Welsh government-funded project that supports teachers teaching physics in schools to improve their subject-specific knowledge for teaching, their confidence, and their autonomy to teach physics with passion and flair. With an established network that reaches across the whole of Wales, we provide free targeted coaching to early career teachers and those working outside of their own subject discipline, whilst supporting teachers in the implementation of the new Curriculum for Wales.</a:t>
            </a:r>
            <a:endParaRPr/>
          </a:p>
          <a:p>
            <a:pPr marL="0" lvl="0" indent="0" algn="l" rtl="0">
              <a:lnSpc>
                <a:spcPct val="130000"/>
              </a:lnSpc>
              <a:spcBef>
                <a:spcPts val="1000"/>
              </a:spcBef>
              <a:spcAft>
                <a:spcPts val="0"/>
              </a:spcAft>
              <a:buClr>
                <a:schemeClr val="dk1"/>
              </a:buClr>
              <a:buSzPct val="100000"/>
              <a:buNone/>
            </a:pPr>
            <a:r>
              <a:rPr lang="en-GB" sz="1700" b="1"/>
              <a:t>Whole School Equity and Inclusion Network</a:t>
            </a:r>
            <a:endParaRPr/>
          </a:p>
          <a:p>
            <a:pPr marL="0" lvl="0" indent="0" algn="l" rtl="0">
              <a:lnSpc>
                <a:spcPct val="130000"/>
              </a:lnSpc>
              <a:spcBef>
                <a:spcPts val="1000"/>
              </a:spcBef>
              <a:spcAft>
                <a:spcPts val="0"/>
              </a:spcAft>
              <a:buClr>
                <a:schemeClr val="dk1"/>
              </a:buClr>
              <a:buSzPct val="100000"/>
              <a:buNone/>
            </a:pPr>
            <a:r>
              <a:rPr lang="en-GB" sz="1700"/>
              <a:t>Through our Welsh government funding, the Whole School Equity and Inclusion Network supports schools to use the Science Capital Teaching Approach at primary and secondary level to promote and improve inclusion and equity through improving representation, engagement and motivation. We meet online half-termly, recent topics of focus have included ‘poverty-proofing the school day’, exploring advice and guidance on offer to schools through the Price of Pupil Poverty Project led by Children in Wales.</a:t>
            </a:r>
            <a:endParaRPr/>
          </a:p>
          <a:p>
            <a:pPr marL="0" lvl="0" indent="0" algn="l" rtl="0">
              <a:lnSpc>
                <a:spcPct val="130000"/>
              </a:lnSpc>
              <a:spcBef>
                <a:spcPts val="1000"/>
              </a:spcBef>
              <a:spcAft>
                <a:spcPts val="0"/>
              </a:spcAft>
              <a:buClr>
                <a:schemeClr val="dk1"/>
              </a:buClr>
              <a:buSzPct val="100000"/>
              <a:buNone/>
            </a:pPr>
            <a:endParaRPr/>
          </a:p>
        </p:txBody>
      </p:sp>
      <p:sp>
        <p:nvSpPr>
          <p:cNvPr id="154" name="Google Shape;154;p11"/>
          <p:cNvSpPr txBox="1">
            <a:spLocks noGrp="1"/>
          </p:cNvSpPr>
          <p:nvPr>
            <p:ph type="title"/>
          </p:nvPr>
        </p:nvSpPr>
        <p:spPr>
          <a:xfrm>
            <a:off x="1338147" y="5775644"/>
            <a:ext cx="7445600" cy="647458"/>
          </a:xfrm>
          <a:prstGeom prst="rect">
            <a:avLst/>
          </a:prstGeom>
          <a:noFill/>
          <a:ln>
            <a:noFill/>
          </a:ln>
        </p:spPr>
        <p:txBody>
          <a:bodyPr spcFirstLastPara="1" wrap="square" lIns="0" tIns="0" rIns="0" bIns="0" anchor="t" anchorCtr="0">
            <a:noAutofit/>
          </a:bodyPr>
          <a:lstStyle/>
          <a:p>
            <a:pPr marL="0" lvl="0" indent="0" algn="l" rtl="0">
              <a:lnSpc>
                <a:spcPct val="90000"/>
              </a:lnSpc>
              <a:spcBef>
                <a:spcPts val="0"/>
              </a:spcBef>
              <a:spcAft>
                <a:spcPts val="0"/>
              </a:spcAft>
              <a:buClr>
                <a:schemeClr val="dk1"/>
              </a:buClr>
              <a:buSzPts val="4000"/>
              <a:buFont typeface="Calibri"/>
              <a:buNone/>
            </a:pPr>
            <a:r>
              <a:rPr lang="en-GB" sz="4000" b="1"/>
              <a:t>Support in Wales</a:t>
            </a:r>
            <a:endParaRPr/>
          </a:p>
        </p:txBody>
      </p:sp>
      <p:pic>
        <p:nvPicPr>
          <p:cNvPr id="155" name="Google Shape;155;p11"/>
          <p:cNvPicPr preferRelativeResize="0"/>
          <p:nvPr/>
        </p:nvPicPr>
        <p:blipFill rotWithShape="1">
          <a:blip r:embed="rId3">
            <a:alphaModFix/>
          </a:blip>
          <a:srcRect/>
          <a:stretch/>
        </p:blipFill>
        <p:spPr>
          <a:xfrm>
            <a:off x="781566" y="273370"/>
            <a:ext cx="7620000" cy="889000"/>
          </a:xfrm>
          <a:prstGeom prst="rect">
            <a:avLst/>
          </a:prstGeom>
          <a:noFill/>
          <a:ln>
            <a:noFill/>
          </a:ln>
        </p:spPr>
      </p:pic>
      <p:pic>
        <p:nvPicPr>
          <p:cNvPr id="156" name="Google Shape;156;p11"/>
          <p:cNvPicPr preferRelativeResize="0"/>
          <p:nvPr/>
        </p:nvPicPr>
        <p:blipFill rotWithShape="1">
          <a:blip r:embed="rId4">
            <a:alphaModFix/>
          </a:blip>
          <a:srcRect/>
          <a:stretch/>
        </p:blipFill>
        <p:spPr>
          <a:xfrm>
            <a:off x="1099066" y="1618170"/>
            <a:ext cx="3492500" cy="2324100"/>
          </a:xfrm>
          <a:prstGeom prst="rect">
            <a:avLst/>
          </a:prstGeom>
          <a:noFill/>
          <a:ln>
            <a:noFill/>
          </a:ln>
        </p:spPr>
      </p:pic>
      <p:sp>
        <p:nvSpPr>
          <p:cNvPr id="157" name="Google Shape;157;p11"/>
          <p:cNvSpPr/>
          <p:nvPr/>
        </p:nvSpPr>
        <p:spPr>
          <a:xfrm rot="-1168975">
            <a:off x="127010" y="3076933"/>
            <a:ext cx="7175056" cy="107721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IOP workshops online </a:t>
            </a:r>
            <a:endParaRPr/>
          </a:p>
          <a:p>
            <a:pPr marL="0" marR="0" lvl="0" indent="0" algn="l" rtl="0">
              <a:spcBef>
                <a:spcPts val="0"/>
              </a:spcBef>
              <a:spcAft>
                <a:spcPts val="0"/>
              </a:spcAft>
              <a:buNone/>
            </a:pPr>
            <a:r>
              <a:rPr lang="en-GB" sz="3200" b="1">
                <a:solidFill>
                  <a:schemeClr val="dk1"/>
                </a:solidFill>
                <a:latin typeface="Calibri"/>
                <a:ea typeface="Calibri"/>
                <a:cs typeface="Calibri"/>
                <a:sym typeface="Calibri"/>
              </a:rPr>
              <a:t>7pm on Monday / 7pm Thursday</a:t>
            </a:r>
            <a:endParaRPr sz="3200">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pic>
        <p:nvPicPr>
          <p:cNvPr id="5" name="Picture 4" descr="A close-up of a message&#10;&#10;Description automatically generated">
            <a:extLst>
              <a:ext uri="{FF2B5EF4-FFF2-40B4-BE49-F238E27FC236}">
                <a16:creationId xmlns:a16="http://schemas.microsoft.com/office/drawing/2014/main" id="{3BE958BA-E3B7-D62F-8824-E582C6B77349}"/>
              </a:ext>
            </a:extLst>
          </p:cNvPr>
          <p:cNvPicPr>
            <a:picLocks noChangeAspect="1"/>
          </p:cNvPicPr>
          <p:nvPr/>
        </p:nvPicPr>
        <p:blipFill>
          <a:blip r:embed="rId3"/>
          <a:stretch>
            <a:fillRect/>
          </a:stretch>
        </p:blipFill>
        <p:spPr>
          <a:xfrm>
            <a:off x="0" y="1942562"/>
            <a:ext cx="10643191" cy="3660795"/>
          </a:xfrm>
          <a:prstGeom prst="rect">
            <a:avLst/>
          </a:prstGeom>
        </p:spPr>
      </p:pic>
      <p:pic>
        <p:nvPicPr>
          <p:cNvPr id="7" name="Picture 6" descr="A map with blue points on it&#10;&#10;Description automatically generated">
            <a:extLst>
              <a:ext uri="{FF2B5EF4-FFF2-40B4-BE49-F238E27FC236}">
                <a16:creationId xmlns:a16="http://schemas.microsoft.com/office/drawing/2014/main" id="{CBE79FAC-372D-D108-62EB-601865DB3E24}"/>
              </a:ext>
            </a:extLst>
          </p:cNvPr>
          <p:cNvPicPr>
            <a:picLocks noChangeAspect="1"/>
          </p:cNvPicPr>
          <p:nvPr/>
        </p:nvPicPr>
        <p:blipFill>
          <a:blip r:embed="rId4"/>
          <a:stretch>
            <a:fillRect/>
          </a:stretch>
        </p:blipFill>
        <p:spPr>
          <a:xfrm>
            <a:off x="10020796" y="4189228"/>
            <a:ext cx="2171204" cy="266877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0">
          <a:extLst>
            <a:ext uri="{FF2B5EF4-FFF2-40B4-BE49-F238E27FC236}">
              <a16:creationId xmlns:a16="http://schemas.microsoft.com/office/drawing/2014/main" id="{0800A7D4-625B-580E-98C5-5E2EFFD9496D}"/>
            </a:ext>
          </a:extLst>
        </p:cNvPr>
        <p:cNvGrpSpPr/>
        <p:nvPr/>
      </p:nvGrpSpPr>
      <p:grpSpPr>
        <a:xfrm>
          <a:off x="0" y="0"/>
          <a:ext cx="0" cy="0"/>
          <a:chOff x="0" y="0"/>
          <a:chExt cx="0" cy="0"/>
        </a:xfrm>
      </p:grpSpPr>
      <p:pic>
        <p:nvPicPr>
          <p:cNvPr id="5" name="Picture 4" descr="A close-up of a message&#10;&#10;Description automatically generated">
            <a:extLst>
              <a:ext uri="{FF2B5EF4-FFF2-40B4-BE49-F238E27FC236}">
                <a16:creationId xmlns:a16="http://schemas.microsoft.com/office/drawing/2014/main" id="{DF329382-DCED-A222-99FA-62E10598362A}"/>
              </a:ext>
            </a:extLst>
          </p:cNvPr>
          <p:cNvPicPr>
            <a:picLocks noChangeAspect="1"/>
          </p:cNvPicPr>
          <p:nvPr/>
        </p:nvPicPr>
        <p:blipFill>
          <a:blip r:embed="rId3"/>
          <a:stretch>
            <a:fillRect/>
          </a:stretch>
        </p:blipFill>
        <p:spPr>
          <a:xfrm>
            <a:off x="0" y="1942562"/>
            <a:ext cx="10643191" cy="3660795"/>
          </a:xfrm>
          <a:prstGeom prst="rect">
            <a:avLst/>
          </a:prstGeom>
        </p:spPr>
      </p:pic>
      <p:pic>
        <p:nvPicPr>
          <p:cNvPr id="7" name="Picture 6" descr="A map with blue points on it&#10;&#10;Description automatically generated">
            <a:extLst>
              <a:ext uri="{FF2B5EF4-FFF2-40B4-BE49-F238E27FC236}">
                <a16:creationId xmlns:a16="http://schemas.microsoft.com/office/drawing/2014/main" id="{5BB6F307-4116-8D4D-9F64-960D8703E440}"/>
              </a:ext>
            </a:extLst>
          </p:cNvPr>
          <p:cNvPicPr>
            <a:picLocks noChangeAspect="1"/>
          </p:cNvPicPr>
          <p:nvPr/>
        </p:nvPicPr>
        <p:blipFill>
          <a:blip r:embed="rId4"/>
          <a:stretch>
            <a:fillRect/>
          </a:stretch>
        </p:blipFill>
        <p:spPr>
          <a:xfrm>
            <a:off x="10020796" y="4189228"/>
            <a:ext cx="2171204" cy="2668772"/>
          </a:xfrm>
          <a:prstGeom prst="rect">
            <a:avLst/>
          </a:prstGeom>
        </p:spPr>
      </p:pic>
      <p:pic>
        <p:nvPicPr>
          <p:cNvPr id="3" name="Picture 2" descr="A screenshot of a computer screen&#10;&#10;Description automatically generated">
            <a:extLst>
              <a:ext uri="{FF2B5EF4-FFF2-40B4-BE49-F238E27FC236}">
                <a16:creationId xmlns:a16="http://schemas.microsoft.com/office/drawing/2014/main" id="{92D1F0BF-2FA1-187B-FBAD-2E51FF7231B6}"/>
              </a:ext>
            </a:extLst>
          </p:cNvPr>
          <p:cNvPicPr>
            <a:picLocks noChangeAspect="1"/>
          </p:cNvPicPr>
          <p:nvPr/>
        </p:nvPicPr>
        <p:blipFill>
          <a:blip r:embed="rId5"/>
          <a:stretch>
            <a:fillRect/>
          </a:stretch>
        </p:blipFill>
        <p:spPr>
          <a:xfrm>
            <a:off x="0" y="3772959"/>
            <a:ext cx="7772400" cy="2980791"/>
          </a:xfrm>
          <a:prstGeom prst="rect">
            <a:avLst/>
          </a:prstGeom>
        </p:spPr>
      </p:pic>
      <p:pic>
        <p:nvPicPr>
          <p:cNvPr id="6" name="Picture 5" descr="A black background with yellow text&#10;&#10;Description automatically generated">
            <a:extLst>
              <a:ext uri="{FF2B5EF4-FFF2-40B4-BE49-F238E27FC236}">
                <a16:creationId xmlns:a16="http://schemas.microsoft.com/office/drawing/2014/main" id="{FF819F9A-1D9C-4874-0303-7D8F9CCF548C}"/>
              </a:ext>
            </a:extLst>
          </p:cNvPr>
          <p:cNvPicPr>
            <a:picLocks noChangeAspect="1"/>
          </p:cNvPicPr>
          <p:nvPr/>
        </p:nvPicPr>
        <p:blipFill>
          <a:blip r:embed="rId6"/>
          <a:stretch>
            <a:fillRect/>
          </a:stretch>
        </p:blipFill>
        <p:spPr>
          <a:xfrm>
            <a:off x="7556996" y="732022"/>
            <a:ext cx="4927600" cy="5245100"/>
          </a:xfrm>
          <a:prstGeom prst="rect">
            <a:avLst/>
          </a:prstGeom>
        </p:spPr>
      </p:pic>
    </p:spTree>
    <p:extLst>
      <p:ext uri="{BB962C8B-B14F-4D97-AF65-F5344CB8AC3E}">
        <p14:creationId xmlns:p14="http://schemas.microsoft.com/office/powerpoint/2010/main" val="2122466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66">
          <a:extLst>
            <a:ext uri="{FF2B5EF4-FFF2-40B4-BE49-F238E27FC236}">
              <a16:creationId xmlns:a16="http://schemas.microsoft.com/office/drawing/2014/main" id="{8C1B3A8D-82AA-DBD6-E20F-96E1013B29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C22B113-6438-6D5A-5661-0959D618F40D}"/>
              </a:ext>
            </a:extLst>
          </p:cNvPr>
          <p:cNvSpPr txBox="1"/>
          <p:nvPr/>
        </p:nvSpPr>
        <p:spPr>
          <a:xfrm>
            <a:off x="574766" y="1789611"/>
            <a:ext cx="10842171" cy="3970318"/>
          </a:xfrm>
          <a:prstGeom prst="rect">
            <a:avLst/>
          </a:prstGeom>
          <a:noFill/>
        </p:spPr>
        <p:txBody>
          <a:bodyPr wrap="square">
            <a:spAutoFit/>
          </a:bodyPr>
          <a:lstStyle/>
          <a:p>
            <a:pPr algn="l"/>
            <a:r>
              <a:rPr lang="en-GB" sz="2800" b="0" i="0" dirty="0">
                <a:solidFill>
                  <a:srgbClr val="000000"/>
                </a:solidFill>
                <a:effectLst/>
                <a:latin typeface="+mn-lt"/>
              </a:rPr>
              <a:t>IOP Cymru Resource – The Big Map of Physics in Wales</a:t>
            </a:r>
          </a:p>
          <a:p>
            <a:pPr algn="l"/>
            <a:r>
              <a:rPr lang="en-GB" sz="2800" b="0" i="0" dirty="0">
                <a:solidFill>
                  <a:srgbClr val="000000"/>
                </a:solidFill>
                <a:effectLst/>
                <a:latin typeface="+mn-lt"/>
              </a:rPr>
              <a:t>What is it?</a:t>
            </a:r>
          </a:p>
          <a:p>
            <a:pPr algn="l"/>
            <a:endParaRPr lang="en-GB" dirty="0">
              <a:latin typeface="+mn-lt"/>
            </a:endParaRPr>
          </a:p>
          <a:p>
            <a:pPr algn="l"/>
            <a:endParaRPr lang="en-GB" b="0" i="0" dirty="0">
              <a:solidFill>
                <a:srgbClr val="000000"/>
              </a:solidFill>
              <a:effectLst/>
              <a:latin typeface="+mn-lt"/>
            </a:endParaRPr>
          </a:p>
          <a:p>
            <a:pPr algn="l"/>
            <a:r>
              <a:rPr lang="en-GB" b="0" i="0" dirty="0">
                <a:solidFill>
                  <a:srgbClr val="000000"/>
                </a:solidFill>
                <a:effectLst/>
                <a:latin typeface="+mn-lt"/>
              </a:rPr>
              <a:t>An online (Google Map) that has been populated (and continues to be!) with a number of layers that can be searched to find events, organisations, people, career opportunities and more related to physics and STEM in Wales. The map can be found here: IOP Wales Big Map of Physics in Wales</a:t>
            </a:r>
          </a:p>
          <a:p>
            <a:pPr algn="l"/>
            <a:r>
              <a:rPr lang="en-GB" b="0" i="0" dirty="0">
                <a:solidFill>
                  <a:srgbClr val="000000"/>
                </a:solidFill>
                <a:effectLst/>
                <a:latin typeface="+mn-lt"/>
              </a:rPr>
              <a:t>Who has designed the resource?</a:t>
            </a:r>
          </a:p>
          <a:p>
            <a:pPr algn="l"/>
            <a:r>
              <a:rPr lang="en-GB" b="0" i="0" dirty="0">
                <a:solidFill>
                  <a:srgbClr val="000000"/>
                </a:solidFill>
                <a:effectLst/>
                <a:latin typeface="+mn-lt"/>
              </a:rPr>
              <a:t>This resource has been designed by coaches at IOP Wales, with Gary Williams being the chief architect of this: </a:t>
            </a:r>
            <a:r>
              <a:rPr lang="en-GB" b="0" i="0" dirty="0">
                <a:solidFill>
                  <a:srgbClr val="000000"/>
                </a:solidFill>
                <a:effectLst/>
                <a:latin typeface="+mn-lt"/>
                <a:hlinkClick r:id="rId3"/>
              </a:rPr>
              <a:t>Gary.Williams@ioppublishing.org</a:t>
            </a:r>
            <a:endParaRPr lang="en-GB" b="0" i="0" dirty="0">
              <a:solidFill>
                <a:srgbClr val="000000"/>
              </a:solidFill>
              <a:effectLst/>
              <a:latin typeface="+mn-lt"/>
            </a:endParaRPr>
          </a:p>
          <a:p>
            <a:pPr algn="l"/>
            <a:endParaRPr lang="en-GB" b="0" i="0" dirty="0">
              <a:solidFill>
                <a:srgbClr val="000000"/>
              </a:solidFill>
              <a:effectLst/>
              <a:latin typeface="+mn-lt"/>
            </a:endParaRPr>
          </a:p>
          <a:p>
            <a:pPr algn="l"/>
            <a:r>
              <a:rPr lang="en-GB" b="0" i="0" dirty="0">
                <a:solidFill>
                  <a:srgbClr val="000000"/>
                </a:solidFill>
                <a:effectLst/>
                <a:latin typeface="+mn-lt"/>
              </a:rPr>
              <a:t>If you wish to use the map, you will need to create a copy of it to use. That way you can personalise it for your own use. Also we kindly ask that if you use or share it, please reference where the original design and idea was from i.e. IOP Wales/Institute of Physics Wales.</a:t>
            </a:r>
          </a:p>
          <a:p>
            <a:pPr algn="l"/>
            <a:endParaRPr lang="en-GB" dirty="0">
              <a:latin typeface="+mn-lt"/>
            </a:endParaRPr>
          </a:p>
          <a:p>
            <a:pPr algn="l"/>
            <a:endParaRPr lang="en-GB" b="0" i="0" dirty="0">
              <a:solidFill>
                <a:srgbClr val="000000"/>
              </a:solidFill>
              <a:effectLst/>
              <a:latin typeface="+mn-lt"/>
            </a:endParaRPr>
          </a:p>
          <a:p>
            <a:pPr algn="l"/>
            <a:r>
              <a:rPr lang="en-GB" b="0" i="0" dirty="0">
                <a:solidFill>
                  <a:srgbClr val="000000"/>
                </a:solidFill>
                <a:effectLst/>
                <a:latin typeface="+mn-lt"/>
              </a:rPr>
              <a:t>For any queries or questions about the map, please contact Gary or one of the IOP Wales coaches directly who will be delighted to help</a:t>
            </a:r>
          </a:p>
        </p:txBody>
      </p:sp>
    </p:spTree>
    <p:extLst>
      <p:ext uri="{BB962C8B-B14F-4D97-AF65-F5344CB8AC3E}">
        <p14:creationId xmlns:p14="http://schemas.microsoft.com/office/powerpoint/2010/main" val="2985848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g2fea84667b6_0_2"/>
          <p:cNvSpPr txBox="1">
            <a:spLocks noGrp="1"/>
          </p:cNvSpPr>
          <p:nvPr>
            <p:ph type="title"/>
          </p:nvPr>
        </p:nvSpPr>
        <p:spPr>
          <a:xfrm>
            <a:off x="1338147" y="5775644"/>
            <a:ext cx="7445700" cy="647400"/>
          </a:xfrm>
          <a:prstGeom prst="rect">
            <a:avLst/>
          </a:prstGeom>
          <a:noFill/>
          <a:ln>
            <a:noFill/>
          </a:ln>
        </p:spPr>
        <p:txBody>
          <a:bodyPr spcFirstLastPara="1" wrap="square" lIns="0" tIns="0" rIns="0" bIns="0" anchor="t" anchorCtr="0">
            <a:noAutofit/>
          </a:bodyPr>
          <a:lstStyle/>
          <a:p>
            <a:pPr marL="0" lvl="0" indent="0" algn="l" rtl="0">
              <a:lnSpc>
                <a:spcPct val="90000"/>
              </a:lnSpc>
              <a:spcBef>
                <a:spcPts val="0"/>
              </a:spcBef>
              <a:spcAft>
                <a:spcPts val="0"/>
              </a:spcAft>
              <a:buClr>
                <a:schemeClr val="dk1"/>
              </a:buClr>
              <a:buSzPts val="4000"/>
              <a:buFont typeface="Calibri"/>
              <a:buNone/>
            </a:pPr>
            <a:r>
              <a:rPr lang="en-GB" sz="4000" b="1"/>
              <a:t>Support in Wales</a:t>
            </a:r>
            <a:endParaRPr/>
          </a:p>
        </p:txBody>
      </p:sp>
      <p:pic>
        <p:nvPicPr>
          <p:cNvPr id="173" name="Google Shape;173;g2fea84667b6_0_2"/>
          <p:cNvPicPr preferRelativeResize="0"/>
          <p:nvPr/>
        </p:nvPicPr>
        <p:blipFill rotWithShape="1">
          <a:blip r:embed="rId3">
            <a:alphaModFix/>
          </a:blip>
          <a:srcRect/>
          <a:stretch/>
        </p:blipFill>
        <p:spPr>
          <a:xfrm>
            <a:off x="781566" y="273370"/>
            <a:ext cx="7620000" cy="889000"/>
          </a:xfrm>
          <a:prstGeom prst="rect">
            <a:avLst/>
          </a:prstGeom>
          <a:noFill/>
          <a:ln>
            <a:noFill/>
          </a:ln>
        </p:spPr>
      </p:pic>
      <p:sp>
        <p:nvSpPr>
          <p:cNvPr id="174" name="Google Shape;174;g2fea84667b6_0_2"/>
          <p:cNvSpPr txBox="1"/>
          <p:nvPr/>
        </p:nvSpPr>
        <p:spPr>
          <a:xfrm>
            <a:off x="6389649" y="1806498"/>
            <a:ext cx="52968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75" name="Google Shape;175;g2fea84667b6_0_2"/>
          <p:cNvSpPr txBox="1"/>
          <p:nvPr/>
        </p:nvSpPr>
        <p:spPr>
          <a:xfrm>
            <a:off x="0" y="1388625"/>
            <a:ext cx="10280400" cy="3688672"/>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GB" sz="1800" b="1" dirty="0">
                <a:solidFill>
                  <a:schemeClr val="dk1"/>
                </a:solidFill>
              </a:rPr>
              <a:t>IOP Forum. online Thursday evenings 7pm</a:t>
            </a:r>
          </a:p>
          <a:p>
            <a:pPr marL="0" lvl="0" indent="0" algn="l" rtl="0">
              <a:lnSpc>
                <a:spcPct val="115000"/>
              </a:lnSpc>
              <a:spcBef>
                <a:spcPts val="0"/>
              </a:spcBef>
              <a:spcAft>
                <a:spcPts val="0"/>
              </a:spcAft>
              <a:buNone/>
            </a:pPr>
            <a:endParaRPr lang="en-GB" sz="1800" b="1" dirty="0">
              <a:solidFill>
                <a:schemeClr val="dk1"/>
              </a:solidFill>
            </a:endParaRPr>
          </a:p>
          <a:p>
            <a:pPr marL="0" lvl="0" indent="0" algn="l" rtl="0">
              <a:lnSpc>
                <a:spcPct val="115000"/>
              </a:lnSpc>
              <a:spcBef>
                <a:spcPts val="0"/>
              </a:spcBef>
              <a:spcAft>
                <a:spcPts val="0"/>
              </a:spcAft>
              <a:buNone/>
            </a:pPr>
            <a:r>
              <a:rPr lang="en-GB" sz="1800" b="1" dirty="0">
                <a:solidFill>
                  <a:schemeClr val="dk1"/>
                </a:solidFill>
              </a:rPr>
              <a:t>Join Physics teachers from Wales and across the globe to share some of the fun and enjoyment of teaching Physics </a:t>
            </a:r>
          </a:p>
          <a:p>
            <a:pPr marL="0" lvl="0" indent="0" algn="l" rtl="0">
              <a:lnSpc>
                <a:spcPct val="115000"/>
              </a:lnSpc>
              <a:spcBef>
                <a:spcPts val="0"/>
              </a:spcBef>
              <a:spcAft>
                <a:spcPts val="0"/>
              </a:spcAft>
              <a:buNone/>
            </a:pPr>
            <a:endParaRPr lang="en-GB" sz="1800" b="1" dirty="0">
              <a:solidFill>
                <a:schemeClr val="dk1"/>
              </a:solidFill>
            </a:endParaRPr>
          </a:p>
          <a:p>
            <a:pPr marL="0" lvl="0" indent="0" algn="l" rtl="0">
              <a:lnSpc>
                <a:spcPct val="115000"/>
              </a:lnSpc>
              <a:spcBef>
                <a:spcPts val="0"/>
              </a:spcBef>
              <a:spcAft>
                <a:spcPts val="0"/>
              </a:spcAft>
              <a:buNone/>
            </a:pPr>
            <a:r>
              <a:rPr lang="en-GB" sz="1800" b="1" dirty="0">
                <a:solidFill>
                  <a:schemeClr val="dk1"/>
                </a:solidFill>
              </a:rPr>
              <a:t>Next Forum 30 January</a:t>
            </a:r>
          </a:p>
          <a:p>
            <a:pPr marL="0" lvl="0" indent="0" algn="l" rtl="0">
              <a:lnSpc>
                <a:spcPct val="115000"/>
              </a:lnSpc>
              <a:spcBef>
                <a:spcPts val="0"/>
              </a:spcBef>
              <a:spcAft>
                <a:spcPts val="0"/>
              </a:spcAft>
              <a:buNone/>
            </a:pPr>
            <a:r>
              <a:rPr lang="en-GB" sz="1800" b="1" dirty="0">
                <a:solidFill>
                  <a:schemeClr val="dk1"/>
                </a:solidFill>
              </a:rPr>
              <a:t>13</a:t>
            </a:r>
            <a:r>
              <a:rPr lang="en-GB" sz="1800" b="1" baseline="30000" dirty="0">
                <a:solidFill>
                  <a:schemeClr val="dk1"/>
                </a:solidFill>
              </a:rPr>
              <a:t>th</a:t>
            </a:r>
            <a:r>
              <a:rPr lang="en-GB" sz="1800" b="1" dirty="0">
                <a:solidFill>
                  <a:schemeClr val="dk1"/>
                </a:solidFill>
              </a:rPr>
              <a:t>  February </a:t>
            </a:r>
          </a:p>
          <a:p>
            <a:pPr marL="0" lvl="0" indent="0" algn="l" rtl="0">
              <a:lnSpc>
                <a:spcPct val="115000"/>
              </a:lnSpc>
              <a:spcBef>
                <a:spcPts val="0"/>
              </a:spcBef>
              <a:spcAft>
                <a:spcPts val="0"/>
              </a:spcAft>
              <a:buNone/>
            </a:pPr>
            <a:endParaRPr lang="en-GB" sz="1800" b="1" dirty="0">
              <a:solidFill>
                <a:schemeClr val="dk1"/>
              </a:solidFill>
            </a:endParaRPr>
          </a:p>
          <a:p>
            <a:pPr marL="0" lvl="0" indent="0" algn="l" rtl="0">
              <a:lnSpc>
                <a:spcPct val="115000"/>
              </a:lnSpc>
              <a:spcBef>
                <a:spcPts val="0"/>
              </a:spcBef>
              <a:spcAft>
                <a:spcPts val="0"/>
              </a:spcAft>
              <a:buNone/>
            </a:pPr>
            <a:r>
              <a:rPr lang="en-GB" sz="1800" b="1" dirty="0">
                <a:solidFill>
                  <a:schemeClr val="dk1"/>
                </a:solidFill>
                <a:hlinkClick r:id="rId4"/>
              </a:rPr>
              <a:t>https://www.eventbrite.co.uk/e/iop-wales-physics-teachers-online-forum-tickets-920715915087</a:t>
            </a:r>
            <a:endParaRPr lang="en-GB" sz="1800" b="1" dirty="0">
              <a:solidFill>
                <a:schemeClr val="dk1"/>
              </a:solidFill>
            </a:endParaRPr>
          </a:p>
          <a:p>
            <a:pPr marL="0" lvl="0" indent="0" algn="l" rtl="0">
              <a:lnSpc>
                <a:spcPct val="115000"/>
              </a:lnSpc>
              <a:spcBef>
                <a:spcPts val="0"/>
              </a:spcBef>
              <a:spcAft>
                <a:spcPts val="0"/>
              </a:spcAft>
              <a:buNone/>
            </a:pPr>
            <a:endParaRPr sz="1800" b="1" dirty="0">
              <a:solidFill>
                <a:schemeClr val="dk1"/>
              </a:solidFill>
            </a:endParaRPr>
          </a:p>
        </p:txBody>
      </p:sp>
      <p:pic>
        <p:nvPicPr>
          <p:cNvPr id="2" name="Picture 1">
            <a:extLst>
              <a:ext uri="{FF2B5EF4-FFF2-40B4-BE49-F238E27FC236}">
                <a16:creationId xmlns:a16="http://schemas.microsoft.com/office/drawing/2014/main" id="{4542692B-B8EF-6B50-AA1A-4989A78A0DE2}"/>
              </a:ext>
            </a:extLst>
          </p:cNvPr>
          <p:cNvPicPr>
            <a:picLocks noChangeAspect="1"/>
          </p:cNvPicPr>
          <p:nvPr/>
        </p:nvPicPr>
        <p:blipFill>
          <a:blip r:embed="rId5"/>
          <a:stretch>
            <a:fillRect/>
          </a:stretch>
        </p:blipFill>
        <p:spPr>
          <a:xfrm>
            <a:off x="9495769" y="378124"/>
            <a:ext cx="2190680" cy="2190680"/>
          </a:xfrm>
          <a:prstGeom prst="rect">
            <a:avLst/>
          </a:prstGeom>
        </p:spPr>
      </p:pic>
      <p:pic>
        <p:nvPicPr>
          <p:cNvPr id="3" name="Picture 2">
            <a:extLst>
              <a:ext uri="{FF2B5EF4-FFF2-40B4-BE49-F238E27FC236}">
                <a16:creationId xmlns:a16="http://schemas.microsoft.com/office/drawing/2014/main" id="{9CCD4841-2525-8371-03CD-5194C3D6A88E}"/>
              </a:ext>
            </a:extLst>
          </p:cNvPr>
          <p:cNvPicPr>
            <a:picLocks noChangeAspect="1"/>
          </p:cNvPicPr>
          <p:nvPr/>
        </p:nvPicPr>
        <p:blipFill>
          <a:blip r:embed="rId6"/>
          <a:stretch>
            <a:fillRect/>
          </a:stretch>
        </p:blipFill>
        <p:spPr>
          <a:xfrm>
            <a:off x="6096000" y="5257059"/>
            <a:ext cx="2846119" cy="1482544"/>
          </a:xfrm>
          <a:prstGeom prst="rect">
            <a:avLst/>
          </a:prstGeom>
        </p:spPr>
      </p:pic>
      <p:pic>
        <p:nvPicPr>
          <p:cNvPr id="4" name="Picture 6" descr="North Wales Wildlife Trust">
            <a:extLst>
              <a:ext uri="{FF2B5EF4-FFF2-40B4-BE49-F238E27FC236}">
                <a16:creationId xmlns:a16="http://schemas.microsoft.com/office/drawing/2014/main" id="{F268A62E-0F32-E52A-2638-465739382E3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40820" y="3429000"/>
            <a:ext cx="1879159" cy="155201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3"/>
          <p:cNvSpPr txBox="1">
            <a:spLocks noGrp="1"/>
          </p:cNvSpPr>
          <p:nvPr>
            <p:ph type="subTitle" idx="1"/>
          </p:nvPr>
        </p:nvSpPr>
        <p:spPr>
          <a:xfrm>
            <a:off x="378914" y="1364502"/>
            <a:ext cx="11432086" cy="4556589"/>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Clr>
                <a:schemeClr val="dk1"/>
              </a:buClr>
              <a:buSzPts val="2400"/>
              <a:buNone/>
            </a:pPr>
            <a:endParaRPr dirty="0"/>
          </a:p>
          <a:p>
            <a:pPr marL="0" lvl="0" indent="0" algn="l" rtl="0">
              <a:lnSpc>
                <a:spcPct val="100000"/>
              </a:lnSpc>
              <a:spcBef>
                <a:spcPts val="1000"/>
              </a:spcBef>
              <a:spcAft>
                <a:spcPts val="0"/>
              </a:spcAft>
              <a:buClr>
                <a:schemeClr val="dk1"/>
              </a:buClr>
              <a:buSzPts val="2400"/>
              <a:buNone/>
            </a:pPr>
            <a:endParaRPr dirty="0"/>
          </a:p>
        </p:txBody>
      </p:sp>
      <p:sp>
        <p:nvSpPr>
          <p:cNvPr id="191" name="Google Shape;191;p13"/>
          <p:cNvSpPr txBox="1"/>
          <p:nvPr/>
        </p:nvSpPr>
        <p:spPr>
          <a:xfrm>
            <a:off x="7187609" y="1743740"/>
            <a:ext cx="4497572" cy="923330"/>
          </a:xfrm>
          <a:prstGeom prst="rect">
            <a:avLst/>
          </a:prstGeom>
          <a:noFill/>
          <a:ln>
            <a:noFill/>
          </a:ln>
        </p:spPr>
        <p:txBody>
          <a:bodyPr spcFirstLastPara="1" wrap="square" lIns="91425" tIns="45700" rIns="91425" bIns="45700" anchor="t" anchorCtr="0">
            <a:spAutoFit/>
          </a:bodyPr>
          <a:lstStyle/>
          <a:p>
            <a:pPr marL="457200" marR="0" lvl="1" indent="0" algn="l" rtl="0">
              <a:spcBef>
                <a:spcPts val="0"/>
              </a:spcBef>
              <a:spcAft>
                <a:spcPts val="0"/>
              </a:spcAft>
              <a:buNone/>
            </a:pPr>
            <a:endParaRPr sz="18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 </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 name="Rectangle 1">
            <a:extLst>
              <a:ext uri="{FF2B5EF4-FFF2-40B4-BE49-F238E27FC236}">
                <a16:creationId xmlns:a16="http://schemas.microsoft.com/office/drawing/2014/main" id="{5B17A6A6-9955-0D40-A3C6-5BBC03B1139A}"/>
              </a:ext>
            </a:extLst>
          </p:cNvPr>
          <p:cNvSpPr/>
          <p:nvPr/>
        </p:nvSpPr>
        <p:spPr>
          <a:xfrm>
            <a:off x="641131" y="1597572"/>
            <a:ext cx="11432086" cy="5724644"/>
          </a:xfrm>
          <a:prstGeom prst="rect">
            <a:avLst/>
          </a:prstGeom>
        </p:spPr>
        <p:txBody>
          <a:bodyPr wrap="square">
            <a:spAutoFit/>
          </a:bodyPr>
          <a:lstStyle/>
          <a:p>
            <a:pPr algn="l" fontAlgn="base"/>
            <a:r>
              <a:rPr lang="en-GB" sz="1800" b="0" i="0" dirty="0">
                <a:solidFill>
                  <a:srgbClr val="000000"/>
                </a:solidFill>
                <a:effectLst/>
                <a:latin typeface="Aptos" panose="020B0004020202020204" pitchFamily="34" charset="0"/>
              </a:rPr>
              <a:t>Maths for GCSE Physics - for people who don't like Maths</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When you’re dealing with the maths in your GCSE Physics lessons, do you sometimes feel like you’ve just divided by zero? Do you secretly wish calculators did the thinking? Join our sessions and conquer the maths of GCSE Physics!</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Rearrange equations and go from “scary” to “I’ve got this”.</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Get to grips with units and formulas, and why they keep multiplying.</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Learn the secret to graphing without groaning.</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Teach with confidence and maybe even a little swagger!</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All sessions on Monday, online, 7pm to 8pm. Register on Eventbrite at </a:t>
            </a:r>
            <a:r>
              <a:rPr lang="en-GB" sz="1800" b="0" i="0" u="sng" dirty="0">
                <a:solidFill>
                  <a:srgbClr val="0000FF"/>
                </a:solidFill>
                <a:effectLst/>
                <a:latin typeface="Aptos" panose="020B0004020202020204" pitchFamily="34" charset="0"/>
                <a:hlinkClick r:id="rId3" tooltip="Original URL: https://www.eventbrite.com/cc/maths-for-gcse-physics-3964053. Click or tap if you trust this link."/>
              </a:rPr>
              <a:t>https://www.eventbrite.com/cc/maths-for-gcse-physics-3964053</a:t>
            </a:r>
            <a:r>
              <a:rPr lang="en-GB" sz="1800" b="0" i="0" dirty="0">
                <a:solidFill>
                  <a:srgbClr val="000000"/>
                </a:solidFill>
                <a:effectLst/>
                <a:latin typeface="Aptos" panose="020B0004020202020204" pitchFamily="34" charset="0"/>
              </a:rPr>
              <a:t> </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a:t>
            </a:r>
            <a:endParaRPr lang="en-GB" sz="1800" b="0" i="0" dirty="0">
              <a:solidFill>
                <a:srgbClr val="242424"/>
              </a:solidFill>
              <a:effectLst/>
              <a:latin typeface="Aptos" panose="020B0004020202020204" pitchFamily="34" charset="0"/>
            </a:endParaRPr>
          </a:p>
          <a:p>
            <a:pPr fontAlgn="base"/>
            <a:r>
              <a:rPr lang="en-GB" sz="2000" dirty="0"/>
              <a:t>For more details please email us at </a:t>
            </a:r>
            <a:r>
              <a:rPr lang="en-GB" sz="2000" b="1" dirty="0" err="1"/>
              <a:t>education-wales@iop.org</a:t>
            </a:r>
            <a:r>
              <a:rPr lang="en-GB" sz="2000" b="1" dirty="0"/>
              <a:t>.</a:t>
            </a:r>
            <a:endParaRPr lang="en-GB" sz="2000" dirty="0"/>
          </a:p>
          <a:p>
            <a:pPr fontAlgn="base"/>
            <a:endParaRPr lang="en-GB" sz="2000" dirty="0">
              <a:latin typeface="Calibri" panose="020F0502020204030204" pitchFamily="34" charset="0"/>
            </a:endParaRPr>
          </a:p>
          <a:p>
            <a:pPr fontAlgn="base"/>
            <a:endParaRPr lang="en-GB" sz="2000" dirty="0">
              <a:latin typeface="Calibri" panose="020F0502020204030204" pitchFamily="34" charset="0"/>
            </a:endParaRPr>
          </a:p>
        </p:txBody>
      </p:sp>
      <p:pic>
        <p:nvPicPr>
          <p:cNvPr id="6" name="Picture 5" descr="A screenshot of a computer&#10;&#10;Description automatically generated">
            <a:extLst>
              <a:ext uri="{FF2B5EF4-FFF2-40B4-BE49-F238E27FC236}">
                <a16:creationId xmlns:a16="http://schemas.microsoft.com/office/drawing/2014/main" id="{D35820EE-4CF8-8467-9D43-491761C525E5}"/>
              </a:ext>
            </a:extLst>
          </p:cNvPr>
          <p:cNvPicPr>
            <a:picLocks noChangeAspect="1"/>
          </p:cNvPicPr>
          <p:nvPr/>
        </p:nvPicPr>
        <p:blipFill>
          <a:blip r:embed="rId4"/>
          <a:stretch>
            <a:fillRect/>
          </a:stretch>
        </p:blipFill>
        <p:spPr>
          <a:xfrm>
            <a:off x="7781745" y="2769518"/>
            <a:ext cx="3903436" cy="272398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9">
          <a:extLst>
            <a:ext uri="{FF2B5EF4-FFF2-40B4-BE49-F238E27FC236}">
              <a16:creationId xmlns:a16="http://schemas.microsoft.com/office/drawing/2014/main" id="{75612270-AD8C-04C0-8CCC-687C3A301840}"/>
            </a:ext>
          </a:extLst>
        </p:cNvPr>
        <p:cNvGrpSpPr/>
        <p:nvPr/>
      </p:nvGrpSpPr>
      <p:grpSpPr>
        <a:xfrm>
          <a:off x="0" y="0"/>
          <a:ext cx="0" cy="0"/>
          <a:chOff x="0" y="0"/>
          <a:chExt cx="0" cy="0"/>
        </a:xfrm>
      </p:grpSpPr>
      <p:sp>
        <p:nvSpPr>
          <p:cNvPr id="190" name="Google Shape;190;p13">
            <a:extLst>
              <a:ext uri="{FF2B5EF4-FFF2-40B4-BE49-F238E27FC236}">
                <a16:creationId xmlns:a16="http://schemas.microsoft.com/office/drawing/2014/main" id="{81653669-EE47-1124-0400-558C2E5F91EF}"/>
              </a:ext>
            </a:extLst>
          </p:cNvPr>
          <p:cNvSpPr txBox="1">
            <a:spLocks noGrp="1"/>
          </p:cNvSpPr>
          <p:nvPr>
            <p:ph type="subTitle" idx="1"/>
          </p:nvPr>
        </p:nvSpPr>
        <p:spPr>
          <a:xfrm>
            <a:off x="378914" y="1364502"/>
            <a:ext cx="11432086" cy="4556589"/>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Clr>
                <a:schemeClr val="dk1"/>
              </a:buClr>
              <a:buSzPts val="2400"/>
              <a:buNone/>
            </a:pPr>
            <a:endParaRPr dirty="0"/>
          </a:p>
          <a:p>
            <a:pPr marL="0" lvl="0" indent="0" algn="l" rtl="0">
              <a:lnSpc>
                <a:spcPct val="100000"/>
              </a:lnSpc>
              <a:spcBef>
                <a:spcPts val="1000"/>
              </a:spcBef>
              <a:spcAft>
                <a:spcPts val="0"/>
              </a:spcAft>
              <a:buClr>
                <a:schemeClr val="dk1"/>
              </a:buClr>
              <a:buSzPts val="2400"/>
              <a:buNone/>
            </a:pPr>
            <a:endParaRPr dirty="0"/>
          </a:p>
        </p:txBody>
      </p:sp>
      <p:sp>
        <p:nvSpPr>
          <p:cNvPr id="191" name="Google Shape;191;p13">
            <a:extLst>
              <a:ext uri="{FF2B5EF4-FFF2-40B4-BE49-F238E27FC236}">
                <a16:creationId xmlns:a16="http://schemas.microsoft.com/office/drawing/2014/main" id="{5321F3A3-C2B3-F0AE-83BB-8667898E9A56}"/>
              </a:ext>
            </a:extLst>
          </p:cNvPr>
          <p:cNvSpPr txBox="1"/>
          <p:nvPr/>
        </p:nvSpPr>
        <p:spPr>
          <a:xfrm>
            <a:off x="7187609" y="1743740"/>
            <a:ext cx="4497572" cy="923330"/>
          </a:xfrm>
          <a:prstGeom prst="rect">
            <a:avLst/>
          </a:prstGeom>
          <a:noFill/>
          <a:ln>
            <a:noFill/>
          </a:ln>
        </p:spPr>
        <p:txBody>
          <a:bodyPr spcFirstLastPara="1" wrap="square" lIns="91425" tIns="45700" rIns="91425" bIns="45700" anchor="t" anchorCtr="0">
            <a:spAutoFit/>
          </a:bodyPr>
          <a:lstStyle/>
          <a:p>
            <a:pPr marL="457200" marR="0" lvl="1" indent="0" algn="l" rtl="0">
              <a:spcBef>
                <a:spcPts val="0"/>
              </a:spcBef>
              <a:spcAft>
                <a:spcPts val="0"/>
              </a:spcAft>
              <a:buNone/>
            </a:pPr>
            <a:endParaRPr sz="18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 </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 name="Rectangle 1">
            <a:extLst>
              <a:ext uri="{FF2B5EF4-FFF2-40B4-BE49-F238E27FC236}">
                <a16:creationId xmlns:a16="http://schemas.microsoft.com/office/drawing/2014/main" id="{30919145-5C10-CBE9-F5D5-663709A4EAB9}"/>
              </a:ext>
            </a:extLst>
          </p:cNvPr>
          <p:cNvSpPr/>
          <p:nvPr/>
        </p:nvSpPr>
        <p:spPr>
          <a:xfrm>
            <a:off x="641131" y="1597572"/>
            <a:ext cx="11432086" cy="4031873"/>
          </a:xfrm>
          <a:prstGeom prst="rect">
            <a:avLst/>
          </a:prstGeom>
        </p:spPr>
        <p:txBody>
          <a:bodyPr wrap="square">
            <a:spAutoFit/>
          </a:bodyPr>
          <a:lstStyle/>
          <a:p>
            <a:pPr algn="l" fontAlgn="base"/>
            <a:r>
              <a:rPr lang="en-GB" sz="1800" b="0" i="0" dirty="0">
                <a:solidFill>
                  <a:srgbClr val="000000"/>
                </a:solidFill>
                <a:effectLst/>
                <a:latin typeface="Aptos" panose="020B0004020202020204" pitchFamily="34" charset="0"/>
              </a:rPr>
              <a:t> </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20 January – Introduction and equations in general.</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17 February,</a:t>
            </a:r>
          </a:p>
          <a:p>
            <a:pPr algn="l" fontAlgn="base"/>
            <a:r>
              <a:rPr lang="en-GB" sz="1800" b="0" i="0" dirty="0">
                <a:solidFill>
                  <a:srgbClr val="000000"/>
                </a:solidFill>
                <a:effectLst/>
                <a:latin typeface="Aptos" panose="020B0004020202020204" pitchFamily="34" charset="0"/>
              </a:rPr>
              <a:t>17 March, </a:t>
            </a:r>
          </a:p>
          <a:p>
            <a:pPr algn="l" fontAlgn="base"/>
            <a:r>
              <a:rPr lang="en-GB" sz="1800" b="0" i="0" dirty="0">
                <a:solidFill>
                  <a:srgbClr val="000000"/>
                </a:solidFill>
                <a:effectLst/>
                <a:latin typeface="Aptos" panose="020B0004020202020204" pitchFamily="34" charset="0"/>
              </a:rPr>
              <a:t>31 March</a:t>
            </a:r>
          </a:p>
          <a:p>
            <a:pPr algn="l" fontAlgn="base"/>
            <a:endParaRPr lang="en-GB" sz="1800" dirty="0">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 specific topics from the WJEC GCSE Science DA Unit 3 / Physics Unit 1 </a:t>
            </a:r>
          </a:p>
          <a:p>
            <a:pPr algn="l" fontAlgn="base"/>
            <a:r>
              <a:rPr lang="en-GB" sz="1800" b="0" i="0" dirty="0">
                <a:solidFill>
                  <a:srgbClr val="000000"/>
                </a:solidFill>
                <a:effectLst/>
                <a:latin typeface="Aptos" panose="020B0004020202020204" pitchFamily="34" charset="0"/>
              </a:rPr>
              <a:t>specifications (electricity, energy, waves) but please note that teachers</a:t>
            </a:r>
          </a:p>
          <a:p>
            <a:pPr algn="l" fontAlgn="base"/>
            <a:r>
              <a:rPr lang="en-GB" sz="1800" b="0" i="0" dirty="0">
                <a:solidFill>
                  <a:srgbClr val="000000"/>
                </a:solidFill>
                <a:effectLst/>
                <a:latin typeface="Aptos" panose="020B0004020202020204" pitchFamily="34" charset="0"/>
              </a:rPr>
              <a:t> of other exam boards will find lots in common.</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 </a:t>
            </a:r>
            <a:endParaRPr lang="en-GB" sz="1800" b="0" i="0" dirty="0">
              <a:solidFill>
                <a:srgbClr val="242424"/>
              </a:solidFill>
              <a:effectLst/>
              <a:latin typeface="Aptos" panose="020B0004020202020204" pitchFamily="34" charset="0"/>
            </a:endParaRPr>
          </a:p>
          <a:p>
            <a:pPr algn="l" fontAlgn="base"/>
            <a:r>
              <a:rPr lang="en-GB" sz="1800" b="0" i="0" dirty="0">
                <a:solidFill>
                  <a:srgbClr val="000000"/>
                </a:solidFill>
                <a:effectLst/>
                <a:latin typeface="Aptos" panose="020B0004020202020204" pitchFamily="34" charset="0"/>
              </a:rPr>
              <a:t>Maths for Physics? Sorted. Your students? Impressed. You? Legendary.</a:t>
            </a:r>
            <a:endParaRPr lang="en-GB" sz="1800" b="0" i="0" dirty="0">
              <a:solidFill>
                <a:srgbClr val="242424"/>
              </a:solidFill>
              <a:effectLst/>
              <a:latin typeface="Aptos" panose="020B0004020202020204" pitchFamily="34" charset="0"/>
            </a:endParaRPr>
          </a:p>
          <a:p>
            <a:pPr fontAlgn="base"/>
            <a:endParaRPr lang="en-GB" sz="2000" dirty="0">
              <a:latin typeface="Calibri" panose="020F0502020204030204" pitchFamily="34" charset="0"/>
            </a:endParaRPr>
          </a:p>
          <a:p>
            <a:pPr fontAlgn="base"/>
            <a:endParaRPr lang="en-GB" sz="2000" dirty="0">
              <a:latin typeface="Calibri" panose="020F0502020204030204" pitchFamily="34" charset="0"/>
            </a:endParaRPr>
          </a:p>
        </p:txBody>
      </p:sp>
      <p:sp>
        <p:nvSpPr>
          <p:cNvPr id="3" name="TextBox 2">
            <a:extLst>
              <a:ext uri="{FF2B5EF4-FFF2-40B4-BE49-F238E27FC236}">
                <a16:creationId xmlns:a16="http://schemas.microsoft.com/office/drawing/2014/main" id="{03EBC6D5-301D-1990-A0BD-D1F8597D9AAB}"/>
              </a:ext>
            </a:extLst>
          </p:cNvPr>
          <p:cNvSpPr txBox="1"/>
          <p:nvPr/>
        </p:nvSpPr>
        <p:spPr>
          <a:xfrm>
            <a:off x="1345474" y="6361611"/>
            <a:ext cx="5238935" cy="307777"/>
          </a:xfrm>
          <a:prstGeom prst="rect">
            <a:avLst/>
          </a:prstGeom>
          <a:noFill/>
        </p:spPr>
        <p:txBody>
          <a:bodyPr wrap="none" rtlCol="0">
            <a:spAutoFit/>
          </a:bodyPr>
          <a:lstStyle/>
          <a:p>
            <a:r>
              <a:rPr lang="en-GB" sz="1400" dirty="0"/>
              <a:t>For more details please email us at </a:t>
            </a:r>
            <a:r>
              <a:rPr lang="en-GB" sz="1400" b="1" dirty="0" err="1"/>
              <a:t>education-wales@iop.org</a:t>
            </a:r>
            <a:r>
              <a:rPr lang="en-GB" sz="1400" b="1" dirty="0"/>
              <a:t>.</a:t>
            </a:r>
            <a:endParaRPr lang="en-GB" sz="1400" dirty="0"/>
          </a:p>
        </p:txBody>
      </p:sp>
      <p:pic>
        <p:nvPicPr>
          <p:cNvPr id="7" name="Picture 6" descr="A screenshot of a computer&#10;&#10;Description automatically generated">
            <a:extLst>
              <a:ext uri="{FF2B5EF4-FFF2-40B4-BE49-F238E27FC236}">
                <a16:creationId xmlns:a16="http://schemas.microsoft.com/office/drawing/2014/main" id="{8657525B-3F29-3771-B1C6-07476373BBDC}"/>
              </a:ext>
            </a:extLst>
          </p:cNvPr>
          <p:cNvPicPr>
            <a:picLocks noChangeAspect="1"/>
          </p:cNvPicPr>
          <p:nvPr/>
        </p:nvPicPr>
        <p:blipFill>
          <a:blip r:embed="rId3"/>
          <a:stretch>
            <a:fillRect/>
          </a:stretch>
        </p:blipFill>
        <p:spPr>
          <a:xfrm>
            <a:off x="8043962" y="1743740"/>
            <a:ext cx="3903436" cy="2723980"/>
          </a:xfrm>
          <a:prstGeom prst="rect">
            <a:avLst/>
          </a:prstGeom>
        </p:spPr>
      </p:pic>
    </p:spTree>
    <p:extLst>
      <p:ext uri="{BB962C8B-B14F-4D97-AF65-F5344CB8AC3E}">
        <p14:creationId xmlns:p14="http://schemas.microsoft.com/office/powerpoint/2010/main" val="2908514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36">
          <a:extLst>
            <a:ext uri="{FF2B5EF4-FFF2-40B4-BE49-F238E27FC236}">
              <a16:creationId xmlns:a16="http://schemas.microsoft.com/office/drawing/2014/main" id="{54739E3F-85B2-1A2D-713B-C928005BD26A}"/>
            </a:ext>
          </a:extLst>
        </p:cNvPr>
        <p:cNvGrpSpPr/>
        <p:nvPr/>
      </p:nvGrpSpPr>
      <p:grpSpPr>
        <a:xfrm>
          <a:off x="0" y="0"/>
          <a:ext cx="0" cy="0"/>
          <a:chOff x="0" y="0"/>
          <a:chExt cx="0" cy="0"/>
        </a:xfrm>
      </p:grpSpPr>
      <p:sp>
        <p:nvSpPr>
          <p:cNvPr id="237" name="Google Shape;237;p19">
            <a:extLst>
              <a:ext uri="{FF2B5EF4-FFF2-40B4-BE49-F238E27FC236}">
                <a16:creationId xmlns:a16="http://schemas.microsoft.com/office/drawing/2014/main" id="{2E4F0162-127F-ECD8-F1C9-A22509E5B344}"/>
              </a:ext>
            </a:extLst>
          </p:cNvPr>
          <p:cNvSpPr txBox="1">
            <a:spLocks noGrp="1"/>
          </p:cNvSpPr>
          <p:nvPr>
            <p:ph type="subTitle" idx="1"/>
          </p:nvPr>
        </p:nvSpPr>
        <p:spPr>
          <a:xfrm>
            <a:off x="-3021108" y="2526552"/>
            <a:ext cx="11432086" cy="4556589"/>
          </a:xfrm>
          <a:prstGeom prst="rect">
            <a:avLst/>
          </a:prstGeom>
          <a:noFill/>
          <a:ln>
            <a:noFill/>
          </a:ln>
        </p:spPr>
        <p:txBody>
          <a:bodyPr spcFirstLastPara="1" wrap="square" lIns="0" tIns="0" rIns="0" bIns="0" anchor="t" anchorCtr="0">
            <a:noAutofit/>
          </a:bodyPr>
          <a:lstStyle/>
          <a:p>
            <a:pPr marL="0" lvl="0" indent="0" algn="l" rtl="0">
              <a:lnSpc>
                <a:spcPct val="100000"/>
              </a:lnSpc>
              <a:spcBef>
                <a:spcPts val="0"/>
              </a:spcBef>
              <a:spcAft>
                <a:spcPts val="0"/>
              </a:spcAft>
              <a:buClr>
                <a:schemeClr val="dk1"/>
              </a:buClr>
              <a:buSzPts val="2400"/>
              <a:buNone/>
            </a:pPr>
            <a:endParaRPr dirty="0"/>
          </a:p>
          <a:p>
            <a:pPr marL="0" lvl="0" indent="0" algn="l" rtl="0">
              <a:lnSpc>
                <a:spcPct val="100000"/>
              </a:lnSpc>
              <a:spcBef>
                <a:spcPts val="1000"/>
              </a:spcBef>
              <a:spcAft>
                <a:spcPts val="0"/>
              </a:spcAft>
              <a:buClr>
                <a:schemeClr val="dk1"/>
              </a:buClr>
              <a:buSzPts val="2400"/>
              <a:buNone/>
            </a:pPr>
            <a:endParaRPr dirty="0"/>
          </a:p>
        </p:txBody>
      </p:sp>
      <p:sp>
        <p:nvSpPr>
          <p:cNvPr id="238" name="Google Shape;238;p19">
            <a:extLst>
              <a:ext uri="{FF2B5EF4-FFF2-40B4-BE49-F238E27FC236}">
                <a16:creationId xmlns:a16="http://schemas.microsoft.com/office/drawing/2014/main" id="{5BDC5D0C-BB17-823E-5D24-F87B239D22DB}"/>
              </a:ext>
            </a:extLst>
          </p:cNvPr>
          <p:cNvSpPr txBox="1"/>
          <p:nvPr/>
        </p:nvSpPr>
        <p:spPr>
          <a:xfrm>
            <a:off x="10613389" y="905306"/>
            <a:ext cx="4497572" cy="923330"/>
          </a:xfrm>
          <a:prstGeom prst="rect">
            <a:avLst/>
          </a:prstGeom>
          <a:noFill/>
          <a:ln>
            <a:noFill/>
          </a:ln>
        </p:spPr>
        <p:txBody>
          <a:bodyPr spcFirstLastPara="1" wrap="square" lIns="91425" tIns="45700" rIns="91425" bIns="45700" anchor="t" anchorCtr="0">
            <a:spAutoFit/>
          </a:bodyPr>
          <a:lstStyle/>
          <a:p>
            <a:pPr marL="457200" marR="0" lvl="1" indent="0" algn="l" rtl="0">
              <a:spcBef>
                <a:spcPts val="0"/>
              </a:spcBef>
              <a:spcAft>
                <a:spcPts val="0"/>
              </a:spcAft>
              <a:buNone/>
            </a:pPr>
            <a:endParaRPr sz="18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 </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7" name="Picture 6" descr="A screenshot of a website&#10;&#10;Description automatically generated">
            <a:extLst>
              <a:ext uri="{FF2B5EF4-FFF2-40B4-BE49-F238E27FC236}">
                <a16:creationId xmlns:a16="http://schemas.microsoft.com/office/drawing/2014/main" id="{ADA5F606-AEB0-2A76-4CBF-E913E529C28A}"/>
              </a:ext>
            </a:extLst>
          </p:cNvPr>
          <p:cNvPicPr>
            <a:picLocks noChangeAspect="1"/>
          </p:cNvPicPr>
          <p:nvPr/>
        </p:nvPicPr>
        <p:blipFill>
          <a:blip r:embed="rId3"/>
          <a:stretch>
            <a:fillRect/>
          </a:stretch>
        </p:blipFill>
        <p:spPr>
          <a:xfrm>
            <a:off x="352697" y="1366971"/>
            <a:ext cx="9083777" cy="3692307"/>
          </a:xfrm>
          <a:prstGeom prst="rect">
            <a:avLst/>
          </a:prstGeom>
        </p:spPr>
      </p:pic>
      <p:sp>
        <p:nvSpPr>
          <p:cNvPr id="8" name="AutoShape 4" descr="Image of Women in Science: 50 Fearless Pioneers Who Changed the World">
            <a:extLst>
              <a:ext uri="{FF2B5EF4-FFF2-40B4-BE49-F238E27FC236}">
                <a16:creationId xmlns:a16="http://schemas.microsoft.com/office/drawing/2014/main" id="{78AB4B86-DD56-C5D0-6A71-E3C6007B311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6" descr="Image of Women in Science: 50 Fearless Pioneers Who Changed the World">
            <a:extLst>
              <a:ext uri="{FF2B5EF4-FFF2-40B4-BE49-F238E27FC236}">
                <a16:creationId xmlns:a16="http://schemas.microsoft.com/office/drawing/2014/main" id="{F41BEE89-F225-84D4-6F72-D0A7F3C92AD4}"/>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Women in Science: 50 Fearless Pioneers ...">
            <a:extLst>
              <a:ext uri="{FF2B5EF4-FFF2-40B4-BE49-F238E27FC236}">
                <a16:creationId xmlns:a16="http://schemas.microsoft.com/office/drawing/2014/main" id="{D297D18A-C4D4-C7AF-2DF6-ADE32A2B26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2697" y="4378042"/>
            <a:ext cx="1642271" cy="196271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Reaching for the Moon: The Autobiography of NASA Mathematician Katherine Johnson">
            <a:extLst>
              <a:ext uri="{FF2B5EF4-FFF2-40B4-BE49-F238E27FC236}">
                <a16:creationId xmlns:a16="http://schemas.microsoft.com/office/drawing/2014/main" id="{BF9842A0-E1DA-C7D7-70D5-17F5BB174D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96573" y="4255260"/>
            <a:ext cx="1642271" cy="247153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Fantastically Great Women Scientists and Their Stories By Kate Pankhurst">
            <a:extLst>
              <a:ext uri="{FF2B5EF4-FFF2-40B4-BE49-F238E27FC236}">
                <a16:creationId xmlns:a16="http://schemas.microsoft.com/office/drawing/2014/main" id="{976B6A0A-8E53-6D5F-618B-506943F52F2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73020" y="4378042"/>
            <a:ext cx="1409700" cy="2164388"/>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Women in STEM: Women Who Changed Science and the World Pioneers in Science, Technology, Engineering and Math By Sumita Mukherjee">
            <a:extLst>
              <a:ext uri="{FF2B5EF4-FFF2-40B4-BE49-F238E27FC236}">
                <a16:creationId xmlns:a16="http://schemas.microsoft.com/office/drawing/2014/main" id="{04DFFB1B-BD6C-7D20-DF8B-BB2C778715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175728" y="4158667"/>
            <a:ext cx="2080797" cy="2603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2756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pic>
        <p:nvPicPr>
          <p:cNvPr id="183" name="Google Shape;183;p13"/>
          <p:cNvPicPr preferRelativeResize="0"/>
          <p:nvPr/>
        </p:nvPicPr>
        <p:blipFill rotWithShape="1">
          <a:blip r:embed="rId3">
            <a:alphaModFix/>
          </a:blip>
          <a:srcRect/>
          <a:stretch/>
        </p:blipFill>
        <p:spPr>
          <a:xfrm>
            <a:off x="781566" y="273370"/>
            <a:ext cx="7620000" cy="889000"/>
          </a:xfrm>
          <a:prstGeom prst="rect">
            <a:avLst/>
          </a:prstGeom>
          <a:noFill/>
          <a:ln>
            <a:noFill/>
          </a:ln>
        </p:spPr>
      </p:pic>
      <p:sp>
        <p:nvSpPr>
          <p:cNvPr id="184" name="Google Shape;184;p13"/>
          <p:cNvSpPr txBox="1"/>
          <p:nvPr/>
        </p:nvSpPr>
        <p:spPr>
          <a:xfrm>
            <a:off x="6389649" y="1806498"/>
            <a:ext cx="5296800" cy="2001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dirty="0">
                <a:solidFill>
                  <a:schemeClr val="dk1"/>
                </a:solidFill>
                <a:latin typeface="Calibri"/>
                <a:ea typeface="Calibri"/>
                <a:cs typeface="Calibri"/>
                <a:sym typeface="Calibri"/>
              </a:rPr>
              <a:t>Welsh Physics Teachers Conference – Brecon  </a:t>
            </a:r>
            <a:endParaRPr dirty="0"/>
          </a:p>
          <a:p>
            <a:pPr marL="0" marR="0" lvl="0" indent="0" algn="l" rtl="0">
              <a:spcBef>
                <a:spcPts val="0"/>
              </a:spcBef>
              <a:spcAft>
                <a:spcPts val="0"/>
              </a:spcAft>
              <a:buNone/>
            </a:pPr>
            <a:r>
              <a:rPr lang="en-GB" sz="1800" dirty="0">
                <a:solidFill>
                  <a:schemeClr val="dk1"/>
                </a:solidFill>
                <a:latin typeface="Calibri"/>
                <a:ea typeface="Calibri"/>
                <a:cs typeface="Calibri"/>
                <a:sym typeface="Calibri"/>
              </a:rPr>
              <a:t>Online 29</a:t>
            </a:r>
            <a:r>
              <a:rPr lang="en-GB" sz="1800" baseline="30000" dirty="0">
                <a:solidFill>
                  <a:schemeClr val="dk1"/>
                </a:solidFill>
                <a:latin typeface="Calibri"/>
                <a:ea typeface="Calibri"/>
                <a:cs typeface="Calibri"/>
                <a:sym typeface="Calibri"/>
              </a:rPr>
              <a:t>th </a:t>
            </a:r>
            <a:r>
              <a:rPr lang="en-GB" sz="1800" dirty="0">
                <a:solidFill>
                  <a:schemeClr val="dk1"/>
                </a:solidFill>
                <a:latin typeface="Calibri"/>
                <a:ea typeface="Calibri"/>
                <a:cs typeface="Calibri"/>
                <a:sym typeface="Calibri"/>
              </a:rPr>
              <a:t> September – 4</a:t>
            </a:r>
            <a:r>
              <a:rPr lang="en-GB" sz="1800" baseline="30000" dirty="0">
                <a:solidFill>
                  <a:schemeClr val="dk1"/>
                </a:solidFill>
                <a:latin typeface="Calibri"/>
                <a:ea typeface="Calibri"/>
                <a:cs typeface="Calibri"/>
                <a:sym typeface="Calibri"/>
              </a:rPr>
              <a:t>th</a:t>
            </a:r>
            <a:r>
              <a:rPr lang="en-GB" sz="1800" dirty="0">
                <a:solidFill>
                  <a:schemeClr val="dk1"/>
                </a:solidFill>
                <a:latin typeface="Calibri"/>
                <a:ea typeface="Calibri"/>
                <a:cs typeface="Calibri"/>
                <a:sym typeface="Calibri"/>
              </a:rPr>
              <a:t> October</a:t>
            </a:r>
            <a:endParaRPr dirty="0"/>
          </a:p>
          <a:p>
            <a:pPr marL="0" marR="0" lvl="0" indent="0" algn="l" rtl="0">
              <a:spcBef>
                <a:spcPts val="0"/>
              </a:spcBef>
              <a:spcAft>
                <a:spcPts val="0"/>
              </a:spcAft>
              <a:buNone/>
            </a:pPr>
            <a:endParaRPr dirty="0"/>
          </a:p>
          <a:p>
            <a:pPr marL="0" marR="0" lvl="0" indent="0" algn="l" rtl="0">
              <a:spcBef>
                <a:spcPts val="0"/>
              </a:spcBef>
              <a:spcAft>
                <a:spcPts val="0"/>
              </a:spcAft>
              <a:buNone/>
            </a:pPr>
            <a:r>
              <a:rPr lang="en-GB" sz="1800" dirty="0">
                <a:solidFill>
                  <a:schemeClr val="dk1"/>
                </a:solidFill>
                <a:latin typeface="Calibri"/>
                <a:ea typeface="Calibri"/>
                <a:cs typeface="Calibri"/>
                <a:sym typeface="Calibri"/>
              </a:rPr>
              <a:t>Live in Christ College on 3rd October</a:t>
            </a:r>
            <a:endParaRPr dirty="0"/>
          </a:p>
          <a:p>
            <a:pPr marL="0" marR="0" lvl="0" indent="0" algn="l" rtl="0">
              <a:spcBef>
                <a:spcPts val="0"/>
              </a:spcBef>
              <a:spcAft>
                <a:spcPts val="0"/>
              </a:spcAft>
              <a:buNone/>
            </a:pPr>
            <a:endParaRPr sz="3100" dirty="0">
              <a:solidFill>
                <a:schemeClr val="dk1"/>
              </a:solidFill>
              <a:latin typeface="Calibri"/>
              <a:ea typeface="Calibri"/>
              <a:cs typeface="Calibri"/>
              <a:sym typeface="Calibri"/>
            </a:endParaRPr>
          </a:p>
          <a:p>
            <a:pPr marL="0" marR="0" lvl="0" indent="0" algn="l" rtl="0">
              <a:spcBef>
                <a:spcPts val="0"/>
              </a:spcBef>
              <a:spcAft>
                <a:spcPts val="0"/>
              </a:spcAft>
              <a:buNone/>
            </a:pPr>
            <a:r>
              <a:rPr lang="en-GB" sz="2500" u="sng" dirty="0">
                <a:solidFill>
                  <a:srgbClr val="0860A2"/>
                </a:solidFill>
                <a:highlight>
                  <a:srgbClr val="FFFFFF"/>
                </a:highlight>
                <a:hlinkClick r:id="rId4">
                  <a:extLst>
                    <a:ext uri="{A12FA001-AC4F-418D-AE19-62706E023703}">
                      <ahyp:hlinkClr xmlns:ahyp="http://schemas.microsoft.com/office/drawing/2018/hyperlinkcolor" val="tx"/>
                    </a:ext>
                  </a:extLst>
                </a:hlinkClick>
              </a:rPr>
              <a:t> bit.ly/Brecon24</a:t>
            </a:r>
            <a:endParaRPr sz="3100" dirty="0">
              <a:solidFill>
                <a:schemeClr val="dk1"/>
              </a:solidFill>
              <a:latin typeface="Calibri"/>
              <a:ea typeface="Calibri"/>
              <a:cs typeface="Calibri"/>
              <a:sym typeface="Calibri"/>
            </a:endParaRPr>
          </a:p>
        </p:txBody>
      </p:sp>
      <p:pic>
        <p:nvPicPr>
          <p:cNvPr id="185" name="Google Shape;185;p13"/>
          <p:cNvPicPr preferRelativeResize="0"/>
          <p:nvPr/>
        </p:nvPicPr>
        <p:blipFill rotWithShape="1">
          <a:blip r:embed="rId5">
            <a:alphaModFix/>
          </a:blip>
          <a:srcRect/>
          <a:stretch/>
        </p:blipFill>
        <p:spPr>
          <a:xfrm>
            <a:off x="8721529" y="4126108"/>
            <a:ext cx="3047484" cy="1901514"/>
          </a:xfrm>
          <a:prstGeom prst="rect">
            <a:avLst/>
          </a:prstGeom>
          <a:noFill/>
          <a:ln>
            <a:noFill/>
          </a:ln>
        </p:spPr>
      </p:pic>
      <p:pic>
        <p:nvPicPr>
          <p:cNvPr id="186" name="Google Shape;186;p13"/>
          <p:cNvPicPr preferRelativeResize="0"/>
          <p:nvPr/>
        </p:nvPicPr>
        <p:blipFill rotWithShape="1">
          <a:blip r:embed="rId6">
            <a:alphaModFix/>
          </a:blip>
          <a:srcRect/>
          <a:stretch/>
        </p:blipFill>
        <p:spPr>
          <a:xfrm>
            <a:off x="5558827" y="4166134"/>
            <a:ext cx="2842739" cy="1844683"/>
          </a:xfrm>
          <a:prstGeom prst="rect">
            <a:avLst/>
          </a:prstGeom>
          <a:noFill/>
          <a:ln>
            <a:noFill/>
          </a:ln>
        </p:spPr>
      </p:pic>
      <p:sp>
        <p:nvSpPr>
          <p:cNvPr id="187" name="Google Shape;187;p13"/>
          <p:cNvSpPr txBox="1">
            <a:spLocks noGrp="1"/>
          </p:cNvSpPr>
          <p:nvPr>
            <p:ph type="title"/>
          </p:nvPr>
        </p:nvSpPr>
        <p:spPr>
          <a:xfrm>
            <a:off x="514995" y="494841"/>
            <a:ext cx="9730276" cy="545143"/>
          </a:xfrm>
          <a:prstGeom prst="rect">
            <a:avLst/>
          </a:prstGeom>
          <a:noFill/>
          <a:ln>
            <a:noFill/>
          </a:ln>
        </p:spPr>
        <p:txBody>
          <a:bodyPr spcFirstLastPara="1" wrap="square" lIns="0" tIns="0" rIns="0" bIns="0" anchor="ctr" anchorCtr="0">
            <a:normAutofit/>
          </a:bodyPr>
          <a:lstStyle/>
          <a:p>
            <a:pPr marL="0" lvl="0" indent="0" algn="l" rtl="0">
              <a:lnSpc>
                <a:spcPct val="90000"/>
              </a:lnSpc>
              <a:spcBef>
                <a:spcPts val="0"/>
              </a:spcBef>
              <a:spcAft>
                <a:spcPts val="0"/>
              </a:spcAft>
              <a:buClr>
                <a:schemeClr val="dk1"/>
              </a:buClr>
              <a:buSzPts val="2000"/>
              <a:buFont typeface="Calibri"/>
              <a:buNone/>
            </a:pPr>
            <a:endParaRPr/>
          </a:p>
        </p:txBody>
      </p:sp>
      <p:pic>
        <p:nvPicPr>
          <p:cNvPr id="188" name="Google Shape;188;p13"/>
          <p:cNvPicPr preferRelativeResize="0"/>
          <p:nvPr/>
        </p:nvPicPr>
        <p:blipFill rotWithShape="1">
          <a:blip r:embed="rId7">
            <a:alphaModFix/>
          </a:blip>
          <a:srcRect l="20089" t="20490"/>
          <a:stretch/>
        </p:blipFill>
        <p:spPr>
          <a:xfrm>
            <a:off x="89210" y="4234817"/>
            <a:ext cx="2698595" cy="1880165"/>
          </a:xfrm>
          <a:prstGeom prst="rect">
            <a:avLst/>
          </a:prstGeom>
          <a:noFill/>
          <a:ln>
            <a:noFill/>
          </a:ln>
        </p:spPr>
      </p:pic>
      <p:pic>
        <p:nvPicPr>
          <p:cNvPr id="189" name="Google Shape;189;p13"/>
          <p:cNvPicPr preferRelativeResize="0"/>
          <p:nvPr/>
        </p:nvPicPr>
        <p:blipFill rotWithShape="1">
          <a:blip r:embed="rId8">
            <a:alphaModFix/>
          </a:blip>
          <a:srcRect/>
          <a:stretch/>
        </p:blipFill>
        <p:spPr>
          <a:xfrm>
            <a:off x="3142535" y="4263054"/>
            <a:ext cx="2061561" cy="1823689"/>
          </a:xfrm>
          <a:prstGeom prst="rect">
            <a:avLst/>
          </a:prstGeom>
          <a:noFill/>
          <a:ln>
            <a:noFill/>
          </a:ln>
        </p:spPr>
      </p:pic>
      <p:pic>
        <p:nvPicPr>
          <p:cNvPr id="190" name="Google Shape;190;p13"/>
          <p:cNvPicPr preferRelativeResize="0"/>
          <p:nvPr/>
        </p:nvPicPr>
        <p:blipFill>
          <a:blip r:embed="rId9">
            <a:alphaModFix/>
          </a:blip>
          <a:stretch>
            <a:fillRect/>
          </a:stretch>
        </p:blipFill>
        <p:spPr>
          <a:xfrm>
            <a:off x="562642" y="1323020"/>
            <a:ext cx="4450325" cy="26003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14"/>
          <p:cNvSpPr txBox="1">
            <a:spLocks noGrp="1"/>
          </p:cNvSpPr>
          <p:nvPr>
            <p:ph type="body" idx="1"/>
          </p:nvPr>
        </p:nvSpPr>
        <p:spPr>
          <a:xfrm>
            <a:off x="356839" y="2352907"/>
            <a:ext cx="6232407" cy="1724456"/>
          </a:xfrm>
          <a:prstGeom prst="rect">
            <a:avLst/>
          </a:prstGeom>
          <a:noFill/>
          <a:ln>
            <a:noFill/>
          </a:ln>
        </p:spPr>
        <p:txBody>
          <a:bodyPr spcFirstLastPara="1" wrap="square" lIns="0" tIns="0" rIns="0" bIns="0" anchor="t" anchorCtr="0">
            <a:normAutofit fontScale="92500" lnSpcReduction="10000"/>
          </a:bodyPr>
          <a:lstStyle/>
          <a:p>
            <a:pPr marL="0" lvl="0" indent="0" algn="l" rtl="0">
              <a:lnSpc>
                <a:spcPct val="100000"/>
              </a:lnSpc>
              <a:spcBef>
                <a:spcPts val="0"/>
              </a:spcBef>
              <a:spcAft>
                <a:spcPts val="0"/>
              </a:spcAft>
              <a:buClr>
                <a:schemeClr val="dk1"/>
              </a:buClr>
              <a:buSzPct val="100000"/>
              <a:buNone/>
            </a:pPr>
            <a:r>
              <a:rPr lang="en-GB" sz="2400">
                <a:latin typeface="Open Sans"/>
                <a:ea typeface="Open Sans"/>
                <a:cs typeface="Open Sans"/>
                <a:sym typeface="Open Sans"/>
              </a:rPr>
              <a:t>Why use </a:t>
            </a:r>
            <a:r>
              <a:rPr lang="en-GB" sz="2400" b="1">
                <a:latin typeface="Open Sans"/>
                <a:ea typeface="Open Sans"/>
                <a:cs typeface="Open Sans"/>
                <a:sym typeface="Open Sans"/>
              </a:rPr>
              <a:t>Isaac Physics</a:t>
            </a:r>
            <a:r>
              <a:rPr lang="en-GB" sz="2400">
                <a:latin typeface="Open Sans"/>
                <a:ea typeface="Open Sans"/>
                <a:cs typeface="Open Sans"/>
                <a:sym typeface="Open Sans"/>
              </a:rPr>
              <a:t>? </a:t>
            </a:r>
            <a:endParaRPr/>
          </a:p>
          <a:p>
            <a:pPr marL="342900" lvl="0" indent="-342900" algn="l" rtl="0">
              <a:lnSpc>
                <a:spcPct val="100000"/>
              </a:lnSpc>
              <a:spcBef>
                <a:spcPts val="1200"/>
              </a:spcBef>
              <a:spcAft>
                <a:spcPts val="0"/>
              </a:spcAft>
              <a:buClr>
                <a:schemeClr val="dk1"/>
              </a:buClr>
              <a:buSzPct val="100000"/>
              <a:buFont typeface="Arial"/>
              <a:buChar char="•"/>
            </a:pPr>
            <a:r>
              <a:rPr lang="en-GB" sz="1600" b="1">
                <a:latin typeface="Open Sans"/>
                <a:ea typeface="Open Sans"/>
                <a:cs typeface="Open Sans"/>
                <a:sym typeface="Open Sans"/>
              </a:rPr>
              <a:t>Teachers</a:t>
            </a:r>
            <a:r>
              <a:rPr lang="en-GB" sz="1600">
                <a:latin typeface="Open Sans"/>
                <a:ea typeface="Open Sans"/>
                <a:cs typeface="Open Sans"/>
                <a:sym typeface="Open Sans"/>
              </a:rPr>
              <a:t> save an average of 3 hours each week on planning and marking</a:t>
            </a:r>
            <a:endParaRPr/>
          </a:p>
          <a:p>
            <a:pPr marL="285750" lvl="0" indent="-285750" algn="l" rtl="0">
              <a:lnSpc>
                <a:spcPct val="100000"/>
              </a:lnSpc>
              <a:spcBef>
                <a:spcPts val="1200"/>
              </a:spcBef>
              <a:spcAft>
                <a:spcPts val="0"/>
              </a:spcAft>
              <a:buClr>
                <a:schemeClr val="dk1"/>
              </a:buClr>
              <a:buSzPct val="100000"/>
              <a:buFont typeface="Arial"/>
              <a:buChar char="•"/>
            </a:pPr>
            <a:r>
              <a:rPr lang="en-GB" sz="1600">
                <a:latin typeface="Open Sans"/>
                <a:ea typeface="Open Sans"/>
                <a:cs typeface="Open Sans"/>
                <a:sym typeface="Open Sans"/>
              </a:rPr>
              <a:t>Evidence-based improvements to </a:t>
            </a:r>
            <a:r>
              <a:rPr lang="en-GB" sz="1600" b="1">
                <a:latin typeface="Open Sans"/>
                <a:ea typeface="Open Sans"/>
                <a:cs typeface="Open Sans"/>
                <a:sym typeface="Open Sans"/>
              </a:rPr>
              <a:t>student</a:t>
            </a:r>
            <a:r>
              <a:rPr lang="en-GB" sz="1600">
                <a:latin typeface="Open Sans"/>
                <a:ea typeface="Open Sans"/>
                <a:cs typeface="Open Sans"/>
                <a:sym typeface="Open Sans"/>
              </a:rPr>
              <a:t> confidence, exam performance and ability to achieve STEM course offers for high-tariff universities</a:t>
            </a:r>
            <a:endParaRPr/>
          </a:p>
          <a:p>
            <a:pPr marL="0" lvl="0" indent="0" algn="l" rtl="0">
              <a:lnSpc>
                <a:spcPct val="130000"/>
              </a:lnSpc>
              <a:spcBef>
                <a:spcPts val="1000"/>
              </a:spcBef>
              <a:spcAft>
                <a:spcPts val="0"/>
              </a:spcAft>
              <a:buClr>
                <a:schemeClr val="dk1"/>
              </a:buClr>
              <a:buSzPct val="100000"/>
              <a:buNone/>
            </a:pPr>
            <a:endParaRPr/>
          </a:p>
        </p:txBody>
      </p:sp>
      <p:sp>
        <p:nvSpPr>
          <p:cNvPr id="196" name="Google Shape;196;p14"/>
          <p:cNvSpPr txBox="1">
            <a:spLocks noGrp="1"/>
          </p:cNvSpPr>
          <p:nvPr>
            <p:ph type="title"/>
          </p:nvPr>
        </p:nvSpPr>
        <p:spPr>
          <a:xfrm>
            <a:off x="1973622" y="224060"/>
            <a:ext cx="8442253" cy="545143"/>
          </a:xfrm>
          <a:prstGeom prst="rect">
            <a:avLst/>
          </a:prstGeom>
          <a:noFill/>
          <a:ln>
            <a:noFill/>
          </a:ln>
        </p:spPr>
        <p:txBody>
          <a:bodyPr spcFirstLastPara="1" wrap="square" lIns="0" tIns="0" rIns="0" bIns="0" anchor="ctr" anchorCtr="0">
            <a:normAutofit fontScale="90000"/>
          </a:bodyPr>
          <a:lstStyle/>
          <a:p>
            <a:pPr marL="0" lvl="0" indent="0" algn="l" rtl="0">
              <a:lnSpc>
                <a:spcPct val="90000"/>
              </a:lnSpc>
              <a:spcBef>
                <a:spcPts val="0"/>
              </a:spcBef>
              <a:spcAft>
                <a:spcPts val="0"/>
              </a:spcAft>
              <a:buClr>
                <a:schemeClr val="dk1"/>
              </a:buClr>
              <a:buSzPct val="100000"/>
              <a:buFont typeface="Exo 2 SemiBold"/>
              <a:buNone/>
            </a:pPr>
            <a:r>
              <a:rPr lang="en-GB" sz="4000" b="1">
                <a:latin typeface="Exo 2 SemiBold"/>
                <a:ea typeface="Exo 2 SemiBold"/>
                <a:cs typeface="Exo 2 SemiBold"/>
                <a:sym typeface="Exo 2 SemiBold"/>
              </a:rPr>
              <a:t>Other support available  from Isaac Physics</a:t>
            </a:r>
            <a:endParaRPr/>
          </a:p>
        </p:txBody>
      </p:sp>
      <p:pic>
        <p:nvPicPr>
          <p:cNvPr id="197" name="Google Shape;197;p14"/>
          <p:cNvPicPr preferRelativeResize="0"/>
          <p:nvPr/>
        </p:nvPicPr>
        <p:blipFill rotWithShape="1">
          <a:blip r:embed="rId3">
            <a:alphaModFix/>
          </a:blip>
          <a:srcRect/>
          <a:stretch/>
        </p:blipFill>
        <p:spPr>
          <a:xfrm>
            <a:off x="8684103" y="878704"/>
            <a:ext cx="3493026" cy="1807022"/>
          </a:xfrm>
          <a:prstGeom prst="rect">
            <a:avLst/>
          </a:prstGeom>
          <a:noFill/>
          <a:ln>
            <a:noFill/>
          </a:ln>
        </p:spPr>
      </p:pic>
      <p:pic>
        <p:nvPicPr>
          <p:cNvPr id="198" name="Google Shape;198;p14"/>
          <p:cNvPicPr preferRelativeResize="0"/>
          <p:nvPr/>
        </p:nvPicPr>
        <p:blipFill rotWithShape="1">
          <a:blip r:embed="rId4">
            <a:alphaModFix/>
          </a:blip>
          <a:srcRect/>
          <a:stretch/>
        </p:blipFill>
        <p:spPr>
          <a:xfrm>
            <a:off x="10463974" y="119489"/>
            <a:ext cx="1665056" cy="777026"/>
          </a:xfrm>
          <a:prstGeom prst="rect">
            <a:avLst/>
          </a:prstGeom>
          <a:noFill/>
          <a:ln>
            <a:noFill/>
          </a:ln>
        </p:spPr>
      </p:pic>
      <p:sp>
        <p:nvSpPr>
          <p:cNvPr id="199" name="Google Shape;199;p14"/>
          <p:cNvSpPr txBox="1"/>
          <p:nvPr/>
        </p:nvSpPr>
        <p:spPr>
          <a:xfrm>
            <a:off x="202263" y="4676119"/>
            <a:ext cx="11624650" cy="196977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1600">
                <a:solidFill>
                  <a:schemeClr val="dk1"/>
                </a:solidFill>
                <a:latin typeface="Open Sans"/>
                <a:ea typeface="Open Sans"/>
                <a:cs typeface="Open Sans"/>
                <a:sym typeface="Open Sans"/>
              </a:rPr>
              <a:t>What can </a:t>
            </a:r>
            <a:r>
              <a:rPr lang="en-GB" sz="1600" b="1">
                <a:solidFill>
                  <a:schemeClr val="dk1"/>
                </a:solidFill>
                <a:latin typeface="Open Sans"/>
                <a:ea typeface="Open Sans"/>
                <a:cs typeface="Open Sans"/>
                <a:sym typeface="Open Sans"/>
              </a:rPr>
              <a:t>Isaac Physics </a:t>
            </a:r>
            <a:r>
              <a:rPr lang="en-GB" sz="1600">
                <a:solidFill>
                  <a:schemeClr val="dk1"/>
                </a:solidFill>
                <a:latin typeface="Open Sans"/>
                <a:ea typeface="Open Sans"/>
                <a:cs typeface="Open Sans"/>
                <a:sym typeface="Open Sans"/>
              </a:rPr>
              <a:t>offer </a:t>
            </a:r>
            <a:r>
              <a:rPr lang="en-GB" sz="1600" b="1">
                <a:solidFill>
                  <a:schemeClr val="dk1"/>
                </a:solidFill>
                <a:latin typeface="Open Sans"/>
                <a:ea typeface="Open Sans"/>
                <a:cs typeface="Open Sans"/>
                <a:sym typeface="Open Sans"/>
              </a:rPr>
              <a:t>ITE students </a:t>
            </a:r>
            <a:r>
              <a:rPr lang="en-GB" sz="1600">
                <a:solidFill>
                  <a:schemeClr val="dk1"/>
                </a:solidFill>
                <a:latin typeface="Open Sans"/>
                <a:ea typeface="Open Sans"/>
                <a:cs typeface="Open Sans"/>
                <a:sym typeface="Open Sans"/>
              </a:rPr>
              <a:t>and </a:t>
            </a:r>
            <a:r>
              <a:rPr lang="en-GB" sz="1600" b="1">
                <a:solidFill>
                  <a:schemeClr val="dk1"/>
                </a:solidFill>
                <a:latin typeface="Open Sans"/>
                <a:ea typeface="Open Sans"/>
                <a:cs typeface="Open Sans"/>
                <a:sym typeface="Open Sans"/>
              </a:rPr>
              <a:t>ECTs</a:t>
            </a:r>
            <a:r>
              <a:rPr lang="en-GB" sz="1600">
                <a:solidFill>
                  <a:schemeClr val="dk1"/>
                </a:solidFill>
                <a:latin typeface="Open Sans"/>
                <a:ea typeface="Open Sans"/>
                <a:cs typeface="Open Sans"/>
                <a:sym typeface="Open Sans"/>
              </a:rPr>
              <a:t>?</a:t>
            </a:r>
            <a:endParaRPr/>
          </a:p>
          <a:p>
            <a:pPr marL="285750" marR="0" lvl="0" indent="-285750" algn="l" rtl="0">
              <a:lnSpc>
                <a:spcPct val="100000"/>
              </a:lnSpc>
              <a:spcBef>
                <a:spcPts val="1200"/>
              </a:spcBef>
              <a:spcAft>
                <a:spcPts val="0"/>
              </a:spcAft>
              <a:buClr>
                <a:schemeClr val="dk1"/>
              </a:buClr>
              <a:buSzPts val="1600"/>
              <a:buFont typeface="Arial"/>
              <a:buChar char="•"/>
            </a:pPr>
            <a:r>
              <a:rPr lang="en-GB" sz="1600" b="1">
                <a:solidFill>
                  <a:schemeClr val="dk1"/>
                </a:solidFill>
                <a:latin typeface="Open Sans"/>
                <a:ea typeface="Open Sans"/>
                <a:cs typeface="Open Sans"/>
                <a:sym typeface="Open Sans"/>
              </a:rPr>
              <a:t>Free online CPD </a:t>
            </a:r>
            <a:r>
              <a:rPr lang="en-GB" sz="1600">
                <a:solidFill>
                  <a:schemeClr val="dk1"/>
                </a:solidFill>
                <a:latin typeface="Open Sans"/>
                <a:ea typeface="Open Sans"/>
                <a:cs typeface="Open Sans"/>
                <a:sym typeface="Open Sans"/>
              </a:rPr>
              <a:t>on all aspects of the Isaac Physics platform</a:t>
            </a:r>
            <a:endParaRPr/>
          </a:p>
          <a:p>
            <a:pPr marL="285750" marR="0" lvl="0" indent="-285750" algn="l" rtl="0">
              <a:lnSpc>
                <a:spcPct val="100000"/>
              </a:lnSpc>
              <a:spcBef>
                <a:spcPts val="0"/>
              </a:spcBef>
              <a:spcAft>
                <a:spcPts val="0"/>
              </a:spcAft>
              <a:buClr>
                <a:schemeClr val="dk1"/>
              </a:buClr>
              <a:buSzPts val="1600"/>
              <a:buFont typeface="Arial"/>
              <a:buChar char="•"/>
            </a:pPr>
            <a:r>
              <a:rPr lang="en-GB" sz="1600">
                <a:solidFill>
                  <a:schemeClr val="dk1"/>
                </a:solidFill>
                <a:latin typeface="Open Sans"/>
                <a:ea typeface="Open Sans"/>
                <a:cs typeface="Open Sans"/>
                <a:sym typeface="Open Sans"/>
              </a:rPr>
              <a:t>Lessons, homework, revision, extension problems and tests: all </a:t>
            </a:r>
            <a:r>
              <a:rPr lang="en-GB" sz="1600" b="1">
                <a:solidFill>
                  <a:schemeClr val="dk1"/>
                </a:solidFill>
                <a:latin typeface="Open Sans"/>
                <a:ea typeface="Open Sans"/>
                <a:cs typeface="Open Sans"/>
                <a:sym typeface="Open Sans"/>
              </a:rPr>
              <a:t>auto-marked</a:t>
            </a:r>
            <a:r>
              <a:rPr lang="en-GB" sz="1600">
                <a:solidFill>
                  <a:schemeClr val="dk1"/>
                </a:solidFill>
                <a:latin typeface="Open Sans"/>
                <a:ea typeface="Open Sans"/>
                <a:cs typeface="Open Sans"/>
                <a:sym typeface="Open Sans"/>
              </a:rPr>
              <a:t> with </a:t>
            </a:r>
            <a:r>
              <a:rPr lang="en-GB" sz="1600" b="1">
                <a:solidFill>
                  <a:schemeClr val="dk1"/>
                </a:solidFill>
                <a:latin typeface="Open Sans"/>
                <a:ea typeface="Open Sans"/>
                <a:cs typeface="Open Sans"/>
                <a:sym typeface="Open Sans"/>
              </a:rPr>
              <a:t>feedback</a:t>
            </a:r>
            <a:endParaRPr/>
          </a:p>
          <a:p>
            <a:pPr marL="285750" marR="0" lvl="0" indent="-285750" algn="l" rtl="0">
              <a:lnSpc>
                <a:spcPct val="100000"/>
              </a:lnSpc>
              <a:spcBef>
                <a:spcPts val="0"/>
              </a:spcBef>
              <a:spcAft>
                <a:spcPts val="0"/>
              </a:spcAft>
              <a:buClr>
                <a:schemeClr val="dk1"/>
              </a:buClr>
              <a:buSzPts val="1600"/>
              <a:buFont typeface="Arial"/>
              <a:buChar char="•"/>
            </a:pPr>
            <a:r>
              <a:rPr lang="en-GB" sz="1600" b="1">
                <a:solidFill>
                  <a:schemeClr val="dk1"/>
                </a:solidFill>
                <a:latin typeface="Open Sans"/>
                <a:ea typeface="Open Sans"/>
                <a:cs typeface="Open Sans"/>
                <a:sym typeface="Open Sans"/>
              </a:rPr>
              <a:t>KS3 </a:t>
            </a:r>
            <a:r>
              <a:rPr lang="en-GB" sz="1600">
                <a:solidFill>
                  <a:schemeClr val="dk1"/>
                </a:solidFill>
                <a:latin typeface="Open Sans"/>
                <a:ea typeface="Open Sans"/>
                <a:cs typeface="Open Sans"/>
                <a:sym typeface="Open Sans"/>
              </a:rPr>
              <a:t>Physics;</a:t>
            </a:r>
            <a:r>
              <a:rPr lang="en-GB" sz="1600" b="1">
                <a:solidFill>
                  <a:schemeClr val="dk1"/>
                </a:solidFill>
                <a:latin typeface="Open Sans"/>
                <a:ea typeface="Open Sans"/>
                <a:cs typeface="Open Sans"/>
                <a:sym typeface="Open Sans"/>
              </a:rPr>
              <a:t> GCSE </a:t>
            </a:r>
            <a:r>
              <a:rPr lang="en-GB" sz="1600">
                <a:solidFill>
                  <a:schemeClr val="dk1"/>
                </a:solidFill>
                <a:latin typeface="Open Sans"/>
                <a:ea typeface="Open Sans"/>
                <a:cs typeface="Open Sans"/>
                <a:sym typeface="Open Sans"/>
              </a:rPr>
              <a:t>Physics and Maths; </a:t>
            </a:r>
            <a:r>
              <a:rPr lang="en-GB" sz="1600" b="1">
                <a:solidFill>
                  <a:schemeClr val="dk1"/>
                </a:solidFill>
                <a:latin typeface="Open Sans"/>
                <a:ea typeface="Open Sans"/>
                <a:cs typeface="Open Sans"/>
                <a:sym typeface="Open Sans"/>
              </a:rPr>
              <a:t>A Level </a:t>
            </a:r>
            <a:r>
              <a:rPr lang="en-GB" sz="1600">
                <a:solidFill>
                  <a:schemeClr val="dk1"/>
                </a:solidFill>
                <a:latin typeface="Open Sans"/>
                <a:ea typeface="Open Sans"/>
                <a:cs typeface="Open Sans"/>
                <a:sym typeface="Open Sans"/>
              </a:rPr>
              <a:t>Physics, Maths, Further Maths, Chemistry and Biology; physics problem-solving up to </a:t>
            </a:r>
            <a:r>
              <a:rPr lang="en-GB" sz="1600" b="1">
                <a:solidFill>
                  <a:schemeClr val="dk1"/>
                </a:solidFill>
                <a:latin typeface="Open Sans"/>
                <a:ea typeface="Open Sans"/>
                <a:cs typeface="Open Sans"/>
                <a:sym typeface="Open Sans"/>
              </a:rPr>
              <a:t>university level</a:t>
            </a:r>
            <a:endParaRPr/>
          </a:p>
          <a:p>
            <a:pPr marL="285750" marR="0" lvl="0" indent="-285750" algn="l" rtl="0">
              <a:lnSpc>
                <a:spcPct val="100000"/>
              </a:lnSpc>
              <a:spcBef>
                <a:spcPts val="0"/>
              </a:spcBef>
              <a:spcAft>
                <a:spcPts val="0"/>
              </a:spcAft>
              <a:buClr>
                <a:schemeClr val="dk1"/>
              </a:buClr>
              <a:buSzPts val="1600"/>
              <a:buFont typeface="Arial"/>
              <a:buChar char="•"/>
            </a:pPr>
            <a:r>
              <a:rPr lang="en-GB" sz="1600">
                <a:solidFill>
                  <a:schemeClr val="dk1"/>
                </a:solidFill>
                <a:latin typeface="Open Sans"/>
                <a:ea typeface="Open Sans"/>
                <a:cs typeface="Open Sans"/>
                <a:sym typeface="Open Sans"/>
              </a:rPr>
              <a:t>Supportive Isaac Physics </a:t>
            </a:r>
            <a:r>
              <a:rPr lang="en-GB" sz="1600" b="1">
                <a:solidFill>
                  <a:schemeClr val="dk1"/>
                </a:solidFill>
                <a:latin typeface="Open Sans"/>
                <a:ea typeface="Open Sans"/>
                <a:cs typeface="Open Sans"/>
                <a:sym typeface="Open Sans"/>
              </a:rPr>
              <a:t>teacher community</a:t>
            </a:r>
            <a:r>
              <a:rPr lang="en-GB" sz="1600">
                <a:solidFill>
                  <a:schemeClr val="dk1"/>
                </a:solidFill>
                <a:latin typeface="Open Sans"/>
                <a:ea typeface="Open Sans"/>
                <a:cs typeface="Open Sans"/>
                <a:sym typeface="Open Sans"/>
              </a:rPr>
              <a:t> and </a:t>
            </a:r>
            <a:r>
              <a:rPr lang="en-GB" sz="1600" b="1">
                <a:solidFill>
                  <a:schemeClr val="dk1"/>
                </a:solidFill>
                <a:latin typeface="Open Sans"/>
                <a:ea typeface="Open Sans"/>
                <a:cs typeface="Open Sans"/>
                <a:sym typeface="Open Sans"/>
              </a:rPr>
              <a:t>teacher support </a:t>
            </a:r>
            <a:r>
              <a:rPr lang="en-GB" sz="1600" u="sng">
                <a:solidFill>
                  <a:srgbClr val="7030A0"/>
                </a:solidFill>
                <a:latin typeface="Open Sans"/>
                <a:ea typeface="Open Sans"/>
                <a:cs typeface="Open Sans"/>
                <a:sym typeface="Open Sans"/>
                <a:hlinkClick r:id="rId5">
                  <a:extLst>
                    <a:ext uri="{A12FA001-AC4F-418D-AE19-62706E023703}">
                      <ahyp:hlinkClr xmlns:ahyp="http://schemas.microsoft.com/office/drawing/2018/hyperlinkcolor" val="tx"/>
                    </a:ext>
                  </a:extLst>
                </a:hlinkClick>
              </a:rPr>
              <a:t>https://isaacphysics.org/support/teacher/</a:t>
            </a:r>
            <a:endParaRPr sz="1600">
              <a:solidFill>
                <a:srgbClr val="7030A0"/>
              </a:solidFill>
              <a:latin typeface="Open Sans"/>
              <a:ea typeface="Open Sans"/>
              <a:cs typeface="Open Sans"/>
              <a:sym typeface="Open Sans"/>
            </a:endParaRPr>
          </a:p>
          <a:p>
            <a:pPr marL="285750" marR="0" lvl="0" indent="-285750" algn="l" rtl="0">
              <a:lnSpc>
                <a:spcPct val="100000"/>
              </a:lnSpc>
              <a:spcBef>
                <a:spcPts val="0"/>
              </a:spcBef>
              <a:spcAft>
                <a:spcPts val="0"/>
              </a:spcAft>
              <a:buClr>
                <a:schemeClr val="dk1"/>
              </a:buClr>
              <a:buSzPts val="1600"/>
              <a:buFont typeface="Arial"/>
              <a:buChar char="•"/>
            </a:pPr>
            <a:r>
              <a:rPr lang="en-GB" sz="1600" b="1">
                <a:solidFill>
                  <a:schemeClr val="dk1"/>
                </a:solidFill>
                <a:latin typeface="Open Sans"/>
                <a:ea typeface="Open Sans"/>
                <a:cs typeface="Open Sans"/>
                <a:sym typeface="Open Sans"/>
              </a:rPr>
              <a:t>Free box of books </a:t>
            </a:r>
            <a:r>
              <a:rPr lang="en-GB" sz="1600">
                <a:solidFill>
                  <a:schemeClr val="dk1"/>
                </a:solidFill>
                <a:latin typeface="Open Sans"/>
                <a:ea typeface="Open Sans"/>
                <a:cs typeface="Open Sans"/>
                <a:sym typeface="Open Sans"/>
              </a:rPr>
              <a:t>when you start at your first school!</a:t>
            </a:r>
            <a:endParaRPr sz="1600">
              <a:solidFill>
                <a:schemeClr val="dk1"/>
              </a:solidFill>
              <a:latin typeface="Open Sans"/>
              <a:ea typeface="Open Sans"/>
              <a:cs typeface="Open Sans"/>
              <a:sym typeface="Open Sans"/>
            </a:endParaRPr>
          </a:p>
        </p:txBody>
      </p:sp>
      <p:sp>
        <p:nvSpPr>
          <p:cNvPr id="200" name="Google Shape;200;p14"/>
          <p:cNvSpPr txBox="1"/>
          <p:nvPr/>
        </p:nvSpPr>
        <p:spPr>
          <a:xfrm>
            <a:off x="5451741" y="4352953"/>
            <a:ext cx="2743336" cy="646331"/>
          </a:xfrm>
          <a:prstGeom prst="rect">
            <a:avLst/>
          </a:prstGeom>
          <a:solidFill>
            <a:srgbClr val="D8E2F3"/>
          </a:solid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1800">
                <a:solidFill>
                  <a:schemeClr val="dk1"/>
                </a:solidFill>
                <a:latin typeface="Open Sans"/>
                <a:ea typeface="Open Sans"/>
                <a:cs typeface="Open Sans"/>
                <a:sym typeface="Open Sans"/>
              </a:rPr>
              <a:t>Teacher Support Manager: </a:t>
            </a:r>
            <a:endParaRPr/>
          </a:p>
          <a:p>
            <a:pPr marL="0" marR="0" lvl="0" indent="0" algn="l" rtl="0">
              <a:lnSpc>
                <a:spcPct val="100000"/>
              </a:lnSpc>
              <a:spcBef>
                <a:spcPts val="0"/>
              </a:spcBef>
              <a:spcAft>
                <a:spcPts val="0"/>
              </a:spcAft>
              <a:buNone/>
            </a:pPr>
            <a:r>
              <a:rPr lang="en-GB" sz="1800" u="sng">
                <a:solidFill>
                  <a:srgbClr val="7030A0"/>
                </a:solidFill>
                <a:latin typeface="Open Sans"/>
                <a:ea typeface="Open Sans"/>
                <a:cs typeface="Open Sans"/>
                <a:sym typeface="Open Sans"/>
              </a:rPr>
              <a:t>ingrid@isaacphysics.org</a:t>
            </a:r>
            <a:endParaRPr sz="1800">
              <a:solidFill>
                <a:srgbClr val="7030A0"/>
              </a:solidFill>
              <a:latin typeface="Open Sans"/>
              <a:ea typeface="Open Sans"/>
              <a:cs typeface="Open Sans"/>
              <a:sym typeface="Open Sans"/>
            </a:endParaRPr>
          </a:p>
        </p:txBody>
      </p:sp>
      <p:pic>
        <p:nvPicPr>
          <p:cNvPr id="201" name="Google Shape;201;p14"/>
          <p:cNvPicPr preferRelativeResize="0"/>
          <p:nvPr/>
        </p:nvPicPr>
        <p:blipFill rotWithShape="1">
          <a:blip r:embed="rId6">
            <a:alphaModFix/>
          </a:blip>
          <a:srcRect/>
          <a:stretch/>
        </p:blipFill>
        <p:spPr>
          <a:xfrm>
            <a:off x="223658" y="1154289"/>
            <a:ext cx="1069883" cy="1095356"/>
          </a:xfrm>
          <a:prstGeom prst="rect">
            <a:avLst/>
          </a:prstGeom>
          <a:noFill/>
          <a:ln>
            <a:noFill/>
          </a:ln>
        </p:spPr>
      </p:pic>
      <p:sp>
        <p:nvSpPr>
          <p:cNvPr id="202" name="Google Shape;202;p14"/>
          <p:cNvSpPr txBox="1"/>
          <p:nvPr/>
        </p:nvSpPr>
        <p:spPr>
          <a:xfrm>
            <a:off x="3367436" y="1910805"/>
            <a:ext cx="2655861"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1800" u="sng">
                <a:solidFill>
                  <a:srgbClr val="7030A0"/>
                </a:solidFill>
                <a:latin typeface="Open Sans"/>
                <a:ea typeface="Open Sans"/>
                <a:cs typeface="Open Sans"/>
                <a:sym typeface="Open Sans"/>
                <a:hlinkClick r:id="rId7">
                  <a:extLst>
                    <a:ext uri="{A12FA001-AC4F-418D-AE19-62706E023703}">
                      <ahyp:hlinkClr xmlns:ahyp="http://schemas.microsoft.com/office/drawing/2018/hyperlinkcolor" val="tx"/>
                    </a:ext>
                  </a:extLst>
                </a:hlinkClick>
              </a:rPr>
              <a:t>https://isaacphysics.org/</a:t>
            </a:r>
            <a:endParaRPr sz="1800" u="sng">
              <a:solidFill>
                <a:srgbClr val="7030A0"/>
              </a:solidFill>
              <a:latin typeface="Open Sans"/>
              <a:ea typeface="Open Sans"/>
              <a:cs typeface="Open Sans"/>
              <a:sym typeface="Open Sans"/>
            </a:endParaRPr>
          </a:p>
        </p:txBody>
      </p:sp>
      <p:pic>
        <p:nvPicPr>
          <p:cNvPr id="203" name="Google Shape;203;p14"/>
          <p:cNvPicPr preferRelativeResize="0"/>
          <p:nvPr/>
        </p:nvPicPr>
        <p:blipFill rotWithShape="1">
          <a:blip r:embed="rId8">
            <a:alphaModFix/>
          </a:blip>
          <a:srcRect/>
          <a:stretch/>
        </p:blipFill>
        <p:spPr>
          <a:xfrm>
            <a:off x="6639292" y="885144"/>
            <a:ext cx="1996712" cy="3327853"/>
          </a:xfrm>
          <a:prstGeom prst="rect">
            <a:avLst/>
          </a:prstGeom>
          <a:noFill/>
          <a:ln>
            <a:noFill/>
          </a:ln>
        </p:spPr>
      </p:pic>
      <p:sp>
        <p:nvSpPr>
          <p:cNvPr id="204" name="Google Shape;204;p14"/>
          <p:cNvSpPr txBox="1"/>
          <p:nvPr/>
        </p:nvSpPr>
        <p:spPr>
          <a:xfrm>
            <a:off x="8732201" y="2685726"/>
            <a:ext cx="3396829" cy="2308324"/>
          </a:xfrm>
          <a:prstGeom prst="rect">
            <a:avLst/>
          </a:prstGeom>
          <a:solidFill>
            <a:srgbClr val="D8E2F3"/>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Open Sans"/>
                <a:ea typeface="Open Sans"/>
                <a:cs typeface="Open Sans"/>
                <a:sym typeface="Open Sans"/>
              </a:rPr>
              <a:t>Isaac Physics ITE and ECT </a:t>
            </a:r>
            <a:r>
              <a:rPr lang="en-GB" sz="1800" b="1">
                <a:solidFill>
                  <a:schemeClr val="dk1"/>
                </a:solidFill>
                <a:latin typeface="Open Sans"/>
                <a:ea typeface="Open Sans"/>
                <a:cs typeface="Open Sans"/>
                <a:sym typeface="Open Sans"/>
              </a:rPr>
              <a:t>WhatsApp group</a:t>
            </a:r>
            <a:r>
              <a:rPr lang="en-GB" sz="1800">
                <a:solidFill>
                  <a:schemeClr val="dk1"/>
                </a:solidFill>
                <a:latin typeface="Open Sans"/>
                <a:ea typeface="Open Sans"/>
                <a:cs typeface="Open Sans"/>
                <a:sym typeface="Open Sans"/>
              </a:rPr>
              <a:t>:</a:t>
            </a:r>
            <a:endParaRPr sz="1800" u="sng">
              <a:solidFill>
                <a:schemeClr val="dk1"/>
              </a:solidFill>
              <a:latin typeface="Open Sans"/>
              <a:ea typeface="Open Sans"/>
              <a:cs typeface="Open Sans"/>
              <a:sym typeface="Open Sans"/>
              <a:hlinkClick r:id="rId9">
                <a:extLst>
                  <a:ext uri="{A12FA001-AC4F-418D-AE19-62706E023703}">
                    <ahyp:hlinkClr xmlns:ahyp="http://schemas.microsoft.com/office/drawing/2018/hyperlinkcolor" val="tx"/>
                  </a:ext>
                </a:extLst>
              </a:hlinkClick>
            </a:endParaRPr>
          </a:p>
          <a:p>
            <a:pPr marL="0" marR="0" lvl="0" indent="0" algn="l" rtl="0">
              <a:spcBef>
                <a:spcPts val="0"/>
              </a:spcBef>
              <a:spcAft>
                <a:spcPts val="0"/>
              </a:spcAft>
              <a:buNone/>
            </a:pPr>
            <a:r>
              <a:rPr lang="en-GB" sz="1800" u="sng">
                <a:solidFill>
                  <a:srgbClr val="7030A0"/>
                </a:solidFill>
                <a:latin typeface="Open Sans"/>
                <a:ea typeface="Open Sans"/>
                <a:cs typeface="Open Sans"/>
                <a:sym typeface="Open Sans"/>
                <a:hlinkClick r:id="rId10">
                  <a:extLst>
                    <a:ext uri="{A12FA001-AC4F-418D-AE19-62706E023703}">
                      <ahyp:hlinkClr xmlns:ahyp="http://schemas.microsoft.com/office/drawing/2018/hyperlinkcolor" val="tx"/>
                    </a:ext>
                  </a:extLst>
                </a:hlinkClick>
              </a:rPr>
              <a:t>https://chat.whatsapp.com/GMsDbJXSOYqI64R8BBLK6r</a:t>
            </a:r>
            <a:endParaRPr sz="1800" u="sng">
              <a:solidFill>
                <a:srgbClr val="7030A0"/>
              </a:solidFill>
              <a:latin typeface="Open Sans"/>
              <a:ea typeface="Open Sans"/>
              <a:cs typeface="Open Sans"/>
              <a:sym typeface="Open Sans"/>
            </a:endParaRPr>
          </a:p>
          <a:p>
            <a:pPr marL="0" marR="0" lvl="0" indent="0" algn="l" rtl="0">
              <a:spcBef>
                <a:spcPts val="0"/>
              </a:spcBef>
              <a:spcAft>
                <a:spcPts val="0"/>
              </a:spcAft>
              <a:buNone/>
            </a:pPr>
            <a:r>
              <a:rPr lang="en-GB" sz="1800">
                <a:solidFill>
                  <a:schemeClr val="dk1"/>
                </a:solidFill>
                <a:latin typeface="Open Sans"/>
                <a:ea typeface="Open Sans"/>
                <a:cs typeface="Open Sans"/>
                <a:sym typeface="Open Sans"/>
              </a:rPr>
              <a:t>Connect with our ambassador team and other experienced teachers for physics teaching </a:t>
            </a:r>
            <a:r>
              <a:rPr lang="en-GB" sz="1800" b="1">
                <a:solidFill>
                  <a:schemeClr val="dk1"/>
                </a:solidFill>
                <a:latin typeface="Open Sans"/>
                <a:ea typeface="Open Sans"/>
                <a:cs typeface="Open Sans"/>
                <a:sym typeface="Open Sans"/>
              </a:rPr>
              <a:t>support </a:t>
            </a:r>
            <a:r>
              <a:rPr lang="en-GB" sz="1800">
                <a:solidFill>
                  <a:schemeClr val="dk1"/>
                </a:solidFill>
                <a:latin typeface="Open Sans"/>
                <a:ea typeface="Open Sans"/>
                <a:cs typeface="Open Sans"/>
                <a:sym typeface="Open Sans"/>
              </a:rPr>
              <a:t>and </a:t>
            </a:r>
            <a:r>
              <a:rPr lang="en-GB" sz="1800" b="1">
                <a:solidFill>
                  <a:schemeClr val="dk1"/>
                </a:solidFill>
                <a:latin typeface="Open Sans"/>
                <a:ea typeface="Open Sans"/>
                <a:cs typeface="Open Sans"/>
                <a:sym typeface="Open Sans"/>
              </a:rPr>
              <a:t>networking</a:t>
            </a:r>
            <a:endParaRPr/>
          </a:p>
        </p:txBody>
      </p:sp>
      <p:sp>
        <p:nvSpPr>
          <p:cNvPr id="205" name="Google Shape;205;p14"/>
          <p:cNvSpPr txBox="1"/>
          <p:nvPr/>
        </p:nvSpPr>
        <p:spPr>
          <a:xfrm>
            <a:off x="1973622" y="896515"/>
            <a:ext cx="3969978"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rgbClr val="FF0000"/>
                </a:solidFill>
                <a:latin typeface="Calibri"/>
                <a:ea typeface="Calibri"/>
                <a:cs typeface="Calibri"/>
                <a:sym typeface="Calibri"/>
              </a:rPr>
              <a:t>Mainly England support</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15"/>
          <p:cNvSpPr/>
          <p:nvPr/>
        </p:nvSpPr>
        <p:spPr>
          <a:xfrm>
            <a:off x="6027150" y="1590062"/>
            <a:ext cx="5539539" cy="2825287"/>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100"/>
              <a:buFont typeface="Arial"/>
              <a:buNone/>
            </a:pPr>
            <a:r>
              <a:rPr lang="en-GB" sz="2100">
                <a:solidFill>
                  <a:schemeClr val="dk1"/>
                </a:solidFill>
                <a:latin typeface="Arial"/>
                <a:ea typeface="Arial"/>
                <a:cs typeface="Arial"/>
                <a:sym typeface="Arial"/>
              </a:rPr>
              <a:t>SKPT</a:t>
            </a:r>
            <a:endParaRPr/>
          </a:p>
          <a:p>
            <a:pPr marL="514337" marR="0" lvl="1" indent="-171446"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Supporting Biology, Chemistry and other non-specialist teachers to build their confidence to teach physics to GCSE</a:t>
            </a:r>
            <a:endParaRPr/>
          </a:p>
          <a:p>
            <a:pPr marL="514337" marR="0" lvl="1" indent="-171446" algn="l" rtl="0">
              <a:lnSpc>
                <a:spcPct val="100000"/>
              </a:lnSpc>
              <a:spcBef>
                <a:spcPts val="0"/>
              </a:spcBef>
              <a:spcAft>
                <a:spcPts val="0"/>
              </a:spcAft>
              <a:buClr>
                <a:srgbClr val="0000FF"/>
              </a:buClr>
              <a:buSzPts val="1800"/>
              <a:buFont typeface="Arial"/>
              <a:buChar char="•"/>
            </a:pPr>
            <a:r>
              <a:rPr lang="en-GB" sz="1800" b="0" i="0" u="sng" strike="noStrike" cap="none">
                <a:solidFill>
                  <a:srgbClr val="0000FF"/>
                </a:solidFill>
                <a:latin typeface="Arial"/>
                <a:ea typeface="Arial"/>
                <a:cs typeface="Arial"/>
                <a:sym typeface="Arial"/>
                <a:hlinkClick r:id="rId3">
                  <a:extLst>
                    <a:ext uri="{A12FA001-AC4F-418D-AE19-62706E023703}">
                      <ahyp:hlinkClr xmlns:ahyp="http://schemas.microsoft.com/office/drawing/2018/hyperlinkcolor" val="tx"/>
                    </a:ext>
                  </a:extLst>
                </a:hlinkClick>
              </a:rPr>
              <a:t>www.ogdentrust.com/skpt</a:t>
            </a:r>
            <a:endParaRPr sz="1800" b="0" i="0" u="sng" strike="noStrike" cap="none">
              <a:solidFill>
                <a:srgbClr val="0000FF"/>
              </a:solidFill>
              <a:latin typeface="Arial"/>
              <a:ea typeface="Arial"/>
              <a:cs typeface="Arial"/>
              <a:sym typeface="Arial"/>
            </a:endParaRPr>
          </a:p>
          <a:p>
            <a:pPr marL="514337" marR="0" lvl="1" indent="-57146" algn="l" rtl="0">
              <a:lnSpc>
                <a:spcPct val="100000"/>
              </a:lnSpc>
              <a:spcBef>
                <a:spcPts val="0"/>
              </a:spcBef>
              <a:spcAft>
                <a:spcPts val="0"/>
              </a:spcAft>
              <a:buClr>
                <a:schemeClr val="dk1"/>
              </a:buClr>
              <a:buSzPts val="1800"/>
              <a:buFont typeface="Arial"/>
              <a:buNone/>
            </a:pPr>
            <a:endParaRPr sz="1800" b="0" i="0" u="sng" strike="noStrike" cap="none">
              <a:solidFill>
                <a:srgbClr val="0000FF"/>
              </a:solidFill>
              <a:latin typeface="Arial"/>
              <a:ea typeface="Arial"/>
              <a:cs typeface="Arial"/>
              <a:sym typeface="Arial"/>
            </a:endParaRPr>
          </a:p>
          <a:p>
            <a:pPr marL="514337" marR="0" lvl="1" indent="-57146" algn="l" rtl="0">
              <a:lnSpc>
                <a:spcPct val="100000"/>
              </a:lnSpc>
              <a:spcBef>
                <a:spcPts val="0"/>
              </a:spcBef>
              <a:spcAft>
                <a:spcPts val="0"/>
              </a:spcAft>
              <a:buClr>
                <a:schemeClr val="dk1"/>
              </a:buClr>
              <a:buSzPts val="1800"/>
              <a:buFont typeface="Arial"/>
              <a:buNone/>
            </a:pPr>
            <a:endParaRPr sz="1800" b="0" i="0" u="none" strike="noStrike" cap="none">
              <a:solidFill>
                <a:schemeClr val="dk1"/>
              </a:solidFill>
              <a:latin typeface="Arial"/>
              <a:ea typeface="Arial"/>
              <a:cs typeface="Arial"/>
              <a:sym typeface="Arial"/>
            </a:endParaRPr>
          </a:p>
          <a:p>
            <a:pPr marL="514337" marR="0" lvl="1" indent="-57146" algn="l" rtl="0">
              <a:lnSpc>
                <a:spcPct val="100000"/>
              </a:lnSpc>
              <a:spcBef>
                <a:spcPts val="0"/>
              </a:spcBef>
              <a:spcAft>
                <a:spcPts val="0"/>
              </a:spcAft>
              <a:buClr>
                <a:schemeClr val="dk1"/>
              </a:buClr>
              <a:buSzPts val="1800"/>
              <a:buFont typeface="Arial"/>
              <a:buNone/>
            </a:pPr>
            <a:endParaRPr sz="1800" b="0" i="0" u="none" strike="noStrike" cap="none">
              <a:solidFill>
                <a:schemeClr val="dk1"/>
              </a:solidFill>
              <a:latin typeface="Arial"/>
              <a:ea typeface="Arial"/>
              <a:cs typeface="Arial"/>
              <a:sym typeface="Arial"/>
            </a:endParaRPr>
          </a:p>
          <a:p>
            <a:pPr marL="171446" marR="0" lvl="0" indent="-38096" algn="l" rtl="0">
              <a:lnSpc>
                <a:spcPct val="90000"/>
              </a:lnSpc>
              <a:spcBef>
                <a:spcPts val="750"/>
              </a:spcBef>
              <a:spcAft>
                <a:spcPts val="0"/>
              </a:spcAft>
              <a:buClr>
                <a:schemeClr val="dk1"/>
              </a:buClr>
              <a:buSzPts val="2100"/>
              <a:buFont typeface="Arial"/>
              <a:buNone/>
            </a:pPr>
            <a:endParaRPr sz="2100">
              <a:solidFill>
                <a:schemeClr val="dk1"/>
              </a:solidFill>
              <a:latin typeface="Arial"/>
              <a:ea typeface="Arial"/>
              <a:cs typeface="Arial"/>
              <a:sym typeface="Arial"/>
            </a:endParaRPr>
          </a:p>
        </p:txBody>
      </p:sp>
      <p:pic>
        <p:nvPicPr>
          <p:cNvPr id="212" name="Google Shape;212;p15" descr="A diagram listing the 6 SKPT modules; Atomic Physics, Forces, waves, electricity, Matter &amp; Space and Energy"/>
          <p:cNvPicPr preferRelativeResize="0"/>
          <p:nvPr/>
        </p:nvPicPr>
        <p:blipFill rotWithShape="1">
          <a:blip r:embed="rId4">
            <a:alphaModFix/>
          </a:blip>
          <a:srcRect/>
          <a:stretch/>
        </p:blipFill>
        <p:spPr>
          <a:xfrm>
            <a:off x="6615585" y="4241770"/>
            <a:ext cx="4002108" cy="1796127"/>
          </a:xfrm>
          <a:prstGeom prst="rect">
            <a:avLst/>
          </a:prstGeom>
          <a:noFill/>
          <a:ln>
            <a:noFill/>
          </a:ln>
        </p:spPr>
      </p:pic>
      <p:sp>
        <p:nvSpPr>
          <p:cNvPr id="213" name="Google Shape;213;p15"/>
          <p:cNvSpPr/>
          <p:nvPr/>
        </p:nvSpPr>
        <p:spPr>
          <a:xfrm>
            <a:off x="469982" y="1590062"/>
            <a:ext cx="5539539" cy="536621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100"/>
              <a:buFont typeface="Arial"/>
              <a:buNone/>
            </a:pPr>
            <a:r>
              <a:rPr lang="en-GB" sz="2100">
                <a:solidFill>
                  <a:schemeClr val="dk1"/>
                </a:solidFill>
                <a:latin typeface="Arial"/>
                <a:ea typeface="Arial"/>
                <a:cs typeface="Arial"/>
                <a:sym typeface="Arial"/>
              </a:rPr>
              <a:t>Early Career Teacher Support</a:t>
            </a:r>
            <a:endParaRPr/>
          </a:p>
          <a:p>
            <a:pPr marL="514337" marR="0" lvl="1" indent="-171446"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Mentoring and support for science teachers through to their fifth year of teaching.</a:t>
            </a:r>
            <a:endParaRPr/>
          </a:p>
          <a:p>
            <a:pPr marL="514337" marR="0" lvl="1" indent="-171446" algn="l" rtl="0">
              <a:lnSpc>
                <a:spcPct val="100000"/>
              </a:lnSpc>
              <a:spcBef>
                <a:spcPts val="0"/>
              </a:spcBef>
              <a:spcAft>
                <a:spcPts val="0"/>
              </a:spcAft>
              <a:buClr>
                <a:schemeClr val="dk1"/>
              </a:buClr>
              <a:buSzPts val="1800"/>
              <a:buFont typeface="Arial"/>
              <a:buChar char="•"/>
            </a:pPr>
            <a:r>
              <a:rPr lang="en-GB" sz="1800" b="0" i="0" u="sng" strike="noStrike" cap="none">
                <a:solidFill>
                  <a:schemeClr val="dk1"/>
                </a:solidFill>
                <a:latin typeface="Arial"/>
                <a:ea typeface="Arial"/>
                <a:cs typeface="Arial"/>
                <a:sym typeface="Arial"/>
                <a:hlinkClick r:id="rId5">
                  <a:extLst>
                    <a:ext uri="{A12FA001-AC4F-418D-AE19-62706E023703}">
                      <ahyp:hlinkClr xmlns:ahyp="http://schemas.microsoft.com/office/drawing/2018/hyperlinkcolor" val="tx"/>
                    </a:ext>
                  </a:extLst>
                </a:hlinkClick>
              </a:rPr>
              <a:t>www.ogdentrust.com/early-career</a:t>
            </a:r>
            <a:r>
              <a:rPr lang="en-GB" sz="1800" b="0" i="0" u="none" strike="noStrike" cap="none">
                <a:solidFill>
                  <a:schemeClr val="dk1"/>
                </a:solidFill>
                <a:latin typeface="Arial"/>
                <a:ea typeface="Arial"/>
                <a:cs typeface="Arial"/>
                <a:sym typeface="Arial"/>
              </a:rPr>
              <a:t> </a:t>
            </a:r>
            <a:endParaRPr/>
          </a:p>
          <a:p>
            <a:pPr marL="342891" marR="0" lvl="1" indent="0" algn="l" rtl="0">
              <a:lnSpc>
                <a:spcPct val="100000"/>
              </a:lnSpc>
              <a:spcBef>
                <a:spcPts val="0"/>
              </a:spcBef>
              <a:spcAft>
                <a:spcPts val="0"/>
              </a:spcAft>
              <a:buClr>
                <a:schemeClr val="dk1"/>
              </a:buClr>
              <a:buSzPts val="1800"/>
              <a:buFont typeface="Arial"/>
              <a:buNone/>
            </a:pP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2100"/>
              <a:buFont typeface="Arial"/>
              <a:buNone/>
            </a:pPr>
            <a:r>
              <a:rPr lang="en-GB" sz="2100">
                <a:solidFill>
                  <a:schemeClr val="dk1"/>
                </a:solidFill>
                <a:latin typeface="Arial"/>
                <a:ea typeface="Arial"/>
                <a:cs typeface="Arial"/>
                <a:sym typeface="Arial"/>
              </a:rPr>
              <a:t>School Partnerships Programme</a:t>
            </a:r>
            <a:endParaRPr sz="2100">
              <a:solidFill>
                <a:schemeClr val="dk1"/>
              </a:solidFill>
              <a:latin typeface="Arial"/>
              <a:ea typeface="Arial"/>
              <a:cs typeface="Arial"/>
              <a:sym typeface="Arial"/>
            </a:endParaRPr>
          </a:p>
          <a:p>
            <a:pPr marL="514337" marR="0" lvl="1" indent="-171446"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Funding to build collaborative physics teacher communities and support physics enrichment.</a:t>
            </a:r>
            <a:endParaRPr/>
          </a:p>
          <a:p>
            <a:pPr marL="514337" marR="0" lvl="1" indent="-171446" algn="l" rtl="0">
              <a:lnSpc>
                <a:spcPct val="100000"/>
              </a:lnSpc>
              <a:spcBef>
                <a:spcPts val="0"/>
              </a:spcBef>
              <a:spcAft>
                <a:spcPts val="0"/>
              </a:spcAft>
              <a:buClr>
                <a:srgbClr val="0000FF"/>
              </a:buClr>
              <a:buSzPts val="1800"/>
              <a:buFont typeface="Arial"/>
              <a:buChar char="•"/>
            </a:pPr>
            <a:r>
              <a:rPr lang="en-GB" sz="1800" b="0" i="0" u="sng" strike="noStrike" cap="none">
                <a:solidFill>
                  <a:srgbClr val="0000FF"/>
                </a:solidFill>
                <a:latin typeface="Arial"/>
                <a:ea typeface="Arial"/>
                <a:cs typeface="Arial"/>
                <a:sym typeface="Arial"/>
                <a:hlinkClick r:id="rId6">
                  <a:extLst>
                    <a:ext uri="{A12FA001-AC4F-418D-AE19-62706E023703}">
                      <ahyp:hlinkClr xmlns:ahyp="http://schemas.microsoft.com/office/drawing/2018/hyperlinkcolor" val="tx"/>
                    </a:ext>
                  </a:extLst>
                </a:hlinkClick>
              </a:rPr>
              <a:t>www.ogdentrust.com/school-partnerships</a:t>
            </a:r>
            <a:endParaRPr sz="1800" b="0" i="0" u="sng" strike="noStrike" cap="none">
              <a:solidFill>
                <a:srgbClr val="0000FF"/>
              </a:solidFill>
              <a:latin typeface="Arial"/>
              <a:ea typeface="Arial"/>
              <a:cs typeface="Arial"/>
              <a:sym typeface="Arial"/>
            </a:endParaRPr>
          </a:p>
          <a:p>
            <a:pPr marL="342891" marR="0" lvl="1" indent="0" algn="l" rtl="0">
              <a:lnSpc>
                <a:spcPct val="100000"/>
              </a:lnSpc>
              <a:spcBef>
                <a:spcPts val="0"/>
              </a:spcBef>
              <a:spcAft>
                <a:spcPts val="0"/>
              </a:spcAft>
              <a:buClr>
                <a:schemeClr val="dk1"/>
              </a:buClr>
              <a:buSzPts val="1800"/>
              <a:buFont typeface="Arial"/>
              <a:buNone/>
            </a:pPr>
            <a:endParaRPr sz="1800" b="0" i="0" u="none" strike="noStrike" cap="none">
              <a:solidFill>
                <a:schemeClr val="dk1"/>
              </a:solidFill>
              <a:latin typeface="Arial"/>
              <a:ea typeface="Arial"/>
              <a:cs typeface="Arial"/>
              <a:sym typeface="Arial"/>
            </a:endParaRPr>
          </a:p>
          <a:p>
            <a:pPr marL="0" marR="0" lvl="0" indent="0" algn="l" rtl="0">
              <a:lnSpc>
                <a:spcPct val="90000"/>
              </a:lnSpc>
              <a:spcBef>
                <a:spcPts val="750"/>
              </a:spcBef>
              <a:spcAft>
                <a:spcPts val="0"/>
              </a:spcAft>
              <a:buClr>
                <a:schemeClr val="dk1"/>
              </a:buClr>
              <a:buSzPts val="2100"/>
              <a:buFont typeface="Arial"/>
              <a:buNone/>
            </a:pPr>
            <a:r>
              <a:rPr lang="en-GB" sz="2100">
                <a:solidFill>
                  <a:schemeClr val="dk1"/>
                </a:solidFill>
                <a:latin typeface="Arial"/>
                <a:ea typeface="Arial"/>
                <a:cs typeface="Arial"/>
                <a:sym typeface="Arial"/>
              </a:rPr>
              <a:t>Teacher Fellowships</a:t>
            </a:r>
            <a:endParaRPr/>
          </a:p>
          <a:p>
            <a:pPr marL="514337" marR="0" lvl="1" indent="-171446" algn="l" rtl="0">
              <a:lnSpc>
                <a:spcPct val="90000"/>
              </a:lnSpc>
              <a:spcBef>
                <a:spcPts val="375"/>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Time buy out funding to deliver a physics education project</a:t>
            </a:r>
            <a:endParaRPr/>
          </a:p>
          <a:p>
            <a:pPr marL="514337" marR="0" lvl="1" indent="-171446" algn="l" rtl="0">
              <a:lnSpc>
                <a:spcPct val="90000"/>
              </a:lnSpc>
              <a:spcBef>
                <a:spcPts val="375"/>
              </a:spcBef>
              <a:spcAft>
                <a:spcPts val="0"/>
              </a:spcAft>
              <a:buClr>
                <a:schemeClr val="dk1"/>
              </a:buClr>
              <a:buSzPts val="1800"/>
              <a:buFont typeface="Arial"/>
              <a:buChar char="•"/>
            </a:pPr>
            <a:r>
              <a:rPr lang="en-GB" sz="1800" b="0" i="0" u="sng" strike="noStrike" cap="none">
                <a:solidFill>
                  <a:schemeClr val="dk1"/>
                </a:solidFill>
                <a:latin typeface="Arial"/>
                <a:ea typeface="Arial"/>
                <a:cs typeface="Arial"/>
                <a:sym typeface="Arial"/>
                <a:hlinkClick r:id="rId7">
                  <a:extLst>
                    <a:ext uri="{A12FA001-AC4F-418D-AE19-62706E023703}">
                      <ahyp:hlinkClr xmlns:ahyp="http://schemas.microsoft.com/office/drawing/2018/hyperlinkcolor" val="tx"/>
                    </a:ext>
                  </a:extLst>
                </a:hlinkClick>
              </a:rPr>
              <a:t>www.ogdentrust.com/teacher-support/teacher-fellowships</a:t>
            </a:r>
            <a:endParaRPr sz="1800" b="0" i="0" u="none" strike="noStrike" cap="none">
              <a:solidFill>
                <a:schemeClr val="dk1"/>
              </a:solidFill>
              <a:latin typeface="Arial"/>
              <a:ea typeface="Arial"/>
              <a:cs typeface="Arial"/>
              <a:sym typeface="Arial"/>
            </a:endParaRPr>
          </a:p>
          <a:p>
            <a:pPr marL="514337" marR="0" lvl="1" indent="-57146" algn="l" rtl="0">
              <a:lnSpc>
                <a:spcPct val="90000"/>
              </a:lnSpc>
              <a:spcBef>
                <a:spcPts val="375"/>
              </a:spcBef>
              <a:spcAft>
                <a:spcPts val="0"/>
              </a:spcAft>
              <a:buClr>
                <a:schemeClr val="dk1"/>
              </a:buClr>
              <a:buSzPts val="1800"/>
              <a:buFont typeface="Arial"/>
              <a:buNone/>
            </a:pPr>
            <a:endParaRPr sz="1800" b="0" i="0" u="none" strike="noStrike" cap="none">
              <a:solidFill>
                <a:schemeClr val="dk1"/>
              </a:solidFill>
              <a:latin typeface="Arial"/>
              <a:ea typeface="Arial"/>
              <a:cs typeface="Arial"/>
              <a:sym typeface="Arial"/>
            </a:endParaRPr>
          </a:p>
          <a:p>
            <a:pPr marL="514337" marR="0" lvl="1" indent="-57146" algn="l" rtl="0">
              <a:lnSpc>
                <a:spcPct val="90000"/>
              </a:lnSpc>
              <a:spcBef>
                <a:spcPts val="375"/>
              </a:spcBef>
              <a:spcAft>
                <a:spcPts val="0"/>
              </a:spcAft>
              <a:buClr>
                <a:schemeClr val="dk1"/>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 name="Google Shape;214;p15"/>
          <p:cNvSpPr/>
          <p:nvPr/>
        </p:nvSpPr>
        <p:spPr>
          <a:xfrm>
            <a:off x="646921" y="460145"/>
            <a:ext cx="9654030" cy="545143"/>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chemeClr val="dk1"/>
              </a:buClr>
              <a:buSzPts val="4000"/>
              <a:buFont typeface="Arial"/>
              <a:buNone/>
            </a:pPr>
            <a:r>
              <a:rPr lang="en-GB" sz="4000" b="1" i="0">
                <a:solidFill>
                  <a:schemeClr val="dk1"/>
                </a:solidFill>
                <a:latin typeface="Arial"/>
                <a:ea typeface="Arial"/>
                <a:cs typeface="Arial"/>
                <a:sym typeface="Arial"/>
              </a:rPr>
              <a:t>The Ogden Trust - </a:t>
            </a:r>
            <a:r>
              <a:rPr lang="en-GB" sz="4000" b="1" i="0">
                <a:solidFill>
                  <a:srgbClr val="FF0000"/>
                </a:solidFill>
                <a:latin typeface="Calibri"/>
                <a:ea typeface="Calibri"/>
                <a:cs typeface="Calibri"/>
                <a:sym typeface="Calibri"/>
              </a:rPr>
              <a:t>Mainly England support</a:t>
            </a:r>
            <a:endParaRPr/>
          </a:p>
          <a:p>
            <a:pPr marL="0" marR="0" lvl="0" indent="0" algn="l" rtl="0">
              <a:lnSpc>
                <a:spcPct val="90000"/>
              </a:lnSpc>
              <a:spcBef>
                <a:spcPts val="0"/>
              </a:spcBef>
              <a:spcAft>
                <a:spcPts val="0"/>
              </a:spcAft>
              <a:buClr>
                <a:schemeClr val="dk1"/>
              </a:buClr>
              <a:buSzPts val="4000"/>
              <a:buFont typeface="Calibri"/>
              <a:buNone/>
            </a:pPr>
            <a:endParaRPr sz="4000" b="1" i="0">
              <a:solidFill>
                <a:schemeClr val="dk1"/>
              </a:solidFill>
              <a:latin typeface="Arial"/>
              <a:ea typeface="Arial"/>
              <a:cs typeface="Arial"/>
              <a:sym typeface="Arial"/>
            </a:endParaRPr>
          </a:p>
          <a:p>
            <a:pPr marL="0" marR="0" lvl="0" indent="0" algn="l" rtl="0">
              <a:lnSpc>
                <a:spcPct val="90000"/>
              </a:lnSpc>
              <a:spcBef>
                <a:spcPts val="0"/>
              </a:spcBef>
              <a:spcAft>
                <a:spcPts val="0"/>
              </a:spcAft>
              <a:buClr>
                <a:schemeClr val="dk1"/>
              </a:buClr>
              <a:buSzPts val="2400"/>
              <a:buFont typeface="Arial"/>
              <a:buNone/>
            </a:pPr>
            <a:r>
              <a:rPr lang="en-GB" sz="2400" b="1" i="0">
                <a:solidFill>
                  <a:schemeClr val="dk1"/>
                </a:solidFill>
                <a:latin typeface="Arial"/>
                <a:ea typeface="Arial"/>
                <a:cs typeface="Arial"/>
                <a:sym typeface="Arial"/>
              </a:rPr>
              <a:t>Supporting the teaching and learning of physics</a:t>
            </a:r>
            <a:endParaRPr sz="4000" b="1" i="0">
              <a:solidFill>
                <a:schemeClr val="dk1"/>
              </a:solidFill>
              <a:latin typeface="Arial"/>
              <a:ea typeface="Arial"/>
              <a:cs typeface="Arial"/>
              <a:sym typeface="Arial"/>
            </a:endParaRPr>
          </a:p>
          <a:p>
            <a:pPr marL="0" marR="0" lvl="0" indent="0" algn="l" rtl="0">
              <a:lnSpc>
                <a:spcPct val="90000"/>
              </a:lnSpc>
              <a:spcBef>
                <a:spcPts val="0"/>
              </a:spcBef>
              <a:spcAft>
                <a:spcPts val="0"/>
              </a:spcAft>
              <a:buClr>
                <a:schemeClr val="dk1"/>
              </a:buClr>
              <a:buSzPts val="2000"/>
              <a:buFont typeface="Arial"/>
              <a:buNone/>
            </a:pPr>
            <a:br>
              <a:rPr lang="en-GB" sz="2000" b="1" i="0">
                <a:solidFill>
                  <a:schemeClr val="dk1"/>
                </a:solidFill>
                <a:latin typeface="Arial"/>
                <a:ea typeface="Arial"/>
                <a:cs typeface="Arial"/>
                <a:sym typeface="Arial"/>
              </a:rPr>
            </a:br>
            <a:br>
              <a:rPr lang="en-GB" sz="2000" b="1" i="0">
                <a:solidFill>
                  <a:schemeClr val="dk1"/>
                </a:solidFill>
                <a:latin typeface="Arial"/>
                <a:ea typeface="Arial"/>
                <a:cs typeface="Arial"/>
                <a:sym typeface="Arial"/>
              </a:rPr>
            </a:br>
            <a:endParaRPr sz="2000" b="1" i="0">
              <a:solidFill>
                <a:schemeClr val="dk1"/>
              </a:solidFill>
              <a:latin typeface="Arial"/>
              <a:ea typeface="Arial"/>
              <a:cs typeface="Arial"/>
              <a:sym typeface="Arial"/>
            </a:endParaRPr>
          </a:p>
        </p:txBody>
      </p:sp>
      <p:pic>
        <p:nvPicPr>
          <p:cNvPr id="215" name="Google Shape;215;p15" descr="Logo&#10;&#10;Description automatically generated"/>
          <p:cNvPicPr preferRelativeResize="0"/>
          <p:nvPr/>
        </p:nvPicPr>
        <p:blipFill rotWithShape="1">
          <a:blip r:embed="rId8">
            <a:alphaModFix/>
          </a:blip>
          <a:srcRect/>
          <a:stretch/>
        </p:blipFill>
        <p:spPr>
          <a:xfrm>
            <a:off x="10300951" y="222879"/>
            <a:ext cx="1062466" cy="1332963"/>
          </a:xfrm>
          <a:prstGeom prst="rect">
            <a:avLst/>
          </a:prstGeom>
          <a:noFill/>
          <a:ln>
            <a:noFill/>
          </a:ln>
        </p:spPr>
      </p:pic>
      <p:sp>
        <p:nvSpPr>
          <p:cNvPr id="216" name="Google Shape;216;p15"/>
          <p:cNvSpPr/>
          <p:nvPr/>
        </p:nvSpPr>
        <p:spPr>
          <a:xfrm>
            <a:off x="1002535" y="6232530"/>
            <a:ext cx="9615158" cy="936718"/>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2100"/>
              <a:buFont typeface="Arial"/>
              <a:buNone/>
            </a:pPr>
            <a:r>
              <a:rPr lang="en-GB" sz="2100">
                <a:solidFill>
                  <a:schemeClr val="dk1"/>
                </a:solidFill>
                <a:latin typeface="Arial"/>
                <a:ea typeface="Arial"/>
                <a:cs typeface="Arial"/>
                <a:sym typeface="Arial"/>
              </a:rPr>
              <a:t>See </a:t>
            </a:r>
            <a:r>
              <a:rPr lang="en-GB" sz="2100" u="sng">
                <a:solidFill>
                  <a:schemeClr val="dk1"/>
                </a:solidFill>
                <a:latin typeface="Arial"/>
                <a:ea typeface="Arial"/>
                <a:cs typeface="Arial"/>
                <a:sym typeface="Arial"/>
                <a:hlinkClick r:id="rId9">
                  <a:extLst>
                    <a:ext uri="{A12FA001-AC4F-418D-AE19-62706E023703}">
                      <ahyp:hlinkClr xmlns:ahyp="http://schemas.microsoft.com/office/drawing/2018/hyperlinkcolor" val="tx"/>
                    </a:ext>
                  </a:extLst>
                </a:hlinkClick>
              </a:rPr>
              <a:t>www.ogdentrust.com</a:t>
            </a:r>
            <a:r>
              <a:rPr lang="en-GB" sz="2100">
                <a:solidFill>
                  <a:schemeClr val="dk1"/>
                </a:solidFill>
                <a:latin typeface="Arial"/>
                <a:ea typeface="Arial"/>
                <a:cs typeface="Arial"/>
                <a:sym typeface="Arial"/>
              </a:rPr>
              <a:t> for more opportunities, resources and information.</a:t>
            </a:r>
            <a:endParaRPr sz="2100">
              <a:solidFill>
                <a:schemeClr val="dk1"/>
              </a:solidFill>
              <a:latin typeface="Arial"/>
              <a:ea typeface="Arial"/>
              <a:cs typeface="Arial"/>
              <a:sym typeface="Arial"/>
            </a:endParaRPr>
          </a:p>
          <a:p>
            <a:pPr marL="171446" marR="0" lvl="0" indent="-38096" algn="l" rtl="0">
              <a:lnSpc>
                <a:spcPct val="90000"/>
              </a:lnSpc>
              <a:spcBef>
                <a:spcPts val="750"/>
              </a:spcBef>
              <a:spcAft>
                <a:spcPts val="0"/>
              </a:spcAft>
              <a:buClr>
                <a:schemeClr val="dk1"/>
              </a:buClr>
              <a:buSzPts val="2100"/>
              <a:buFont typeface="Arial"/>
              <a:buNone/>
            </a:pPr>
            <a:endParaRPr sz="2100">
              <a:solidFill>
                <a:schemeClr val="dk1"/>
              </a:solidFill>
              <a:latin typeface="Arial"/>
              <a:ea typeface="Arial"/>
              <a:cs typeface="Arial"/>
              <a:sym typeface="Arial"/>
            </a:endParaRPr>
          </a:p>
        </p:txBody>
      </p:sp>
      <p:pic>
        <p:nvPicPr>
          <p:cNvPr id="217" name="Google Shape;217;p15" descr="A close-up of a logo&#10;&#10;Description automatically generated"/>
          <p:cNvPicPr preferRelativeResize="0"/>
          <p:nvPr/>
        </p:nvPicPr>
        <p:blipFill rotWithShape="1">
          <a:blip r:embed="rId10">
            <a:alphaModFix/>
          </a:blip>
          <a:srcRect/>
          <a:stretch/>
        </p:blipFill>
        <p:spPr>
          <a:xfrm>
            <a:off x="7904347" y="3429000"/>
            <a:ext cx="1424585" cy="81277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16"/>
          <p:cNvSpPr txBox="1"/>
          <p:nvPr/>
        </p:nvSpPr>
        <p:spPr>
          <a:xfrm>
            <a:off x="201110" y="6292408"/>
            <a:ext cx="7741047" cy="369332"/>
          </a:xfrm>
          <a:prstGeom prst="rect">
            <a:avLst/>
          </a:prstGeom>
          <a:solidFill>
            <a:srgbClr val="ACB8CA"/>
          </a:solidFill>
          <a:ln w="9525" cap="flat" cmpd="sng">
            <a:solidFill>
              <a:srgbClr val="00255F">
                <a:alpha val="0"/>
              </a:srgbClr>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800">
                <a:solidFill>
                  <a:srgbClr val="404A61"/>
                </a:solidFill>
                <a:latin typeface="Arial"/>
                <a:ea typeface="Arial"/>
                <a:cs typeface="Arial"/>
                <a:sym typeface="Arial"/>
              </a:rPr>
              <a:t>https://physicspartners.com/events/planet-possibility/</a:t>
            </a:r>
            <a:endParaRPr/>
          </a:p>
        </p:txBody>
      </p:sp>
      <p:sp>
        <p:nvSpPr>
          <p:cNvPr id="224" name="Google Shape;224;p16"/>
          <p:cNvSpPr txBox="1"/>
          <p:nvPr/>
        </p:nvSpPr>
        <p:spPr>
          <a:xfrm>
            <a:off x="8375299" y="4234290"/>
            <a:ext cx="3756949" cy="83099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600">
                <a:solidFill>
                  <a:srgbClr val="404A61"/>
                </a:solidFill>
                <a:latin typeface="Arial"/>
                <a:ea typeface="Arial"/>
                <a:cs typeface="Arial"/>
                <a:sym typeface="Arial"/>
              </a:rPr>
              <a:t>Visit </a:t>
            </a:r>
            <a:r>
              <a:rPr lang="en-GB" sz="1600" u="sng">
                <a:solidFill>
                  <a:schemeClr val="accent4"/>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https://www.planetpossibility.co.uk</a:t>
            </a:r>
            <a:r>
              <a:rPr lang="en-GB" sz="1600">
                <a:solidFill>
                  <a:schemeClr val="accent4"/>
                </a:solidFill>
                <a:latin typeface="Arial"/>
                <a:ea typeface="Arial"/>
                <a:cs typeface="Arial"/>
                <a:sym typeface="Arial"/>
              </a:rPr>
              <a:t> </a:t>
            </a:r>
            <a:r>
              <a:rPr lang="en-GB" sz="1600">
                <a:solidFill>
                  <a:srgbClr val="404A61"/>
                </a:solidFill>
                <a:latin typeface="Arial"/>
                <a:ea typeface="Arial"/>
                <a:cs typeface="Arial"/>
                <a:sym typeface="Arial"/>
              </a:rPr>
              <a:t>to find out what Planet Possibility can offer your school!</a:t>
            </a:r>
            <a:endParaRPr/>
          </a:p>
        </p:txBody>
      </p:sp>
      <p:pic>
        <p:nvPicPr>
          <p:cNvPr id="225" name="Google Shape;225;p16"/>
          <p:cNvPicPr preferRelativeResize="0"/>
          <p:nvPr/>
        </p:nvPicPr>
        <p:blipFill rotWithShape="1">
          <a:blip r:embed="rId4">
            <a:alphaModFix/>
          </a:blip>
          <a:srcRect/>
          <a:stretch/>
        </p:blipFill>
        <p:spPr>
          <a:xfrm>
            <a:off x="6188164" y="1627065"/>
            <a:ext cx="1968513" cy="1968513"/>
          </a:xfrm>
          <a:prstGeom prst="rect">
            <a:avLst/>
          </a:prstGeom>
          <a:solidFill>
            <a:srgbClr val="404A61"/>
          </a:solidFill>
          <a:ln>
            <a:noFill/>
          </a:ln>
        </p:spPr>
      </p:pic>
      <p:pic>
        <p:nvPicPr>
          <p:cNvPr id="226" name="Google Shape;226;p16"/>
          <p:cNvPicPr preferRelativeResize="0"/>
          <p:nvPr/>
        </p:nvPicPr>
        <p:blipFill rotWithShape="1">
          <a:blip r:embed="rId5">
            <a:alphaModFix/>
          </a:blip>
          <a:srcRect/>
          <a:stretch/>
        </p:blipFill>
        <p:spPr>
          <a:xfrm>
            <a:off x="10283650" y="4884865"/>
            <a:ext cx="1732201" cy="1732201"/>
          </a:xfrm>
          <a:prstGeom prst="rect">
            <a:avLst/>
          </a:prstGeom>
          <a:solidFill>
            <a:srgbClr val="404A61"/>
          </a:solidFill>
          <a:ln>
            <a:noFill/>
          </a:ln>
        </p:spPr>
      </p:pic>
      <p:pic>
        <p:nvPicPr>
          <p:cNvPr id="227" name="Google Shape;227;p16" descr="A logo with text and a symbol&#10;&#10;Description automatically generated with medium confidence"/>
          <p:cNvPicPr preferRelativeResize="0"/>
          <p:nvPr/>
        </p:nvPicPr>
        <p:blipFill rotWithShape="1">
          <a:blip r:embed="rId6">
            <a:alphaModFix/>
          </a:blip>
          <a:srcRect/>
          <a:stretch/>
        </p:blipFill>
        <p:spPr>
          <a:xfrm>
            <a:off x="8713835" y="1006981"/>
            <a:ext cx="3418416" cy="1735279"/>
          </a:xfrm>
          <a:prstGeom prst="rect">
            <a:avLst/>
          </a:prstGeom>
          <a:noFill/>
          <a:ln>
            <a:noFill/>
          </a:ln>
        </p:spPr>
      </p:pic>
      <p:sp>
        <p:nvSpPr>
          <p:cNvPr id="228" name="Google Shape;228;p16"/>
          <p:cNvSpPr txBox="1"/>
          <p:nvPr/>
        </p:nvSpPr>
        <p:spPr>
          <a:xfrm>
            <a:off x="116732" y="1949230"/>
            <a:ext cx="6188052" cy="138499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rgbClr val="404A61"/>
                </a:solidFill>
                <a:latin typeface="Arial"/>
                <a:ea typeface="Arial"/>
                <a:cs typeface="Arial"/>
                <a:sym typeface="Arial"/>
              </a:rPr>
              <a:t>Physics Partners trainers are delivering physics support for non-specialist KS3-4 teachers, and </a:t>
            </a:r>
            <a:r>
              <a:rPr lang="en-GB" sz="1800" b="1">
                <a:solidFill>
                  <a:srgbClr val="404A61"/>
                </a:solidFill>
                <a:latin typeface="Arial"/>
                <a:ea typeface="Arial"/>
                <a:cs typeface="Arial"/>
                <a:sym typeface="Arial"/>
              </a:rPr>
              <a:t>ideal for trainees!</a:t>
            </a:r>
            <a:endParaRPr sz="1800">
              <a:solidFill>
                <a:srgbClr val="404A61"/>
              </a:solidFill>
              <a:latin typeface="Arial"/>
              <a:ea typeface="Arial"/>
              <a:cs typeface="Arial"/>
              <a:sym typeface="Arial"/>
            </a:endParaRPr>
          </a:p>
          <a:p>
            <a:pPr marL="0" marR="0" lvl="0" indent="0" algn="l" rtl="0">
              <a:spcBef>
                <a:spcPts val="0"/>
              </a:spcBef>
              <a:spcAft>
                <a:spcPts val="0"/>
              </a:spcAft>
              <a:buNone/>
            </a:pPr>
            <a:endParaRPr sz="1200">
              <a:solidFill>
                <a:srgbClr val="404A61"/>
              </a:solidFill>
              <a:latin typeface="Arial"/>
              <a:ea typeface="Arial"/>
              <a:cs typeface="Arial"/>
              <a:sym typeface="Arial"/>
            </a:endParaRPr>
          </a:p>
          <a:p>
            <a:pPr marL="0" marR="0" lvl="0" indent="0" algn="l" rtl="0">
              <a:spcBef>
                <a:spcPts val="0"/>
              </a:spcBef>
              <a:spcAft>
                <a:spcPts val="0"/>
              </a:spcAft>
              <a:buNone/>
            </a:pPr>
            <a:r>
              <a:rPr lang="en-GB" sz="1800">
                <a:solidFill>
                  <a:srgbClr val="404A61"/>
                </a:solidFill>
                <a:latin typeface="Arial"/>
                <a:ea typeface="Arial"/>
                <a:cs typeface="Arial"/>
                <a:sym typeface="Arial"/>
              </a:rPr>
              <a:t>The sessions are </a:t>
            </a:r>
            <a:r>
              <a:rPr lang="en-GB" sz="1800" b="1">
                <a:solidFill>
                  <a:srgbClr val="404A61"/>
                </a:solidFill>
                <a:latin typeface="Arial"/>
                <a:ea typeface="Arial"/>
                <a:cs typeface="Arial"/>
                <a:sym typeface="Arial"/>
              </a:rPr>
              <a:t>repeated 6 times </a:t>
            </a:r>
            <a:r>
              <a:rPr lang="en-GB" sz="1800">
                <a:solidFill>
                  <a:srgbClr val="404A61"/>
                </a:solidFill>
                <a:latin typeface="Arial"/>
                <a:ea typeface="Arial"/>
                <a:cs typeface="Arial"/>
                <a:sym typeface="Arial"/>
              </a:rPr>
              <a:t>throughout the year and are </a:t>
            </a:r>
            <a:r>
              <a:rPr lang="en-GB" sz="1800" b="1">
                <a:solidFill>
                  <a:srgbClr val="404A61"/>
                </a:solidFill>
                <a:latin typeface="Arial"/>
                <a:ea typeface="Arial"/>
                <a:cs typeface="Arial"/>
                <a:sym typeface="Arial"/>
              </a:rPr>
              <a:t>free</a:t>
            </a:r>
            <a:r>
              <a:rPr lang="en-GB" sz="1800">
                <a:solidFill>
                  <a:srgbClr val="404A61"/>
                </a:solidFill>
                <a:latin typeface="Arial"/>
                <a:ea typeface="Arial"/>
                <a:cs typeface="Arial"/>
                <a:sym typeface="Arial"/>
              </a:rPr>
              <a:t> to attend online.</a:t>
            </a:r>
            <a:endParaRPr/>
          </a:p>
        </p:txBody>
      </p:sp>
      <p:pic>
        <p:nvPicPr>
          <p:cNvPr id="229" name="Google Shape;229;p16"/>
          <p:cNvPicPr preferRelativeResize="0"/>
          <p:nvPr/>
        </p:nvPicPr>
        <p:blipFill rotWithShape="1">
          <a:blip r:embed="rId7">
            <a:alphaModFix/>
          </a:blip>
          <a:srcRect/>
          <a:stretch/>
        </p:blipFill>
        <p:spPr>
          <a:xfrm>
            <a:off x="-24890" y="-452897"/>
            <a:ext cx="12293587" cy="1596738"/>
          </a:xfrm>
          <a:prstGeom prst="rect">
            <a:avLst/>
          </a:prstGeom>
          <a:noFill/>
          <a:ln>
            <a:noFill/>
          </a:ln>
        </p:spPr>
      </p:pic>
      <p:pic>
        <p:nvPicPr>
          <p:cNvPr id="230" name="Google Shape;230;p16" descr="A picture containing graphical user interface&#10;&#10;Description automatically generated"/>
          <p:cNvPicPr preferRelativeResize="0"/>
          <p:nvPr/>
        </p:nvPicPr>
        <p:blipFill rotWithShape="1">
          <a:blip r:embed="rId8">
            <a:alphaModFix/>
          </a:blip>
          <a:srcRect/>
          <a:stretch/>
        </p:blipFill>
        <p:spPr>
          <a:xfrm>
            <a:off x="592129" y="1318941"/>
            <a:ext cx="4288800" cy="616248"/>
          </a:xfrm>
          <a:prstGeom prst="rect">
            <a:avLst/>
          </a:prstGeom>
          <a:noFill/>
          <a:ln>
            <a:noFill/>
          </a:ln>
        </p:spPr>
      </p:pic>
      <p:sp>
        <p:nvSpPr>
          <p:cNvPr id="231" name="Google Shape;231;p16"/>
          <p:cNvSpPr txBox="1"/>
          <p:nvPr/>
        </p:nvSpPr>
        <p:spPr>
          <a:xfrm>
            <a:off x="2609082" y="3712763"/>
            <a:ext cx="5912546" cy="310854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600" b="1">
                <a:solidFill>
                  <a:srgbClr val="8296B0"/>
                </a:solidFill>
                <a:latin typeface="Arial"/>
                <a:ea typeface="Arial"/>
                <a:cs typeface="Arial"/>
                <a:sym typeface="Arial"/>
              </a:rPr>
              <a:t>Together, they cover most of the physics curriculum:</a:t>
            </a:r>
            <a:endParaRPr/>
          </a:p>
          <a:p>
            <a:pPr marL="0" marR="0" lvl="0" indent="0" algn="l" rtl="0">
              <a:spcBef>
                <a:spcPts val="0"/>
              </a:spcBef>
              <a:spcAft>
                <a:spcPts val="0"/>
              </a:spcAft>
              <a:buNone/>
            </a:pPr>
            <a:r>
              <a:rPr lang="en-GB" sz="1600">
                <a:solidFill>
                  <a:srgbClr val="8296B0"/>
                </a:solidFill>
                <a:latin typeface="Arial"/>
                <a:ea typeface="Arial"/>
                <a:cs typeface="Arial"/>
                <a:sym typeface="Arial"/>
              </a:rPr>
              <a:t>Radioactivity, Waves , Forces, Earth &amp; Space, Energy, </a:t>
            </a:r>
            <a:endParaRPr/>
          </a:p>
          <a:p>
            <a:pPr marL="0" marR="0" lvl="0" indent="0" algn="l" rtl="0">
              <a:spcBef>
                <a:spcPts val="0"/>
              </a:spcBef>
              <a:spcAft>
                <a:spcPts val="0"/>
              </a:spcAft>
              <a:buNone/>
            </a:pPr>
            <a:r>
              <a:rPr lang="en-GB" sz="1600">
                <a:solidFill>
                  <a:srgbClr val="8296B0"/>
                </a:solidFill>
                <a:latin typeface="Arial"/>
                <a:ea typeface="Arial"/>
                <a:cs typeface="Arial"/>
                <a:sym typeface="Arial"/>
              </a:rPr>
              <a:t>Electricity, Electromagnetism, Thermal Physics &amp; Matter</a:t>
            </a:r>
            <a:endParaRPr/>
          </a:p>
          <a:p>
            <a:pPr marL="0" marR="0" lvl="0" indent="0" algn="l" rtl="0">
              <a:spcBef>
                <a:spcPts val="0"/>
              </a:spcBef>
              <a:spcAft>
                <a:spcPts val="0"/>
              </a:spcAft>
              <a:buNone/>
            </a:pPr>
            <a:r>
              <a:rPr lang="en-GB" sz="1600">
                <a:solidFill>
                  <a:srgbClr val="8296B0"/>
                </a:solidFill>
                <a:latin typeface="Arial"/>
                <a:ea typeface="Arial"/>
                <a:cs typeface="Arial"/>
                <a:sym typeface="Arial"/>
              </a:rPr>
              <a:t>GCSE Practicals, Numeracy in Physics,</a:t>
            </a:r>
            <a:endParaRPr/>
          </a:p>
          <a:p>
            <a:pPr marL="0" marR="0" lvl="0" indent="0" algn="l" rtl="0">
              <a:spcBef>
                <a:spcPts val="0"/>
              </a:spcBef>
              <a:spcAft>
                <a:spcPts val="0"/>
              </a:spcAft>
              <a:buNone/>
            </a:pPr>
            <a:endParaRPr sz="1600">
              <a:solidFill>
                <a:srgbClr val="404A61"/>
              </a:solidFill>
              <a:latin typeface="Arial"/>
              <a:ea typeface="Arial"/>
              <a:cs typeface="Arial"/>
              <a:sym typeface="Arial"/>
            </a:endParaRPr>
          </a:p>
          <a:p>
            <a:pPr marL="0" marR="0" lvl="0" indent="0" algn="l" rtl="0">
              <a:spcBef>
                <a:spcPts val="0"/>
              </a:spcBef>
              <a:spcAft>
                <a:spcPts val="0"/>
              </a:spcAft>
              <a:buNone/>
            </a:pPr>
            <a:r>
              <a:rPr lang="en-GB" sz="1600" b="1">
                <a:solidFill>
                  <a:schemeClr val="accent4"/>
                </a:solidFill>
                <a:latin typeface="Arial"/>
                <a:ea typeface="Arial"/>
                <a:cs typeface="Arial"/>
                <a:sym typeface="Arial"/>
              </a:rPr>
              <a:t>Plus sessions about physics careers:</a:t>
            </a:r>
            <a:endParaRPr/>
          </a:p>
          <a:p>
            <a:pPr marL="0" marR="0" lvl="0" indent="0" algn="l" rtl="0">
              <a:spcBef>
                <a:spcPts val="0"/>
              </a:spcBef>
              <a:spcAft>
                <a:spcPts val="0"/>
              </a:spcAft>
              <a:buNone/>
            </a:pPr>
            <a:r>
              <a:rPr lang="en-GB" sz="1600">
                <a:solidFill>
                  <a:schemeClr val="accent4"/>
                </a:solidFill>
                <a:latin typeface="Arial"/>
                <a:ea typeface="Arial"/>
                <a:cs typeface="Arial"/>
                <a:sym typeface="Arial"/>
              </a:rPr>
              <a:t>Gender representation and unconscious bias in physics</a:t>
            </a:r>
            <a:endParaRPr/>
          </a:p>
          <a:p>
            <a:pPr marL="0" marR="0" lvl="0" indent="0" algn="l" rtl="0">
              <a:spcBef>
                <a:spcPts val="0"/>
              </a:spcBef>
              <a:spcAft>
                <a:spcPts val="0"/>
              </a:spcAft>
              <a:buNone/>
            </a:pPr>
            <a:r>
              <a:rPr lang="en-GB" sz="1600">
                <a:solidFill>
                  <a:schemeClr val="accent4"/>
                </a:solidFill>
                <a:latin typeface="Arial"/>
                <a:ea typeface="Arial"/>
                <a:cs typeface="Arial"/>
                <a:sym typeface="Arial"/>
              </a:rPr>
              <a:t>What is physics and why promote physics careers?</a:t>
            </a:r>
            <a:endParaRPr/>
          </a:p>
          <a:p>
            <a:pPr marL="0" marR="0" lvl="0" indent="0" algn="l" rtl="0">
              <a:spcBef>
                <a:spcPts val="0"/>
              </a:spcBef>
              <a:spcAft>
                <a:spcPts val="0"/>
              </a:spcAft>
              <a:buNone/>
            </a:pPr>
            <a:r>
              <a:rPr lang="en-GB" sz="1600">
                <a:solidFill>
                  <a:schemeClr val="accent4"/>
                </a:solidFill>
                <a:latin typeface="Arial"/>
                <a:ea typeface="Arial"/>
                <a:cs typeface="Arial"/>
                <a:sym typeface="Arial"/>
              </a:rPr>
              <a:t>Where can physics study take you?</a:t>
            </a:r>
            <a:endParaRPr/>
          </a:p>
          <a:p>
            <a:pPr marL="0" marR="0" lvl="0" indent="0" algn="l" rtl="0">
              <a:spcBef>
                <a:spcPts val="0"/>
              </a:spcBef>
              <a:spcAft>
                <a:spcPts val="0"/>
              </a:spcAft>
              <a:buNone/>
            </a:pPr>
            <a:r>
              <a:rPr lang="en-GB" sz="1600">
                <a:solidFill>
                  <a:schemeClr val="accent4"/>
                </a:solidFill>
                <a:latin typeface="Arial"/>
                <a:ea typeface="Arial"/>
                <a:cs typeface="Arial"/>
                <a:sym typeface="Arial"/>
              </a:rPr>
              <a:t>Embedding physics careers in the curriculum</a:t>
            </a:r>
            <a:endParaRPr/>
          </a:p>
          <a:p>
            <a:pPr marL="0" marR="0" lvl="0" indent="0" algn="l" rtl="0">
              <a:spcBef>
                <a:spcPts val="0"/>
              </a:spcBef>
              <a:spcAft>
                <a:spcPts val="0"/>
              </a:spcAft>
              <a:buNone/>
            </a:pPr>
            <a:r>
              <a:rPr lang="en-GB" sz="1800" u="none" strike="noStrike">
                <a:solidFill>
                  <a:schemeClr val="dk1"/>
                </a:solidFill>
                <a:latin typeface="Calibri"/>
                <a:ea typeface="Calibri"/>
                <a:cs typeface="Calibri"/>
                <a:sym typeface="Calibri"/>
              </a:rPr>
              <a:t> </a:t>
            </a:r>
            <a:endParaRPr sz="1800" b="0" i="1" u="none" strike="noStrike">
              <a:solidFill>
                <a:srgbClr val="000000"/>
              </a:solidFill>
              <a:latin typeface="Calibri"/>
              <a:ea typeface="Calibri"/>
              <a:cs typeface="Calibri"/>
              <a:sym typeface="Calibri"/>
            </a:endParaRPr>
          </a:p>
          <a:p>
            <a:pPr marL="0" marR="0" lvl="0" indent="0" algn="l" rtl="0">
              <a:spcBef>
                <a:spcPts val="0"/>
              </a:spcBef>
              <a:spcAft>
                <a:spcPts val="0"/>
              </a:spcAft>
              <a:buNone/>
            </a:pPr>
            <a:endParaRPr sz="1800" b="0" i="0" u="none" strike="noStrike">
              <a:solidFill>
                <a:schemeClr val="dk1"/>
              </a:solidFill>
              <a:latin typeface="Arial"/>
              <a:ea typeface="Arial"/>
              <a:cs typeface="Arial"/>
              <a:sym typeface="Arial"/>
            </a:endParaRPr>
          </a:p>
        </p:txBody>
      </p:sp>
      <p:pic>
        <p:nvPicPr>
          <p:cNvPr id="232" name="Google Shape;232;p16"/>
          <p:cNvPicPr preferRelativeResize="0"/>
          <p:nvPr/>
        </p:nvPicPr>
        <p:blipFill rotWithShape="1">
          <a:blip r:embed="rId9">
            <a:alphaModFix/>
          </a:blip>
          <a:srcRect/>
          <a:stretch/>
        </p:blipFill>
        <p:spPr>
          <a:xfrm>
            <a:off x="201110" y="3640417"/>
            <a:ext cx="2345596" cy="2488896"/>
          </a:xfrm>
          <a:prstGeom prst="rect">
            <a:avLst/>
          </a:prstGeom>
          <a:noFill/>
          <a:ln>
            <a:noFill/>
          </a:ln>
        </p:spPr>
      </p:pic>
      <p:sp>
        <p:nvSpPr>
          <p:cNvPr id="233" name="Google Shape;233;p16"/>
          <p:cNvSpPr txBox="1"/>
          <p:nvPr/>
        </p:nvSpPr>
        <p:spPr>
          <a:xfrm>
            <a:off x="8375300" y="2547445"/>
            <a:ext cx="3816700" cy="156966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600">
                <a:solidFill>
                  <a:srgbClr val="404A61"/>
                </a:solidFill>
                <a:latin typeface="Arial"/>
                <a:ea typeface="Arial"/>
                <a:cs typeface="Arial"/>
                <a:sym typeface="Arial"/>
              </a:rPr>
              <a:t>This is part of a wider project, funded by the Institute of Physics, to increase diversity in physics, by providing</a:t>
            </a:r>
            <a:endParaRPr/>
          </a:p>
          <a:p>
            <a:pPr marL="285750" marR="0" lvl="0" indent="-285750" algn="l" rtl="0">
              <a:spcBef>
                <a:spcPts val="0"/>
              </a:spcBef>
              <a:spcAft>
                <a:spcPts val="0"/>
              </a:spcAft>
              <a:buClr>
                <a:schemeClr val="dk2"/>
              </a:buClr>
              <a:buSzPts val="1600"/>
              <a:buFont typeface="Arial"/>
              <a:buChar char="•"/>
            </a:pPr>
            <a:r>
              <a:rPr lang="en-GB" sz="1600">
                <a:solidFill>
                  <a:srgbClr val="404A61"/>
                </a:solidFill>
                <a:latin typeface="Arial"/>
                <a:ea typeface="Arial"/>
                <a:cs typeface="Arial"/>
                <a:sym typeface="Arial"/>
              </a:rPr>
              <a:t>Inspiration</a:t>
            </a:r>
            <a:endParaRPr/>
          </a:p>
          <a:p>
            <a:pPr marL="285750" marR="0" lvl="0" indent="-285750" algn="l" rtl="0">
              <a:spcBef>
                <a:spcPts val="0"/>
              </a:spcBef>
              <a:spcAft>
                <a:spcPts val="0"/>
              </a:spcAft>
              <a:buClr>
                <a:schemeClr val="dk2"/>
              </a:buClr>
              <a:buSzPts val="1600"/>
              <a:buFont typeface="Arial"/>
              <a:buChar char="•"/>
            </a:pPr>
            <a:r>
              <a:rPr lang="en-GB" sz="1600">
                <a:solidFill>
                  <a:srgbClr val="404A61"/>
                </a:solidFill>
                <a:latin typeface="Arial"/>
                <a:ea typeface="Arial"/>
                <a:cs typeface="Arial"/>
                <a:sym typeface="Arial"/>
              </a:rPr>
              <a:t>Opportunities</a:t>
            </a:r>
            <a:endParaRPr/>
          </a:p>
          <a:p>
            <a:pPr marL="285750" marR="0" lvl="0" indent="-285750" algn="l" rtl="0">
              <a:spcBef>
                <a:spcPts val="0"/>
              </a:spcBef>
              <a:spcAft>
                <a:spcPts val="0"/>
              </a:spcAft>
              <a:buClr>
                <a:schemeClr val="dk2"/>
              </a:buClr>
              <a:buSzPts val="1600"/>
              <a:buFont typeface="Arial"/>
              <a:buChar char="•"/>
            </a:pPr>
            <a:r>
              <a:rPr lang="en-GB" sz="1600">
                <a:solidFill>
                  <a:srgbClr val="404A61"/>
                </a:solidFill>
                <a:latin typeface="Arial"/>
                <a:ea typeface="Arial"/>
                <a:cs typeface="Arial"/>
                <a:sym typeface="Arial"/>
              </a:rPr>
              <a:t>Careers guidance</a:t>
            </a:r>
            <a:endParaRPr/>
          </a:p>
        </p:txBody>
      </p:sp>
      <p:cxnSp>
        <p:nvCxnSpPr>
          <p:cNvPr id="234" name="Google Shape;234;p16"/>
          <p:cNvCxnSpPr/>
          <p:nvPr/>
        </p:nvCxnSpPr>
        <p:spPr>
          <a:xfrm>
            <a:off x="8328000" y="1301084"/>
            <a:ext cx="0" cy="5400279"/>
          </a:xfrm>
          <a:prstGeom prst="straightConnector1">
            <a:avLst/>
          </a:prstGeom>
          <a:noFill/>
          <a:ln w="38100" cap="flat" cmpd="sng">
            <a:solidFill>
              <a:srgbClr val="ACB8CA"/>
            </a:solidFill>
            <a:prstDash val="solid"/>
            <a:miter lim="800000"/>
            <a:headEnd type="none" w="sm" len="sm"/>
            <a:tailEnd type="none" w="sm" len="sm"/>
          </a:ln>
        </p:spPr>
      </p:cxnSp>
      <p:sp>
        <p:nvSpPr>
          <p:cNvPr id="235" name="Google Shape;235;p16"/>
          <p:cNvSpPr txBox="1"/>
          <p:nvPr/>
        </p:nvSpPr>
        <p:spPr>
          <a:xfrm rot="894517">
            <a:off x="3383552" y="3343205"/>
            <a:ext cx="5330283" cy="98488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000">
                <a:solidFill>
                  <a:srgbClr val="FF0000"/>
                </a:solidFill>
                <a:latin typeface="Calibri"/>
                <a:ea typeface="Calibri"/>
                <a:cs typeface="Calibri"/>
                <a:sym typeface="Calibri"/>
              </a:rPr>
              <a:t>Mainly England support</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Shape 239"/>
        <p:cNvGrpSpPr/>
        <p:nvPr/>
      </p:nvGrpSpPr>
      <p:grpSpPr>
        <a:xfrm>
          <a:off x="0" y="0"/>
          <a:ext cx="0" cy="0"/>
          <a:chOff x="0" y="0"/>
          <a:chExt cx="0" cy="0"/>
        </a:xfrm>
      </p:grpSpPr>
      <p:sp>
        <p:nvSpPr>
          <p:cNvPr id="240" name="Google Shape;240;p17"/>
          <p:cNvSpPr txBox="1">
            <a:spLocks noGrp="1"/>
          </p:cNvSpPr>
          <p:nvPr>
            <p:ph type="subTitle" idx="1"/>
          </p:nvPr>
        </p:nvSpPr>
        <p:spPr>
          <a:xfrm>
            <a:off x="408044" y="1513733"/>
            <a:ext cx="10528852" cy="4846615"/>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l" rtl="0">
              <a:lnSpc>
                <a:spcPct val="90000"/>
              </a:lnSpc>
              <a:spcBef>
                <a:spcPts val="0"/>
              </a:spcBef>
              <a:spcAft>
                <a:spcPts val="0"/>
              </a:spcAft>
              <a:buClr>
                <a:schemeClr val="dk1"/>
              </a:buClr>
              <a:buSzPct val="100000"/>
              <a:buFont typeface="Arial"/>
              <a:buChar char="•"/>
            </a:pPr>
            <a:r>
              <a:rPr lang="en-GB" sz="2600">
                <a:latin typeface="Calibri"/>
                <a:ea typeface="Calibri"/>
                <a:cs typeface="Calibri"/>
                <a:sym typeface="Calibri"/>
              </a:rPr>
              <a:t>Teacher support resources including ‘Physics Fuel’ short videos and an Experiment Library</a:t>
            </a:r>
            <a:endParaRPr/>
          </a:p>
          <a:p>
            <a:pPr marL="342900" lvl="0" indent="-190182" algn="l" rtl="0">
              <a:lnSpc>
                <a:spcPct val="90000"/>
              </a:lnSpc>
              <a:spcBef>
                <a:spcPts val="1000"/>
              </a:spcBef>
              <a:spcAft>
                <a:spcPts val="0"/>
              </a:spcAft>
              <a:buClr>
                <a:schemeClr val="dk1"/>
              </a:buClr>
              <a:buSzPct val="100000"/>
              <a:buFont typeface="Arial"/>
              <a:buNone/>
            </a:pPr>
            <a:endParaRPr sz="2600">
              <a:latin typeface="Calibri"/>
              <a:ea typeface="Calibri"/>
              <a:cs typeface="Calibri"/>
              <a:sym typeface="Calibri"/>
            </a:endParaRPr>
          </a:p>
          <a:p>
            <a:pPr marL="342900" lvl="0" indent="-342900" algn="l" rtl="0">
              <a:lnSpc>
                <a:spcPct val="90000"/>
              </a:lnSpc>
              <a:spcBef>
                <a:spcPts val="1000"/>
              </a:spcBef>
              <a:spcAft>
                <a:spcPts val="0"/>
              </a:spcAft>
              <a:buClr>
                <a:schemeClr val="dk1"/>
              </a:buClr>
              <a:buSzPct val="100000"/>
              <a:buFont typeface="Arial"/>
              <a:buChar char="•"/>
            </a:pPr>
            <a:r>
              <a:rPr lang="en-GB" sz="2600">
                <a:latin typeface="Calibri"/>
                <a:ea typeface="Calibri"/>
                <a:cs typeface="Calibri"/>
                <a:sym typeface="Calibri"/>
              </a:rPr>
              <a:t>Online professional learning sessions, </a:t>
            </a:r>
            <a:br>
              <a:rPr lang="en-GB" sz="2600">
                <a:latin typeface="Calibri"/>
                <a:ea typeface="Calibri"/>
                <a:cs typeface="Calibri"/>
                <a:sym typeface="Calibri"/>
              </a:rPr>
            </a:br>
            <a:r>
              <a:rPr lang="en-GB" sz="2600">
                <a:latin typeface="Calibri"/>
                <a:ea typeface="Calibri"/>
                <a:cs typeface="Calibri"/>
                <a:sym typeface="Calibri"/>
              </a:rPr>
              <a:t>for ITTs and non-specialist teachers</a:t>
            </a:r>
            <a:endParaRPr/>
          </a:p>
          <a:p>
            <a:pPr marL="342900" lvl="0" indent="-190182" algn="l" rtl="0">
              <a:lnSpc>
                <a:spcPct val="90000"/>
              </a:lnSpc>
              <a:spcBef>
                <a:spcPts val="1000"/>
              </a:spcBef>
              <a:spcAft>
                <a:spcPts val="0"/>
              </a:spcAft>
              <a:buClr>
                <a:schemeClr val="dk1"/>
              </a:buClr>
              <a:buSzPct val="100000"/>
              <a:buFont typeface="Arial"/>
              <a:buNone/>
            </a:pPr>
            <a:endParaRPr sz="2600">
              <a:latin typeface="Calibri"/>
              <a:ea typeface="Calibri"/>
              <a:cs typeface="Calibri"/>
              <a:sym typeface="Calibri"/>
            </a:endParaRPr>
          </a:p>
          <a:p>
            <a:pPr marL="342900" lvl="0" indent="-342900" algn="l" rtl="0">
              <a:lnSpc>
                <a:spcPct val="90000"/>
              </a:lnSpc>
              <a:spcBef>
                <a:spcPts val="1000"/>
              </a:spcBef>
              <a:spcAft>
                <a:spcPts val="0"/>
              </a:spcAft>
              <a:buClr>
                <a:schemeClr val="dk1"/>
              </a:buClr>
              <a:buSzPct val="100000"/>
              <a:buFont typeface="Arial"/>
              <a:buChar char="•"/>
            </a:pPr>
            <a:r>
              <a:rPr lang="en-GB" sz="2600">
                <a:latin typeface="Calibri"/>
                <a:ea typeface="Calibri"/>
                <a:cs typeface="Calibri"/>
                <a:sym typeface="Calibri"/>
              </a:rPr>
              <a:t>‘Festival of Physics’ days run throughout the country </a:t>
            </a:r>
            <a:endParaRPr/>
          </a:p>
          <a:p>
            <a:pPr marL="342900" lvl="0" indent="-190182" algn="l" rtl="0">
              <a:lnSpc>
                <a:spcPct val="90000"/>
              </a:lnSpc>
              <a:spcBef>
                <a:spcPts val="1000"/>
              </a:spcBef>
              <a:spcAft>
                <a:spcPts val="0"/>
              </a:spcAft>
              <a:buClr>
                <a:schemeClr val="dk1"/>
              </a:buClr>
              <a:buSzPct val="100000"/>
              <a:buFont typeface="Arial"/>
              <a:buNone/>
            </a:pPr>
            <a:endParaRPr sz="2600">
              <a:latin typeface="Calibri"/>
              <a:ea typeface="Calibri"/>
              <a:cs typeface="Calibri"/>
              <a:sym typeface="Calibri"/>
            </a:endParaRPr>
          </a:p>
          <a:p>
            <a:pPr marL="342900" lvl="0" indent="-342900" algn="l" rtl="0">
              <a:lnSpc>
                <a:spcPct val="90000"/>
              </a:lnSpc>
              <a:spcBef>
                <a:spcPts val="1000"/>
              </a:spcBef>
              <a:spcAft>
                <a:spcPts val="0"/>
              </a:spcAft>
              <a:buClr>
                <a:schemeClr val="dk1"/>
              </a:buClr>
              <a:buSzPct val="100000"/>
              <a:buFont typeface="Arial"/>
              <a:buChar char="•"/>
            </a:pPr>
            <a:r>
              <a:rPr lang="en-GB" sz="2600">
                <a:latin typeface="Calibri"/>
                <a:ea typeface="Calibri"/>
                <a:cs typeface="Calibri"/>
                <a:sym typeface="Calibri"/>
              </a:rPr>
              <a:t>Regular professional learning hubs meet at schools across the country for subject knowledge support, peer support and visits to local industry. ITT’s very welcome to attend these sessions.</a:t>
            </a:r>
            <a:endParaRPr/>
          </a:p>
          <a:p>
            <a:pPr marL="342900" lvl="0" indent="-190182" algn="l" rtl="0">
              <a:lnSpc>
                <a:spcPct val="90000"/>
              </a:lnSpc>
              <a:spcBef>
                <a:spcPts val="1000"/>
              </a:spcBef>
              <a:spcAft>
                <a:spcPts val="0"/>
              </a:spcAft>
              <a:buClr>
                <a:schemeClr val="dk1"/>
              </a:buClr>
              <a:buSzPct val="100000"/>
              <a:buFont typeface="Arial"/>
              <a:buNone/>
            </a:pPr>
            <a:endParaRPr sz="2600">
              <a:latin typeface="Calibri"/>
              <a:ea typeface="Calibri"/>
              <a:cs typeface="Calibri"/>
              <a:sym typeface="Calibri"/>
            </a:endParaRPr>
          </a:p>
          <a:p>
            <a:pPr marL="0" lvl="0" indent="0" algn="l" rtl="0">
              <a:lnSpc>
                <a:spcPct val="90000"/>
              </a:lnSpc>
              <a:spcBef>
                <a:spcPts val="1000"/>
              </a:spcBef>
              <a:spcAft>
                <a:spcPts val="0"/>
              </a:spcAft>
              <a:buClr>
                <a:schemeClr val="dk1"/>
              </a:buClr>
              <a:buSzPct val="100000"/>
              <a:buNone/>
            </a:pPr>
            <a:r>
              <a:rPr lang="en-GB" sz="2600">
                <a:latin typeface="Calibri"/>
                <a:ea typeface="Calibri"/>
                <a:cs typeface="Calibri"/>
                <a:sym typeface="Calibri"/>
              </a:rPr>
              <a:t>Visit </a:t>
            </a:r>
            <a:r>
              <a:rPr lang="en-GB" sz="2600" u="sng">
                <a:solidFill>
                  <a:schemeClr val="hlink"/>
                </a:solidFill>
                <a:latin typeface="Calibri"/>
                <a:ea typeface="Calibri"/>
                <a:cs typeface="Calibri"/>
                <a:sym typeface="Calibri"/>
                <a:hlinkClick r:id="rId3"/>
              </a:rPr>
              <a:t>www.physicspartners.com</a:t>
            </a:r>
            <a:r>
              <a:rPr lang="en-GB" sz="2600">
                <a:latin typeface="Calibri"/>
                <a:ea typeface="Calibri"/>
                <a:cs typeface="Calibri"/>
                <a:sym typeface="Calibri"/>
              </a:rPr>
              <a:t> for more information</a:t>
            </a:r>
            <a:endParaRPr/>
          </a:p>
          <a:p>
            <a:pPr marL="0" lvl="0" indent="0" algn="l" rtl="0">
              <a:lnSpc>
                <a:spcPct val="90000"/>
              </a:lnSpc>
              <a:spcBef>
                <a:spcPts val="1000"/>
              </a:spcBef>
              <a:spcAft>
                <a:spcPts val="0"/>
              </a:spcAft>
              <a:buClr>
                <a:schemeClr val="dk1"/>
              </a:buClr>
              <a:buSzPct val="100000"/>
              <a:buNone/>
            </a:pPr>
            <a:endParaRPr sz="2600"/>
          </a:p>
        </p:txBody>
      </p:sp>
      <p:sp>
        <p:nvSpPr>
          <p:cNvPr id="241" name="Google Shape;241;p17"/>
          <p:cNvSpPr txBox="1"/>
          <p:nvPr/>
        </p:nvSpPr>
        <p:spPr>
          <a:xfrm>
            <a:off x="685800" y="1469248"/>
            <a:ext cx="9727096" cy="49244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2600">
              <a:solidFill>
                <a:schemeClr val="dk1"/>
              </a:solidFill>
              <a:latin typeface="Proxima Nova"/>
              <a:ea typeface="Proxima Nova"/>
              <a:cs typeface="Proxima Nova"/>
              <a:sym typeface="Proxima Nova"/>
            </a:endParaRPr>
          </a:p>
        </p:txBody>
      </p:sp>
      <p:pic>
        <p:nvPicPr>
          <p:cNvPr id="242" name="Google Shape;242;p17"/>
          <p:cNvPicPr preferRelativeResize="0"/>
          <p:nvPr/>
        </p:nvPicPr>
        <p:blipFill rotWithShape="1">
          <a:blip r:embed="rId4">
            <a:alphaModFix/>
          </a:blip>
          <a:srcRect/>
          <a:stretch/>
        </p:blipFill>
        <p:spPr>
          <a:xfrm>
            <a:off x="8509459" y="333576"/>
            <a:ext cx="3544585" cy="658280"/>
          </a:xfrm>
          <a:prstGeom prst="rect">
            <a:avLst/>
          </a:prstGeom>
          <a:noFill/>
          <a:ln>
            <a:noFill/>
          </a:ln>
        </p:spPr>
      </p:pic>
      <p:pic>
        <p:nvPicPr>
          <p:cNvPr id="243" name="Google Shape;243;p17"/>
          <p:cNvPicPr preferRelativeResize="0"/>
          <p:nvPr/>
        </p:nvPicPr>
        <p:blipFill rotWithShape="1">
          <a:blip r:embed="rId5">
            <a:alphaModFix/>
          </a:blip>
          <a:srcRect/>
          <a:stretch/>
        </p:blipFill>
        <p:spPr>
          <a:xfrm>
            <a:off x="7589420" y="1737300"/>
            <a:ext cx="3710459" cy="2409624"/>
          </a:xfrm>
          <a:prstGeom prst="rect">
            <a:avLst/>
          </a:prstGeom>
          <a:noFill/>
          <a:ln>
            <a:noFill/>
          </a:ln>
        </p:spPr>
      </p:pic>
      <p:sp>
        <p:nvSpPr>
          <p:cNvPr id="244" name="Google Shape;244;p17"/>
          <p:cNvSpPr/>
          <p:nvPr/>
        </p:nvSpPr>
        <p:spPr>
          <a:xfrm rot="1259506">
            <a:off x="3256156" y="2910468"/>
            <a:ext cx="7265895" cy="76944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400">
                <a:solidFill>
                  <a:srgbClr val="FF0000"/>
                </a:solidFill>
                <a:latin typeface="Calibri"/>
                <a:ea typeface="Calibri"/>
                <a:cs typeface="Calibri"/>
                <a:sym typeface="Calibri"/>
              </a:rPr>
              <a:t>Mainly England support</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Shape 248"/>
        <p:cNvGrpSpPr/>
        <p:nvPr/>
      </p:nvGrpSpPr>
      <p:grpSpPr>
        <a:xfrm>
          <a:off x="0" y="0"/>
          <a:ext cx="0" cy="0"/>
          <a:chOff x="0" y="0"/>
          <a:chExt cx="0" cy="0"/>
        </a:xfrm>
      </p:grpSpPr>
      <p:sp>
        <p:nvSpPr>
          <p:cNvPr id="249" name="Google Shape;249;p18"/>
          <p:cNvSpPr txBox="1"/>
          <p:nvPr/>
        </p:nvSpPr>
        <p:spPr>
          <a:xfrm>
            <a:off x="685800" y="604468"/>
            <a:ext cx="6211957"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000" b="1">
                <a:solidFill>
                  <a:schemeClr val="dk1"/>
                </a:solidFill>
                <a:latin typeface="Calibri"/>
                <a:ea typeface="Calibri"/>
                <a:cs typeface="Calibri"/>
                <a:sym typeface="Calibri"/>
              </a:rPr>
              <a:t>Planet Possibility</a:t>
            </a:r>
            <a:endParaRPr/>
          </a:p>
        </p:txBody>
      </p:sp>
      <p:sp>
        <p:nvSpPr>
          <p:cNvPr id="250" name="Google Shape;250;p18"/>
          <p:cNvSpPr txBox="1"/>
          <p:nvPr/>
        </p:nvSpPr>
        <p:spPr>
          <a:xfrm>
            <a:off x="685800" y="1469248"/>
            <a:ext cx="9727096" cy="209288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600">
                <a:solidFill>
                  <a:schemeClr val="dk1"/>
                </a:solidFill>
                <a:latin typeface="Proxima Nova"/>
                <a:ea typeface="Proxima Nova"/>
                <a:cs typeface="Proxima Nova"/>
                <a:sym typeface="Proxima Nova"/>
              </a:rPr>
              <a:t>Physics Partners are delivering Planet Possibility session aimed at non-specialists KS3 &amp; KS4 teachers, and suitable for ITTs. The sessions are repeated 6 times throughout the year and are free to attend.</a:t>
            </a:r>
            <a:endParaRPr/>
          </a:p>
          <a:p>
            <a:pPr marL="0" marR="0" lvl="0" indent="0" algn="l" rtl="0">
              <a:spcBef>
                <a:spcPts val="0"/>
              </a:spcBef>
              <a:spcAft>
                <a:spcPts val="0"/>
              </a:spcAft>
              <a:buNone/>
            </a:pPr>
            <a:endParaRPr sz="2600">
              <a:solidFill>
                <a:schemeClr val="dk1"/>
              </a:solidFill>
              <a:latin typeface="Proxima Nova"/>
              <a:ea typeface="Proxima Nova"/>
              <a:cs typeface="Proxima Nova"/>
              <a:sym typeface="Proxima Nova"/>
            </a:endParaRPr>
          </a:p>
        </p:txBody>
      </p:sp>
      <p:pic>
        <p:nvPicPr>
          <p:cNvPr id="251" name="Google Shape;251;p18" descr="A logo with text and a symbol&#10;&#10;Description automatically generated with medium confidence"/>
          <p:cNvPicPr preferRelativeResize="0"/>
          <p:nvPr/>
        </p:nvPicPr>
        <p:blipFill rotWithShape="1">
          <a:blip r:embed="rId3">
            <a:alphaModFix/>
          </a:blip>
          <a:srcRect/>
          <a:stretch/>
        </p:blipFill>
        <p:spPr>
          <a:xfrm>
            <a:off x="8703688" y="-150410"/>
            <a:ext cx="3418416" cy="1735279"/>
          </a:xfrm>
          <a:prstGeom prst="rect">
            <a:avLst/>
          </a:prstGeom>
          <a:noFill/>
          <a:ln>
            <a:noFill/>
          </a:ln>
        </p:spPr>
      </p:pic>
      <p:graphicFrame>
        <p:nvGraphicFramePr>
          <p:cNvPr id="252" name="Google Shape;252;p18"/>
          <p:cNvGraphicFramePr/>
          <p:nvPr/>
        </p:nvGraphicFramePr>
        <p:xfrm>
          <a:off x="785191" y="3204527"/>
          <a:ext cx="11406800" cy="3295550"/>
        </p:xfrm>
        <a:graphic>
          <a:graphicData uri="http://schemas.openxmlformats.org/drawingml/2006/table">
            <a:tbl>
              <a:tblPr>
                <a:noFill/>
                <a:tableStyleId>{16175324-7930-4669-B49D-7742B1A2FE97}</a:tableStyleId>
              </a:tblPr>
              <a:tblGrid>
                <a:gridCol w="5774625">
                  <a:extLst>
                    <a:ext uri="{9D8B030D-6E8A-4147-A177-3AD203B41FA5}">
                      <a16:colId xmlns:a16="http://schemas.microsoft.com/office/drawing/2014/main" val="20000"/>
                    </a:ext>
                  </a:extLst>
                </a:gridCol>
                <a:gridCol w="5632175">
                  <a:extLst>
                    <a:ext uri="{9D8B030D-6E8A-4147-A177-3AD203B41FA5}">
                      <a16:colId xmlns:a16="http://schemas.microsoft.com/office/drawing/2014/main" val="20001"/>
                    </a:ext>
                  </a:extLst>
                </a:gridCol>
              </a:tblGrid>
              <a:tr h="248075">
                <a:tc>
                  <a:txBody>
                    <a:bodyPr/>
                    <a:lstStyle/>
                    <a:p>
                      <a:pPr marL="0" marR="0" lvl="0" indent="0" algn="l" rtl="0">
                        <a:spcBef>
                          <a:spcPts val="0"/>
                        </a:spcBef>
                        <a:spcAft>
                          <a:spcPts val="0"/>
                        </a:spcAft>
                        <a:buNone/>
                      </a:pPr>
                      <a:r>
                        <a:rPr lang="en-GB" sz="2000" b="1" u="none" strike="noStrike" cap="none"/>
                        <a:t>Subject knowledge sessions</a:t>
                      </a:r>
                      <a:endParaRPr sz="2000" b="1" i="0" u="none" strike="noStrike" cap="none">
                        <a:solidFill>
                          <a:srgbClr val="000000"/>
                        </a:solidFill>
                        <a:latin typeface="Calibri"/>
                        <a:ea typeface="Calibri"/>
                        <a:cs typeface="Calibri"/>
                        <a:sym typeface="Calibri"/>
                      </a:endParaRPr>
                    </a:p>
                  </a:txBody>
                  <a:tcPr marL="6350" marR="6350" marT="6350" marB="0" anchor="b"/>
                </a:tc>
                <a:tc>
                  <a:txBody>
                    <a:bodyPr/>
                    <a:lstStyle/>
                    <a:p>
                      <a:pPr marL="0" marR="0" lvl="0" indent="0" algn="l" rtl="0">
                        <a:spcBef>
                          <a:spcPts val="0"/>
                        </a:spcBef>
                        <a:spcAft>
                          <a:spcPts val="0"/>
                        </a:spcAft>
                        <a:buNone/>
                      </a:pPr>
                      <a:r>
                        <a:rPr lang="en-GB" sz="2000" b="1" u="none" strike="noStrike" cap="none"/>
                        <a:t>Careers sessions</a:t>
                      </a:r>
                      <a:endParaRPr sz="2000" b="1" i="0" u="none" strike="noStrike" cap="none">
                        <a:solidFill>
                          <a:srgbClr val="000000"/>
                        </a:solidFill>
                        <a:latin typeface="Calibri"/>
                        <a:ea typeface="Calibri"/>
                        <a:cs typeface="Calibri"/>
                        <a:sym typeface="Calibri"/>
                      </a:endParaRPr>
                    </a:p>
                  </a:txBody>
                  <a:tcPr marL="6350" marR="6350" marT="6350" marB="0" anchor="b"/>
                </a:tc>
                <a:extLst>
                  <a:ext uri="{0D108BD9-81ED-4DB2-BD59-A6C34878D82A}">
                    <a16:rowId xmlns:a16="http://schemas.microsoft.com/office/drawing/2014/main" val="10000"/>
                  </a:ext>
                </a:extLst>
              </a:tr>
              <a:tr h="248075">
                <a:tc>
                  <a:txBody>
                    <a:bodyPr/>
                    <a:lstStyle/>
                    <a:p>
                      <a:pPr marL="0" marR="0" lvl="0" indent="0" algn="l" rtl="0">
                        <a:spcBef>
                          <a:spcPts val="0"/>
                        </a:spcBef>
                        <a:spcAft>
                          <a:spcPts val="0"/>
                        </a:spcAft>
                        <a:buNone/>
                      </a:pPr>
                      <a:r>
                        <a:rPr lang="en-GB" sz="1700" u="none" strike="noStrike" cap="none"/>
                        <a:t>Radioactivity </a:t>
                      </a:r>
                      <a:endParaRPr sz="1700" b="0" i="0" u="none" strike="noStrike" cap="none">
                        <a:solidFill>
                          <a:srgbClr val="000000"/>
                        </a:solidFill>
                        <a:latin typeface="Calibri"/>
                        <a:ea typeface="Calibri"/>
                        <a:cs typeface="Calibri"/>
                        <a:sym typeface="Calibri"/>
                      </a:endParaRPr>
                    </a:p>
                  </a:txBody>
                  <a:tcPr marL="6350" marR="6350" marT="6350" marB="0" anchor="ctr"/>
                </a:tc>
                <a:tc>
                  <a:txBody>
                    <a:bodyPr/>
                    <a:lstStyle/>
                    <a:p>
                      <a:pPr marL="0" marR="0" lvl="0" indent="0" algn="l" rtl="0">
                        <a:spcBef>
                          <a:spcPts val="0"/>
                        </a:spcBef>
                        <a:spcAft>
                          <a:spcPts val="0"/>
                        </a:spcAft>
                        <a:buNone/>
                      </a:pPr>
                      <a:r>
                        <a:rPr lang="en-GB" sz="1700" u="none" strike="noStrike" cap="none"/>
                        <a:t>What is physics and why should we promote physics careers?</a:t>
                      </a:r>
                      <a:endParaRPr sz="1700" b="0" i="0" u="none" strike="noStrike" cap="none">
                        <a:solidFill>
                          <a:srgbClr val="000000"/>
                        </a:solidFill>
                        <a:latin typeface="Calibri"/>
                        <a:ea typeface="Calibri"/>
                        <a:cs typeface="Calibri"/>
                        <a:sym typeface="Calibri"/>
                      </a:endParaRPr>
                    </a:p>
                  </a:txBody>
                  <a:tcPr marL="6350" marR="6350" marT="6350" marB="0" anchor="ctr"/>
                </a:tc>
                <a:extLst>
                  <a:ext uri="{0D108BD9-81ED-4DB2-BD59-A6C34878D82A}">
                    <a16:rowId xmlns:a16="http://schemas.microsoft.com/office/drawing/2014/main" val="10001"/>
                  </a:ext>
                </a:extLst>
              </a:tr>
              <a:tr h="330100">
                <a:tc>
                  <a:txBody>
                    <a:bodyPr/>
                    <a:lstStyle/>
                    <a:p>
                      <a:pPr marL="0" marR="0" lvl="0" indent="0" algn="l" rtl="0">
                        <a:spcBef>
                          <a:spcPts val="0"/>
                        </a:spcBef>
                        <a:spcAft>
                          <a:spcPts val="0"/>
                        </a:spcAft>
                        <a:buNone/>
                      </a:pPr>
                      <a:r>
                        <a:rPr lang="en-GB" sz="1700" u="none" strike="noStrike" cap="none"/>
                        <a:t>Waves </a:t>
                      </a:r>
                      <a:endParaRPr sz="1700" b="0" i="0" u="none" strike="noStrike" cap="none">
                        <a:solidFill>
                          <a:srgbClr val="000000"/>
                        </a:solidFill>
                        <a:latin typeface="Calibri"/>
                        <a:ea typeface="Calibri"/>
                        <a:cs typeface="Calibri"/>
                        <a:sym typeface="Calibri"/>
                      </a:endParaRPr>
                    </a:p>
                  </a:txBody>
                  <a:tcPr marL="6350" marR="6350" marT="6350" marB="0" anchor="ctr"/>
                </a:tc>
                <a:tc>
                  <a:txBody>
                    <a:bodyPr/>
                    <a:lstStyle/>
                    <a:p>
                      <a:pPr marL="0" marR="0" lvl="0" indent="0" algn="l" rtl="0">
                        <a:spcBef>
                          <a:spcPts val="0"/>
                        </a:spcBef>
                        <a:spcAft>
                          <a:spcPts val="0"/>
                        </a:spcAft>
                        <a:buNone/>
                      </a:pPr>
                      <a:r>
                        <a:rPr lang="en-GB" sz="1700" u="none" strike="noStrike" cap="none"/>
                        <a:t>Where can physics study take you?</a:t>
                      </a:r>
                      <a:endParaRPr sz="1700" b="0" i="0" u="none" strike="noStrike" cap="none">
                        <a:solidFill>
                          <a:srgbClr val="000000"/>
                        </a:solidFill>
                        <a:latin typeface="Calibri"/>
                        <a:ea typeface="Calibri"/>
                        <a:cs typeface="Calibri"/>
                        <a:sym typeface="Calibri"/>
                      </a:endParaRPr>
                    </a:p>
                  </a:txBody>
                  <a:tcPr marL="6350" marR="6350" marT="6350" marB="0" anchor="ctr"/>
                </a:tc>
                <a:extLst>
                  <a:ext uri="{0D108BD9-81ED-4DB2-BD59-A6C34878D82A}">
                    <a16:rowId xmlns:a16="http://schemas.microsoft.com/office/drawing/2014/main" val="10002"/>
                  </a:ext>
                </a:extLst>
              </a:tr>
              <a:tr h="250275">
                <a:tc>
                  <a:txBody>
                    <a:bodyPr/>
                    <a:lstStyle/>
                    <a:p>
                      <a:pPr marL="0" marR="0" lvl="0" indent="0" algn="l" rtl="0">
                        <a:spcBef>
                          <a:spcPts val="0"/>
                        </a:spcBef>
                        <a:spcAft>
                          <a:spcPts val="0"/>
                        </a:spcAft>
                        <a:buNone/>
                      </a:pPr>
                      <a:r>
                        <a:rPr lang="en-GB" sz="1700" u="none" strike="noStrike" cap="none"/>
                        <a:t>Forces</a:t>
                      </a:r>
                      <a:endParaRPr sz="1700" b="0" i="0" u="none" strike="noStrike" cap="none">
                        <a:solidFill>
                          <a:srgbClr val="000000"/>
                        </a:solidFill>
                        <a:latin typeface="Calibri"/>
                        <a:ea typeface="Calibri"/>
                        <a:cs typeface="Calibri"/>
                        <a:sym typeface="Calibri"/>
                      </a:endParaRPr>
                    </a:p>
                  </a:txBody>
                  <a:tcPr marL="6350" marR="6350" marT="6350" marB="0" anchor="ctr"/>
                </a:tc>
                <a:tc>
                  <a:txBody>
                    <a:bodyPr/>
                    <a:lstStyle/>
                    <a:p>
                      <a:pPr marL="0" marR="0" lvl="0" indent="0" algn="l" rtl="0">
                        <a:spcBef>
                          <a:spcPts val="0"/>
                        </a:spcBef>
                        <a:spcAft>
                          <a:spcPts val="0"/>
                        </a:spcAft>
                        <a:buNone/>
                      </a:pPr>
                      <a:r>
                        <a:rPr lang="en-GB" sz="1700" u="none" strike="noStrike" cap="none"/>
                        <a:t>Embedding physics careers in the curriculum</a:t>
                      </a:r>
                      <a:endParaRPr sz="1700" b="0" i="0" u="none" strike="noStrike" cap="none">
                        <a:solidFill>
                          <a:srgbClr val="000000"/>
                        </a:solidFill>
                        <a:latin typeface="Calibri"/>
                        <a:ea typeface="Calibri"/>
                        <a:cs typeface="Calibri"/>
                        <a:sym typeface="Calibri"/>
                      </a:endParaRPr>
                    </a:p>
                  </a:txBody>
                  <a:tcPr marL="6350" marR="6350" marT="6350" marB="0" anchor="ctr"/>
                </a:tc>
                <a:extLst>
                  <a:ext uri="{0D108BD9-81ED-4DB2-BD59-A6C34878D82A}">
                    <a16:rowId xmlns:a16="http://schemas.microsoft.com/office/drawing/2014/main" val="10003"/>
                  </a:ext>
                </a:extLst>
              </a:tr>
              <a:tr h="248075">
                <a:tc>
                  <a:txBody>
                    <a:bodyPr/>
                    <a:lstStyle/>
                    <a:p>
                      <a:pPr marL="0" marR="0" lvl="0" indent="0" algn="l" rtl="0">
                        <a:spcBef>
                          <a:spcPts val="0"/>
                        </a:spcBef>
                        <a:spcAft>
                          <a:spcPts val="0"/>
                        </a:spcAft>
                        <a:buNone/>
                      </a:pPr>
                      <a:r>
                        <a:rPr lang="en-GB" sz="1700" u="none" strike="noStrike" cap="none"/>
                        <a:t>Earth &amp; Space</a:t>
                      </a:r>
                      <a:endParaRPr sz="1700" b="0" i="0" u="none" strike="noStrike" cap="none">
                        <a:solidFill>
                          <a:srgbClr val="000000"/>
                        </a:solidFill>
                        <a:latin typeface="Calibri"/>
                        <a:ea typeface="Calibri"/>
                        <a:cs typeface="Calibri"/>
                        <a:sym typeface="Calibri"/>
                      </a:endParaRPr>
                    </a:p>
                  </a:txBody>
                  <a:tcPr marL="6350" marR="6350" marT="6350" marB="0" anchor="ctr"/>
                </a:tc>
                <a:tc>
                  <a:txBody>
                    <a:bodyPr/>
                    <a:lstStyle/>
                    <a:p>
                      <a:pPr marL="0" marR="0" lvl="0" indent="0" algn="l" rtl="0">
                        <a:spcBef>
                          <a:spcPts val="0"/>
                        </a:spcBef>
                        <a:spcAft>
                          <a:spcPts val="0"/>
                        </a:spcAft>
                        <a:buNone/>
                      </a:pPr>
                      <a:r>
                        <a:rPr lang="en-GB" sz="1700" u="none" strike="noStrike" cap="none"/>
                        <a:t>Gender representation and unconscious bias in physics</a:t>
                      </a:r>
                      <a:endParaRPr sz="1700" b="0" i="1" u="none" strike="noStrike" cap="none">
                        <a:solidFill>
                          <a:srgbClr val="000000"/>
                        </a:solidFill>
                        <a:latin typeface="Calibri"/>
                        <a:ea typeface="Calibri"/>
                        <a:cs typeface="Calibri"/>
                        <a:sym typeface="Calibri"/>
                      </a:endParaRPr>
                    </a:p>
                  </a:txBody>
                  <a:tcPr marL="6350" marR="6350" marT="6350" marB="0" anchor="ctr"/>
                </a:tc>
                <a:extLst>
                  <a:ext uri="{0D108BD9-81ED-4DB2-BD59-A6C34878D82A}">
                    <a16:rowId xmlns:a16="http://schemas.microsoft.com/office/drawing/2014/main" val="10004"/>
                  </a:ext>
                </a:extLst>
              </a:tr>
              <a:tr h="248075">
                <a:tc>
                  <a:txBody>
                    <a:bodyPr/>
                    <a:lstStyle/>
                    <a:p>
                      <a:pPr marL="0" marR="0" lvl="0" indent="0" algn="l" rtl="0">
                        <a:spcBef>
                          <a:spcPts val="0"/>
                        </a:spcBef>
                        <a:spcAft>
                          <a:spcPts val="0"/>
                        </a:spcAft>
                        <a:buNone/>
                      </a:pPr>
                      <a:r>
                        <a:rPr lang="en-GB" sz="1700" u="none" strike="noStrike" cap="none"/>
                        <a:t>Energy </a:t>
                      </a:r>
                      <a:endParaRPr sz="1700" b="0" i="0" u="none" strike="noStrike" cap="none">
                        <a:solidFill>
                          <a:srgbClr val="000000"/>
                        </a:solidFill>
                        <a:latin typeface="Calibri"/>
                        <a:ea typeface="Calibri"/>
                        <a:cs typeface="Calibri"/>
                        <a:sym typeface="Calibri"/>
                      </a:endParaRPr>
                    </a:p>
                  </a:txBody>
                  <a:tcPr marL="6350" marR="6350" marT="6350" marB="0" anchor="ctr"/>
                </a:tc>
                <a:tc>
                  <a:txBody>
                    <a:bodyPr/>
                    <a:lstStyle/>
                    <a:p>
                      <a:pPr marL="0" marR="0" lvl="0" indent="0" algn="l" rtl="0">
                        <a:spcBef>
                          <a:spcPts val="0"/>
                        </a:spcBef>
                        <a:spcAft>
                          <a:spcPts val="0"/>
                        </a:spcAft>
                        <a:buNone/>
                      </a:pPr>
                      <a:endParaRPr sz="1700" b="0" i="0" u="none" strike="noStrike" cap="none">
                        <a:solidFill>
                          <a:srgbClr val="000000"/>
                        </a:solidFill>
                        <a:latin typeface="Calibri"/>
                        <a:ea typeface="Calibri"/>
                        <a:cs typeface="Calibri"/>
                        <a:sym typeface="Calibri"/>
                      </a:endParaRPr>
                    </a:p>
                  </a:txBody>
                  <a:tcPr marL="6350" marR="6350" marT="6350" marB="0" anchor="ctr"/>
                </a:tc>
                <a:extLst>
                  <a:ext uri="{0D108BD9-81ED-4DB2-BD59-A6C34878D82A}">
                    <a16:rowId xmlns:a16="http://schemas.microsoft.com/office/drawing/2014/main" val="10005"/>
                  </a:ext>
                </a:extLst>
              </a:tr>
              <a:tr h="248075">
                <a:tc>
                  <a:txBody>
                    <a:bodyPr/>
                    <a:lstStyle/>
                    <a:p>
                      <a:pPr marL="0" marR="0" lvl="0" indent="0" algn="l" rtl="0">
                        <a:spcBef>
                          <a:spcPts val="0"/>
                        </a:spcBef>
                        <a:spcAft>
                          <a:spcPts val="0"/>
                        </a:spcAft>
                        <a:buNone/>
                      </a:pPr>
                      <a:r>
                        <a:rPr lang="en-GB" sz="1700" u="none" strike="noStrike" cap="none"/>
                        <a:t>Electricity </a:t>
                      </a:r>
                      <a:endParaRPr sz="1700" b="0" i="0" u="none" strike="noStrike" cap="none">
                        <a:solidFill>
                          <a:srgbClr val="000000"/>
                        </a:solidFill>
                        <a:latin typeface="Calibri"/>
                        <a:ea typeface="Calibri"/>
                        <a:cs typeface="Calibri"/>
                        <a:sym typeface="Calibri"/>
                      </a:endParaRPr>
                    </a:p>
                  </a:txBody>
                  <a:tcPr marL="6350" marR="6350" marT="6350" marB="0" anchor="ctr"/>
                </a:tc>
                <a:tc>
                  <a:txBody>
                    <a:bodyPr/>
                    <a:lstStyle/>
                    <a:p>
                      <a:pPr marL="0" marR="0" lvl="0" indent="0" algn="l" rtl="0">
                        <a:spcBef>
                          <a:spcPts val="0"/>
                        </a:spcBef>
                        <a:spcAft>
                          <a:spcPts val="0"/>
                        </a:spcAft>
                        <a:buNone/>
                      </a:pPr>
                      <a:endParaRPr sz="1700" b="0" i="0" u="none" strike="noStrike" cap="none">
                        <a:solidFill>
                          <a:srgbClr val="000000"/>
                        </a:solidFill>
                        <a:latin typeface="Calibri"/>
                        <a:ea typeface="Calibri"/>
                        <a:cs typeface="Calibri"/>
                        <a:sym typeface="Calibri"/>
                      </a:endParaRPr>
                    </a:p>
                  </a:txBody>
                  <a:tcPr marL="6350" marR="6350" marT="6350" marB="0" anchor="ctr"/>
                </a:tc>
                <a:extLst>
                  <a:ext uri="{0D108BD9-81ED-4DB2-BD59-A6C34878D82A}">
                    <a16:rowId xmlns:a16="http://schemas.microsoft.com/office/drawing/2014/main" val="10006"/>
                  </a:ext>
                </a:extLst>
              </a:tr>
              <a:tr h="248075">
                <a:tc>
                  <a:txBody>
                    <a:bodyPr/>
                    <a:lstStyle/>
                    <a:p>
                      <a:pPr marL="0" marR="0" lvl="0" indent="0" algn="l" rtl="0">
                        <a:spcBef>
                          <a:spcPts val="0"/>
                        </a:spcBef>
                        <a:spcAft>
                          <a:spcPts val="0"/>
                        </a:spcAft>
                        <a:buNone/>
                      </a:pPr>
                      <a:r>
                        <a:rPr lang="en-GB" sz="1700" u="none" strike="noStrike" cap="none"/>
                        <a:t>GCSE Practicals</a:t>
                      </a:r>
                      <a:endParaRPr sz="1700" b="0" i="0" u="none" strike="noStrike" cap="none">
                        <a:solidFill>
                          <a:srgbClr val="000000"/>
                        </a:solidFill>
                        <a:latin typeface="Calibri"/>
                        <a:ea typeface="Calibri"/>
                        <a:cs typeface="Calibri"/>
                        <a:sym typeface="Calibri"/>
                      </a:endParaRPr>
                    </a:p>
                  </a:txBody>
                  <a:tcPr marL="6350" marR="6350" marT="6350" marB="0" anchor="ctr"/>
                </a:tc>
                <a:tc>
                  <a:txBody>
                    <a:bodyPr/>
                    <a:lstStyle/>
                    <a:p>
                      <a:pPr marL="0" marR="0" lvl="0" indent="0" algn="r" rtl="0">
                        <a:spcBef>
                          <a:spcPts val="0"/>
                        </a:spcBef>
                        <a:spcAft>
                          <a:spcPts val="0"/>
                        </a:spcAft>
                        <a:buNone/>
                      </a:pPr>
                      <a:endParaRPr sz="1700" b="0" i="0" u="none" strike="noStrike" cap="none">
                        <a:solidFill>
                          <a:srgbClr val="000000"/>
                        </a:solidFill>
                        <a:latin typeface="Calibri"/>
                        <a:ea typeface="Calibri"/>
                        <a:cs typeface="Calibri"/>
                        <a:sym typeface="Calibri"/>
                      </a:endParaRPr>
                    </a:p>
                  </a:txBody>
                  <a:tcPr marL="6350" marR="6350" marT="6350" marB="0" anchor="b"/>
                </a:tc>
                <a:extLst>
                  <a:ext uri="{0D108BD9-81ED-4DB2-BD59-A6C34878D82A}">
                    <a16:rowId xmlns:a16="http://schemas.microsoft.com/office/drawing/2014/main" val="10007"/>
                  </a:ext>
                </a:extLst>
              </a:tr>
              <a:tr h="248075">
                <a:tc>
                  <a:txBody>
                    <a:bodyPr/>
                    <a:lstStyle/>
                    <a:p>
                      <a:pPr marL="0" marR="0" lvl="0" indent="0" algn="l" rtl="0">
                        <a:spcBef>
                          <a:spcPts val="0"/>
                        </a:spcBef>
                        <a:spcAft>
                          <a:spcPts val="0"/>
                        </a:spcAft>
                        <a:buNone/>
                      </a:pPr>
                      <a:r>
                        <a:rPr lang="en-GB" sz="1700" u="none" strike="noStrike" cap="none"/>
                        <a:t>Numeracy in Physics</a:t>
                      </a:r>
                      <a:endParaRPr sz="1700" b="0" i="0" u="none" strike="noStrike" cap="none">
                        <a:solidFill>
                          <a:srgbClr val="000000"/>
                        </a:solidFill>
                        <a:latin typeface="Calibri"/>
                        <a:ea typeface="Calibri"/>
                        <a:cs typeface="Calibri"/>
                        <a:sym typeface="Calibri"/>
                      </a:endParaRPr>
                    </a:p>
                  </a:txBody>
                  <a:tcPr marL="6350" marR="6350" marT="6350" marB="0" anchor="ctr"/>
                </a:tc>
                <a:tc>
                  <a:txBody>
                    <a:bodyPr/>
                    <a:lstStyle/>
                    <a:p>
                      <a:pPr marL="0" marR="0" lvl="0" indent="0" algn="r" rtl="0">
                        <a:spcBef>
                          <a:spcPts val="0"/>
                        </a:spcBef>
                        <a:spcAft>
                          <a:spcPts val="0"/>
                        </a:spcAft>
                        <a:buNone/>
                      </a:pPr>
                      <a:endParaRPr sz="1700" b="0" i="0" u="none" strike="noStrike" cap="none">
                        <a:solidFill>
                          <a:srgbClr val="000000"/>
                        </a:solidFill>
                        <a:latin typeface="Calibri"/>
                        <a:ea typeface="Calibri"/>
                        <a:cs typeface="Calibri"/>
                        <a:sym typeface="Calibri"/>
                      </a:endParaRPr>
                    </a:p>
                  </a:txBody>
                  <a:tcPr marL="6350" marR="6350" marT="6350" marB="0" anchor="b"/>
                </a:tc>
                <a:extLst>
                  <a:ext uri="{0D108BD9-81ED-4DB2-BD59-A6C34878D82A}">
                    <a16:rowId xmlns:a16="http://schemas.microsoft.com/office/drawing/2014/main" val="10008"/>
                  </a:ext>
                </a:extLst>
              </a:tr>
              <a:tr h="248075">
                <a:tc>
                  <a:txBody>
                    <a:bodyPr/>
                    <a:lstStyle/>
                    <a:p>
                      <a:pPr marL="0" marR="0" lvl="0" indent="0" algn="l" rtl="0">
                        <a:spcBef>
                          <a:spcPts val="0"/>
                        </a:spcBef>
                        <a:spcAft>
                          <a:spcPts val="0"/>
                        </a:spcAft>
                        <a:buNone/>
                      </a:pPr>
                      <a:r>
                        <a:rPr lang="en-GB" sz="1700" u="none" strike="noStrike" cap="none"/>
                        <a:t>Electromagnetism</a:t>
                      </a:r>
                      <a:endParaRPr sz="1700" b="0" i="1" u="none" strike="noStrike" cap="none">
                        <a:solidFill>
                          <a:srgbClr val="000000"/>
                        </a:solidFill>
                        <a:latin typeface="Calibri"/>
                        <a:ea typeface="Calibri"/>
                        <a:cs typeface="Calibri"/>
                        <a:sym typeface="Calibri"/>
                      </a:endParaRPr>
                    </a:p>
                  </a:txBody>
                  <a:tcPr marL="6350" marR="6350" marT="6350" marB="0" anchor="ctr"/>
                </a:tc>
                <a:tc>
                  <a:txBody>
                    <a:bodyPr/>
                    <a:lstStyle/>
                    <a:p>
                      <a:pPr marL="0" marR="0" lvl="0" indent="0" algn="r" rtl="0">
                        <a:spcBef>
                          <a:spcPts val="0"/>
                        </a:spcBef>
                        <a:spcAft>
                          <a:spcPts val="0"/>
                        </a:spcAft>
                        <a:buNone/>
                      </a:pPr>
                      <a:endParaRPr sz="1700" b="0" i="0" u="none" strike="noStrike" cap="none">
                        <a:solidFill>
                          <a:srgbClr val="000000"/>
                        </a:solidFill>
                        <a:latin typeface="Calibri"/>
                        <a:ea typeface="Calibri"/>
                        <a:cs typeface="Calibri"/>
                        <a:sym typeface="Calibri"/>
                      </a:endParaRPr>
                    </a:p>
                  </a:txBody>
                  <a:tcPr marL="6350" marR="6350" marT="6350" marB="0" anchor="b"/>
                </a:tc>
                <a:extLst>
                  <a:ext uri="{0D108BD9-81ED-4DB2-BD59-A6C34878D82A}">
                    <a16:rowId xmlns:a16="http://schemas.microsoft.com/office/drawing/2014/main" val="10009"/>
                  </a:ext>
                </a:extLst>
              </a:tr>
              <a:tr h="248075">
                <a:tc>
                  <a:txBody>
                    <a:bodyPr/>
                    <a:lstStyle/>
                    <a:p>
                      <a:pPr marL="0" marR="0" lvl="0" indent="0" algn="l" rtl="0">
                        <a:spcBef>
                          <a:spcPts val="0"/>
                        </a:spcBef>
                        <a:spcAft>
                          <a:spcPts val="0"/>
                        </a:spcAft>
                        <a:buNone/>
                      </a:pPr>
                      <a:r>
                        <a:rPr lang="en-GB" sz="1700" u="none" strike="noStrike" cap="none"/>
                        <a:t>Thermal Physics &amp; Matter</a:t>
                      </a:r>
                      <a:endParaRPr sz="1700" b="0" i="1" u="none" strike="noStrike" cap="none">
                        <a:solidFill>
                          <a:srgbClr val="000000"/>
                        </a:solidFill>
                        <a:latin typeface="Calibri"/>
                        <a:ea typeface="Calibri"/>
                        <a:cs typeface="Calibri"/>
                        <a:sym typeface="Calibri"/>
                      </a:endParaRPr>
                    </a:p>
                  </a:txBody>
                  <a:tcPr marL="6350" marR="6350" marT="6350" marB="0" anchor="ctr"/>
                </a:tc>
                <a:tc>
                  <a:txBody>
                    <a:bodyPr/>
                    <a:lstStyle/>
                    <a:p>
                      <a:pPr marL="0" marR="0" lvl="0" indent="0" algn="r" rtl="0">
                        <a:spcBef>
                          <a:spcPts val="0"/>
                        </a:spcBef>
                        <a:spcAft>
                          <a:spcPts val="0"/>
                        </a:spcAft>
                        <a:buNone/>
                      </a:pPr>
                      <a:endParaRPr sz="1700" b="0" i="0" u="none" strike="noStrike" cap="none">
                        <a:solidFill>
                          <a:srgbClr val="000000"/>
                        </a:solidFill>
                        <a:latin typeface="Calibri"/>
                        <a:ea typeface="Calibri"/>
                        <a:cs typeface="Calibri"/>
                        <a:sym typeface="Calibri"/>
                      </a:endParaRPr>
                    </a:p>
                  </a:txBody>
                  <a:tcPr marL="6350" marR="6350" marT="6350" marB="0" anchor="b"/>
                </a:tc>
                <a:extLst>
                  <a:ext uri="{0D108BD9-81ED-4DB2-BD59-A6C34878D82A}">
                    <a16:rowId xmlns:a16="http://schemas.microsoft.com/office/drawing/2014/main" val="10010"/>
                  </a:ext>
                </a:extLst>
              </a:tr>
              <a:tr h="248075">
                <a:tc>
                  <a:txBody>
                    <a:bodyPr/>
                    <a:lstStyle/>
                    <a:p>
                      <a:pPr marL="0" marR="0" lvl="0" indent="0" algn="l" rtl="0">
                        <a:spcBef>
                          <a:spcPts val="0"/>
                        </a:spcBef>
                        <a:spcAft>
                          <a:spcPts val="0"/>
                        </a:spcAft>
                        <a:buNone/>
                      </a:pPr>
                      <a:r>
                        <a:rPr lang="en-GB" sz="1700" u="none" strike="noStrike" cap="none"/>
                        <a:t>Gender representation and unconscious bias in physics</a:t>
                      </a:r>
                      <a:endParaRPr sz="1700" b="0" i="1" u="none" strike="noStrike" cap="none">
                        <a:solidFill>
                          <a:srgbClr val="000000"/>
                        </a:solidFill>
                        <a:latin typeface="Calibri"/>
                        <a:ea typeface="Calibri"/>
                        <a:cs typeface="Calibri"/>
                        <a:sym typeface="Calibri"/>
                      </a:endParaRPr>
                    </a:p>
                  </a:txBody>
                  <a:tcPr marL="6350" marR="6350" marT="6350" marB="0" anchor="ctr"/>
                </a:tc>
                <a:tc>
                  <a:txBody>
                    <a:bodyPr/>
                    <a:lstStyle/>
                    <a:p>
                      <a:pPr marL="0" marR="0" lvl="0" indent="0" algn="r" rtl="0">
                        <a:spcBef>
                          <a:spcPts val="0"/>
                        </a:spcBef>
                        <a:spcAft>
                          <a:spcPts val="0"/>
                        </a:spcAft>
                        <a:buNone/>
                      </a:pPr>
                      <a:endParaRPr sz="1700" b="0" i="0" u="none" strike="noStrike" cap="none">
                        <a:solidFill>
                          <a:srgbClr val="000000"/>
                        </a:solidFill>
                        <a:latin typeface="Calibri"/>
                        <a:ea typeface="Calibri"/>
                        <a:cs typeface="Calibri"/>
                        <a:sym typeface="Calibri"/>
                      </a:endParaRPr>
                    </a:p>
                  </a:txBody>
                  <a:tcPr marL="6350" marR="6350" marT="6350" marB="0" anchor="b"/>
                </a:tc>
                <a:extLst>
                  <a:ext uri="{0D108BD9-81ED-4DB2-BD59-A6C34878D82A}">
                    <a16:rowId xmlns:a16="http://schemas.microsoft.com/office/drawing/2014/main" val="10011"/>
                  </a:ext>
                </a:extLst>
              </a:tr>
            </a:tbl>
          </a:graphicData>
        </a:graphic>
      </p:graphicFrame>
      <p:sp>
        <p:nvSpPr>
          <p:cNvPr id="253" name="Google Shape;253;p18"/>
          <p:cNvSpPr txBox="1"/>
          <p:nvPr/>
        </p:nvSpPr>
        <p:spPr>
          <a:xfrm>
            <a:off x="7170057" y="5297408"/>
            <a:ext cx="4236752"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u="sng">
                <a:solidFill>
                  <a:schemeClr val="dk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https://www.talkphysics.org/events/planet-possibility-2023-24-physics-cpd-programme-autumn-term/</a:t>
            </a:r>
            <a:r>
              <a:rPr lang="en-GB" sz="1800">
                <a:solidFill>
                  <a:schemeClr val="dk1"/>
                </a:solidFill>
                <a:latin typeface="Calibri"/>
                <a:ea typeface="Calibri"/>
                <a:cs typeface="Calibri"/>
                <a:sym typeface="Calibri"/>
              </a:rPr>
              <a:t> </a:t>
            </a:r>
            <a:endParaRPr/>
          </a:p>
        </p:txBody>
      </p:sp>
      <p:sp>
        <p:nvSpPr>
          <p:cNvPr id="254" name="Google Shape;254;p18"/>
          <p:cNvSpPr/>
          <p:nvPr/>
        </p:nvSpPr>
        <p:spPr>
          <a:xfrm rot="1202239">
            <a:off x="4888778" y="3244334"/>
            <a:ext cx="5128327"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000">
                <a:solidFill>
                  <a:srgbClr val="FF0000"/>
                </a:solidFill>
                <a:latin typeface="Calibri"/>
                <a:ea typeface="Calibri"/>
                <a:cs typeface="Calibri"/>
                <a:sym typeface="Calibri"/>
              </a:rPr>
              <a:t>Mainly England support</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19"/>
          <p:cNvSpPr txBox="1">
            <a:spLocks noGrp="1"/>
          </p:cNvSpPr>
          <p:nvPr>
            <p:ph type="body" idx="1"/>
          </p:nvPr>
        </p:nvSpPr>
        <p:spPr>
          <a:xfrm>
            <a:off x="514997" y="1200002"/>
            <a:ext cx="11209633" cy="4633035"/>
          </a:xfrm>
          <a:prstGeom prst="rect">
            <a:avLst/>
          </a:prstGeom>
          <a:noFill/>
          <a:ln>
            <a:noFill/>
          </a:ln>
        </p:spPr>
        <p:txBody>
          <a:bodyPr spcFirstLastPara="1" wrap="square" lIns="0" tIns="0" rIns="0" bIns="0" anchor="t" anchorCtr="0">
            <a:normAutofit lnSpcReduction="10000"/>
          </a:bodyPr>
          <a:lstStyle/>
          <a:p>
            <a:pPr marL="457200" lvl="0" indent="-457200" algn="l" rtl="0">
              <a:lnSpc>
                <a:spcPct val="130000"/>
              </a:lnSpc>
              <a:spcBef>
                <a:spcPts val="0"/>
              </a:spcBef>
              <a:spcAft>
                <a:spcPts val="0"/>
              </a:spcAft>
              <a:buClr>
                <a:schemeClr val="dk1"/>
              </a:buClr>
              <a:buSzPts val="2800"/>
              <a:buFont typeface="Arial"/>
              <a:buChar char="•"/>
            </a:pPr>
            <a:r>
              <a:rPr lang="en-GB" sz="2800"/>
              <a:t>We’d love to keep in touch with you whatever your specialism. Register here:</a:t>
            </a:r>
            <a:endParaRPr/>
          </a:p>
          <a:p>
            <a:pPr marL="971537" lvl="1" indent="-457200" algn="l" rtl="0">
              <a:lnSpc>
                <a:spcPct val="90000"/>
              </a:lnSpc>
              <a:spcBef>
                <a:spcPts val="500"/>
              </a:spcBef>
              <a:spcAft>
                <a:spcPts val="0"/>
              </a:spcAft>
              <a:buClr>
                <a:schemeClr val="dk1"/>
              </a:buClr>
              <a:buSzPts val="3200"/>
              <a:buChar char="•"/>
            </a:pPr>
            <a:r>
              <a:rPr lang="en-GB" sz="3200" u="sng">
                <a:solidFill>
                  <a:schemeClr val="hlink"/>
                </a:solidFill>
                <a:hlinkClick r:id="rId3"/>
              </a:rPr>
              <a:t>https://www.iop.org/education/sign-up-learning-skills-community</a:t>
            </a:r>
            <a:endParaRPr sz="3200"/>
          </a:p>
          <a:p>
            <a:pPr marL="971537" lvl="1" indent="-254000" algn="l" rtl="0">
              <a:lnSpc>
                <a:spcPct val="90000"/>
              </a:lnSpc>
              <a:spcBef>
                <a:spcPts val="500"/>
              </a:spcBef>
              <a:spcAft>
                <a:spcPts val="0"/>
              </a:spcAft>
              <a:buClr>
                <a:schemeClr val="dk1"/>
              </a:buClr>
              <a:buSzPts val="3200"/>
              <a:buNone/>
            </a:pPr>
            <a:endParaRPr sz="3200"/>
          </a:p>
          <a:p>
            <a:pPr marL="971537" lvl="1" indent="-457200" algn="l" rtl="0">
              <a:lnSpc>
                <a:spcPct val="90000"/>
              </a:lnSpc>
              <a:spcBef>
                <a:spcPts val="500"/>
              </a:spcBef>
              <a:spcAft>
                <a:spcPts val="0"/>
              </a:spcAft>
              <a:buClr>
                <a:schemeClr val="dk1"/>
              </a:buClr>
              <a:buSzPts val="3200"/>
              <a:buChar char="•"/>
            </a:pPr>
            <a:r>
              <a:rPr lang="en-GB" sz="3200"/>
              <a:t>Please use a personal email address so that we can keep in touch with you after your training year</a:t>
            </a:r>
            <a:endParaRPr/>
          </a:p>
          <a:p>
            <a:pPr marL="457200" lvl="0" indent="-457200" algn="l" rtl="0">
              <a:lnSpc>
                <a:spcPct val="130000"/>
              </a:lnSpc>
              <a:spcBef>
                <a:spcPts val="1000"/>
              </a:spcBef>
              <a:spcAft>
                <a:spcPts val="0"/>
              </a:spcAft>
              <a:buClr>
                <a:schemeClr val="dk1"/>
              </a:buClr>
              <a:buSzPts val="2800"/>
              <a:buFont typeface="Arial"/>
              <a:buChar char="•"/>
            </a:pPr>
            <a:r>
              <a:rPr lang="en-GB" sz="2800"/>
              <a:t>Find out more about becoming an IOP member:</a:t>
            </a:r>
            <a:endParaRPr/>
          </a:p>
          <a:p>
            <a:pPr marL="971537" lvl="1" indent="-457200" algn="l" rtl="0">
              <a:lnSpc>
                <a:spcPct val="90000"/>
              </a:lnSpc>
              <a:spcBef>
                <a:spcPts val="500"/>
              </a:spcBef>
              <a:spcAft>
                <a:spcPts val="0"/>
              </a:spcAft>
              <a:buClr>
                <a:srgbClr val="ED1C24"/>
              </a:buClr>
              <a:buSzPts val="3200"/>
              <a:buChar char="•"/>
            </a:pPr>
            <a:r>
              <a:rPr lang="en-GB" sz="3200" u="sng">
                <a:solidFill>
                  <a:srgbClr val="ED1C24"/>
                </a:solidFill>
                <a:hlinkClick r:id="rId4">
                  <a:extLst>
                    <a:ext uri="{A12FA001-AC4F-418D-AE19-62706E023703}">
                      <ahyp:hlinkClr xmlns:ahyp="http://schemas.microsoft.com/office/drawing/2018/hyperlinkcolor" val="tx"/>
                    </a:ext>
                  </a:extLst>
                </a:hlinkClick>
              </a:rPr>
              <a:t>membership.iop.org</a:t>
            </a:r>
            <a:endParaRPr sz="3200">
              <a:solidFill>
                <a:srgbClr val="ED1C24"/>
              </a:solidFill>
            </a:endParaRPr>
          </a:p>
          <a:p>
            <a:pPr marL="0" lvl="0" indent="0" algn="l" rtl="0">
              <a:lnSpc>
                <a:spcPct val="130000"/>
              </a:lnSpc>
              <a:spcBef>
                <a:spcPts val="1000"/>
              </a:spcBef>
              <a:spcAft>
                <a:spcPts val="0"/>
              </a:spcAft>
              <a:buClr>
                <a:schemeClr val="dk1"/>
              </a:buClr>
              <a:buSzPts val="1200"/>
              <a:buNone/>
            </a:pPr>
            <a:endParaRPr/>
          </a:p>
        </p:txBody>
      </p:sp>
      <p:sp>
        <p:nvSpPr>
          <p:cNvPr id="261" name="Google Shape;261;p19"/>
          <p:cNvSpPr txBox="1">
            <a:spLocks noGrp="1"/>
          </p:cNvSpPr>
          <p:nvPr>
            <p:ph type="title"/>
          </p:nvPr>
        </p:nvSpPr>
        <p:spPr>
          <a:xfrm>
            <a:off x="514995" y="494841"/>
            <a:ext cx="9730276" cy="545143"/>
          </a:xfrm>
          <a:prstGeom prst="rect">
            <a:avLst/>
          </a:prstGeom>
          <a:noFill/>
          <a:ln>
            <a:noFill/>
          </a:ln>
        </p:spPr>
        <p:txBody>
          <a:bodyPr spcFirstLastPara="1" wrap="square" lIns="0" tIns="0" rIns="0" bIns="0" anchor="ctr" anchorCtr="0">
            <a:noAutofit/>
          </a:bodyPr>
          <a:lstStyle/>
          <a:p>
            <a:pPr marL="0" lvl="0" indent="0" algn="l" rtl="0">
              <a:lnSpc>
                <a:spcPct val="90000"/>
              </a:lnSpc>
              <a:spcBef>
                <a:spcPts val="0"/>
              </a:spcBef>
              <a:spcAft>
                <a:spcPts val="0"/>
              </a:spcAft>
              <a:buClr>
                <a:schemeClr val="dk1"/>
              </a:buClr>
              <a:buSzPts val="4000"/>
              <a:buFont typeface="Calibri"/>
              <a:buNone/>
            </a:pPr>
            <a:r>
              <a:rPr lang="en-GB" sz="4000" b="1"/>
              <a:t>Keeping in Touch with the IOP</a:t>
            </a:r>
            <a:endParaRPr/>
          </a:p>
        </p:txBody>
      </p:sp>
      <p:pic>
        <p:nvPicPr>
          <p:cNvPr id="262" name="Google Shape;262;p19"/>
          <p:cNvPicPr preferRelativeResize="0"/>
          <p:nvPr/>
        </p:nvPicPr>
        <p:blipFill rotWithShape="1">
          <a:blip r:embed="rId5">
            <a:alphaModFix/>
          </a:blip>
          <a:srcRect/>
          <a:stretch/>
        </p:blipFill>
        <p:spPr>
          <a:xfrm>
            <a:off x="7662334" y="5994792"/>
            <a:ext cx="2777066" cy="488558"/>
          </a:xfrm>
          <a:prstGeom prst="rect">
            <a:avLst/>
          </a:prstGeom>
          <a:noFill/>
          <a:ln>
            <a:noFill/>
          </a:ln>
        </p:spPr>
      </p:pic>
      <p:sp>
        <p:nvSpPr>
          <p:cNvPr id="263" name="Google Shape;263;p19"/>
          <p:cNvSpPr txBox="1"/>
          <p:nvPr/>
        </p:nvSpPr>
        <p:spPr>
          <a:xfrm>
            <a:off x="2648283" y="1668782"/>
            <a:ext cx="6702546" cy="3876558"/>
          </a:xfrm>
          <a:prstGeom prst="rect">
            <a:avLst/>
          </a:prstGeom>
          <a:noFill/>
          <a:ln>
            <a:noFill/>
          </a:ln>
        </p:spPr>
        <p:txBody>
          <a:bodyPr spcFirstLastPara="1" wrap="square" lIns="91425" tIns="45700" rIns="91425" bIns="45700" anchor="t" anchorCtr="0">
            <a:noAutofit/>
          </a:bodyPr>
          <a:lstStyle/>
          <a:p>
            <a:pPr marL="0" marR="0" lvl="0" indent="0" algn="l" rtl="0">
              <a:lnSpc>
                <a:spcPct val="90000"/>
              </a:lnSpc>
              <a:spcBef>
                <a:spcPts val="0"/>
              </a:spcBef>
              <a:spcAft>
                <a:spcPts val="0"/>
              </a:spcAft>
              <a:buClr>
                <a:schemeClr val="dk1"/>
              </a:buClr>
              <a:buSzPts val="2400"/>
              <a:buFont typeface="Arial"/>
              <a:buNone/>
            </a:pPr>
            <a:endParaRPr sz="2400" b="1">
              <a:solidFill>
                <a:srgbClr val="ED1C24"/>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20"/>
          <p:cNvSpPr txBox="1">
            <a:spLocks noGrp="1"/>
          </p:cNvSpPr>
          <p:nvPr>
            <p:ph type="body" idx="1"/>
          </p:nvPr>
        </p:nvSpPr>
        <p:spPr>
          <a:xfrm>
            <a:off x="514997" y="1200002"/>
            <a:ext cx="11209633" cy="4633035"/>
          </a:xfrm>
          <a:prstGeom prst="rect">
            <a:avLst/>
          </a:prstGeom>
          <a:noFill/>
          <a:ln>
            <a:noFill/>
          </a:ln>
        </p:spPr>
        <p:txBody>
          <a:bodyPr spcFirstLastPara="1" wrap="square" lIns="0" tIns="0" rIns="0" bIns="0" anchor="t" anchorCtr="0">
            <a:normAutofit/>
          </a:bodyPr>
          <a:lstStyle/>
          <a:p>
            <a:pPr marL="457200" lvl="0" indent="-457200" algn="l" rtl="0">
              <a:lnSpc>
                <a:spcPct val="130000"/>
              </a:lnSpc>
              <a:spcBef>
                <a:spcPts val="0"/>
              </a:spcBef>
              <a:spcAft>
                <a:spcPts val="0"/>
              </a:spcAft>
              <a:buClr>
                <a:schemeClr val="dk1"/>
              </a:buClr>
              <a:buSzPct val="100000"/>
              <a:buFont typeface="Arial"/>
              <a:buChar char="•"/>
            </a:pPr>
            <a:r>
              <a:rPr lang="en-GB" sz="2800" dirty="0"/>
              <a:t>We’d love to keep in touch with you in Wales whatever your specialism. Contact</a:t>
            </a:r>
            <a:endParaRPr dirty="0"/>
          </a:p>
          <a:p>
            <a:pPr marL="457200" lvl="0" indent="-457200" algn="l" rtl="0">
              <a:lnSpc>
                <a:spcPct val="130000"/>
              </a:lnSpc>
              <a:spcBef>
                <a:spcPts val="1000"/>
              </a:spcBef>
              <a:spcAft>
                <a:spcPts val="0"/>
              </a:spcAft>
              <a:buClr>
                <a:schemeClr val="dk1"/>
              </a:buClr>
              <a:buSzPct val="100000"/>
              <a:buFont typeface="Arial"/>
              <a:buChar char="•"/>
            </a:pPr>
            <a:r>
              <a:rPr lang="en-GB" sz="2800" u="sng" dirty="0">
                <a:solidFill>
                  <a:schemeClr val="hlink"/>
                </a:solidFill>
                <a:hlinkClick r:id="rId3"/>
              </a:rPr>
              <a:t>Cerian.Angharad@iop.org</a:t>
            </a:r>
            <a:endParaRPr sz="2800" dirty="0"/>
          </a:p>
          <a:p>
            <a:pPr marL="457200" lvl="0" indent="-457200" algn="l" rtl="0">
              <a:lnSpc>
                <a:spcPct val="130000"/>
              </a:lnSpc>
              <a:spcBef>
                <a:spcPts val="1000"/>
              </a:spcBef>
              <a:spcAft>
                <a:spcPts val="0"/>
              </a:spcAft>
              <a:buClr>
                <a:schemeClr val="dk1"/>
              </a:buClr>
              <a:buSzPct val="100000"/>
              <a:buFont typeface="Arial"/>
              <a:buChar char="•"/>
            </a:pPr>
            <a:r>
              <a:rPr lang="en-GB" sz="2800" u="sng" dirty="0">
                <a:solidFill>
                  <a:schemeClr val="hlink"/>
                </a:solidFill>
                <a:hlinkClick r:id="rId4"/>
              </a:rPr>
              <a:t>Keith.Jones@iop.org</a:t>
            </a:r>
            <a:endParaRPr sz="2800" dirty="0"/>
          </a:p>
          <a:p>
            <a:pPr marL="457200" lvl="0" indent="-457200" algn="l" rtl="0">
              <a:lnSpc>
                <a:spcPct val="130000"/>
              </a:lnSpc>
              <a:spcBef>
                <a:spcPts val="1000"/>
              </a:spcBef>
              <a:spcAft>
                <a:spcPts val="0"/>
              </a:spcAft>
              <a:buClr>
                <a:schemeClr val="dk1"/>
              </a:buClr>
              <a:buSzPct val="100000"/>
              <a:buFont typeface="Arial"/>
              <a:buChar char="•"/>
            </a:pPr>
            <a:r>
              <a:rPr lang="en-GB" sz="2800" u="sng">
                <a:solidFill>
                  <a:schemeClr val="hlink"/>
                </a:solidFill>
                <a:hlinkClick r:id="rId5"/>
              </a:rPr>
              <a:t>Lawrence</a:t>
            </a:r>
            <a:r>
              <a:rPr lang="en-GB" sz="2800" u="sng" dirty="0">
                <a:solidFill>
                  <a:schemeClr val="hlink"/>
                </a:solidFill>
                <a:hlinkClick r:id="rId5"/>
              </a:rPr>
              <a:t>.Cattermole@iop.org</a:t>
            </a:r>
            <a:endParaRPr sz="2800" dirty="0"/>
          </a:p>
          <a:p>
            <a:pPr marL="457200" lvl="0" indent="-457200" algn="l" rtl="0">
              <a:lnSpc>
                <a:spcPct val="130000"/>
              </a:lnSpc>
              <a:spcBef>
                <a:spcPts val="1000"/>
              </a:spcBef>
              <a:spcAft>
                <a:spcPts val="0"/>
              </a:spcAft>
              <a:buClr>
                <a:schemeClr val="dk1"/>
              </a:buClr>
              <a:buSzPct val="100000"/>
              <a:buFont typeface="Arial"/>
              <a:buChar char="•"/>
            </a:pPr>
            <a:r>
              <a:rPr lang="en-GB" sz="2800" u="sng" dirty="0">
                <a:solidFill>
                  <a:schemeClr val="hlink"/>
                </a:solidFill>
                <a:hlinkClick r:id="rId6"/>
              </a:rPr>
              <a:t>Julia.Jenkins@iop.org</a:t>
            </a:r>
            <a:endParaRPr sz="2800" dirty="0"/>
          </a:p>
          <a:p>
            <a:pPr marL="457200" lvl="0" indent="-457200" algn="l" rtl="0">
              <a:lnSpc>
                <a:spcPct val="130000"/>
              </a:lnSpc>
              <a:spcBef>
                <a:spcPts val="1000"/>
              </a:spcBef>
              <a:spcAft>
                <a:spcPts val="0"/>
              </a:spcAft>
              <a:buClr>
                <a:schemeClr val="dk1"/>
              </a:buClr>
              <a:buSzPct val="100000"/>
              <a:buFont typeface="Arial"/>
              <a:buChar char="•"/>
            </a:pPr>
            <a:r>
              <a:rPr lang="en-GB" sz="2800" u="sng" dirty="0">
                <a:solidFill>
                  <a:schemeClr val="hlink"/>
                </a:solidFill>
                <a:hlinkClick r:id="rId7"/>
              </a:rPr>
              <a:t>Gary.Williams@iop.org</a:t>
            </a:r>
            <a:endParaRPr sz="2800" dirty="0"/>
          </a:p>
          <a:p>
            <a:pPr marL="457200" lvl="0" indent="-292735" algn="l" rtl="0">
              <a:lnSpc>
                <a:spcPct val="130000"/>
              </a:lnSpc>
              <a:spcBef>
                <a:spcPts val="1000"/>
              </a:spcBef>
              <a:spcAft>
                <a:spcPts val="0"/>
              </a:spcAft>
              <a:buClr>
                <a:schemeClr val="dk1"/>
              </a:buClr>
              <a:buSzPct val="100000"/>
              <a:buFont typeface="Arial"/>
              <a:buNone/>
            </a:pPr>
            <a:endParaRPr sz="2800" dirty="0"/>
          </a:p>
          <a:p>
            <a:pPr marL="457200" lvl="0" indent="-386715" algn="l" rtl="0">
              <a:lnSpc>
                <a:spcPct val="130000"/>
              </a:lnSpc>
              <a:spcBef>
                <a:spcPts val="1000"/>
              </a:spcBef>
              <a:spcAft>
                <a:spcPts val="0"/>
              </a:spcAft>
              <a:buClr>
                <a:schemeClr val="dk1"/>
              </a:buClr>
              <a:buSzPct val="100000"/>
              <a:buFont typeface="Arial"/>
              <a:buNone/>
            </a:pPr>
            <a:endParaRPr dirty="0"/>
          </a:p>
        </p:txBody>
      </p:sp>
      <p:sp>
        <p:nvSpPr>
          <p:cNvPr id="270" name="Google Shape;270;p20"/>
          <p:cNvSpPr txBox="1">
            <a:spLocks noGrp="1"/>
          </p:cNvSpPr>
          <p:nvPr>
            <p:ph type="title"/>
          </p:nvPr>
        </p:nvSpPr>
        <p:spPr>
          <a:xfrm>
            <a:off x="514995" y="494841"/>
            <a:ext cx="9730276" cy="545143"/>
          </a:xfrm>
          <a:prstGeom prst="rect">
            <a:avLst/>
          </a:prstGeom>
          <a:noFill/>
          <a:ln>
            <a:noFill/>
          </a:ln>
        </p:spPr>
        <p:txBody>
          <a:bodyPr spcFirstLastPara="1" wrap="square" lIns="0" tIns="0" rIns="0" bIns="0" anchor="ctr" anchorCtr="0">
            <a:noAutofit/>
          </a:bodyPr>
          <a:lstStyle/>
          <a:p>
            <a:pPr marL="0" lvl="0" indent="0" algn="l" rtl="0">
              <a:lnSpc>
                <a:spcPct val="90000"/>
              </a:lnSpc>
              <a:spcBef>
                <a:spcPts val="0"/>
              </a:spcBef>
              <a:spcAft>
                <a:spcPts val="0"/>
              </a:spcAft>
              <a:buClr>
                <a:schemeClr val="dk1"/>
              </a:buClr>
              <a:buSzPts val="4000"/>
              <a:buFont typeface="Calibri"/>
              <a:buNone/>
            </a:pPr>
            <a:r>
              <a:rPr lang="en-GB" sz="4000" b="1"/>
              <a:t>Keeping in Touch with the IOP</a:t>
            </a:r>
            <a:endParaRPr/>
          </a:p>
        </p:txBody>
      </p:sp>
      <p:pic>
        <p:nvPicPr>
          <p:cNvPr id="271" name="Google Shape;271;p20"/>
          <p:cNvPicPr preferRelativeResize="0"/>
          <p:nvPr/>
        </p:nvPicPr>
        <p:blipFill rotWithShape="1">
          <a:blip r:embed="rId8">
            <a:alphaModFix/>
          </a:blip>
          <a:srcRect/>
          <a:stretch/>
        </p:blipFill>
        <p:spPr>
          <a:xfrm>
            <a:off x="7662334" y="5994792"/>
            <a:ext cx="2777066" cy="488558"/>
          </a:xfrm>
          <a:prstGeom prst="rect">
            <a:avLst/>
          </a:prstGeom>
          <a:noFill/>
          <a:ln>
            <a:noFill/>
          </a:ln>
        </p:spPr>
      </p:pic>
      <p:sp>
        <p:nvSpPr>
          <p:cNvPr id="272" name="Google Shape;272;p20"/>
          <p:cNvSpPr txBox="1"/>
          <p:nvPr/>
        </p:nvSpPr>
        <p:spPr>
          <a:xfrm>
            <a:off x="2648283" y="1668782"/>
            <a:ext cx="6702546" cy="3876558"/>
          </a:xfrm>
          <a:prstGeom prst="rect">
            <a:avLst/>
          </a:prstGeom>
          <a:noFill/>
          <a:ln>
            <a:noFill/>
          </a:ln>
        </p:spPr>
        <p:txBody>
          <a:bodyPr spcFirstLastPara="1" wrap="square" lIns="91425" tIns="45700" rIns="91425" bIns="45700" anchor="t" anchorCtr="0">
            <a:noAutofit/>
          </a:bodyPr>
          <a:lstStyle/>
          <a:p>
            <a:pPr marL="0" marR="0" lvl="0" indent="0" algn="l" rtl="0">
              <a:lnSpc>
                <a:spcPct val="90000"/>
              </a:lnSpc>
              <a:spcBef>
                <a:spcPts val="0"/>
              </a:spcBef>
              <a:spcAft>
                <a:spcPts val="0"/>
              </a:spcAft>
              <a:buClr>
                <a:schemeClr val="dk1"/>
              </a:buClr>
              <a:buSzPts val="2400"/>
              <a:buFont typeface="Arial"/>
              <a:buNone/>
            </a:pPr>
            <a:endParaRPr sz="2400" b="1" dirty="0">
              <a:solidFill>
                <a:srgbClr val="ED1C24"/>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1_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3038</Words>
  <Application>Microsoft Macintosh PowerPoint</Application>
  <PresentationFormat>Widescreen</PresentationFormat>
  <Paragraphs>304</Paragraphs>
  <Slides>26</Slides>
  <Notes>26</Notes>
  <HiddenSlides>2</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26</vt:i4>
      </vt:variant>
    </vt:vector>
  </HeadingPairs>
  <TitlesOfParts>
    <vt:vector size="35" baseType="lpstr">
      <vt:lpstr>Franklin Gothic</vt:lpstr>
      <vt:lpstr>Calibri</vt:lpstr>
      <vt:lpstr>Exo 2 SemiBold</vt:lpstr>
      <vt:lpstr>Open Sans</vt:lpstr>
      <vt:lpstr>Proxima Nova</vt:lpstr>
      <vt:lpstr>Aptos</vt:lpstr>
      <vt:lpstr>Arial</vt:lpstr>
      <vt:lpstr>1_Office Theme</vt:lpstr>
      <vt:lpstr>Office Theme</vt:lpstr>
      <vt:lpstr>Learning to Teach Physics 2024 - 2025</vt:lpstr>
      <vt:lpstr>About the Institute of Physics</vt:lpstr>
      <vt:lpstr>IOP Education Strategy</vt:lpstr>
      <vt:lpstr>What the IOP has to offer</vt:lpstr>
      <vt:lpstr>School Resources</vt:lpstr>
      <vt:lpstr>IOPSpark: provides a single ‘go to’ resource for teaching pre-19 physics</vt:lpstr>
      <vt:lpstr>IOP Resources https://spark.iop.org/ </vt:lpstr>
      <vt:lpstr>IOP Resources https://spark.iop.org/ </vt:lpstr>
      <vt:lpstr>IOPSpark: misconceptions</vt:lpstr>
      <vt:lpstr>IOPSpark: DOMAINS videos</vt:lpstr>
      <vt:lpstr>Support in Wales</vt:lpstr>
      <vt:lpstr>PowerPoint Presentation</vt:lpstr>
      <vt:lpstr>PowerPoint Presentation</vt:lpstr>
      <vt:lpstr>PowerPoint Presentation</vt:lpstr>
      <vt:lpstr>Support in Wales</vt:lpstr>
      <vt:lpstr>PowerPoint Presentation</vt:lpstr>
      <vt:lpstr>PowerPoint Presentation</vt:lpstr>
      <vt:lpstr>PowerPoint Presentation</vt:lpstr>
      <vt:lpstr>PowerPoint Presentation</vt:lpstr>
      <vt:lpstr>Other support available  from Isaac Physics</vt:lpstr>
      <vt:lpstr>PowerPoint Presentation</vt:lpstr>
      <vt:lpstr>PowerPoint Presentation</vt:lpstr>
      <vt:lpstr>PowerPoint Presentation</vt:lpstr>
      <vt:lpstr>PowerPoint Presentation</vt:lpstr>
      <vt:lpstr>Keeping in Touch with the IOP</vt:lpstr>
      <vt:lpstr>Keeping in Touch with the IOP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Suzanne Woolhouse</dc:creator>
  <cp:lastModifiedBy>Cerian Angharad</cp:lastModifiedBy>
  <cp:revision>1</cp:revision>
  <dcterms:created xsi:type="dcterms:W3CDTF">2020-06-09T10:47:57Z</dcterms:created>
  <dcterms:modified xsi:type="dcterms:W3CDTF">2025-01-19T12:57:43Z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0x010100BFD28F7D07555146B7F496921F2ECDD4</vt:lpwstr>
  </property>
  <property fmtid="{D5CDD505-2E9C-101B-9397-08002B2CF9AE}" pid="3" name="MediaServiceImageTags">
    <vt:lpwstr/>
  </property>
</Properties>
</file>