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Merriweather" panose="020F0502020204030204" pitchFamily="34" charset="0"/>
      <p:regular r:id="rId21"/>
      <p:bold r:id="rId22"/>
      <p:italic r:id="rId23"/>
      <p:boldItalic r:id="rId24"/>
    </p:embeddedFont>
    <p:embeddedFont>
      <p:font typeface="Roboto" panose="020F050202020403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D366F24-441D-454B-BBE0-039F30D70325}">
  <a:tblStyle styleId="{6D366F24-441D-454B-BBE0-039F30D7032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uk/national-minimum-wage-rate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literacytrust.org.uk/parents-and-families/adult-literacy/" TargetMode="External"/><Relationship Id="rId5" Type="http://schemas.openxmlformats.org/officeDocument/2006/relationships/hyperlink" Target="https://www.legislation.gov.uk/ukpga/1990/43/contents" TargetMode="External"/><Relationship Id="rId4" Type="http://schemas.openxmlformats.org/officeDocument/2006/relationships/hyperlink" Target="https://www.legislation.gov.uk/ukpga/1996/18/content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22554b616bc_0_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22554b616bc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22554b616bc_0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22554b616bc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This, as a result, can help that company to accomplish its business goals or objectives. For this study, a marketing plan will be prepared for Moxy Hotels. In this study, a situation analysis will be presented, and under that 5Cs analysis will be performed. In addition, SMART objectives will also be presented. Apart from that, the strategy, tactics, action plan, and control process of the company will be illustrated with the help of this study.  </a:t>
            </a:r>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22554b616bc_0_6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22554b616bc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2554b616bc_0_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2554b616bc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Company</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Strength</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Moxy Hotel charges premium rates for every single room. It mainly offers rooms for 149 GBP per night (Marriott, 2023). This is because Moxy Hotels is a chain of Marriott. Premier Inn, its competitor charges 56.7 British pounds per night.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Another strength of Moxy Hotels is its customer relationship, It provides business account cards to its consumers, for making their life easy during their visit.</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Weakness</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Lack of global presence as it operates in around eight European countries, which includes Belgium, France, Germany, Italy, the Netherlands, Norway, Poland, and the UK with about 40 hotels.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Another weakness is that it lacks in providing updated facilities to its consumers including, proper room services, concierge services and porters services.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Opportunities</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Expanding its business internationally in countries including, Canada, New Zealand, Australia, and others.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Another opportunity is collaborating with partners including existing brands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Threats</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Covid-19 has affected the hotel industry there was a fall in revenues per hotel room in London to around £29 in 2020 (Jolly, 2020).</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It has strong competitors including Premierinn, Travelodge, and others.</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2554b616bc_0_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2554b616bc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1200">
                <a:solidFill>
                  <a:schemeClr val="dk1"/>
                </a:solidFill>
              </a:rPr>
              <a:t>Demographic segmentation mainly focuses on diving groups depending upon different variables including age, sex, gender, caste, and race (Tynan and Drayton, 1987).</a:t>
            </a:r>
            <a:endParaRPr sz="1200">
              <a:solidFill>
                <a:schemeClr val="dk1"/>
              </a:solidFill>
            </a:endParaRPr>
          </a:p>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rPr>
              <a:t>The hotel can target people between the age group of 18-65 and can give priority to the high-medium class people. With the help of these groups, Moxy Hotels can gain profit with success. </a:t>
            </a:r>
            <a:endParaRPr sz="120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2554b616bc_0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22554b616bc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2554b616bc_0_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2554b616bc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Clr>
                <a:schemeClr val="dk1"/>
              </a:buClr>
              <a:buSzPts val="1100"/>
              <a:buFont typeface="Arial"/>
              <a:buNone/>
            </a:pPr>
            <a:r>
              <a:rPr lang="en">
                <a:solidFill>
                  <a:schemeClr val="dk1"/>
                </a:solidFill>
              </a:rPr>
              <a:t>In this case, the UK-based Moxy Hotels can consider making partnerships with different hotels including Premier Inn, Grand Hyatt, and other local communities, and other international brands and agencies including JoJo International, HRC International and others. The hotel can do this to get extra financial support by which they can expand the business.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2554b616bc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2554b616bc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Climate</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Political</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Corruption perception rate: In 2022, it was 73 points, which was a decrease from 78 points in 2021(transparency, 2023). As the corruption rate of the country has decreased from 73 points to 78 points, the industry may find it difficult to run its business corruption free. As there will be the presence of external inferences. In this case, being a medium-scale company Moxy Hotels is going to face issues regarding the interferences of external sources.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Economic</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Unemployment rate: The unemployment rate of the UK is 3.9%, which is an increase of 0.2% (ons, 2023).   	As the unemployment rate within the country has decreased so the industry will have an opportunity to hire more employees. As per the UK unemployment statistics, payrolls of UK workers have increased by 69,000 to 29.7 million between August to September (Economictimes, 2022). The industry will have an opportunity to increase their employees in number so the company will be able to hire more skilful and dedicated employees.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Social</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Literacy rate: The UK has a literacy rate of 16.4% which means it has more illiterate people (Literacy Trust, 2022)        	As the literacy rate within the country is low, the industry will get fewer educated employees.  Being a medium-scale industry sometimes it lacks literate employees. In this scenario, due to the low literacy rate, the company will get less educated employees.</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Technological</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Internet penetration rate: The Internet penetration rate is 92.74% (Petrosyn, 2022).      	As the internet penetration rate has decreased so the industry will face issues connecting with global consumers. As the industry will face difficulties, it will affect the company being a medium-scale company.</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Legal</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Employee rights act 1996: This act was introduced by the UK government to reduce the effect of pollution from different organisations (Legislation, 2022).      	In this case, according to the National Minimum Wage Rate, the country provides wages of £7.49 to adults (18-20) (Gov, 2022). Hence, the company is also following the same protocol.</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Environmental       	</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Environment Act 2021: This act helps employees to get full wages rather than getting unfair treatment (Legislation, 2022). The hospitality industry of the UK gets different waste management services from the UK government. Hence, it proves that the industry is positively influenced by this act. Marriott considers green initiatives and as Moxy Hotels is a division of Marriott, it follows the same initiatives (Marriott, 2023).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2554b616bc_0_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2554b616bc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Marketing mix</a:t>
            </a:r>
            <a:endParaRPr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Product: </a:t>
            </a:r>
            <a:r>
              <a:rPr lang="en">
                <a:solidFill>
                  <a:schemeClr val="dk1"/>
                </a:solidFill>
              </a:rPr>
              <a:t>The company provides quality accommodation services along with a unique experience. The hotel chain mostly attracts cost-conscious clientele.</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highlight>
                  <a:srgbClr val="FFFFFF"/>
                </a:highlight>
              </a:rPr>
              <a:t>Place (Distribution): </a:t>
            </a:r>
            <a:r>
              <a:rPr lang="en">
                <a:solidFill>
                  <a:schemeClr val="dk1"/>
                </a:solidFill>
                <a:highlight>
                  <a:srgbClr val="FFFFFF"/>
                </a:highlight>
              </a:rPr>
              <a:t>Consumers of the hotel can easily locate the area as the hotel chain has a presence in many countries.  At present, Moxy Hotels is serving only a few countries including the UK, Belgium, France, Germany, Italy, the Netherlands, Norway, and Poland.</a:t>
            </a:r>
            <a:endParaRPr>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highlight>
                  <a:srgbClr val="FFFFFF"/>
                </a:highlight>
              </a:rPr>
              <a:t>Price:</a:t>
            </a:r>
            <a:r>
              <a:rPr lang="en">
                <a:solidFill>
                  <a:schemeClr val="dk1"/>
                </a:solidFill>
                <a:highlight>
                  <a:srgbClr val="FFFFFF"/>
                </a:highlight>
              </a:rPr>
              <a:t> In this area, the hotel management can make use of a value-based pricing strategy, by which consumers’ needs can be fulfilled. As targeted consumers are belonging to the aged of 18-65 and are mostly belonging to high-medium classes. Hence, the price will be set up according to the value-based pricing.</a:t>
            </a:r>
            <a:endParaRPr>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highlight>
                  <a:srgbClr val="FFFFFF"/>
                </a:highlight>
              </a:rPr>
              <a:t>Promotion:</a:t>
            </a:r>
            <a:r>
              <a:rPr lang="en">
                <a:solidFill>
                  <a:schemeClr val="dk1"/>
                </a:solidFill>
                <a:highlight>
                  <a:srgbClr val="FFFFFF"/>
                </a:highlight>
              </a:rPr>
              <a:t> In this case to attract consumers the brand can make use of both offline and online platforms. In the case of offline platforms, Moxy Hotels can take the help of print media and for online platforms, the hotel can use social media sites for promoting its brand.</a:t>
            </a:r>
            <a:endParaRPr>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highlight>
                  <a:srgbClr val="FFFFFF"/>
                </a:highlight>
              </a:rPr>
              <a:t>As per the SMART objectives strategies set up by the hotel management, concentrating on the RACE model will be effective. At the reach, stage brand visibility and awareness will be presented on both online and offline platforms (Fedoryshyna </a:t>
            </a:r>
            <a:r>
              <a:rPr lang="en" i="1">
                <a:solidFill>
                  <a:schemeClr val="dk1"/>
                </a:solidFill>
                <a:highlight>
                  <a:srgbClr val="FFFFFF"/>
                </a:highlight>
              </a:rPr>
              <a:t>et al., </a:t>
            </a:r>
            <a:r>
              <a:rPr lang="en">
                <a:solidFill>
                  <a:schemeClr val="dk1"/>
                </a:solidFill>
                <a:highlight>
                  <a:srgbClr val="FFFFFF"/>
                </a:highlight>
              </a:rPr>
              <a:t>2021). In the act stage, Moxy Hotels will try to interact with its global consumers. In the third stage of the RACE model sales with be converted with the help of online platforms and stores, At the final stage, consumers will be engaged to build up a strong relationship. </a:t>
            </a:r>
            <a:endParaRPr>
              <a:solidFill>
                <a:schemeClr val="dk1"/>
              </a:solidFill>
              <a:highlight>
                <a:srgbClr val="FFFFFF"/>
              </a:highlight>
            </a:endParaRPr>
          </a:p>
          <a:p>
            <a:pPr marL="0" lvl="0" indent="0" algn="l" rtl="0">
              <a:spcBef>
                <a:spcPts val="12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2554b616bc_0_1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2554b616bc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2554b616bc_0_1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22554b616bc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Strategy</a:t>
            </a:r>
            <a:endParaRPr sz="2300" b="1">
              <a:solidFill>
                <a:schemeClr val="dk1"/>
              </a:solidFill>
            </a:endParaRPr>
          </a:p>
          <a:p>
            <a:pPr marL="0" lvl="0" indent="0" algn="l" rtl="0">
              <a:lnSpc>
                <a:spcPct val="115000"/>
              </a:lnSpc>
              <a:spcBef>
                <a:spcPts val="600"/>
              </a:spcBef>
              <a:spcAft>
                <a:spcPts val="0"/>
              </a:spcAft>
              <a:buClr>
                <a:schemeClr val="dk1"/>
              </a:buClr>
              <a:buSzPts val="1100"/>
              <a:buFont typeface="Arial"/>
              <a:buNone/>
            </a:pPr>
            <a:r>
              <a:rPr lang="en">
                <a:solidFill>
                  <a:schemeClr val="dk1"/>
                </a:solidFill>
                <a:highlight>
                  <a:srgbClr val="FFFFFF"/>
                </a:highlight>
              </a:rPr>
              <a:t>The value proposition of Moxy Hotels is to increase website traffic by 5000 visits. Mainly, to improve overall business performance this value proposition has been chosen. In addition, with the help of this consumer or buyers rate will also be increased which as a result will help in increasing the profit percentage of the company. Market Development is a strategy through which a company sells their existing product in a new market to capture that. It is a less risky strategy for a popular company as they already have brand value and product popularity. Moxy Hotels can apply this strategy by opening new hotels in new markets so that they can enhance their profit through different channels. They want to cover specific regions outside of the UK that are in neighbouring European nations. </a:t>
            </a:r>
            <a:endParaRPr>
              <a:solidFill>
                <a:schemeClr val="dk1"/>
              </a:solidFill>
              <a:highlight>
                <a:srgbClr val="FFFFFF"/>
              </a:highlight>
            </a:endParaRPr>
          </a:p>
          <a:p>
            <a:pPr marL="0" lvl="0" indent="0" algn="l" rtl="0">
              <a:spcBef>
                <a:spcPts val="5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22554b616bc_1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22554b616bc_1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Tactics</a:t>
            </a:r>
            <a:endParaRPr sz="2300"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Moxy Hotels values consumers by providing the best facilities at affordable rates, which makes it different from other hotel organisations. In order to communicate the value proposition, the hotel can make use of the brand promotion method by which consumers can be attracted. This, as a result, can help in increasing the consumer retention rate. The value proposition of the brand will be delivered through the help of social media communication.</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highlight>
                  <a:srgbClr val="FFFFFF"/>
                </a:highlight>
              </a:rPr>
              <a:t>From the above analysis, it has been identified that the targeted group of consumers are belonging to the age group of 18-65 and high-medium class people. Hence, the price selected for this group is value-based pricing.</a:t>
            </a:r>
            <a:endParaRPr>
              <a:solidFill>
                <a:schemeClr val="dk1"/>
              </a:solidFill>
              <a:highlight>
                <a:srgbClr val="FFFFFF"/>
              </a:highlight>
            </a:endParaRPr>
          </a:p>
          <a:p>
            <a:pPr marL="0" lvl="0" indent="0" algn="l" rtl="0">
              <a:spcBef>
                <a:spcPts val="5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2554b616bc_1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2554b616bc_1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500"/>
              </a:spcBef>
              <a:spcAft>
                <a:spcPts val="0"/>
              </a:spcAft>
              <a:buClr>
                <a:schemeClr val="dk1"/>
              </a:buClr>
              <a:buSzPts val="1100"/>
              <a:buFont typeface="Arial"/>
              <a:buNone/>
            </a:pPr>
            <a:r>
              <a:rPr lang="en">
                <a:solidFill>
                  <a:schemeClr val="dk1"/>
                </a:solidFill>
                <a:highlight>
                  <a:srgbClr val="FFFFFF"/>
                </a:highlight>
              </a:rPr>
              <a:t>From the above figure, it has been identified that marketing channel schedules will undergo a process of several steps. In the beginning, a survey will be conducted to identify consumers, stakeholders and market gaps. After those promotional advertisements will be prepared to connect with consumers, and after entire observations, services will be launched. </a:t>
            </a:r>
            <a:endParaRPr>
              <a:solidFill>
                <a:schemeClr val="dk1"/>
              </a:solidFill>
              <a:highlight>
                <a:srgbClr val="FFFFFF"/>
              </a:highlight>
            </a:endParaRPr>
          </a:p>
          <a:p>
            <a:pPr marL="0" lvl="0" indent="0" algn="just" rtl="0">
              <a:lnSpc>
                <a:spcPct val="150000"/>
              </a:lnSpc>
              <a:spcBef>
                <a:spcPts val="500"/>
              </a:spcBef>
              <a:spcAft>
                <a:spcPts val="0"/>
              </a:spcAft>
              <a:buClr>
                <a:schemeClr val="dk1"/>
              </a:buClr>
              <a:buSzPts val="1100"/>
              <a:buFont typeface="Arial"/>
              <a:buNone/>
            </a:pPr>
            <a:endParaRPr sz="1300">
              <a:solidFill>
                <a:srgbClr val="666666"/>
              </a:solidFill>
              <a:latin typeface="Roboto"/>
              <a:ea typeface="Roboto"/>
              <a:cs typeface="Roboto"/>
              <a:sym typeface="Roboto"/>
            </a:endParaRPr>
          </a:p>
          <a:p>
            <a:pPr marL="0" lvl="0" indent="0" algn="l" rtl="0">
              <a:spcBef>
                <a:spcPts val="120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2554b616bc_1_3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2554b616bc_1_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2400"/>
              </a:spcBef>
              <a:spcAft>
                <a:spcPts val="0"/>
              </a:spcAft>
              <a:buClr>
                <a:schemeClr val="dk1"/>
              </a:buClr>
              <a:buSzPts val="1100"/>
              <a:buFont typeface="Arial"/>
              <a:buNone/>
            </a:pPr>
            <a:r>
              <a:rPr lang="en" sz="2300" b="1">
                <a:solidFill>
                  <a:schemeClr val="dk1"/>
                </a:solidFill>
              </a:rPr>
              <a:t>Control</a:t>
            </a:r>
            <a:endParaRPr sz="2300" b="1">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In order to measure the overall success of the hotel, Moxy Hotels' overall profit and loss percentage can be measured. To check out about the new customers' consumer retention rate can be checked. In order to measure the positive attitude of consumers towards the brand, consumers' personal experiences can be gathered. To gather the personal experiences of consumers, feedback from the customers can be collected. To check out the increased profit overall sales percentage needs to be measured by the brand.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22554b616bc_1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22554b616bc_1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i="1">
                <a:solidFill>
                  <a:schemeClr val="dk1"/>
                </a:solidFill>
                <a:highlight>
                  <a:srgbClr val="FFFFFF"/>
                </a:highlight>
              </a:rPr>
              <a:t>Using updated technologies: </a:t>
            </a:r>
            <a:r>
              <a:rPr lang="en">
                <a:solidFill>
                  <a:schemeClr val="dk1"/>
                </a:solidFill>
                <a:highlight>
                  <a:srgbClr val="FFFFFF"/>
                </a:highlight>
              </a:rPr>
              <a:t>As the hotel is lacking updated technologies like room services, they need to make them use immediately to satisfy consumers. Besides, to increase its profit percentage and top attract consumers the hotel needs to use the latest technologies.</a:t>
            </a:r>
            <a:endParaRPr>
              <a:solidFill>
                <a:schemeClr val="dk1"/>
              </a:solidFill>
              <a:highlight>
                <a:srgbClr val="FFFFFF"/>
              </a:highlight>
            </a:endParaRPr>
          </a:p>
          <a:p>
            <a:pPr marL="0" lvl="0" indent="0" algn="l" rtl="0">
              <a:lnSpc>
                <a:spcPct val="115000"/>
              </a:lnSpc>
              <a:spcBef>
                <a:spcPts val="1200"/>
              </a:spcBef>
              <a:spcAft>
                <a:spcPts val="0"/>
              </a:spcAft>
              <a:buClr>
                <a:schemeClr val="dk1"/>
              </a:buClr>
              <a:buSzPts val="1100"/>
              <a:buFont typeface="Arial"/>
              <a:buNone/>
            </a:pPr>
            <a:r>
              <a:rPr lang="en" b="1" i="1">
                <a:solidFill>
                  <a:schemeClr val="dk1"/>
                </a:solidFill>
              </a:rPr>
              <a:t>Expanding globally: </a:t>
            </a:r>
            <a:r>
              <a:rPr lang="en">
                <a:solidFill>
                  <a:schemeClr val="dk1"/>
                </a:solidFill>
              </a:rPr>
              <a:t>At present, Moxy Hotels only serves in the UK, and a few other European countries, to target global consumers and improve its overall sales company needs to expand globally. The hotel can expand its business in countries like Canada, New Zealand, and Australia. As in these countries, the hotel will get more competitive advantages by which their revenue can be improved. </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22554b616bc_1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22554b616bc_1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solidFill>
                  <a:schemeClr val="dk1"/>
                </a:solidFill>
              </a:rPr>
              <a:t>Gov (2022). </a:t>
            </a:r>
            <a:r>
              <a:rPr lang="en" i="1">
                <a:solidFill>
                  <a:schemeClr val="dk1"/>
                </a:solidFill>
              </a:rPr>
              <a:t>National Minimum Wage and National Living Wage rates. </a:t>
            </a:r>
            <a:r>
              <a:rPr lang="en">
                <a:solidFill>
                  <a:schemeClr val="dk1"/>
                </a:solidFill>
              </a:rPr>
              <a:t>[online] Available at: &lt;</a:t>
            </a:r>
            <a:r>
              <a:rPr lang="en" u="sng">
                <a:solidFill>
                  <a:schemeClr val="dk1"/>
                </a:solidFill>
                <a:hlinkClick r:id="rId3">
                  <a:extLst>
                    <a:ext uri="{A12FA001-AC4F-418D-AE19-62706E023703}">
                      <ahyp:hlinkClr xmlns:ahyp="http://schemas.microsoft.com/office/drawing/2018/hyperlinkcolor" val="tx"/>
                    </a:ext>
                  </a:extLst>
                </a:hlinkClick>
              </a:rPr>
              <a:t>https://www.gov.uk/national-minimum-wage-rates</a:t>
            </a:r>
            <a:r>
              <a:rPr lang="en">
                <a:solidFill>
                  <a:schemeClr val="dk1"/>
                </a:solidFill>
              </a:rPr>
              <a:t>&gt;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Jolly, J., 2020. </a:t>
            </a:r>
            <a:r>
              <a:rPr lang="en" i="1">
                <a:solidFill>
                  <a:schemeClr val="dk1"/>
                </a:solidFill>
              </a:rPr>
              <a:t>Covid-hit UK hotels unlikely to recover for four years, says PwC</a:t>
            </a:r>
            <a:r>
              <a:rPr lang="en">
                <a:solidFill>
                  <a:schemeClr val="dk1"/>
                </a:solidFill>
              </a:rPr>
              <a:t>. [online] Available at:&lt;https://www.theguardian.com/business/2020/oct/27/covid-hit-uk-hotels-unlikely-to-recover-for-four-years-says-pwc&gt;[accessed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Legislation (2022). </a:t>
            </a:r>
            <a:r>
              <a:rPr lang="en" i="1">
                <a:solidFill>
                  <a:schemeClr val="dk1"/>
                </a:solidFill>
              </a:rPr>
              <a:t>Employment Rights Act 1996. </a:t>
            </a:r>
            <a:r>
              <a:rPr lang="en">
                <a:solidFill>
                  <a:schemeClr val="dk1"/>
                </a:solidFill>
              </a:rPr>
              <a:t>[online] Available at: &lt;</a:t>
            </a:r>
            <a:r>
              <a:rPr lang="en" u="sng">
                <a:solidFill>
                  <a:schemeClr val="dk1"/>
                </a:solidFill>
                <a:hlinkClick r:id="rId4">
                  <a:extLst>
                    <a:ext uri="{A12FA001-AC4F-418D-AE19-62706E023703}">
                      <ahyp:hlinkClr xmlns:ahyp="http://schemas.microsoft.com/office/drawing/2018/hyperlinkcolor" val="tx"/>
                    </a:ext>
                  </a:extLst>
                </a:hlinkClick>
              </a:rPr>
              <a:t>https://www.legislation.gov.uk/ukpga/1996/18/contents</a:t>
            </a:r>
            <a:r>
              <a:rPr lang="en">
                <a:solidFill>
                  <a:schemeClr val="dk1"/>
                </a:solidFill>
              </a:rPr>
              <a:t>&gt;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Legislation (2022). </a:t>
            </a:r>
            <a:r>
              <a:rPr lang="en" i="1">
                <a:solidFill>
                  <a:schemeClr val="dk1"/>
                </a:solidFill>
              </a:rPr>
              <a:t>Environmental Protection Act 1990. </a:t>
            </a:r>
            <a:r>
              <a:rPr lang="en">
                <a:solidFill>
                  <a:schemeClr val="dk1"/>
                </a:solidFill>
              </a:rPr>
              <a:t>[online] Available at: &lt;</a:t>
            </a:r>
            <a:r>
              <a:rPr lang="en" u="sng">
                <a:solidFill>
                  <a:schemeClr val="dk1"/>
                </a:solidFill>
                <a:hlinkClick r:id="rId5">
                  <a:extLst>
                    <a:ext uri="{A12FA001-AC4F-418D-AE19-62706E023703}">
                      <ahyp:hlinkClr xmlns:ahyp="http://schemas.microsoft.com/office/drawing/2018/hyperlinkcolor" val="tx"/>
                    </a:ext>
                  </a:extLst>
                </a:hlinkClick>
              </a:rPr>
              <a:t>https://www.legislation.gov.uk/ukpga/1990/43/contents</a:t>
            </a:r>
            <a:r>
              <a:rPr lang="en">
                <a:solidFill>
                  <a:schemeClr val="dk1"/>
                </a:solidFill>
              </a:rPr>
              <a:t>&gt;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Literacytrust  (2022). </a:t>
            </a:r>
            <a:r>
              <a:rPr lang="en" i="1">
                <a:solidFill>
                  <a:schemeClr val="dk1"/>
                </a:solidFill>
              </a:rPr>
              <a:t>Adult Literacy Statistics. </a:t>
            </a:r>
            <a:r>
              <a:rPr lang="en">
                <a:solidFill>
                  <a:schemeClr val="dk1"/>
                </a:solidFill>
              </a:rPr>
              <a:t>[online] Available at: &lt;</a:t>
            </a:r>
            <a:r>
              <a:rPr lang="en" u="sng">
                <a:solidFill>
                  <a:schemeClr val="dk1"/>
                </a:solidFill>
                <a:hlinkClick r:id="rId6">
                  <a:extLst>
                    <a:ext uri="{A12FA001-AC4F-418D-AE19-62706E023703}">
                      <ahyp:hlinkClr xmlns:ahyp="http://schemas.microsoft.com/office/drawing/2018/hyperlinkcolor" val="tx"/>
                    </a:ext>
                  </a:extLst>
                </a:hlinkClick>
              </a:rPr>
              <a:t>https://literacytrust.org.uk/parents-and-families/adult-literacy/</a:t>
            </a:r>
            <a:r>
              <a:rPr lang="en">
                <a:solidFill>
                  <a:schemeClr val="dk1"/>
                </a:solidFill>
              </a:rPr>
              <a:t>&gt;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Marriott, 2023. </a:t>
            </a:r>
            <a:r>
              <a:rPr lang="en" i="1">
                <a:solidFill>
                  <a:schemeClr val="dk1"/>
                </a:solidFill>
              </a:rPr>
              <a:t>Flexible Dates Total Room Cost.</a:t>
            </a:r>
            <a:r>
              <a:rPr lang="en">
                <a:solidFill>
                  <a:schemeClr val="dk1"/>
                </a:solidFill>
              </a:rPr>
              <a:t> [online] Available at:&lt;https://www.marriott.com/reservation/availabilityCalendar.mi.&gt;[accessed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Marriott, 2023. </a:t>
            </a:r>
            <a:r>
              <a:rPr lang="en" i="1">
                <a:solidFill>
                  <a:schemeClr val="dk1"/>
                </a:solidFill>
              </a:rPr>
              <a:t>Green Initiatives.</a:t>
            </a:r>
            <a:r>
              <a:rPr lang="en">
                <a:solidFill>
                  <a:schemeClr val="dk1"/>
                </a:solidFill>
              </a:rPr>
              <a:t> [online] Available at:&lt;https://www.marriott.com/en-gb/hotels/hotel-information/details-3/bcnmd-le-meridien-barcelona/&gt;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Mihajlović, V. and Miletić, V., 2022. Limiting factors of strategic positioning within established businesses. </a:t>
            </a:r>
            <a:r>
              <a:rPr lang="en" i="1">
                <a:solidFill>
                  <a:schemeClr val="dk1"/>
                </a:solidFill>
              </a:rPr>
              <a:t>Ekonomski signali: poslovni magazin</a:t>
            </a:r>
            <a:r>
              <a:rPr lang="en">
                <a:solidFill>
                  <a:schemeClr val="dk1"/>
                </a:solidFill>
              </a:rPr>
              <a:t>, </a:t>
            </a:r>
            <a:r>
              <a:rPr lang="en" i="1">
                <a:solidFill>
                  <a:schemeClr val="dk1"/>
                </a:solidFill>
              </a:rPr>
              <a:t>17</a:t>
            </a:r>
            <a:r>
              <a:rPr lang="en">
                <a:solidFill>
                  <a:schemeClr val="dk1"/>
                </a:solidFill>
              </a:rPr>
              <a:t>(1), pp.107-119.</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Ons, 2023. </a:t>
            </a:r>
            <a:r>
              <a:rPr lang="en" i="1">
                <a:solidFill>
                  <a:schemeClr val="dk1"/>
                </a:solidFill>
              </a:rPr>
              <a:t>Unemployment.</a:t>
            </a:r>
            <a:r>
              <a:rPr lang="en">
                <a:solidFill>
                  <a:schemeClr val="dk1"/>
                </a:solidFill>
              </a:rPr>
              <a:t> [online] Available at:&lt;https://www.ons.gov.uk/employmentandlabourmarket/peoplenotinwork/unemployment&gt;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Petrosyn, A., 2022. Internet usage in the United Kingdom (UK) - Statistics &amp; Facts. [online] Available at:&lt;https://www.statista.com/topics/3246/internet-usage-in-the-uk/&gt; [Accessed on 23 may 2023]</a:t>
            </a:r>
            <a:endParaRPr>
              <a:solidFill>
                <a:schemeClr val="dk1"/>
              </a:solidFill>
            </a:endParaRPr>
          </a:p>
          <a:p>
            <a:pPr marL="0" lvl="0" indent="0" algn="l" rtl="0">
              <a:lnSpc>
                <a:spcPct val="115000"/>
              </a:lnSpc>
              <a:spcBef>
                <a:spcPts val="1200"/>
              </a:spcBef>
              <a:spcAft>
                <a:spcPts val="0"/>
              </a:spcAft>
              <a:buClr>
                <a:schemeClr val="dk1"/>
              </a:buClr>
              <a:buSzPts val="1100"/>
              <a:buFont typeface="Arial"/>
              <a:buNone/>
            </a:pPr>
            <a:r>
              <a:rPr lang="en">
                <a:solidFill>
                  <a:schemeClr val="dk1"/>
                </a:solidFill>
              </a:rPr>
              <a:t>transparency, 2023. </a:t>
            </a:r>
            <a:r>
              <a:rPr lang="en" i="1">
                <a:solidFill>
                  <a:schemeClr val="dk1"/>
                </a:solidFill>
              </a:rPr>
              <a:t>Country data.</a:t>
            </a:r>
            <a:r>
              <a:rPr lang="en">
                <a:solidFill>
                  <a:schemeClr val="dk1"/>
                </a:solidFill>
              </a:rPr>
              <a:t> [online] Available at:&lt;https://www.transparency.org/en/countries/united-kingdom&gt; [Accessed on 23 may 2023]</a:t>
            </a:r>
            <a:endParaRPr>
              <a:solidFill>
                <a:schemeClr val="dk1"/>
              </a:solidFill>
            </a:endParaRPr>
          </a:p>
          <a:p>
            <a:pPr marL="0" lvl="0" indent="0" algn="l" rtl="0">
              <a:lnSpc>
                <a:spcPct val="115000"/>
              </a:lnSpc>
              <a:spcBef>
                <a:spcPts val="1200"/>
              </a:spcBef>
              <a:spcAft>
                <a:spcPts val="1200"/>
              </a:spcAft>
              <a:buClr>
                <a:schemeClr val="dk1"/>
              </a:buClr>
              <a:buSzPts val="1100"/>
              <a:buFont typeface="Arial"/>
              <a:buNone/>
            </a:pPr>
            <a:r>
              <a:rPr lang="en">
                <a:solidFill>
                  <a:schemeClr val="dk1"/>
                </a:solidFill>
              </a:rPr>
              <a:t>Tynan, A.C. and Drayton, J., 1987. Market segmentation. </a:t>
            </a:r>
            <a:r>
              <a:rPr lang="en" i="1">
                <a:solidFill>
                  <a:schemeClr val="dk1"/>
                </a:solidFill>
              </a:rPr>
              <a:t>Journal of marketing management</a:t>
            </a:r>
            <a:r>
              <a:rPr lang="en">
                <a:solidFill>
                  <a:schemeClr val="dk1"/>
                </a:solidFill>
              </a:rPr>
              <a:t>, </a:t>
            </a:r>
            <a:r>
              <a:rPr lang="en" i="1">
                <a:solidFill>
                  <a:schemeClr val="dk1"/>
                </a:solidFill>
              </a:rPr>
              <a:t>2</a:t>
            </a:r>
            <a:r>
              <a:rPr lang="en">
                <a:solidFill>
                  <a:schemeClr val="dk1"/>
                </a:solidFill>
              </a:rPr>
              <a:t>(3), pp.301-335.</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2554b616bc_1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22554b616bc_1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hyperlink" Target="https://economictimes.indiatimes.com/news/international/uk/uk-unemployment-rate-at-48-year-low-with-rise-in-long-term-sickness-read-full-storyhere/articleshow/94785588.cms?from=mdr"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311700" y="539724"/>
            <a:ext cx="8520600" cy="4072381"/>
          </a:xfrm>
          <a:prstGeom prst="rect">
            <a:avLst/>
          </a:prstGeom>
          <a:solidFill>
            <a:schemeClr val="accent2"/>
          </a:solidFill>
        </p:spPr>
        <p:txBody>
          <a:bodyPr spcFirstLastPara="1" wrap="square" lIns="91425" tIns="91425" rIns="91425" bIns="91425" anchor="t" anchorCtr="0">
            <a:normAutofit fontScale="90000"/>
          </a:bodyPr>
          <a:lstStyle/>
          <a:p>
            <a:pPr marL="0" lvl="0" indent="0" algn="ctr" rtl="0">
              <a:lnSpc>
                <a:spcPct val="115000"/>
              </a:lnSpc>
              <a:spcBef>
                <a:spcPts val="1200"/>
              </a:spcBef>
              <a:spcAft>
                <a:spcPts val="0"/>
              </a:spcAft>
              <a:buNone/>
            </a:pPr>
            <a:r>
              <a:rPr lang="en" sz="6077" b="1">
                <a:solidFill>
                  <a:srgbClr val="000000"/>
                </a:solidFill>
                <a:latin typeface="Arial"/>
                <a:ea typeface="Arial"/>
                <a:cs typeface="Arial"/>
                <a:sym typeface="Arial"/>
              </a:rPr>
              <a:t>Marketing Essentials</a:t>
            </a:r>
            <a:endParaRPr sz="6077" b="1">
              <a:solidFill>
                <a:srgbClr val="000000"/>
              </a:solidFill>
              <a:latin typeface="Arial"/>
              <a:ea typeface="Arial"/>
              <a:cs typeface="Arial"/>
              <a:sym typeface="Arial"/>
            </a:endParaRPr>
          </a:p>
          <a:p>
            <a:pPr marL="0" lvl="0" indent="0" algn="l" rtl="0">
              <a:spcBef>
                <a:spcPts val="1200"/>
              </a:spcBef>
              <a:spcAft>
                <a:spcPts val="0"/>
              </a:spcAft>
              <a:buNone/>
            </a:pPr>
            <a:br>
              <a:rPr lang="ro-RO" sz="1800"/>
            </a:br>
            <a:br>
              <a:rPr lang="ro-RO" sz="1800"/>
            </a:br>
            <a:br>
              <a:rPr lang="ro-RO" sz="1800"/>
            </a:br>
            <a:br>
              <a:rPr lang="ro-RO" sz="1800"/>
            </a:br>
            <a:br>
              <a:rPr lang="ro-RO" sz="1800"/>
            </a:br>
            <a:br>
              <a:rPr lang="ro-RO" sz="1800"/>
            </a:br>
            <a:br>
              <a:rPr lang="ro-RO" sz="1800"/>
            </a:br>
            <a:br>
              <a:rPr lang="ro-RO" sz="1800"/>
            </a:br>
            <a:br>
              <a:rPr lang="ro-RO" sz="1800"/>
            </a:br>
            <a:r>
              <a:rPr lang="ro-RO" sz="1800"/>
              <a:t>Student Name: Lacramioara Maria Tiuca</a:t>
            </a:r>
            <a:br>
              <a:rPr lang="ro-RO" sz="1800"/>
            </a:br>
            <a:r>
              <a:rPr lang="ro-RO" sz="1800"/>
              <a:t>Student ID:2230072</a:t>
            </a:r>
            <a:br>
              <a:rPr lang="ro-RO" sz="1800"/>
            </a:br>
            <a:br>
              <a:rPr lang="ro-RO" sz="1800"/>
            </a:br>
            <a:br>
              <a:rPr lang="ro-RO" sz="1800"/>
            </a:br>
            <a:endParaRPr sz="1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Contents</a:t>
            </a:r>
            <a:endParaRPr/>
          </a:p>
        </p:txBody>
      </p:sp>
      <p:sp>
        <p:nvSpPr>
          <p:cNvPr id="70" name="Google Shape;70;p14"/>
          <p:cNvSpPr txBox="1">
            <a:spLocks noGrp="1"/>
          </p:cNvSpPr>
          <p:nvPr>
            <p:ph type="body" idx="1"/>
          </p:nvPr>
        </p:nvSpPr>
        <p:spPr>
          <a:xfrm>
            <a:off x="4644675" y="500925"/>
            <a:ext cx="4166400" cy="4098600"/>
          </a:xfrm>
          <a:prstGeom prst="rect">
            <a:avLst/>
          </a:prstGeom>
          <a:solidFill>
            <a:srgbClr val="D5A6BD"/>
          </a:solidFill>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
              <a:t>Introduction	</a:t>
            </a:r>
            <a:endParaRPr/>
          </a:p>
          <a:p>
            <a:pPr marL="0" lvl="0" indent="0" algn="l" rtl="0">
              <a:spcBef>
                <a:spcPts val="1200"/>
              </a:spcBef>
              <a:spcAft>
                <a:spcPts val="0"/>
              </a:spcAft>
              <a:buNone/>
            </a:pPr>
            <a:r>
              <a:rPr lang="en"/>
              <a:t>Situation Analysis	</a:t>
            </a:r>
            <a:endParaRPr/>
          </a:p>
          <a:p>
            <a:pPr marL="0" lvl="0" indent="0" algn="l" rtl="0">
              <a:spcBef>
                <a:spcPts val="1200"/>
              </a:spcBef>
              <a:spcAft>
                <a:spcPts val="0"/>
              </a:spcAft>
              <a:buNone/>
            </a:pPr>
            <a:r>
              <a:rPr lang="en"/>
              <a:t>Objectives	</a:t>
            </a:r>
            <a:endParaRPr/>
          </a:p>
          <a:p>
            <a:pPr marL="0" lvl="0" indent="0" algn="l" rtl="0">
              <a:spcBef>
                <a:spcPts val="1200"/>
              </a:spcBef>
              <a:spcAft>
                <a:spcPts val="0"/>
              </a:spcAft>
              <a:buNone/>
            </a:pPr>
            <a:r>
              <a:rPr lang="en"/>
              <a:t>Strategy	</a:t>
            </a:r>
            <a:endParaRPr/>
          </a:p>
          <a:p>
            <a:pPr marL="0" lvl="0" indent="0" algn="l" rtl="0">
              <a:spcBef>
                <a:spcPts val="1200"/>
              </a:spcBef>
              <a:spcAft>
                <a:spcPts val="0"/>
              </a:spcAft>
              <a:buNone/>
            </a:pPr>
            <a:r>
              <a:rPr lang="en"/>
              <a:t>Tactics	</a:t>
            </a:r>
            <a:endParaRPr/>
          </a:p>
          <a:p>
            <a:pPr marL="0" lvl="0" indent="0" algn="l" rtl="0">
              <a:spcBef>
                <a:spcPts val="1200"/>
              </a:spcBef>
              <a:spcAft>
                <a:spcPts val="0"/>
              </a:spcAft>
              <a:buNone/>
            </a:pPr>
            <a:r>
              <a:rPr lang="en"/>
              <a:t>Action	</a:t>
            </a:r>
            <a:endParaRPr/>
          </a:p>
          <a:p>
            <a:pPr marL="0" lvl="0" indent="0" algn="l" rtl="0">
              <a:spcBef>
                <a:spcPts val="1200"/>
              </a:spcBef>
              <a:spcAft>
                <a:spcPts val="0"/>
              </a:spcAft>
              <a:buNone/>
            </a:pPr>
            <a:r>
              <a:rPr lang="en"/>
              <a:t>Control	</a:t>
            </a:r>
            <a:endParaRPr/>
          </a:p>
          <a:p>
            <a:pPr marL="0" lvl="0" indent="0" algn="l" rtl="0">
              <a:spcBef>
                <a:spcPts val="1200"/>
              </a:spcBef>
              <a:spcAft>
                <a:spcPts val="0"/>
              </a:spcAft>
              <a:buNone/>
            </a:pPr>
            <a:r>
              <a:rPr lang="en"/>
              <a:t>Conclusion	</a:t>
            </a:r>
            <a:endParaRPr/>
          </a:p>
          <a:p>
            <a:pPr marL="0" lvl="0" indent="0" algn="l" rtl="0">
              <a:spcBef>
                <a:spcPts val="1200"/>
              </a:spcBef>
              <a:spcAft>
                <a:spcPts val="0"/>
              </a:spcAft>
              <a:buNone/>
            </a:pPr>
            <a:r>
              <a:rPr lang="en"/>
              <a:t>Reference list	</a:t>
            </a:r>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5"/>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lnSpc>
                <a:spcPct val="115000"/>
              </a:lnSpc>
              <a:spcBef>
                <a:spcPts val="2400"/>
              </a:spcBef>
              <a:spcAft>
                <a:spcPts val="0"/>
              </a:spcAft>
              <a:buNone/>
            </a:pPr>
            <a:r>
              <a:rPr lang="en" sz="3000" b="1"/>
              <a:t>Introduction </a:t>
            </a:r>
            <a:endParaRPr sz="3000" b="1"/>
          </a:p>
          <a:p>
            <a:pPr marL="0" lvl="0" indent="0" algn="l" rtl="0">
              <a:spcBef>
                <a:spcPts val="600"/>
              </a:spcBef>
              <a:spcAft>
                <a:spcPts val="0"/>
              </a:spcAft>
              <a:buNone/>
            </a:pPr>
            <a:endParaRPr sz="3000"/>
          </a:p>
        </p:txBody>
      </p:sp>
      <p:sp>
        <p:nvSpPr>
          <p:cNvPr id="76" name="Google Shape;76;p15"/>
          <p:cNvSpPr txBox="1"/>
          <p:nvPr/>
        </p:nvSpPr>
        <p:spPr>
          <a:xfrm>
            <a:off x="4564300" y="533250"/>
            <a:ext cx="4148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Roboto"/>
              <a:ea typeface="Roboto"/>
              <a:cs typeface="Roboto"/>
              <a:sym typeface="Roboto"/>
            </a:endParaRPr>
          </a:p>
        </p:txBody>
      </p:sp>
      <p:sp>
        <p:nvSpPr>
          <p:cNvPr id="77" name="Google Shape;77;p15"/>
          <p:cNvSpPr txBox="1"/>
          <p:nvPr/>
        </p:nvSpPr>
        <p:spPr>
          <a:xfrm>
            <a:off x="4627150" y="500925"/>
            <a:ext cx="4022700" cy="2031900"/>
          </a:xfrm>
          <a:prstGeom prst="rect">
            <a:avLst/>
          </a:prstGeom>
          <a:solidFill>
            <a:srgbClr val="A2C4C9"/>
          </a:soli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A marketing plan is a type of written document that is responsible for defining the goal of an organisation. Additionally, it provides an action plan for achieving the goals and provides proper guidelines for accessing the plan towards achieving the goal (Chernev, 2020).   The main purpose of a  marketing plan is to set up different strategies for an organisation by which customers can be engaged. </a:t>
            </a:r>
            <a:endParaRPr sz="1200">
              <a:latin typeface="Roboto"/>
              <a:ea typeface="Roboto"/>
              <a:cs typeface="Roboto"/>
              <a:sym typeface="Roboto"/>
            </a:endParaRPr>
          </a:p>
        </p:txBody>
      </p:sp>
      <p:pic>
        <p:nvPicPr>
          <p:cNvPr id="78" name="Google Shape;78;p15"/>
          <p:cNvPicPr preferRelativeResize="0"/>
          <p:nvPr/>
        </p:nvPicPr>
        <p:blipFill>
          <a:blip r:embed="rId3">
            <a:alphaModFix/>
          </a:blip>
          <a:stretch>
            <a:fillRect/>
          </a:stretch>
        </p:blipFill>
        <p:spPr>
          <a:xfrm>
            <a:off x="787550" y="2091200"/>
            <a:ext cx="2505075" cy="1828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lnSpc>
                <a:spcPct val="115000"/>
              </a:lnSpc>
              <a:spcBef>
                <a:spcPts val="2400"/>
              </a:spcBef>
              <a:spcAft>
                <a:spcPts val="0"/>
              </a:spcAft>
              <a:buNone/>
            </a:pPr>
            <a:r>
              <a:rPr lang="en" sz="2300" b="1"/>
              <a:t>Situation Analysis</a:t>
            </a:r>
            <a:endParaRPr sz="2300" b="1"/>
          </a:p>
          <a:p>
            <a:pPr marL="0" lvl="0" indent="0" algn="l" rtl="0">
              <a:spcBef>
                <a:spcPts val="600"/>
              </a:spcBef>
              <a:spcAft>
                <a:spcPts val="0"/>
              </a:spcAft>
              <a:buNone/>
            </a:pPr>
            <a:endParaRPr/>
          </a:p>
        </p:txBody>
      </p:sp>
      <p:sp>
        <p:nvSpPr>
          <p:cNvPr id="84" name="Google Shape;84;p16"/>
          <p:cNvSpPr txBox="1">
            <a:spLocks noGrp="1"/>
          </p:cNvSpPr>
          <p:nvPr>
            <p:ph type="body" idx="1"/>
          </p:nvPr>
        </p:nvSpPr>
        <p:spPr>
          <a:xfrm>
            <a:off x="4644675" y="500925"/>
            <a:ext cx="4166400" cy="4098600"/>
          </a:xfrm>
          <a:prstGeom prst="rect">
            <a:avLst/>
          </a:prstGeom>
          <a:solidFill>
            <a:srgbClr val="FFF2CC"/>
          </a:solidFill>
        </p:spPr>
        <p:txBody>
          <a:bodyPr spcFirstLastPara="1" wrap="square" lIns="91425" tIns="91425" rIns="91425" bIns="91425" anchor="t" anchorCtr="0">
            <a:normAutofit/>
          </a:bodyPr>
          <a:lstStyle/>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5 'C's</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-Company</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-Customers</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-Competitors</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-Collaborators</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-Climate</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0"/>
              </a:spcAft>
              <a:buNone/>
            </a:pPr>
            <a:r>
              <a:rPr lang="en" sz="1800">
                <a:solidFill>
                  <a:srgbClr val="222222"/>
                </a:solidFill>
                <a:latin typeface="Merriweather"/>
                <a:ea typeface="Merriweather"/>
                <a:cs typeface="Merriweather"/>
                <a:sym typeface="Merriweather"/>
              </a:rPr>
              <a:t>-Marketing Mix</a:t>
            </a:r>
            <a:endParaRPr sz="1800">
              <a:solidFill>
                <a:srgbClr val="222222"/>
              </a:solidFill>
              <a:latin typeface="Merriweather"/>
              <a:ea typeface="Merriweather"/>
              <a:cs typeface="Merriweather"/>
              <a:sym typeface="Merriweather"/>
            </a:endParaRPr>
          </a:p>
          <a:p>
            <a:pPr marL="0" lvl="0" indent="0" algn="l" rtl="0">
              <a:lnSpc>
                <a:spcPct val="150000"/>
              </a:lnSpc>
              <a:spcBef>
                <a:spcPts val="500"/>
              </a:spcBef>
              <a:spcAft>
                <a:spcPts val="1200"/>
              </a:spcAft>
              <a:buNone/>
            </a:pPr>
            <a:endParaRPr sz="1800">
              <a:latin typeface="Merriweather"/>
              <a:ea typeface="Merriweather"/>
              <a:cs typeface="Merriweather"/>
              <a:sym typeface="Merriweather"/>
            </a:endParaRPr>
          </a:p>
        </p:txBody>
      </p:sp>
      <p:pic>
        <p:nvPicPr>
          <p:cNvPr id="85" name="Google Shape;85;p16"/>
          <p:cNvPicPr preferRelativeResize="0"/>
          <p:nvPr/>
        </p:nvPicPr>
        <p:blipFill>
          <a:blip r:embed="rId3">
            <a:alphaModFix/>
          </a:blip>
          <a:stretch>
            <a:fillRect/>
          </a:stretch>
        </p:blipFill>
        <p:spPr>
          <a:xfrm>
            <a:off x="388862" y="1487000"/>
            <a:ext cx="3552225" cy="3331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lnSpc>
                <a:spcPct val="115000"/>
              </a:lnSpc>
              <a:spcBef>
                <a:spcPts val="1200"/>
              </a:spcBef>
              <a:spcAft>
                <a:spcPts val="1200"/>
              </a:spcAft>
              <a:buNone/>
            </a:pPr>
            <a:r>
              <a:rPr lang="en" sz="3000" b="1"/>
              <a:t>Company</a:t>
            </a:r>
            <a:endParaRPr sz="3000"/>
          </a:p>
        </p:txBody>
      </p:sp>
      <p:sp>
        <p:nvSpPr>
          <p:cNvPr id="91" name="Google Shape;91;p17"/>
          <p:cNvSpPr txBox="1">
            <a:spLocks noGrp="1"/>
          </p:cNvSpPr>
          <p:nvPr>
            <p:ph type="body" idx="1"/>
          </p:nvPr>
        </p:nvSpPr>
        <p:spPr>
          <a:xfrm>
            <a:off x="4644675" y="500925"/>
            <a:ext cx="4166400" cy="4098600"/>
          </a:xfrm>
          <a:prstGeom prst="rect">
            <a:avLst/>
          </a:prstGeom>
          <a:solidFill>
            <a:schemeClr val="accent3"/>
          </a:solidFill>
        </p:spPr>
        <p:txBody>
          <a:bodyPr spcFirstLastPara="1" wrap="square" lIns="91425" tIns="91425" rIns="91425" bIns="91425" anchor="t" anchorCtr="0">
            <a:noAutofit/>
          </a:bodyPr>
          <a:lstStyle/>
          <a:p>
            <a:pPr marL="0" lvl="0" indent="0" algn="l" rtl="0">
              <a:spcBef>
                <a:spcPts val="1200"/>
              </a:spcBef>
              <a:spcAft>
                <a:spcPts val="0"/>
              </a:spcAft>
              <a:buNone/>
            </a:pPr>
            <a:r>
              <a:rPr lang="en" sz="1200" b="1">
                <a:solidFill>
                  <a:srgbClr val="000000"/>
                </a:solidFill>
                <a:latin typeface="Arial"/>
                <a:ea typeface="Arial"/>
                <a:cs typeface="Arial"/>
                <a:sym typeface="Arial"/>
              </a:rPr>
              <a:t>Strength</a:t>
            </a:r>
            <a:endParaRPr sz="1200" b="1">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Times New Roman"/>
                <a:ea typeface="Times New Roman"/>
                <a:cs typeface="Times New Roman"/>
                <a:sym typeface="Times New Roman"/>
              </a:rPr>
              <a:t>premium rates </a:t>
            </a:r>
            <a:endParaRPr sz="1200">
              <a:solidFill>
                <a:srgbClr val="000000"/>
              </a:solidFill>
              <a:latin typeface="Times New Roman"/>
              <a:ea typeface="Times New Roman"/>
              <a:cs typeface="Times New Roman"/>
              <a:sym typeface="Times New Roman"/>
            </a:endParaRPr>
          </a:p>
          <a:p>
            <a:pPr marL="0" lvl="0" indent="0" algn="l" rtl="0">
              <a:spcBef>
                <a:spcPts val="1200"/>
              </a:spcBef>
              <a:spcAft>
                <a:spcPts val="0"/>
              </a:spcAft>
              <a:buNone/>
            </a:pPr>
            <a:r>
              <a:rPr lang="en" sz="1200">
                <a:solidFill>
                  <a:srgbClr val="000000"/>
                </a:solidFill>
                <a:latin typeface="Times New Roman"/>
                <a:ea typeface="Times New Roman"/>
                <a:cs typeface="Times New Roman"/>
                <a:sym typeface="Times New Roman"/>
              </a:rPr>
              <a:t>customer relationship</a:t>
            </a:r>
            <a:endParaRPr sz="1200" b="1">
              <a:solidFill>
                <a:srgbClr val="000000"/>
              </a:solidFill>
              <a:latin typeface="Arial"/>
              <a:ea typeface="Arial"/>
              <a:cs typeface="Arial"/>
              <a:sym typeface="Arial"/>
            </a:endParaRPr>
          </a:p>
          <a:p>
            <a:pPr marL="0" lvl="0" indent="0" algn="l" rtl="0">
              <a:spcBef>
                <a:spcPts val="1200"/>
              </a:spcBef>
              <a:spcAft>
                <a:spcPts val="0"/>
              </a:spcAft>
              <a:buNone/>
            </a:pPr>
            <a:r>
              <a:rPr lang="en" sz="1200" b="1">
                <a:solidFill>
                  <a:srgbClr val="000000"/>
                </a:solidFill>
                <a:latin typeface="Arial"/>
                <a:ea typeface="Arial"/>
                <a:cs typeface="Arial"/>
                <a:sym typeface="Arial"/>
              </a:rPr>
              <a:t>Weakness</a:t>
            </a:r>
            <a:endParaRPr sz="1200" b="1">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Arial"/>
                <a:ea typeface="Arial"/>
                <a:cs typeface="Arial"/>
                <a:sym typeface="Arial"/>
              </a:rPr>
              <a:t>Lack of global presence </a:t>
            </a:r>
            <a:endParaRPr sz="1200">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Arial"/>
                <a:ea typeface="Arial"/>
                <a:cs typeface="Arial"/>
                <a:sym typeface="Arial"/>
              </a:rPr>
              <a:t>Another weakness is that it lacks in providing updated facilities </a:t>
            </a:r>
            <a:r>
              <a:rPr lang="en" sz="1200" b="1">
                <a:solidFill>
                  <a:srgbClr val="000000"/>
                </a:solidFill>
                <a:latin typeface="Arial"/>
                <a:ea typeface="Arial"/>
                <a:cs typeface="Arial"/>
                <a:sym typeface="Arial"/>
              </a:rPr>
              <a:t>Opportunities</a:t>
            </a:r>
            <a:endParaRPr sz="1200" b="1">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Arial"/>
                <a:ea typeface="Arial"/>
                <a:cs typeface="Arial"/>
                <a:sym typeface="Arial"/>
              </a:rPr>
              <a:t>Expanding its business internationally </a:t>
            </a:r>
            <a:endParaRPr sz="1200">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Arial"/>
                <a:ea typeface="Arial"/>
                <a:cs typeface="Arial"/>
                <a:sym typeface="Arial"/>
              </a:rPr>
              <a:t>collaborating with partners</a:t>
            </a:r>
            <a:endParaRPr sz="1200">
              <a:solidFill>
                <a:srgbClr val="000000"/>
              </a:solidFill>
              <a:latin typeface="Arial"/>
              <a:ea typeface="Arial"/>
              <a:cs typeface="Arial"/>
              <a:sym typeface="Arial"/>
            </a:endParaRPr>
          </a:p>
          <a:p>
            <a:pPr marL="0" lvl="0" indent="0" algn="l" rtl="0">
              <a:spcBef>
                <a:spcPts val="1200"/>
              </a:spcBef>
              <a:spcAft>
                <a:spcPts val="0"/>
              </a:spcAft>
              <a:buNone/>
            </a:pPr>
            <a:r>
              <a:rPr lang="en" sz="1200" b="1">
                <a:solidFill>
                  <a:srgbClr val="000000"/>
                </a:solidFill>
                <a:latin typeface="Arial"/>
                <a:ea typeface="Arial"/>
                <a:cs typeface="Arial"/>
                <a:sym typeface="Arial"/>
              </a:rPr>
              <a:t>Threats</a:t>
            </a:r>
            <a:endParaRPr sz="1200" b="1">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Arial"/>
                <a:ea typeface="Arial"/>
                <a:cs typeface="Arial"/>
                <a:sym typeface="Arial"/>
              </a:rPr>
              <a:t>Covid-19 </a:t>
            </a:r>
            <a:endParaRPr sz="1200">
              <a:solidFill>
                <a:srgbClr val="000000"/>
              </a:solidFill>
              <a:latin typeface="Arial"/>
              <a:ea typeface="Arial"/>
              <a:cs typeface="Arial"/>
              <a:sym typeface="Arial"/>
            </a:endParaRPr>
          </a:p>
          <a:p>
            <a:pPr marL="0" lvl="0" indent="0" algn="l" rtl="0">
              <a:spcBef>
                <a:spcPts val="1200"/>
              </a:spcBef>
              <a:spcAft>
                <a:spcPts val="0"/>
              </a:spcAft>
              <a:buNone/>
            </a:pPr>
            <a:r>
              <a:rPr lang="en" sz="1200">
                <a:solidFill>
                  <a:srgbClr val="000000"/>
                </a:solidFill>
                <a:latin typeface="Arial"/>
                <a:ea typeface="Arial"/>
                <a:cs typeface="Arial"/>
                <a:sym typeface="Arial"/>
              </a:rPr>
              <a:t>Competitors</a:t>
            </a:r>
            <a:endParaRPr sz="1200">
              <a:solidFill>
                <a:srgbClr val="000000"/>
              </a:solidFill>
              <a:latin typeface="Arial"/>
              <a:ea typeface="Arial"/>
              <a:cs typeface="Arial"/>
              <a:sym typeface="Arial"/>
            </a:endParaRPr>
          </a:p>
          <a:p>
            <a:pPr marL="0" lvl="0" indent="0" algn="l" rtl="0">
              <a:spcBef>
                <a:spcPts val="1200"/>
              </a:spcBef>
              <a:spcAft>
                <a:spcPts val="1200"/>
              </a:spcAft>
              <a:buNone/>
            </a:pPr>
            <a:endParaRPr sz="1200"/>
          </a:p>
        </p:txBody>
      </p:sp>
      <p:pic>
        <p:nvPicPr>
          <p:cNvPr id="92" name="Google Shape;92;p17"/>
          <p:cNvPicPr preferRelativeResize="0"/>
          <p:nvPr/>
        </p:nvPicPr>
        <p:blipFill>
          <a:blip r:embed="rId3">
            <a:alphaModFix/>
          </a:blip>
          <a:stretch>
            <a:fillRect/>
          </a:stretch>
        </p:blipFill>
        <p:spPr>
          <a:xfrm>
            <a:off x="457200" y="1666351"/>
            <a:ext cx="3324749" cy="33247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8"/>
          <p:cNvSpPr txBox="1">
            <a:spLocks noGrp="1"/>
          </p:cNvSpPr>
          <p:nvPr>
            <p:ph type="title"/>
          </p:nvPr>
        </p:nvSpPr>
        <p:spPr>
          <a:xfrm>
            <a:off x="311725" y="725100"/>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Customers</a:t>
            </a:r>
            <a:endParaRPr/>
          </a:p>
        </p:txBody>
      </p:sp>
      <p:sp>
        <p:nvSpPr>
          <p:cNvPr id="98" name="Google Shape;98;p18"/>
          <p:cNvSpPr txBox="1">
            <a:spLocks noGrp="1"/>
          </p:cNvSpPr>
          <p:nvPr>
            <p:ph type="body" idx="1"/>
          </p:nvPr>
        </p:nvSpPr>
        <p:spPr>
          <a:xfrm>
            <a:off x="4644675" y="500925"/>
            <a:ext cx="4166400" cy="4098600"/>
          </a:xfrm>
          <a:prstGeom prst="rect">
            <a:avLst/>
          </a:prstGeom>
          <a:solidFill>
            <a:srgbClr val="EAD1DC"/>
          </a:solidFill>
        </p:spPr>
        <p:txBody>
          <a:bodyPr spcFirstLastPara="1" wrap="square" lIns="91425" tIns="91425" rIns="91425" bIns="91425" anchor="t" anchorCtr="0">
            <a:normAutofit/>
          </a:bodyPr>
          <a:lstStyle/>
          <a:p>
            <a:pPr marL="0" lvl="0" indent="0" algn="l" rtl="0">
              <a:spcBef>
                <a:spcPts val="1200"/>
              </a:spcBef>
              <a:spcAft>
                <a:spcPts val="0"/>
              </a:spcAft>
              <a:buNone/>
            </a:pPr>
            <a:endParaRPr sz="1100" b="1">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Segmentation: Moxy Hotels of the UK can focus on demographic segmentations, as it targets its consumers based on their age, gender, class, race and others. </a:t>
            </a:r>
            <a:endParaRPr sz="1200">
              <a:solidFill>
                <a:srgbClr val="000000"/>
              </a:solidFill>
              <a:latin typeface="Arial"/>
              <a:ea typeface="Arial"/>
              <a:cs typeface="Arial"/>
              <a:sym typeface="Arial"/>
            </a:endParaRPr>
          </a:p>
          <a:p>
            <a:pPr marL="0" lvl="0" indent="0" algn="just" rtl="0">
              <a:lnSpc>
                <a:spcPct val="150000"/>
              </a:lnSpc>
              <a:spcBef>
                <a:spcPts val="1200"/>
              </a:spcBef>
              <a:spcAft>
                <a:spcPts val="0"/>
              </a:spcAft>
              <a:buNone/>
            </a:pPr>
            <a:r>
              <a:rPr lang="en" sz="1200">
                <a:solidFill>
                  <a:srgbClr val="000000"/>
                </a:solidFill>
                <a:latin typeface="Arial"/>
                <a:ea typeface="Arial"/>
                <a:cs typeface="Arial"/>
                <a:sym typeface="Arial"/>
              </a:rPr>
              <a:t>Targeting: 18-65</a:t>
            </a:r>
            <a:endParaRPr sz="1200">
              <a:solidFill>
                <a:srgbClr val="000000"/>
              </a:solidFill>
              <a:latin typeface="Arial"/>
              <a:ea typeface="Arial"/>
              <a:cs typeface="Arial"/>
              <a:sym typeface="Arial"/>
            </a:endParaRPr>
          </a:p>
          <a:p>
            <a:pPr marL="0" lvl="0" indent="0" algn="l" rtl="0">
              <a:spcBef>
                <a:spcPts val="1200"/>
              </a:spcBef>
              <a:spcAft>
                <a:spcPts val="1200"/>
              </a:spcAft>
              <a:buNone/>
            </a:pPr>
            <a:endParaRPr/>
          </a:p>
        </p:txBody>
      </p:sp>
      <p:pic>
        <p:nvPicPr>
          <p:cNvPr id="99" name="Google Shape;99;p18"/>
          <p:cNvPicPr preferRelativeResize="0"/>
          <p:nvPr/>
        </p:nvPicPr>
        <p:blipFill>
          <a:blip r:embed="rId3">
            <a:alphaModFix/>
          </a:blip>
          <a:stretch>
            <a:fillRect/>
          </a:stretch>
        </p:blipFill>
        <p:spPr>
          <a:xfrm>
            <a:off x="152400" y="1985175"/>
            <a:ext cx="3865825" cy="30059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311725" y="500925"/>
            <a:ext cx="3706500" cy="7620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Competitors</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05" name="Google Shape;105;p19"/>
          <p:cNvSpPr txBox="1">
            <a:spLocks noGrp="1"/>
          </p:cNvSpPr>
          <p:nvPr>
            <p:ph type="body" idx="1"/>
          </p:nvPr>
        </p:nvSpPr>
        <p:spPr>
          <a:xfrm>
            <a:off x="4644675" y="500925"/>
            <a:ext cx="4166400" cy="1945200"/>
          </a:xfrm>
          <a:prstGeom prst="rect">
            <a:avLst/>
          </a:prstGeom>
          <a:solidFill>
            <a:srgbClr val="E6B8AF"/>
          </a:solidFill>
        </p:spPr>
        <p:txBody>
          <a:bodyPr spcFirstLastPara="1" wrap="square" lIns="91425" tIns="91425" rIns="91425" bIns="91425" anchor="t" anchorCtr="0">
            <a:normAutofit fontScale="92500" lnSpcReduction="10000"/>
          </a:bodyPr>
          <a:lstStyle/>
          <a:p>
            <a:pPr marL="0" lvl="0" indent="0" algn="just" rtl="0">
              <a:lnSpc>
                <a:spcPct val="150000"/>
              </a:lnSpc>
              <a:spcBef>
                <a:spcPts val="1200"/>
              </a:spcBef>
              <a:spcAft>
                <a:spcPts val="0"/>
              </a:spcAft>
              <a:buNone/>
            </a:pPr>
            <a:r>
              <a:rPr lang="en" sz="1200">
                <a:solidFill>
                  <a:schemeClr val="accent1"/>
                </a:solidFill>
                <a:latin typeface="Merriweather"/>
                <a:ea typeface="Merriweather"/>
                <a:cs typeface="Merriweather"/>
                <a:sym typeface="Merriweather"/>
              </a:rPr>
              <a:t>Moxy Hotels concentrates on a high quality and high pricing strategy, by which consumers can be attracted and stratified too.   </a:t>
            </a:r>
            <a:endParaRPr sz="1200">
              <a:solidFill>
                <a:schemeClr val="accent1"/>
              </a:solidFill>
              <a:latin typeface="Merriweather"/>
              <a:ea typeface="Merriweather"/>
              <a:cs typeface="Merriweather"/>
              <a:sym typeface="Merriweather"/>
            </a:endParaRPr>
          </a:p>
          <a:p>
            <a:pPr marL="0" lvl="0" indent="0" algn="just" rtl="0">
              <a:lnSpc>
                <a:spcPct val="150000"/>
              </a:lnSpc>
              <a:spcBef>
                <a:spcPts val="1200"/>
              </a:spcBef>
              <a:spcAft>
                <a:spcPts val="1200"/>
              </a:spcAft>
              <a:buNone/>
            </a:pPr>
            <a:r>
              <a:rPr lang="en" sz="1200">
                <a:solidFill>
                  <a:schemeClr val="accent1"/>
                </a:solidFill>
                <a:latin typeface="Merriweather"/>
                <a:ea typeface="Merriweather"/>
                <a:cs typeface="Merriweather"/>
                <a:sym typeface="Merriweather"/>
              </a:rPr>
              <a:t>Moxy Hotels is going to focus on a high pricing strategy, as with the help of its maximum number of consumers it can be satisfied. Additionally, a high pricing strategy can even help the brand to get loyal consumers. </a:t>
            </a:r>
            <a:endParaRPr sz="1200">
              <a:solidFill>
                <a:schemeClr val="accent1"/>
              </a:solidFill>
              <a:latin typeface="Merriweather"/>
              <a:ea typeface="Merriweather"/>
              <a:cs typeface="Merriweather"/>
              <a:sym typeface="Merriweather"/>
            </a:endParaRPr>
          </a:p>
        </p:txBody>
      </p:sp>
      <p:pic>
        <p:nvPicPr>
          <p:cNvPr id="106" name="Google Shape;106;p19"/>
          <p:cNvPicPr preferRelativeResize="0"/>
          <p:nvPr/>
        </p:nvPicPr>
        <p:blipFill>
          <a:blip r:embed="rId3">
            <a:alphaModFix/>
          </a:blip>
          <a:stretch>
            <a:fillRect/>
          </a:stretch>
        </p:blipFill>
        <p:spPr>
          <a:xfrm>
            <a:off x="164400" y="1415325"/>
            <a:ext cx="4072450" cy="2911975"/>
          </a:xfrm>
          <a:prstGeom prst="rect">
            <a:avLst/>
          </a:prstGeom>
          <a:noFill/>
          <a:ln>
            <a:noFill/>
          </a:ln>
        </p:spPr>
      </p:pic>
      <p:pic>
        <p:nvPicPr>
          <p:cNvPr id="107" name="Google Shape;107;p19"/>
          <p:cNvPicPr preferRelativeResize="0"/>
          <p:nvPr/>
        </p:nvPicPr>
        <p:blipFill>
          <a:blip r:embed="rId4">
            <a:alphaModFix/>
          </a:blip>
          <a:stretch>
            <a:fillRect/>
          </a:stretch>
        </p:blipFill>
        <p:spPr>
          <a:xfrm>
            <a:off x="5547475" y="2571750"/>
            <a:ext cx="2894373" cy="23925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b="1"/>
              <a:t>Collaborators</a:t>
            </a:r>
            <a:endParaRPr sz="3000"/>
          </a:p>
        </p:txBody>
      </p:sp>
      <p:sp>
        <p:nvSpPr>
          <p:cNvPr id="113" name="Google Shape;113;p20"/>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p>
            <a:pPr marL="0" lvl="0" indent="0" algn="just" rtl="0">
              <a:spcBef>
                <a:spcPts val="1200"/>
              </a:spcBef>
              <a:spcAft>
                <a:spcPts val="0"/>
              </a:spcAft>
              <a:buNone/>
            </a:pPr>
            <a:endParaRPr sz="1200" b="1">
              <a:solidFill>
                <a:schemeClr val="accent1"/>
              </a:solidFill>
              <a:latin typeface="Merriweather"/>
              <a:ea typeface="Merriweather"/>
              <a:cs typeface="Merriweather"/>
              <a:sym typeface="Merriweather"/>
            </a:endParaRPr>
          </a:p>
          <a:p>
            <a:pPr marL="0" lvl="0" indent="0" algn="just" rtl="0">
              <a:spcBef>
                <a:spcPts val="1200"/>
              </a:spcBef>
              <a:spcAft>
                <a:spcPts val="0"/>
              </a:spcAft>
              <a:buNone/>
            </a:pPr>
            <a:r>
              <a:rPr lang="en" sz="1200">
                <a:solidFill>
                  <a:schemeClr val="accent1"/>
                </a:solidFill>
                <a:latin typeface="Merriweather"/>
                <a:ea typeface="Merriweather"/>
                <a:cs typeface="Merriweather"/>
                <a:sym typeface="Merriweather"/>
              </a:rPr>
              <a:t>In this case, the UK-based Moxy Hotels can consider making partnerships with different hotels including Premier Inn, Grand Hyatt, and other local communities, and other international brands and agencies including JoJo International, HRC International and others. The hotel can do this to get extra financial support by which they can expand the business.</a:t>
            </a:r>
            <a:endParaRPr sz="1200">
              <a:solidFill>
                <a:schemeClr val="accent1"/>
              </a:solidFill>
              <a:latin typeface="Merriweather"/>
              <a:ea typeface="Merriweather"/>
              <a:cs typeface="Merriweather"/>
              <a:sym typeface="Merriweather"/>
            </a:endParaRPr>
          </a:p>
          <a:p>
            <a:pPr marL="0" lvl="0" indent="0" algn="just" rtl="0">
              <a:spcBef>
                <a:spcPts val="1200"/>
              </a:spcBef>
              <a:spcAft>
                <a:spcPts val="1200"/>
              </a:spcAft>
              <a:buNone/>
            </a:pPr>
            <a:endParaRPr sz="1200">
              <a:solidFill>
                <a:schemeClr val="accent1"/>
              </a:solidFill>
              <a:latin typeface="Merriweather"/>
              <a:ea typeface="Merriweather"/>
              <a:cs typeface="Merriweather"/>
              <a:sym typeface="Merriweather"/>
            </a:endParaRPr>
          </a:p>
        </p:txBody>
      </p:sp>
      <p:pic>
        <p:nvPicPr>
          <p:cNvPr id="114" name="Google Shape;114;p20"/>
          <p:cNvPicPr preferRelativeResize="0"/>
          <p:nvPr/>
        </p:nvPicPr>
        <p:blipFill>
          <a:blip r:embed="rId3">
            <a:alphaModFix/>
          </a:blip>
          <a:stretch>
            <a:fillRect/>
          </a:stretch>
        </p:blipFill>
        <p:spPr>
          <a:xfrm>
            <a:off x="381000" y="2628825"/>
            <a:ext cx="3251333" cy="18288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1"/>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Climate</a:t>
            </a:r>
            <a:endParaRPr/>
          </a:p>
        </p:txBody>
      </p:sp>
      <p:sp>
        <p:nvSpPr>
          <p:cNvPr id="120" name="Google Shape;120;p21"/>
          <p:cNvSpPr txBox="1">
            <a:spLocks noGrp="1"/>
          </p:cNvSpPr>
          <p:nvPr>
            <p:ph type="body" idx="1"/>
          </p:nvPr>
        </p:nvSpPr>
        <p:spPr>
          <a:xfrm>
            <a:off x="4644675" y="500925"/>
            <a:ext cx="4166400" cy="4098600"/>
          </a:xfrm>
          <a:prstGeom prst="rect">
            <a:avLst/>
          </a:prstGeom>
          <a:solidFill>
            <a:srgbClr val="C9DAF8"/>
          </a:solidFill>
        </p:spPr>
        <p:txBody>
          <a:bodyPr spcFirstLastPara="1" wrap="square" lIns="91425" tIns="91425" rIns="91425" bIns="91425" anchor="t" anchorCtr="0">
            <a:normAutofit lnSpcReduction="10000"/>
          </a:bodyPr>
          <a:lstStyle/>
          <a:p>
            <a:pPr marL="0" lvl="0" indent="0" algn="l" rtl="0">
              <a:spcBef>
                <a:spcPts val="1200"/>
              </a:spcBef>
              <a:spcAft>
                <a:spcPts val="0"/>
              </a:spcAft>
              <a:buNone/>
            </a:pPr>
            <a:r>
              <a:rPr lang="en" sz="1100" b="1">
                <a:solidFill>
                  <a:srgbClr val="000000"/>
                </a:solidFill>
                <a:latin typeface="Arial"/>
                <a:ea typeface="Arial"/>
                <a:cs typeface="Arial"/>
                <a:sym typeface="Arial"/>
              </a:rPr>
              <a:t>Political</a:t>
            </a:r>
            <a:endParaRPr sz="11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Corruption perception rate</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b="1">
                <a:solidFill>
                  <a:srgbClr val="000000"/>
                </a:solidFill>
                <a:latin typeface="Arial"/>
                <a:ea typeface="Arial"/>
                <a:cs typeface="Arial"/>
                <a:sym typeface="Arial"/>
              </a:rPr>
              <a:t>Economic</a:t>
            </a:r>
            <a:endParaRPr sz="11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Unemployment rate</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b="1">
                <a:solidFill>
                  <a:srgbClr val="000000"/>
                </a:solidFill>
                <a:latin typeface="Arial"/>
                <a:ea typeface="Arial"/>
                <a:cs typeface="Arial"/>
                <a:sym typeface="Arial"/>
              </a:rPr>
              <a:t>Social</a:t>
            </a:r>
            <a:endParaRPr sz="11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Literacy rate</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b="1">
                <a:solidFill>
                  <a:srgbClr val="000000"/>
                </a:solidFill>
                <a:latin typeface="Arial"/>
                <a:ea typeface="Arial"/>
                <a:cs typeface="Arial"/>
                <a:sym typeface="Arial"/>
              </a:rPr>
              <a:t>Technological</a:t>
            </a:r>
            <a:endParaRPr sz="11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Internet penetration rate</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b="1">
                <a:solidFill>
                  <a:srgbClr val="000000"/>
                </a:solidFill>
                <a:latin typeface="Arial"/>
                <a:ea typeface="Arial"/>
                <a:cs typeface="Arial"/>
                <a:sym typeface="Arial"/>
              </a:rPr>
              <a:t>Legal</a:t>
            </a:r>
            <a:endParaRPr sz="11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Employee rights act 1996</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b="1">
                <a:solidFill>
                  <a:srgbClr val="000000"/>
                </a:solidFill>
                <a:latin typeface="Arial"/>
                <a:ea typeface="Arial"/>
                <a:cs typeface="Arial"/>
                <a:sym typeface="Arial"/>
              </a:rPr>
              <a:t>Environmental       	</a:t>
            </a:r>
            <a:endParaRPr sz="1100" b="1">
              <a:solidFill>
                <a:srgbClr val="000000"/>
              </a:solidFill>
              <a:latin typeface="Arial"/>
              <a:ea typeface="Arial"/>
              <a:cs typeface="Arial"/>
              <a:sym typeface="Arial"/>
            </a:endParaRPr>
          </a:p>
          <a:p>
            <a:pPr marL="0" lvl="0" indent="0" algn="l" rtl="0">
              <a:spcBef>
                <a:spcPts val="1200"/>
              </a:spcBef>
              <a:spcAft>
                <a:spcPts val="1200"/>
              </a:spcAft>
              <a:buNone/>
            </a:pPr>
            <a:r>
              <a:rPr lang="en" sz="1100">
                <a:solidFill>
                  <a:srgbClr val="000000"/>
                </a:solidFill>
                <a:latin typeface="Arial"/>
                <a:ea typeface="Arial"/>
                <a:cs typeface="Arial"/>
                <a:sym typeface="Arial"/>
              </a:rPr>
              <a:t>Environment Act 2021</a:t>
            </a:r>
            <a:endParaRPr/>
          </a:p>
        </p:txBody>
      </p:sp>
      <p:pic>
        <p:nvPicPr>
          <p:cNvPr id="121" name="Google Shape;121;p21"/>
          <p:cNvPicPr preferRelativeResize="0"/>
          <p:nvPr/>
        </p:nvPicPr>
        <p:blipFill>
          <a:blip r:embed="rId3">
            <a:alphaModFix/>
          </a:blip>
          <a:stretch>
            <a:fillRect/>
          </a:stretch>
        </p:blipFill>
        <p:spPr>
          <a:xfrm>
            <a:off x="615101" y="1532075"/>
            <a:ext cx="3177825" cy="28706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2"/>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Marketing mix</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27" name="Google Shape;127;p22"/>
          <p:cNvSpPr txBox="1">
            <a:spLocks noGrp="1"/>
          </p:cNvSpPr>
          <p:nvPr>
            <p:ph type="body" idx="1"/>
          </p:nvPr>
        </p:nvSpPr>
        <p:spPr>
          <a:xfrm>
            <a:off x="4644675" y="500925"/>
            <a:ext cx="4166400" cy="4098600"/>
          </a:xfrm>
          <a:prstGeom prst="rect">
            <a:avLst/>
          </a:prstGeom>
          <a:solidFill>
            <a:srgbClr val="CFE2F3"/>
          </a:solidFill>
        </p:spPr>
        <p:txBody>
          <a:bodyPr spcFirstLastPara="1" wrap="square" lIns="91425" tIns="91425" rIns="91425" bIns="91425" anchor="t" anchorCtr="0">
            <a:noAutofit/>
          </a:bodyPr>
          <a:lstStyle/>
          <a:p>
            <a:pPr marL="0" lvl="0" indent="0" algn="just" rtl="0">
              <a:lnSpc>
                <a:spcPct val="130000"/>
              </a:lnSpc>
              <a:spcBef>
                <a:spcPts val="0"/>
              </a:spcBef>
              <a:spcAft>
                <a:spcPts val="0"/>
              </a:spcAft>
              <a:buSzPts val="770"/>
              <a:buNone/>
            </a:pPr>
            <a:r>
              <a:rPr lang="en" sz="2310">
                <a:latin typeface="Merriweather"/>
                <a:ea typeface="Merriweather"/>
                <a:cs typeface="Merriweather"/>
                <a:sym typeface="Merriweather"/>
              </a:rPr>
              <a:t>Product</a:t>
            </a:r>
            <a:endParaRPr sz="2310">
              <a:latin typeface="Merriweather"/>
              <a:ea typeface="Merriweather"/>
              <a:cs typeface="Merriweather"/>
              <a:sym typeface="Merriweather"/>
            </a:endParaRPr>
          </a:p>
          <a:p>
            <a:pPr marL="0" lvl="0" indent="0" algn="just" rtl="0">
              <a:lnSpc>
                <a:spcPct val="130000"/>
              </a:lnSpc>
              <a:spcBef>
                <a:spcPts val="1200"/>
              </a:spcBef>
              <a:spcAft>
                <a:spcPts val="0"/>
              </a:spcAft>
              <a:buSzPts val="770"/>
              <a:buNone/>
            </a:pPr>
            <a:r>
              <a:rPr lang="en" sz="2310">
                <a:latin typeface="Merriweather"/>
                <a:ea typeface="Merriweather"/>
                <a:cs typeface="Merriweather"/>
                <a:sym typeface="Merriweather"/>
              </a:rPr>
              <a:t>Place (Distribution)</a:t>
            </a:r>
            <a:endParaRPr sz="2310">
              <a:latin typeface="Merriweather"/>
              <a:ea typeface="Merriweather"/>
              <a:cs typeface="Merriweather"/>
              <a:sym typeface="Merriweather"/>
            </a:endParaRPr>
          </a:p>
          <a:p>
            <a:pPr marL="0" lvl="0" indent="0" algn="just" rtl="0">
              <a:lnSpc>
                <a:spcPct val="130000"/>
              </a:lnSpc>
              <a:spcBef>
                <a:spcPts val="1200"/>
              </a:spcBef>
              <a:spcAft>
                <a:spcPts val="0"/>
              </a:spcAft>
              <a:buSzPts val="770"/>
              <a:buNone/>
            </a:pPr>
            <a:r>
              <a:rPr lang="en" sz="2310">
                <a:latin typeface="Merriweather"/>
                <a:ea typeface="Merriweather"/>
                <a:cs typeface="Merriweather"/>
                <a:sym typeface="Merriweather"/>
              </a:rPr>
              <a:t>Price</a:t>
            </a:r>
            <a:endParaRPr sz="2310">
              <a:latin typeface="Merriweather"/>
              <a:ea typeface="Merriweather"/>
              <a:cs typeface="Merriweather"/>
              <a:sym typeface="Merriweather"/>
            </a:endParaRPr>
          </a:p>
          <a:p>
            <a:pPr marL="0" lvl="0" indent="0" algn="just" rtl="0">
              <a:lnSpc>
                <a:spcPct val="130000"/>
              </a:lnSpc>
              <a:spcBef>
                <a:spcPts val="1200"/>
              </a:spcBef>
              <a:spcAft>
                <a:spcPts val="0"/>
              </a:spcAft>
              <a:buSzPts val="770"/>
              <a:buNone/>
            </a:pPr>
            <a:r>
              <a:rPr lang="en" sz="2310">
                <a:latin typeface="Merriweather"/>
                <a:ea typeface="Merriweather"/>
                <a:cs typeface="Merriweather"/>
                <a:sym typeface="Merriweather"/>
              </a:rPr>
              <a:t>Promotion</a:t>
            </a:r>
            <a:endParaRPr sz="2310">
              <a:latin typeface="Merriweather"/>
              <a:ea typeface="Merriweather"/>
              <a:cs typeface="Merriweather"/>
              <a:sym typeface="Merriweather"/>
            </a:endParaRPr>
          </a:p>
          <a:p>
            <a:pPr marL="0" lvl="0" indent="0" algn="just" rtl="0">
              <a:lnSpc>
                <a:spcPct val="130000"/>
              </a:lnSpc>
              <a:spcBef>
                <a:spcPts val="1200"/>
              </a:spcBef>
              <a:spcAft>
                <a:spcPts val="1200"/>
              </a:spcAft>
              <a:buSzPts val="770"/>
              <a:buNone/>
            </a:pPr>
            <a:endParaRPr sz="2310">
              <a:latin typeface="Merriweather"/>
              <a:ea typeface="Merriweather"/>
              <a:cs typeface="Merriweather"/>
              <a:sym typeface="Merriweather"/>
            </a:endParaRPr>
          </a:p>
        </p:txBody>
      </p:sp>
      <p:pic>
        <p:nvPicPr>
          <p:cNvPr id="128" name="Google Shape;128;p22"/>
          <p:cNvPicPr preferRelativeResize="0"/>
          <p:nvPr/>
        </p:nvPicPr>
        <p:blipFill>
          <a:blip r:embed="rId3">
            <a:alphaModFix/>
          </a:blip>
          <a:stretch>
            <a:fillRect/>
          </a:stretch>
        </p:blipFill>
        <p:spPr>
          <a:xfrm>
            <a:off x="1074000" y="2141000"/>
            <a:ext cx="1820746" cy="18288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3"/>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Objectives</a:t>
            </a:r>
            <a:endParaRPr/>
          </a:p>
        </p:txBody>
      </p:sp>
      <p:graphicFrame>
        <p:nvGraphicFramePr>
          <p:cNvPr id="134" name="Google Shape;134;p23"/>
          <p:cNvGraphicFramePr/>
          <p:nvPr/>
        </p:nvGraphicFramePr>
        <p:xfrm>
          <a:off x="4402275" y="500925"/>
          <a:ext cx="3000000" cy="3000000"/>
        </p:xfrm>
        <a:graphic>
          <a:graphicData uri="http://schemas.openxmlformats.org/drawingml/2006/table">
            <a:tbl>
              <a:tblPr>
                <a:noFill/>
                <a:tableStyleId>{6D366F24-441D-454B-BBE0-039F30D70325}</a:tableStyleId>
              </a:tblPr>
              <a:tblGrid>
                <a:gridCol w="936450">
                  <a:extLst>
                    <a:ext uri="{9D8B030D-6E8A-4147-A177-3AD203B41FA5}">
                      <a16:colId xmlns:a16="http://schemas.microsoft.com/office/drawing/2014/main" val="20000"/>
                    </a:ext>
                  </a:extLst>
                </a:gridCol>
                <a:gridCol w="936450">
                  <a:extLst>
                    <a:ext uri="{9D8B030D-6E8A-4147-A177-3AD203B41FA5}">
                      <a16:colId xmlns:a16="http://schemas.microsoft.com/office/drawing/2014/main" val="20001"/>
                    </a:ext>
                  </a:extLst>
                </a:gridCol>
                <a:gridCol w="936450">
                  <a:extLst>
                    <a:ext uri="{9D8B030D-6E8A-4147-A177-3AD203B41FA5}">
                      <a16:colId xmlns:a16="http://schemas.microsoft.com/office/drawing/2014/main" val="20002"/>
                    </a:ext>
                  </a:extLst>
                </a:gridCol>
                <a:gridCol w="936450">
                  <a:extLst>
                    <a:ext uri="{9D8B030D-6E8A-4147-A177-3AD203B41FA5}">
                      <a16:colId xmlns:a16="http://schemas.microsoft.com/office/drawing/2014/main" val="20003"/>
                    </a:ext>
                  </a:extLst>
                </a:gridCol>
                <a:gridCol w="936450">
                  <a:extLst>
                    <a:ext uri="{9D8B030D-6E8A-4147-A177-3AD203B41FA5}">
                      <a16:colId xmlns:a16="http://schemas.microsoft.com/office/drawing/2014/main" val="20004"/>
                    </a:ext>
                  </a:extLst>
                </a:gridCol>
              </a:tblGrid>
              <a:tr h="381000">
                <a:tc>
                  <a:txBody>
                    <a:bodyPr/>
                    <a:lstStyle/>
                    <a:p>
                      <a:pPr marL="0" lvl="0" indent="0" algn="l" rtl="0">
                        <a:lnSpc>
                          <a:spcPct val="115000"/>
                        </a:lnSpc>
                        <a:spcBef>
                          <a:spcPts val="1200"/>
                        </a:spcBef>
                        <a:spcAft>
                          <a:spcPts val="1200"/>
                        </a:spcAft>
                        <a:buNone/>
                      </a:pPr>
                      <a:r>
                        <a:rPr lang="en" sz="1100" b="1"/>
                        <a:t>Specific</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sz="1100" b="1"/>
                        <a:t>Measurable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sz="1100" b="1"/>
                        <a:t>Achievable</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sz="1100" b="1"/>
                        <a:t>Realistic</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sz="1100" b="1"/>
                        <a:t>Time-bound</a:t>
                      </a:r>
                      <a:endParaRPr sz="1100" b="1"/>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l" rtl="0">
                        <a:lnSpc>
                          <a:spcPct val="115000"/>
                        </a:lnSpc>
                        <a:spcBef>
                          <a:spcPts val="1200"/>
                        </a:spcBef>
                        <a:spcAft>
                          <a:spcPts val="1200"/>
                        </a:spcAft>
                        <a:buNone/>
                      </a:pPr>
                      <a:r>
                        <a:rPr lang="en"/>
                        <a:t>To increase website traffic.</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a:t>It will be measurable by increasing the number of website visits reach to 5000.</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a:t>It is completely achievable, with the help of Organic Search Volume and Website Traffic Lead Ratio.</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a:t>Yes, it is realistic, as with the help of this marketing plan Moxy Hotels can achieve better customer acquisition.</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l" rtl="0">
                        <a:lnSpc>
                          <a:spcPct val="115000"/>
                        </a:lnSpc>
                        <a:spcBef>
                          <a:spcPts val="1200"/>
                        </a:spcBef>
                        <a:spcAft>
                          <a:spcPts val="1200"/>
                        </a:spcAft>
                        <a:buNone/>
                      </a:pPr>
                      <a:r>
                        <a:rPr lang="en"/>
                        <a:t>This goal will be achieved within 3 months.</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Strategy </a:t>
            </a:r>
            <a:endParaRPr/>
          </a:p>
        </p:txBody>
      </p:sp>
      <p:sp>
        <p:nvSpPr>
          <p:cNvPr id="140" name="Google Shape;140;p24"/>
          <p:cNvSpPr txBox="1">
            <a:spLocks noGrp="1"/>
          </p:cNvSpPr>
          <p:nvPr>
            <p:ph type="body" idx="1"/>
          </p:nvPr>
        </p:nvSpPr>
        <p:spPr>
          <a:xfrm>
            <a:off x="4644675" y="500925"/>
            <a:ext cx="4166400" cy="4098600"/>
          </a:xfrm>
          <a:prstGeom prst="rect">
            <a:avLst/>
          </a:prstGeom>
          <a:solidFill>
            <a:srgbClr val="D9EAD3"/>
          </a:solidFill>
        </p:spPr>
        <p:txBody>
          <a:bodyPr spcFirstLastPara="1" wrap="square" lIns="91425" tIns="91425" rIns="91425" bIns="91425" anchor="t" anchorCtr="0">
            <a:normAutofit/>
          </a:bodyPr>
          <a:lstStyle/>
          <a:p>
            <a:pPr marL="0" lvl="0" indent="0" algn="just" rtl="0">
              <a:lnSpc>
                <a:spcPct val="150000"/>
              </a:lnSpc>
              <a:spcBef>
                <a:spcPts val="500"/>
              </a:spcBef>
              <a:spcAft>
                <a:spcPts val="500"/>
              </a:spcAft>
              <a:buNone/>
            </a:pPr>
            <a:r>
              <a:rPr lang="en">
                <a:solidFill>
                  <a:srgbClr val="000000"/>
                </a:solidFill>
                <a:highlight>
                  <a:srgbClr val="FFFFFF"/>
                </a:highlight>
                <a:latin typeface="Merriweather"/>
                <a:ea typeface="Merriweather"/>
                <a:cs typeface="Merriweather"/>
                <a:sym typeface="Merriweather"/>
              </a:rPr>
              <a:t>The value proposition of Moxy Hotels is to increase website traffic by 5000 visits. </a:t>
            </a:r>
            <a:endParaRPr sz="1500">
              <a:latin typeface="Merriweather"/>
              <a:ea typeface="Merriweather"/>
              <a:cs typeface="Merriweather"/>
              <a:sym typeface="Merriweather"/>
            </a:endParaRPr>
          </a:p>
        </p:txBody>
      </p:sp>
      <p:pic>
        <p:nvPicPr>
          <p:cNvPr id="141" name="Google Shape;141;p24"/>
          <p:cNvPicPr preferRelativeResize="0"/>
          <p:nvPr/>
        </p:nvPicPr>
        <p:blipFill>
          <a:blip r:embed="rId3">
            <a:alphaModFix/>
          </a:blip>
          <a:stretch>
            <a:fillRect/>
          </a:stretch>
        </p:blipFill>
        <p:spPr>
          <a:xfrm>
            <a:off x="912438" y="1991550"/>
            <a:ext cx="2505075" cy="18288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5"/>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Tactics</a:t>
            </a:r>
            <a:endParaRPr/>
          </a:p>
        </p:txBody>
      </p:sp>
      <p:sp>
        <p:nvSpPr>
          <p:cNvPr id="147" name="Google Shape;147;p25"/>
          <p:cNvSpPr txBox="1">
            <a:spLocks noGrp="1"/>
          </p:cNvSpPr>
          <p:nvPr>
            <p:ph type="body" idx="1"/>
          </p:nvPr>
        </p:nvSpPr>
        <p:spPr>
          <a:xfrm>
            <a:off x="4644675" y="500925"/>
            <a:ext cx="4166400" cy="4098600"/>
          </a:xfrm>
          <a:prstGeom prst="rect">
            <a:avLst/>
          </a:prstGeom>
          <a:solidFill>
            <a:srgbClr val="EFEFEF"/>
          </a:solidFill>
        </p:spPr>
        <p:txBody>
          <a:bodyPr spcFirstLastPara="1" wrap="square" lIns="91425" tIns="91425" rIns="91425" bIns="91425" anchor="t" anchorCtr="0">
            <a:normAutofit/>
          </a:bodyPr>
          <a:lstStyle/>
          <a:p>
            <a:pPr marL="0" lvl="0" indent="0" algn="just" rtl="0">
              <a:lnSpc>
                <a:spcPct val="150000"/>
              </a:lnSpc>
              <a:spcBef>
                <a:spcPts val="0"/>
              </a:spcBef>
              <a:spcAft>
                <a:spcPts val="1200"/>
              </a:spcAft>
              <a:buNone/>
            </a:pPr>
            <a:r>
              <a:rPr lang="en">
                <a:solidFill>
                  <a:srgbClr val="000000"/>
                </a:solidFill>
                <a:latin typeface="Merriweather"/>
                <a:ea typeface="Merriweather"/>
                <a:cs typeface="Merriweather"/>
                <a:sym typeface="Merriweather"/>
              </a:rPr>
              <a:t>Moxy Hotels values consumers by providing the best facilities at affordable rates, which makes it different from other hotel organisations. In order to communicate the value proposition, the hotel can make use of the brand promotion method by which consumers can be attracted</a:t>
            </a:r>
            <a:endParaRPr sz="1400">
              <a:latin typeface="Merriweather"/>
              <a:ea typeface="Merriweather"/>
              <a:cs typeface="Merriweather"/>
              <a:sym typeface="Merriweather"/>
            </a:endParaRPr>
          </a:p>
        </p:txBody>
      </p:sp>
      <p:pic>
        <p:nvPicPr>
          <p:cNvPr id="148" name="Google Shape;148;p25"/>
          <p:cNvPicPr preferRelativeResize="0"/>
          <p:nvPr/>
        </p:nvPicPr>
        <p:blipFill>
          <a:blip r:embed="rId3">
            <a:alphaModFix/>
          </a:blip>
          <a:stretch>
            <a:fillRect/>
          </a:stretch>
        </p:blipFill>
        <p:spPr>
          <a:xfrm>
            <a:off x="849825" y="2066275"/>
            <a:ext cx="2809875" cy="16287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6"/>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Action </a:t>
            </a:r>
            <a:endParaRPr/>
          </a:p>
        </p:txBody>
      </p:sp>
      <p:sp>
        <p:nvSpPr>
          <p:cNvPr id="154" name="Google Shape;154;p26"/>
          <p:cNvSpPr txBox="1">
            <a:spLocks noGrp="1"/>
          </p:cNvSpPr>
          <p:nvPr>
            <p:ph type="body" idx="1"/>
          </p:nvPr>
        </p:nvSpPr>
        <p:spPr>
          <a:xfrm>
            <a:off x="4644675" y="500925"/>
            <a:ext cx="4166400" cy="4098600"/>
          </a:xfrm>
          <a:prstGeom prst="rect">
            <a:avLst/>
          </a:prstGeom>
          <a:solidFill>
            <a:srgbClr val="D9D9D9"/>
          </a:solidFill>
        </p:spPr>
        <p:txBody>
          <a:bodyPr spcFirstLastPara="1" wrap="square" lIns="91425" tIns="91425" rIns="91425" bIns="91425" anchor="t" anchorCtr="0">
            <a:normAutofit/>
          </a:bodyPr>
          <a:lstStyle/>
          <a:p>
            <a:pPr marL="0" lvl="0" indent="0" algn="just" rtl="0">
              <a:lnSpc>
                <a:spcPct val="150000"/>
              </a:lnSpc>
              <a:spcBef>
                <a:spcPts val="500"/>
              </a:spcBef>
              <a:spcAft>
                <a:spcPts val="0"/>
              </a:spcAft>
              <a:buNone/>
            </a:pPr>
            <a:r>
              <a:rPr lang="en" sz="1100">
                <a:solidFill>
                  <a:srgbClr val="000000"/>
                </a:solidFill>
                <a:highlight>
                  <a:srgbClr val="FFFFFF"/>
                </a:highlight>
                <a:latin typeface="Arial"/>
                <a:ea typeface="Arial"/>
                <a:cs typeface="Arial"/>
                <a:sym typeface="Arial"/>
              </a:rPr>
              <a:t>From the above figure, it has been identified that marketing channel schedules will undergo a process of several steps. In the beginning, a survey will be conducted to identify consumers, stakeholders and market gaps. After those promotional advertisements will be prepared to connect with consumers, and after entire observations, services will be launched. </a:t>
            </a:r>
            <a:endParaRPr sz="1100">
              <a:solidFill>
                <a:srgbClr val="000000"/>
              </a:solidFill>
              <a:highlight>
                <a:srgbClr val="FFFFFF"/>
              </a:highlight>
              <a:latin typeface="Arial"/>
              <a:ea typeface="Arial"/>
              <a:cs typeface="Arial"/>
              <a:sym typeface="Arial"/>
            </a:endParaRPr>
          </a:p>
          <a:p>
            <a:pPr marL="0" lvl="0" indent="0" algn="just" rtl="0">
              <a:lnSpc>
                <a:spcPct val="150000"/>
              </a:lnSpc>
              <a:spcBef>
                <a:spcPts val="500"/>
              </a:spcBef>
              <a:spcAft>
                <a:spcPts val="1200"/>
              </a:spcAft>
              <a:buNone/>
            </a:pPr>
            <a:endParaRPr/>
          </a:p>
        </p:txBody>
      </p:sp>
      <p:pic>
        <p:nvPicPr>
          <p:cNvPr id="155" name="Google Shape;155;p26"/>
          <p:cNvPicPr preferRelativeResize="0"/>
          <p:nvPr/>
        </p:nvPicPr>
        <p:blipFill>
          <a:blip r:embed="rId3">
            <a:alphaModFix/>
          </a:blip>
          <a:stretch>
            <a:fillRect/>
          </a:stretch>
        </p:blipFill>
        <p:spPr>
          <a:xfrm>
            <a:off x="216600" y="1817200"/>
            <a:ext cx="4020251" cy="27823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Control</a:t>
            </a:r>
            <a:endParaRPr/>
          </a:p>
        </p:txBody>
      </p:sp>
      <p:sp>
        <p:nvSpPr>
          <p:cNvPr id="161" name="Google Shape;161;p27"/>
          <p:cNvSpPr txBox="1">
            <a:spLocks noGrp="1"/>
          </p:cNvSpPr>
          <p:nvPr>
            <p:ph type="body" idx="1"/>
          </p:nvPr>
        </p:nvSpPr>
        <p:spPr>
          <a:xfrm>
            <a:off x="4644675" y="500925"/>
            <a:ext cx="4166400" cy="4098600"/>
          </a:xfrm>
          <a:prstGeom prst="rect">
            <a:avLst/>
          </a:prstGeom>
          <a:solidFill>
            <a:schemeClr val="accent6"/>
          </a:solidFill>
        </p:spPr>
        <p:txBody>
          <a:bodyPr spcFirstLastPara="1" wrap="square" lIns="91425" tIns="91425" rIns="91425" bIns="91425" anchor="t" anchorCtr="0">
            <a:normAutofit/>
          </a:bodyPr>
          <a:lstStyle/>
          <a:p>
            <a:pPr marL="0" lvl="0" indent="0" algn="just" rtl="0">
              <a:lnSpc>
                <a:spcPct val="150000"/>
              </a:lnSpc>
              <a:spcBef>
                <a:spcPts val="1200"/>
              </a:spcBef>
              <a:spcAft>
                <a:spcPts val="0"/>
              </a:spcAft>
              <a:buNone/>
            </a:pPr>
            <a:r>
              <a:rPr lang="en" sz="1100">
                <a:solidFill>
                  <a:srgbClr val="000000"/>
                </a:solidFill>
                <a:latin typeface="Arial"/>
                <a:ea typeface="Arial"/>
                <a:cs typeface="Arial"/>
                <a:sym typeface="Arial"/>
              </a:rPr>
              <a:t>To check out about the new customers' consumer retention rate can be checked. In order to measure the positive attitude of consumers towards the brand, consumers' personal experiences can be gathered. To gather the personal experiences of consumers, feedback from the customers can be collected. To check out the increased profit overall sales percentage needs to be measured by the brand. </a:t>
            </a:r>
            <a:endParaRPr sz="1100">
              <a:solidFill>
                <a:srgbClr val="000000"/>
              </a:solidFill>
              <a:latin typeface="Arial"/>
              <a:ea typeface="Arial"/>
              <a:cs typeface="Arial"/>
              <a:sym typeface="Arial"/>
            </a:endParaRPr>
          </a:p>
          <a:p>
            <a:pPr marL="0" lvl="0" indent="0" algn="just" rtl="0">
              <a:lnSpc>
                <a:spcPct val="150000"/>
              </a:lnSpc>
              <a:spcBef>
                <a:spcPts val="1200"/>
              </a:spcBef>
              <a:spcAft>
                <a:spcPts val="1200"/>
              </a:spcAft>
              <a:buNone/>
            </a:pPr>
            <a:endParaRPr/>
          </a:p>
        </p:txBody>
      </p:sp>
      <p:pic>
        <p:nvPicPr>
          <p:cNvPr id="162" name="Google Shape;162;p27"/>
          <p:cNvPicPr preferRelativeResize="0"/>
          <p:nvPr/>
        </p:nvPicPr>
        <p:blipFill>
          <a:blip r:embed="rId3">
            <a:alphaModFix/>
          </a:blip>
          <a:stretch>
            <a:fillRect/>
          </a:stretch>
        </p:blipFill>
        <p:spPr>
          <a:xfrm>
            <a:off x="775100" y="2190800"/>
            <a:ext cx="2562225" cy="17811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8"/>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b="1"/>
              <a:t>Conclusion</a:t>
            </a:r>
            <a:endParaRPr sz="3000"/>
          </a:p>
        </p:txBody>
      </p:sp>
      <p:sp>
        <p:nvSpPr>
          <p:cNvPr id="168" name="Google Shape;168;p28"/>
          <p:cNvSpPr txBox="1">
            <a:spLocks noGrp="1"/>
          </p:cNvSpPr>
          <p:nvPr>
            <p:ph type="body" idx="1"/>
          </p:nvPr>
        </p:nvSpPr>
        <p:spPr>
          <a:xfrm>
            <a:off x="4644675" y="500925"/>
            <a:ext cx="4166400" cy="4098600"/>
          </a:xfrm>
          <a:prstGeom prst="rect">
            <a:avLst/>
          </a:prstGeom>
          <a:solidFill>
            <a:srgbClr val="D5A6BD"/>
          </a:solidFill>
        </p:spPr>
        <p:txBody>
          <a:bodyPr spcFirstLastPara="1" wrap="square" lIns="91425" tIns="91425" rIns="91425" bIns="91425" anchor="t" anchorCtr="0">
            <a:normAutofit/>
          </a:bodyPr>
          <a:lstStyle/>
          <a:p>
            <a:pPr marL="0" lvl="0" indent="0" algn="l" rtl="0">
              <a:spcBef>
                <a:spcPts val="2400"/>
              </a:spcBef>
              <a:spcAft>
                <a:spcPts val="0"/>
              </a:spcAft>
              <a:buNone/>
            </a:pPr>
            <a:endParaRPr sz="23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highlight>
                  <a:srgbClr val="FFFFFF"/>
                </a:highlight>
                <a:latin typeface="Arial"/>
                <a:ea typeface="Arial"/>
                <a:cs typeface="Arial"/>
                <a:sym typeface="Arial"/>
              </a:rPr>
              <a:t>This study has helped in understanding that while developing a marketing plan different challenges include a lack of updated technologies, a shortage of relevant employees and a lack of global expansion. All these challenges are creating difficulties for the brand to grow and expand its business globally. In this case, to resolve these challenges recommendations can be followed by the brand.</a:t>
            </a:r>
            <a:endParaRPr sz="1100">
              <a:solidFill>
                <a:srgbClr val="000000"/>
              </a:solidFill>
              <a:highlight>
                <a:srgbClr val="FFFFFF"/>
              </a:highlight>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9"/>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3000" b="1"/>
              <a:t>Reference list</a:t>
            </a:r>
            <a:endParaRPr sz="3000"/>
          </a:p>
        </p:txBody>
      </p:sp>
      <p:sp>
        <p:nvSpPr>
          <p:cNvPr id="174" name="Google Shape;174;p29"/>
          <p:cNvSpPr txBox="1">
            <a:spLocks noGrp="1"/>
          </p:cNvSpPr>
          <p:nvPr>
            <p:ph type="body" idx="1"/>
          </p:nvPr>
        </p:nvSpPr>
        <p:spPr>
          <a:xfrm>
            <a:off x="4644675" y="500925"/>
            <a:ext cx="4166400" cy="4098600"/>
          </a:xfrm>
          <a:prstGeom prst="rect">
            <a:avLst/>
          </a:prstGeom>
          <a:solidFill>
            <a:srgbClr val="FFF2CC"/>
          </a:solidFill>
        </p:spPr>
        <p:txBody>
          <a:bodyPr spcFirstLastPara="1" wrap="square" lIns="91425" tIns="91425" rIns="91425" bIns="91425" anchor="t" anchorCtr="0">
            <a:normAutofit/>
          </a:bodyPr>
          <a:lstStyle/>
          <a:p>
            <a:pPr marL="0" lvl="0" indent="0" algn="l" rtl="0">
              <a:spcBef>
                <a:spcPts val="2400"/>
              </a:spcBef>
              <a:spcAft>
                <a:spcPts val="0"/>
              </a:spcAft>
              <a:buNone/>
            </a:pPr>
            <a:endParaRPr sz="2300" b="1">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Chernev, A., 2020. The marketing plan handbook. Cerebellum Press.</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Economictimes (2022).</a:t>
            </a:r>
            <a:r>
              <a:rPr lang="en" sz="1100" i="1">
                <a:solidFill>
                  <a:srgbClr val="000000"/>
                </a:solidFill>
                <a:latin typeface="Arial"/>
                <a:ea typeface="Arial"/>
                <a:cs typeface="Arial"/>
                <a:sym typeface="Arial"/>
              </a:rPr>
              <a:t> UK unemployment rate at a 48-year low, with rise in long-term sickness. Read full story here. </a:t>
            </a:r>
            <a:r>
              <a:rPr lang="en" sz="1100">
                <a:solidFill>
                  <a:srgbClr val="000000"/>
                </a:solidFill>
                <a:latin typeface="Arial"/>
                <a:ea typeface="Arial"/>
                <a:cs typeface="Arial"/>
                <a:sym typeface="Arial"/>
              </a:rPr>
              <a:t>[online] Available at:&lt;</a:t>
            </a:r>
            <a:r>
              <a:rPr lang="en" sz="1100" u="sng">
                <a:solidFill>
                  <a:srgbClr val="000000"/>
                </a:solidFill>
                <a:latin typeface="Arial"/>
                <a:ea typeface="Arial"/>
                <a:cs typeface="Arial"/>
                <a:sym typeface="Arial"/>
                <a:hlinkClick r:id="rId3">
                  <a:extLst>
                    <a:ext uri="{A12FA001-AC4F-418D-AE19-62706E023703}">
                      <ahyp:hlinkClr xmlns:ahyp="http://schemas.microsoft.com/office/drawing/2018/hyperlinkcolor" val="tx"/>
                    </a:ext>
                  </a:extLst>
                </a:hlinkClick>
              </a:rPr>
              <a:t>https://economictimes.indiatimes.com/news/international/uk/uk-unemployment-rate-at-48-year-low-with-rise-in-long-term-sickness-read-full-storyhere/articleshow/94785588.cms?from=mdr</a:t>
            </a:r>
            <a:r>
              <a:rPr lang="en" sz="1100">
                <a:solidFill>
                  <a:srgbClr val="000000"/>
                </a:solidFill>
                <a:latin typeface="Arial"/>
                <a:ea typeface="Arial"/>
                <a:cs typeface="Arial"/>
                <a:sym typeface="Arial"/>
              </a:rPr>
              <a:t>.&gt; [Accessed on 23 may 2023]</a:t>
            </a:r>
            <a:endParaRPr sz="1100">
              <a:solidFill>
                <a:srgbClr val="000000"/>
              </a:solidFill>
              <a:latin typeface="Arial"/>
              <a:ea typeface="Arial"/>
              <a:cs typeface="Arial"/>
              <a:sym typeface="Arial"/>
            </a:endParaRPr>
          </a:p>
          <a:p>
            <a:pPr marL="0" lvl="0" indent="0" algn="l" rtl="0">
              <a:spcBef>
                <a:spcPts val="1200"/>
              </a:spcBef>
              <a:spcAft>
                <a:spcPts val="0"/>
              </a:spcAft>
              <a:buNone/>
            </a:pPr>
            <a:r>
              <a:rPr lang="en" sz="1100">
                <a:solidFill>
                  <a:srgbClr val="000000"/>
                </a:solidFill>
                <a:latin typeface="Arial"/>
                <a:ea typeface="Arial"/>
                <a:cs typeface="Arial"/>
                <a:sym typeface="Arial"/>
              </a:rPr>
              <a:t>Fedoryshyna, L., Halachenko, O., Ohiienko, A., Blyznyuk, A., Znachek, R. and Tsurkan, N., 2021. Digital marketing in strategic management in the field of the tourism. </a:t>
            </a:r>
            <a:r>
              <a:rPr lang="en" sz="1100" i="1">
                <a:solidFill>
                  <a:srgbClr val="000000"/>
                </a:solidFill>
                <a:latin typeface="Arial"/>
                <a:ea typeface="Arial"/>
                <a:cs typeface="Arial"/>
                <a:sym typeface="Arial"/>
              </a:rPr>
              <a:t>Journal of Information Technology Management</a:t>
            </a:r>
            <a:r>
              <a:rPr lang="en" sz="1100">
                <a:solidFill>
                  <a:srgbClr val="000000"/>
                </a:solidFill>
                <a:latin typeface="Arial"/>
                <a:ea typeface="Arial"/>
                <a:cs typeface="Arial"/>
                <a:sym typeface="Arial"/>
              </a:rPr>
              <a:t>, </a:t>
            </a:r>
            <a:r>
              <a:rPr lang="en" sz="1100" i="1">
                <a:solidFill>
                  <a:srgbClr val="000000"/>
                </a:solidFill>
                <a:latin typeface="Arial"/>
                <a:ea typeface="Arial"/>
                <a:cs typeface="Arial"/>
                <a:sym typeface="Arial"/>
              </a:rPr>
              <a:t>13</a:t>
            </a:r>
            <a:r>
              <a:rPr lang="en" sz="1100">
                <a:solidFill>
                  <a:srgbClr val="000000"/>
                </a:solidFill>
                <a:latin typeface="Arial"/>
                <a:ea typeface="Arial"/>
                <a:cs typeface="Arial"/>
                <a:sym typeface="Arial"/>
              </a:rPr>
              <a:t>(Special Issue: Role of ICT in Advancing Business and Management), pp.22-41.</a:t>
            </a:r>
            <a:endParaRPr sz="1100">
              <a:solidFill>
                <a:srgbClr val="000000"/>
              </a:solidFill>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79" name="Google Shape;179;p30"/>
          <p:cNvPicPr preferRelativeResize="0"/>
          <p:nvPr/>
        </p:nvPicPr>
        <p:blipFill>
          <a:blip r:embed="rId3">
            <a:alphaModFix/>
          </a:blip>
          <a:stretch>
            <a:fillRect/>
          </a:stretch>
        </p:blipFill>
        <p:spPr>
          <a:xfrm>
            <a:off x="732250" y="147200"/>
            <a:ext cx="7286925" cy="4849100"/>
          </a:xfrm>
          <a:prstGeom prst="rect">
            <a:avLst/>
          </a:prstGeom>
          <a:noFill/>
          <a:ln>
            <a:noFill/>
          </a:ln>
        </p:spPr>
      </p:pic>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18</Slides>
  <Notes>18</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Paradigm</vt:lpstr>
      <vt:lpstr>Marketing Essentials          Student Name: Lacramioara Maria Tiuca Student ID:2230072   </vt:lpstr>
      <vt:lpstr>Contents</vt:lpstr>
      <vt:lpstr>Introduction  </vt:lpstr>
      <vt:lpstr>Situation Analysis </vt:lpstr>
      <vt:lpstr>Company</vt:lpstr>
      <vt:lpstr>Customers</vt:lpstr>
      <vt:lpstr>Competitors   </vt:lpstr>
      <vt:lpstr>Collaborators</vt:lpstr>
      <vt:lpstr>Climate</vt:lpstr>
      <vt:lpstr>Marketing mix  </vt:lpstr>
      <vt:lpstr>Objectives</vt:lpstr>
      <vt:lpstr>Strategy </vt:lpstr>
      <vt:lpstr>Tactics</vt:lpstr>
      <vt:lpstr>Action </vt:lpstr>
      <vt:lpstr>Control</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Student Name: Lacramioara Maria Tiuca Student ID:2230072   </dc:title>
  <cp:lastModifiedBy>Valentina Voicu</cp:lastModifiedBy>
  <cp:revision>2</cp:revision>
  <dcterms:modified xsi:type="dcterms:W3CDTF">2023-05-26T08:48:25Z</dcterms:modified>
</cp:coreProperties>
</file>