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7" r:id="rId2"/>
    <p:sldId id="258" r:id="rId3"/>
    <p:sldId id="259" r:id="rId4"/>
    <p:sldId id="261" r:id="rId5"/>
    <p:sldId id="266" r:id="rId6"/>
    <p:sldId id="260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58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A39EBA-A6D0-427D-ADB8-3DB1B7D51A72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168864-054A-4326-891A-61155219A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170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Possibly move to week 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31871-5EFB-49B0-B511-513B6AE2E6B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584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64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648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739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803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389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074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779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272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771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166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358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1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literacyandnumeracywithtugade.blogspot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869841E-71E7-4F51-8E6F-5E8A5E3756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tree with letters and numbers&#10;&#10;Description automatically generated">
            <a:extLst>
              <a:ext uri="{FF2B5EF4-FFF2-40B4-BE49-F238E27FC236}">
                <a16:creationId xmlns:a16="http://schemas.microsoft.com/office/drawing/2014/main" id="{CE48C3A9-4D3D-4476-1382-C48A971E7F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22806" r="-1" b="22055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4B067E-A161-4B29-A8FA-FEEB194495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7" y="1298448"/>
            <a:ext cx="3685070" cy="3255264"/>
          </a:xfrm>
        </p:spPr>
        <p:txBody>
          <a:bodyPr>
            <a:normAutofit/>
          </a:bodyPr>
          <a:lstStyle/>
          <a:p>
            <a:r>
              <a:rPr lang="en-GB" sz="4800"/>
              <a:t>ECES5022/C</a:t>
            </a:r>
            <a:br>
              <a:rPr lang="en-GB" sz="4800"/>
            </a:br>
            <a:br>
              <a:rPr lang="en-GB" sz="4800"/>
            </a:br>
            <a:r>
              <a:rPr lang="en-GB" sz="4800"/>
              <a:t>Y Tri R</a:t>
            </a:r>
            <a:br>
              <a:rPr lang="en-GB" sz="4800"/>
            </a:br>
            <a:r>
              <a:rPr lang="en-GB" sz="4800"/>
              <a:t>The Three Rs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7" y="4670246"/>
            <a:ext cx="3685070" cy="914400"/>
          </a:xfrm>
        </p:spPr>
        <p:txBody>
          <a:bodyPr>
            <a:normAutofit/>
          </a:bodyPr>
          <a:lstStyle/>
          <a:p>
            <a:endParaRPr lang="en-GB"/>
          </a:p>
          <a:p>
            <a:r>
              <a:rPr lang="en-GB" dirty="0" err="1"/>
              <a:t>Sesiwn</a:t>
            </a:r>
            <a:r>
              <a:rPr lang="en-GB" dirty="0"/>
              <a:t> 10  / Session 10</a:t>
            </a:r>
          </a:p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0C741F-0826-4AB6-A92E-AB4EB5021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831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25F4E-3452-A042-F156-A07848B83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Ailadrodd</a:t>
            </a:r>
            <a:br>
              <a:rPr lang="en-GB" dirty="0"/>
            </a:br>
            <a:r>
              <a:rPr lang="en-GB" dirty="0"/>
              <a:t>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A0BE1-79D9-3B07-E037-3C2CC37E70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Beth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drafod</a:t>
            </a:r>
            <a:r>
              <a:rPr lang="en-GB" dirty="0"/>
              <a:t>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? </a:t>
            </a:r>
          </a:p>
          <a:p>
            <a:endParaRPr lang="en-GB" dirty="0"/>
          </a:p>
          <a:p>
            <a:r>
              <a:rPr lang="en-GB" dirty="0"/>
              <a:t>A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gennych</a:t>
            </a:r>
            <a:r>
              <a:rPr lang="en-GB" dirty="0"/>
              <a:t> chi </a:t>
            </a:r>
            <a:r>
              <a:rPr lang="en-GB" dirty="0" err="1"/>
              <a:t>unrhyw</a:t>
            </a:r>
            <a:r>
              <a:rPr lang="en-GB" dirty="0"/>
              <a:t> </a:t>
            </a:r>
            <a:r>
              <a:rPr lang="en-GB" dirty="0" err="1"/>
              <a:t>gwestiynau</a:t>
            </a:r>
            <a:r>
              <a:rPr lang="en-GB" dirty="0"/>
              <a:t>?</a:t>
            </a:r>
          </a:p>
          <a:p>
            <a:endParaRPr lang="en-GB" dirty="0"/>
          </a:p>
          <a:p>
            <a:r>
              <a:rPr lang="en-GB" dirty="0"/>
              <a:t>What have we covered so far?</a:t>
            </a:r>
          </a:p>
          <a:p>
            <a:endParaRPr lang="en-GB" dirty="0"/>
          </a:p>
          <a:p>
            <a:r>
              <a:rPr lang="en-GB" dirty="0"/>
              <a:t>Do you have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591658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D46D8-3057-9F42-32C7-0E013DAD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Amcanion</a:t>
            </a:r>
            <a:br>
              <a:rPr lang="en-GB" dirty="0"/>
            </a:br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EBF96-39D3-16AC-AB8C-78840A67B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Erbyn</a:t>
            </a:r>
            <a:r>
              <a:rPr lang="en-GB" dirty="0"/>
              <a:t> </a:t>
            </a:r>
            <a:r>
              <a:rPr lang="en-GB" dirty="0" err="1"/>
              <a:t>diwedd</a:t>
            </a:r>
            <a:r>
              <a:rPr lang="en-GB" dirty="0"/>
              <a:t> y </a:t>
            </a:r>
            <a:r>
              <a:rPr lang="en-GB" dirty="0" err="1"/>
              <a:t>sesiwn</a:t>
            </a:r>
            <a:r>
              <a:rPr lang="en-GB" dirty="0"/>
              <a:t> hon, </a:t>
            </a:r>
            <a:r>
              <a:rPr lang="en-GB" dirty="0" err="1"/>
              <a:t>byddwch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
</a:t>
            </a:r>
            <a:r>
              <a:rPr lang="en-GB" dirty="0" err="1"/>
              <a:t>Gwerthuso</a:t>
            </a:r>
            <a:r>
              <a:rPr lang="en-GB" dirty="0"/>
              <a:t> </a:t>
            </a:r>
            <a:r>
              <a:rPr lang="en-GB" dirty="0" err="1"/>
              <a:t>effeithiolrwydd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llythrennedd</a:t>
            </a:r>
            <a:r>
              <a:rPr lang="en-GB" dirty="0"/>
              <a:t> a </a:t>
            </a:r>
            <a:r>
              <a:rPr lang="en-GB" dirty="0" err="1"/>
              <a:t>rhifedd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bywyd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yr 21ain </a:t>
            </a:r>
            <a:r>
              <a:rPr lang="en-GB" dirty="0" err="1"/>
              <a:t>ganrif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By the end of this session, you will be able to </a:t>
            </a:r>
          </a:p>
          <a:p>
            <a:r>
              <a:rPr lang="en-GB" dirty="0"/>
              <a:t>Evaluate the efficacy of literacy and numeracy education in developing skills for life in the 21</a:t>
            </a:r>
            <a:r>
              <a:rPr lang="en-GB" baseline="30000" dirty="0"/>
              <a:t>st</a:t>
            </a:r>
            <a:r>
              <a:rPr lang="en-GB" dirty="0"/>
              <a:t> century. </a:t>
            </a:r>
          </a:p>
        </p:txBody>
      </p:sp>
    </p:spTree>
    <p:extLst>
      <p:ext uri="{BB962C8B-B14F-4D97-AF65-F5344CB8AC3E}">
        <p14:creationId xmlns:p14="http://schemas.microsoft.com/office/powerpoint/2010/main" val="256889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6CF2D-151F-615C-DEEF-9A7BE73D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/>
              <a:t>Sesiwn </a:t>
            </a:r>
            <a:r>
              <a:rPr lang="en-GB" dirty="0"/>
              <a:t>Heddiw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Today’s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61FF8-10A4-CBA7-8E0C-1D76104C2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noProof="0" dirty="0"/>
              <a:t>Yn seiliedig ar y cynnwys anghydamserol o wythnos un byddwch yn trafod y datganiad
Mae'r gallu i ddarllen a gwerthuso testun yn feirniadol a chymhwyso cysyniadau mathemategol yn gyflym ac yn hawdd yn sgil allweddol mewn bywyd a gwaith ac nid oes angen newid y fframwaith llythrennedd a rhifedd trawsgwricwlaidd.
Byddwch yn cael eich neilltuo i grŵp a fydd naill ai'n dadlau o blaid neu yn erbyn y datganiad.
Bydd angen i chi ddeall dwy ochr y ddadl i'ch galluogi i ragfynegi ac ymateb i ddadleuon y gwrthwynebwyr.
Bydd gennych 45 munud i baratoi eich safbwynt.
Bydd y ddadl yn cael ei strwythuro fel a ganlyn:</a:t>
            </a:r>
          </a:p>
          <a:p>
            <a:pPr lvl="1"/>
            <a:r>
              <a:rPr lang="cy-GB" noProof="0" dirty="0"/>
              <a:t>Dadleuon agoriadol o blaid– 10 munud
Dadleuon agoriadol yn erbyn – 10 munud
Gwrth-ddadleuon o blaid– 5 munud
Gwrth-ddadleuon yn erbyn – 5 munud
Sesiwn Holi ac Ateb - 20 munud
Pleidleisio– 5 munud.</a:t>
            </a:r>
          </a:p>
        </p:txBody>
      </p:sp>
    </p:spTree>
    <p:extLst>
      <p:ext uri="{BB962C8B-B14F-4D97-AF65-F5344CB8AC3E}">
        <p14:creationId xmlns:p14="http://schemas.microsoft.com/office/powerpoint/2010/main" val="84100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6CF2D-151F-615C-DEEF-9A7BE73D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61FF8-10A4-CBA7-8E0C-1D76104C2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Based on the asynchronous content from week one you will be debating the statement</a:t>
            </a:r>
          </a:p>
          <a:p>
            <a:r>
              <a:rPr lang="en-GB" dirty="0"/>
              <a:t>The ability to read and critically evaluate text and apply mathematical concepts quickly and easily is a key skill in life and work and the cross-curricula literacy and numeracy framework does not need to be changed.</a:t>
            </a:r>
          </a:p>
          <a:p>
            <a:r>
              <a:rPr lang="en-GB" dirty="0"/>
              <a:t>You will be assigned a group and will either argue for or against the statement.</a:t>
            </a:r>
          </a:p>
          <a:p>
            <a:r>
              <a:rPr lang="en-GB" dirty="0"/>
              <a:t>You will need to understand both sides of the argument to allow you to predict and counter the oppositions arguments.</a:t>
            </a:r>
          </a:p>
          <a:p>
            <a:r>
              <a:rPr lang="en-GB" dirty="0"/>
              <a:t>You will have 45 minutes to prepare your position.</a:t>
            </a:r>
          </a:p>
          <a:p>
            <a:r>
              <a:rPr lang="en-GB" dirty="0"/>
              <a:t>The debate will be structured</a:t>
            </a:r>
          </a:p>
          <a:p>
            <a:pPr lvl="1"/>
            <a:r>
              <a:rPr lang="en-GB" dirty="0"/>
              <a:t>Opening arguments for – 10 minutes</a:t>
            </a:r>
          </a:p>
          <a:p>
            <a:pPr lvl="1"/>
            <a:r>
              <a:rPr lang="en-GB" dirty="0"/>
              <a:t>Opening arguments against – 10 minutes</a:t>
            </a:r>
          </a:p>
          <a:p>
            <a:pPr lvl="1"/>
            <a:r>
              <a:rPr lang="en-GB" dirty="0"/>
              <a:t>Counter arguments for – 5 minutes</a:t>
            </a:r>
          </a:p>
          <a:p>
            <a:pPr lvl="1"/>
            <a:r>
              <a:rPr lang="en-GB" dirty="0"/>
              <a:t>Counter arguments against – 5 minutes</a:t>
            </a:r>
          </a:p>
          <a:p>
            <a:pPr lvl="1"/>
            <a:r>
              <a:rPr lang="en-GB" dirty="0"/>
              <a:t>Q&amp;A – 20 minutes</a:t>
            </a:r>
          </a:p>
          <a:p>
            <a:pPr lvl="1"/>
            <a:r>
              <a:rPr lang="en-GB" dirty="0"/>
              <a:t>Vote – 5 minutes.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133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5D533-CEA2-599B-4663-E89FA0688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Paratoi</a:t>
            </a:r>
            <a:br>
              <a:rPr lang="en-GB" dirty="0"/>
            </a:br>
            <a:r>
              <a:rPr lang="en-GB" dirty="0"/>
              <a:t>Preparation Time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FD093-0F0C-593D-B4E5-535F811E21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302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E92AA-9E7E-58E0-F6A5-8171FAE57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Trafodwch</a:t>
            </a:r>
            <a:br>
              <a:rPr lang="en-GB" dirty="0"/>
            </a:br>
            <a:r>
              <a:rPr lang="en-GB" dirty="0"/>
              <a:t>Debate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74962C-52DD-79DB-7353-DF6483173775}"/>
              </a:ext>
            </a:extLst>
          </p:cNvPr>
          <p:cNvSpPr txBox="1">
            <a:spLocks noChangeAspect="1"/>
          </p:cNvSpPr>
          <p:nvPr/>
        </p:nvSpPr>
        <p:spPr>
          <a:xfrm>
            <a:off x="4038600" y="662939"/>
            <a:ext cx="6840000" cy="7200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n>
                  <a:solidFill>
                    <a:schemeClr val="accent1"/>
                  </a:solidFill>
                </a:ln>
              </a:rPr>
              <a:t>Opening Statement – For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ED5773-9BF5-DEDB-1EF9-6BE80216B95C}"/>
              </a:ext>
            </a:extLst>
          </p:cNvPr>
          <p:cNvSpPr txBox="1">
            <a:spLocks noChangeAspect="1"/>
          </p:cNvSpPr>
          <p:nvPr/>
        </p:nvSpPr>
        <p:spPr>
          <a:xfrm>
            <a:off x="4038600" y="2057399"/>
            <a:ext cx="6840000" cy="64633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n>
                  <a:solidFill>
                    <a:schemeClr val="accent1"/>
                  </a:solidFill>
                </a:ln>
              </a:rPr>
              <a:t>Opening Statement – Against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4C0D80-2B73-DD53-D4F9-B003D46EA547}"/>
              </a:ext>
            </a:extLst>
          </p:cNvPr>
          <p:cNvSpPr txBox="1">
            <a:spLocks noChangeAspect="1"/>
          </p:cNvSpPr>
          <p:nvPr/>
        </p:nvSpPr>
        <p:spPr>
          <a:xfrm>
            <a:off x="4038600" y="3434271"/>
            <a:ext cx="6840000" cy="64633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n>
                  <a:solidFill>
                    <a:schemeClr val="accent1"/>
                  </a:solidFill>
                </a:ln>
              </a:rPr>
              <a:t>Counter Argument – For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7579E6-79F4-EF72-BBDE-125131A4B28C}"/>
              </a:ext>
            </a:extLst>
          </p:cNvPr>
          <p:cNvSpPr txBox="1">
            <a:spLocks noChangeAspect="1"/>
          </p:cNvSpPr>
          <p:nvPr/>
        </p:nvSpPr>
        <p:spPr>
          <a:xfrm>
            <a:off x="4038600" y="4811143"/>
            <a:ext cx="6840000" cy="64633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n>
                  <a:solidFill>
                    <a:schemeClr val="accent1"/>
                  </a:solidFill>
                </a:ln>
              </a:rPr>
              <a:t>Counter Argument – Against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383B7A-D396-CF8F-8699-B50340766082}"/>
              </a:ext>
            </a:extLst>
          </p:cNvPr>
          <p:cNvSpPr/>
          <p:nvPr/>
        </p:nvSpPr>
        <p:spPr>
          <a:xfrm>
            <a:off x="4038600" y="645352"/>
            <a:ext cx="6840000" cy="737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009993-8F3F-2383-F474-3320B175E78F}"/>
              </a:ext>
            </a:extLst>
          </p:cNvPr>
          <p:cNvSpPr/>
          <p:nvPr/>
        </p:nvSpPr>
        <p:spPr>
          <a:xfrm>
            <a:off x="4038600" y="2011770"/>
            <a:ext cx="6840000" cy="737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3841304-3B56-C9D5-3298-95726FFD0C4D}"/>
              </a:ext>
            </a:extLst>
          </p:cNvPr>
          <p:cNvSpPr/>
          <p:nvPr/>
        </p:nvSpPr>
        <p:spPr>
          <a:xfrm>
            <a:off x="4038600" y="3388642"/>
            <a:ext cx="6840000" cy="737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71374D-BFA6-7473-F4E8-34608E22A638}"/>
              </a:ext>
            </a:extLst>
          </p:cNvPr>
          <p:cNvSpPr/>
          <p:nvPr/>
        </p:nvSpPr>
        <p:spPr>
          <a:xfrm>
            <a:off x="4038600" y="4765514"/>
            <a:ext cx="6840000" cy="737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55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6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9F535-6029-64AD-3FDB-60C6A8FA3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Trafodwch</a:t>
            </a:r>
            <a:br>
              <a:rPr lang="en-GB" dirty="0"/>
            </a:br>
            <a:r>
              <a:rPr lang="en-GB" dirty="0"/>
              <a:t>Debate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23E4AE-6E94-EDE8-72BF-6327EE145514}"/>
              </a:ext>
            </a:extLst>
          </p:cNvPr>
          <p:cNvSpPr txBox="1"/>
          <p:nvPr/>
        </p:nvSpPr>
        <p:spPr>
          <a:xfrm>
            <a:off x="4014788" y="663892"/>
            <a:ext cx="6840000" cy="21600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dirty="0"/>
              <a:t>Q&amp;A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15B6FD-4AB4-F274-2EE3-9D7942EC95F7}"/>
              </a:ext>
            </a:extLst>
          </p:cNvPr>
          <p:cNvSpPr/>
          <p:nvPr/>
        </p:nvSpPr>
        <p:spPr>
          <a:xfrm>
            <a:off x="4000500" y="640080"/>
            <a:ext cx="6896100" cy="21945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D46D8-3057-9F42-32C7-0E013DAD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Amcanion</a:t>
            </a:r>
            <a:br>
              <a:rPr lang="en-GB" dirty="0"/>
            </a:br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EBF96-39D3-16AC-AB8C-78840A67B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ddiwedd</a:t>
            </a:r>
            <a:r>
              <a:rPr lang="en-GB" dirty="0"/>
              <a:t> y </a:t>
            </a:r>
            <a:r>
              <a:rPr lang="en-GB" dirty="0" err="1"/>
              <a:t>sesiwn</a:t>
            </a:r>
            <a:r>
              <a:rPr lang="en-GB" dirty="0"/>
              <a:t> hon, a </a:t>
            </a:r>
            <a:r>
              <a:rPr lang="en-GB" dirty="0" err="1"/>
              <a:t>ydych</a:t>
            </a:r>
            <a:r>
              <a:rPr lang="en-GB" dirty="0"/>
              <a:t> </a:t>
            </a:r>
            <a:r>
              <a:rPr lang="en-GB" dirty="0" err="1"/>
              <a:t>chi'n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
</a:t>
            </a:r>
            <a:r>
              <a:rPr lang="en-GB" dirty="0" err="1"/>
              <a:t>Gwerthuso</a:t>
            </a:r>
            <a:r>
              <a:rPr lang="en-GB" dirty="0"/>
              <a:t> </a:t>
            </a:r>
            <a:r>
              <a:rPr lang="en-GB" dirty="0" err="1"/>
              <a:t>effeithiolrwydd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llythrennedd</a:t>
            </a:r>
            <a:r>
              <a:rPr lang="en-GB" dirty="0"/>
              <a:t> a </a:t>
            </a:r>
            <a:r>
              <a:rPr lang="en-GB" dirty="0" err="1"/>
              <a:t>rhifedd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bywyd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yr 21ain </a:t>
            </a:r>
            <a:r>
              <a:rPr lang="en-GB" dirty="0" err="1"/>
              <a:t>ganrif</a:t>
            </a:r>
            <a:r>
              <a:rPr lang="en-GB" dirty="0"/>
              <a:t>.</a:t>
            </a:r>
          </a:p>
          <a:p>
            <a:r>
              <a:rPr lang="en-GB" dirty="0"/>
              <a:t>At the end of this session, are you able to </a:t>
            </a:r>
          </a:p>
          <a:p>
            <a:r>
              <a:rPr lang="en-GB" dirty="0"/>
              <a:t>Evaluate the efficacy of literacy and numeracy education in developing skills for life in the 21</a:t>
            </a:r>
            <a:r>
              <a:rPr lang="en-GB" baseline="30000" dirty="0"/>
              <a:t>st</a:t>
            </a:r>
            <a:r>
              <a:rPr lang="en-GB" dirty="0"/>
              <a:t> century. </a:t>
            </a:r>
          </a:p>
        </p:txBody>
      </p:sp>
    </p:spTree>
    <p:extLst>
      <p:ext uri="{BB962C8B-B14F-4D97-AF65-F5344CB8AC3E}">
        <p14:creationId xmlns:p14="http://schemas.microsoft.com/office/powerpoint/2010/main" val="2745700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6A6AF-44E4-25D9-A759-C89FF0383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Cwestiynau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Questions?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550C7-5313-374B-6765-C75C526C6C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061899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18A1B607-7BAE-46D6-8090-545AC7BDD73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128</TotalTime>
  <Words>515</Words>
  <Application>Microsoft Office PowerPoint</Application>
  <PresentationFormat>Widescreen</PresentationFormat>
  <Paragraphs>47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Corbel</vt:lpstr>
      <vt:lpstr>Wingdings 2</vt:lpstr>
      <vt:lpstr>Frame</vt:lpstr>
      <vt:lpstr>ECES5022/C  Y Tri R The Three Rs </vt:lpstr>
      <vt:lpstr>Ailadrodd Recap</vt:lpstr>
      <vt:lpstr>Amcanion Objectives</vt:lpstr>
      <vt:lpstr>Sesiwn Heddiw  Today’s session</vt:lpstr>
      <vt:lpstr>Today’s session</vt:lpstr>
      <vt:lpstr>Amser Paratoi Preparation Time</vt:lpstr>
      <vt:lpstr>Trafodwch Debate</vt:lpstr>
      <vt:lpstr>Trafodwch Debate</vt:lpstr>
      <vt:lpstr>Amcanion Objectives</vt:lpstr>
      <vt:lpstr>Cwestiynau?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Meinir Jones</dc:creator>
  <cp:lastModifiedBy>Meinir Jones</cp:lastModifiedBy>
  <cp:revision>18</cp:revision>
  <dcterms:created xsi:type="dcterms:W3CDTF">2023-09-15T14:32:49Z</dcterms:created>
  <dcterms:modified xsi:type="dcterms:W3CDTF">2024-10-28T08:47:40Z</dcterms:modified>
</cp:coreProperties>
</file>