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7" r:id="rId6"/>
    <p:sldId id="258" r:id="rId7"/>
    <p:sldId id="262" r:id="rId8"/>
    <p:sldId id="263" r:id="rId9"/>
    <p:sldId id="261" r:id="rId10"/>
    <p:sldId id="264"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0277" autoAdjust="0"/>
  </p:normalViewPr>
  <p:slideViewPr>
    <p:cSldViewPr snapToGrid="0">
      <p:cViewPr varScale="1">
        <p:scale>
          <a:sx n="60" d="100"/>
          <a:sy n="60" d="100"/>
        </p:scale>
        <p:origin x="13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7C3EE2-98BC-48A1-9FE9-94CEDA7A8F27}" type="datetimeFigureOut">
              <a:rPr lang="en-GB" smtClean="0"/>
              <a:t>01/10/2021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8F2269-FF3D-4902-84AF-1603FAF3F810}" type="slidenum">
              <a:rPr lang="en-GB" smtClean="0"/>
              <a:t>‹#›</a:t>
            </a:fld>
            <a:endParaRPr lang="en-GB"/>
          </a:p>
        </p:txBody>
      </p:sp>
    </p:spTree>
    <p:extLst>
      <p:ext uri="{BB962C8B-B14F-4D97-AF65-F5344CB8AC3E}">
        <p14:creationId xmlns:p14="http://schemas.microsoft.com/office/powerpoint/2010/main" val="1587282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Chartered Institute of Personnel Development (CIPD) are a well-established HR and training specialist across the UK.</a:t>
            </a:r>
          </a:p>
        </p:txBody>
      </p:sp>
      <p:sp>
        <p:nvSpPr>
          <p:cNvPr id="4" name="Slide Number Placeholder 3"/>
          <p:cNvSpPr>
            <a:spLocks noGrp="1"/>
          </p:cNvSpPr>
          <p:nvPr>
            <p:ph type="sldNum" sz="quarter" idx="5"/>
          </p:nvPr>
        </p:nvSpPr>
        <p:spPr/>
        <p:txBody>
          <a:bodyPr/>
          <a:lstStyle/>
          <a:p>
            <a:fld id="{D88F2269-FF3D-4902-84AF-1603FAF3F810}" type="slidenum">
              <a:rPr lang="en-GB" smtClean="0"/>
              <a:t>3</a:t>
            </a:fld>
            <a:endParaRPr lang="en-GB"/>
          </a:p>
        </p:txBody>
      </p:sp>
    </p:spTree>
    <p:extLst>
      <p:ext uri="{BB962C8B-B14F-4D97-AF65-F5344CB8AC3E}">
        <p14:creationId xmlns:p14="http://schemas.microsoft.com/office/powerpoint/2010/main" val="2684513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have a good standard of communication skills and interpersonal skills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Workaholic: I’m working very hard to complete my studies and I am a very keen worker to achieve a position with I the HR department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My Confidence is very appreciated by the staff and other team members I’m working with I always have an input but find if I have an issue, I’m not shy to ask questions give ideas, which is thinking outside the box,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My presentation skills I find a bit of a struggle as I don’t fill comfortable standing up and talking in front of others bur if needs be I will give it a go to help my team members or employees.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working with others to attend classes my attendance is excellent on the other hand my punctuality should be worked on because time is of the essence which is very import in the HR industry as you must show staff a good practice, this means leading by example.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Software skills are improving by the day as practice makes perfect, working under pressure to meet deadlines as also help with my increase to for fill my own expectations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Studying to learn on the job has improved my knowledge with taking on more responsibility and showing what skills I have learnt at university now I have upgraded my business ethics. Giving me a better opportunity to show I am working towards gaining a degree to be able to go forward and apply for the ultimate job a role as a Human Resources officer. The threats that I face is competition from others who have the same experience as myself and are looking to go for my same position, creating job uncertainty.</a:t>
            </a:r>
          </a:p>
          <a:p>
            <a:endParaRPr lang="en-GB" dirty="0"/>
          </a:p>
        </p:txBody>
      </p:sp>
      <p:sp>
        <p:nvSpPr>
          <p:cNvPr id="4" name="Slide Number Placeholder 3"/>
          <p:cNvSpPr>
            <a:spLocks noGrp="1"/>
          </p:cNvSpPr>
          <p:nvPr>
            <p:ph type="sldNum" sz="quarter" idx="5"/>
          </p:nvPr>
        </p:nvSpPr>
        <p:spPr/>
        <p:txBody>
          <a:bodyPr/>
          <a:lstStyle/>
          <a:p>
            <a:fld id="{D88F2269-FF3D-4902-84AF-1603FAF3F810}" type="slidenum">
              <a:rPr lang="en-GB" smtClean="0"/>
              <a:t>4</a:t>
            </a:fld>
            <a:endParaRPr lang="en-GB"/>
          </a:p>
        </p:txBody>
      </p:sp>
    </p:spTree>
    <p:extLst>
      <p:ext uri="{BB962C8B-B14F-4D97-AF65-F5344CB8AC3E}">
        <p14:creationId xmlns:p14="http://schemas.microsoft.com/office/powerpoint/2010/main" val="3778184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Behaviour plays a major part within an organisation can define "that represents an individual personality communication style. The behavioural of an individual can play a major influence through perceptions, learning, and ability are all motivational key factors that impact each employee.it will reflect on the improvement of productivity and efficiency of the organisation. </a:t>
            </a:r>
            <a:endParaRPr lang="en-GB" dirty="0"/>
          </a:p>
        </p:txBody>
      </p:sp>
      <p:sp>
        <p:nvSpPr>
          <p:cNvPr id="4" name="Slide Number Placeholder 3"/>
          <p:cNvSpPr>
            <a:spLocks noGrp="1"/>
          </p:cNvSpPr>
          <p:nvPr>
            <p:ph type="sldNum" sz="quarter" idx="5"/>
          </p:nvPr>
        </p:nvSpPr>
        <p:spPr/>
        <p:txBody>
          <a:bodyPr/>
          <a:lstStyle/>
          <a:p>
            <a:fld id="{D88F2269-FF3D-4902-84AF-1603FAF3F810}" type="slidenum">
              <a:rPr lang="en-GB" smtClean="0"/>
              <a:t>5</a:t>
            </a:fld>
            <a:endParaRPr lang="en-GB"/>
          </a:p>
        </p:txBody>
      </p:sp>
    </p:spTree>
    <p:extLst>
      <p:ext uri="{BB962C8B-B14F-4D97-AF65-F5344CB8AC3E}">
        <p14:creationId xmlns:p14="http://schemas.microsoft.com/office/powerpoint/2010/main" val="1333846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Step</a:t>
            </a:r>
            <a:r>
              <a:rPr lang="en-GB" sz="1800" dirty="0">
                <a:effectLst/>
                <a:latin typeface="Calibri" panose="020F0502020204030204" pitchFamily="34" charset="0"/>
                <a:ea typeface="Calibri" panose="020F0502020204030204" pitchFamily="34" charset="0"/>
                <a:cs typeface="Times New Roman" panose="02020603050405020304" pitchFamily="18" charset="0"/>
              </a:rPr>
              <a:t> 1: Complete Human Resources Education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Requirements of this calibre are normally fulfilled by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bachelor’s degree programs in human resources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This can be achieved through a school’s business management department.</a:t>
            </a:r>
          </a:p>
          <a:p>
            <a:pPr>
              <a:lnSpc>
                <a:spcPct val="107000"/>
              </a:lnSpc>
              <a:spcAft>
                <a:spcPts val="800"/>
              </a:spcAft>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Core lessons such as accounting, statistics, information technology, Human resources, Economic, Business, Human resource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Completing an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internship</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the field can provide a plethora of insights and experiences which can help you better understand the usefulness and application of HR in the workplace.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Step</a:t>
            </a:r>
            <a:r>
              <a:rPr lang="en-GB" sz="1800" dirty="0">
                <a:effectLst/>
                <a:latin typeface="Calibri" panose="020F0502020204030204" pitchFamily="34" charset="0"/>
                <a:ea typeface="Calibri" panose="020F0502020204030204" pitchFamily="34" charset="0"/>
                <a:cs typeface="Times New Roman" panose="02020603050405020304" pitchFamily="18" charset="0"/>
              </a:rPr>
              <a:t> 2: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Gain Hr job Experience, as aforementioned when regarding Internships</a:t>
            </a:r>
            <a:r>
              <a:rPr lang="en-GB" sz="1800" dirty="0">
                <a:effectLst/>
                <a:latin typeface="Calibri" panose="020F0502020204030204" pitchFamily="34" charset="0"/>
                <a:ea typeface="Calibri" panose="020F0502020204030204" pitchFamily="34" charset="0"/>
                <a:cs typeface="Times New Roman" panose="02020603050405020304" pitchFamily="18" charset="0"/>
              </a:rPr>
              <a:t>, Work experience in the field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is priceless, being able to utilise skills, techniques and experience the day to day of a HR Role is invaluable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comparison to the theory of the subject in courses. Bachelor's degree programs prepare the entry level such as HR Specialist or HR Assistant this work is assisting with keeping records, compensation, work performance. The entry level role may assist with training and development plus employee orientation. Organisation such as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SHRM</a:t>
            </a:r>
            <a:r>
              <a:rPr lang="en-GB" sz="1800" dirty="0">
                <a:effectLst/>
                <a:latin typeface="Calibri" panose="020F0502020204030204" pitchFamily="34" charset="0"/>
                <a:ea typeface="Calibri" panose="020F0502020204030204" pitchFamily="34" charset="0"/>
                <a:cs typeface="Times New Roman" panose="02020603050405020304" pitchFamily="18" charset="0"/>
              </a:rPr>
              <a:t>) Society for Human resources management have access to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seminars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conferences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preparing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certificates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community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forums</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where they can interact with other professionals, this is how they can form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network connections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Step</a:t>
            </a:r>
            <a:r>
              <a:rPr lang="en-GB" sz="1800" dirty="0">
                <a:effectLst/>
                <a:latin typeface="Calibri" panose="020F0502020204030204" pitchFamily="34" charset="0"/>
                <a:ea typeface="Calibri" panose="020F0502020204030204" pitchFamily="34" charset="0"/>
                <a:cs typeface="Times New Roman" panose="02020603050405020304" pitchFamily="18" charset="0"/>
              </a:rPr>
              <a:t> 3: Gain extra educational credits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bachelor’s degree is required but, on some occasions, it requires a Society of Human Resources, (SHRM) certification as additional HR education master’s degree, or a doctorate degree.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Masters 1-2 years, Doctorate 5-6 years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Step 4</a:t>
            </a:r>
            <a:r>
              <a:rPr lang="en-GB" sz="1800" dirty="0">
                <a:effectLst/>
                <a:latin typeface="Calibri" panose="020F0502020204030204" pitchFamily="34" charset="0"/>
                <a:ea typeface="Calibri" panose="020F0502020204030204" pitchFamily="34" charset="0"/>
                <a:cs typeface="Times New Roman" panose="02020603050405020304" pitchFamily="18" charset="0"/>
              </a:rPr>
              <a:t>: Meet Hr Manager requirements &amp; Apply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Having Human Recourse Management qualification means that you can apply for a job, most management job need 5 years’ experience as an assistant, or an HR generalist is necessary. You must require interpersonal relation skills, communication skills and excellent leadership skills. This requires having a firm </a:t>
            </a:r>
            <a:r>
              <a:rPr lang="en-GB" sz="1800" u="sng" dirty="0">
                <a:solidFill>
                  <a:srgbClr val="008080"/>
                </a:solidFill>
                <a:effectLst/>
                <a:latin typeface="Calibri" panose="020F0502020204030204" pitchFamily="34" charset="0"/>
                <a:ea typeface="Calibri" panose="020F0502020204030204" pitchFamily="34" charset="0"/>
                <a:cs typeface="Times New Roman" panose="02020603050405020304" pitchFamily="18" charset="0"/>
              </a:rPr>
              <a:t>grasp of employee and </a:t>
            </a:r>
            <a:r>
              <a:rPr lang="en-GB" sz="1800" u="sng" dirty="0" err="1">
                <a:solidFill>
                  <a:srgbClr val="008080"/>
                </a:solidFill>
                <a:effectLst/>
                <a:latin typeface="Calibri" panose="020F0502020204030204" pitchFamily="34" charset="0"/>
                <a:ea typeface="Calibri" panose="020F0502020204030204" pitchFamily="34" charset="0"/>
                <a:cs typeface="Times New Roman" panose="02020603050405020304" pitchFamily="18" charset="0"/>
              </a:rPr>
              <a:t>labor</a:t>
            </a:r>
            <a:r>
              <a:rPr lang="en-GB" sz="1800" u="sng" dirty="0">
                <a:solidFill>
                  <a:srgbClr val="008080"/>
                </a:solidFill>
                <a:effectLst/>
                <a:latin typeface="Calibri" panose="020F0502020204030204" pitchFamily="34" charset="0"/>
                <a:ea typeface="Calibri" panose="020F0502020204030204" pitchFamily="34" charset="0"/>
                <a:cs typeface="Times New Roman" panose="02020603050405020304" pitchFamily="18" charset="0"/>
              </a:rPr>
              <a:t> law.</a:t>
            </a:r>
            <a:r>
              <a:rPr lang="en-GB" sz="1800" dirty="0">
                <a:effectLst/>
                <a:latin typeface="Calibri" panose="020F0502020204030204" pitchFamily="34" charset="0"/>
                <a:ea typeface="Calibri" panose="020F0502020204030204" pitchFamily="34" charset="0"/>
                <a:cs typeface="Times New Roman" panose="02020603050405020304" pitchFamily="18" charset="0"/>
              </a:rPr>
              <a:t> Plus, capable of work within a stated business plan to develop staff and the needs of the business.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Step 5</a:t>
            </a:r>
            <a:r>
              <a:rPr lang="en-GB" sz="1800" dirty="0">
                <a:effectLst/>
                <a:latin typeface="Calibri" panose="020F0502020204030204" pitchFamily="34" charset="0"/>
                <a:ea typeface="Calibri" panose="020F0502020204030204" pitchFamily="34" charset="0"/>
                <a:cs typeface="Times New Roman" panose="02020603050405020304" pitchFamily="18" charset="0"/>
              </a:rPr>
              <a:t>: Consider Human Resource Management Certification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Typically, you don’t have to obtain a certificate, its in the businesses interest to employee certified staff.</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Overseeing workplace safety, General hiring and firing, Evaluation and labour relations, training programs and implement procedures, govern employee rights and policies, sexual harassment, and equal opportunity, travel maybe require for recruiting purposes. Generally, work in the office.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would at least need bachelor’s degree some employee requirements are masters or some field relating to business administration. Certification is available but this is voluntary. Five years’ experience is standard.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skills required are Leadership and speaking skills, organizational, develop your interpersonal skills and be good at decision making, most importantly you can use HR Management software.</a:t>
            </a:r>
          </a:p>
          <a:p>
            <a:endParaRPr lang="en-GB" dirty="0"/>
          </a:p>
        </p:txBody>
      </p:sp>
      <p:sp>
        <p:nvSpPr>
          <p:cNvPr id="4" name="Slide Number Placeholder 3"/>
          <p:cNvSpPr>
            <a:spLocks noGrp="1"/>
          </p:cNvSpPr>
          <p:nvPr>
            <p:ph type="sldNum" sz="quarter" idx="5"/>
          </p:nvPr>
        </p:nvSpPr>
        <p:spPr/>
        <p:txBody>
          <a:bodyPr/>
          <a:lstStyle/>
          <a:p>
            <a:fld id="{D88F2269-FF3D-4902-84AF-1603FAF3F810}" type="slidenum">
              <a:rPr lang="en-GB" smtClean="0"/>
              <a:t>6</a:t>
            </a:fld>
            <a:endParaRPr lang="en-GB"/>
          </a:p>
        </p:txBody>
      </p:sp>
    </p:spTree>
    <p:extLst>
      <p:ext uri="{BB962C8B-B14F-4D97-AF65-F5344CB8AC3E}">
        <p14:creationId xmlns:p14="http://schemas.microsoft.com/office/powerpoint/2010/main" val="3687533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8F2269-FF3D-4902-84AF-1603FAF3F810}" type="slidenum">
              <a:rPr lang="en-GB" smtClean="0"/>
              <a:t>7</a:t>
            </a:fld>
            <a:endParaRPr lang="en-GB"/>
          </a:p>
        </p:txBody>
      </p:sp>
    </p:spTree>
    <p:extLst>
      <p:ext uri="{BB962C8B-B14F-4D97-AF65-F5344CB8AC3E}">
        <p14:creationId xmlns:p14="http://schemas.microsoft.com/office/powerpoint/2010/main" val="757176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Skill #1: Communication</a:t>
            </a:r>
          </a:p>
          <a:p>
            <a:pPr marL="0" indent="0">
              <a:buNone/>
            </a:pPr>
            <a:r>
              <a:rPr lang="en-US" sz="1200" dirty="0"/>
              <a:t>Without it there is essentially nothing, concise communication is often undermined in the workplace and if done </a:t>
            </a:r>
            <a:r>
              <a:rPr lang="en-US" sz="1200" b="1" dirty="0"/>
              <a:t>well </a:t>
            </a:r>
            <a:r>
              <a:rPr lang="en-US" sz="1200" dirty="0"/>
              <a:t> can make a world of change.</a:t>
            </a:r>
          </a:p>
          <a:p>
            <a:r>
              <a:rPr lang="en-US" sz="1200" dirty="0"/>
              <a:t>Skill #2: Organization</a:t>
            </a:r>
          </a:p>
          <a:p>
            <a:pPr marL="0" indent="0">
              <a:buNone/>
            </a:pPr>
            <a:r>
              <a:rPr lang="en-US" sz="1200" dirty="0"/>
              <a:t>Often goes without saying, in any role Organization is key, however for the sake of a HR Officer, the management and understanding of employee information is paramount to the role itself</a:t>
            </a:r>
          </a:p>
          <a:p>
            <a:r>
              <a:rPr lang="en-US" sz="1200" dirty="0"/>
              <a:t>Skill #3: Tech Savvy</a:t>
            </a:r>
          </a:p>
          <a:p>
            <a:pPr marL="0" indent="0">
              <a:buNone/>
            </a:pPr>
            <a:r>
              <a:rPr lang="en-US" sz="1200" dirty="0"/>
              <a:t>More so a need in general, a fast paced role such as HR needs to be backed up with a Tech-Savviness which can keep up with the role and update accordingly</a:t>
            </a:r>
          </a:p>
          <a:p>
            <a:r>
              <a:rPr lang="en-US" sz="1200" dirty="0"/>
              <a:t>Skill #4: Flexibility</a:t>
            </a:r>
          </a:p>
          <a:p>
            <a:pPr marL="0" indent="0">
              <a:buNone/>
            </a:pPr>
            <a:r>
              <a:rPr lang="en-US" sz="1200" dirty="0"/>
              <a:t>Being able to adapt well in the workplace is a great look for a HR Officer, being able to reschedule and change to plans taking place show versatility</a:t>
            </a:r>
          </a:p>
          <a:p>
            <a:r>
              <a:rPr lang="en-US" sz="1200" dirty="0"/>
              <a:t>Skill #5: Patience</a:t>
            </a:r>
          </a:p>
          <a:p>
            <a:pPr marL="0" indent="0">
              <a:buNone/>
            </a:pPr>
            <a:r>
              <a:rPr lang="en-US" sz="1200" dirty="0"/>
              <a:t>Understanding the importance of patience is another general skill however in HR you will need to hone it, in times where you’re dealing with a myriad of issues or perhaps just one which is especially complex having patience in any form is something which should be prioritized</a:t>
            </a:r>
          </a:p>
          <a:p>
            <a:r>
              <a:rPr lang="en-US" sz="1200" dirty="0"/>
              <a:t>Skill #6: Negotiation</a:t>
            </a:r>
          </a:p>
          <a:p>
            <a:pPr marL="0" indent="0">
              <a:buNone/>
            </a:pPr>
            <a:r>
              <a:rPr lang="en-US" sz="1200" dirty="0"/>
              <a:t>Talking down situations to negotiating for higher pay, understanding where boundaries can be pushed, and question is great for a HR Officer</a:t>
            </a:r>
          </a:p>
          <a:p>
            <a:r>
              <a:rPr lang="en-US" sz="1200" dirty="0"/>
              <a:t>Skill #7: Ethical Actions</a:t>
            </a:r>
          </a:p>
          <a:p>
            <a:pPr marL="0" indent="0">
              <a:buNone/>
            </a:pPr>
            <a:r>
              <a:rPr lang="en-US" sz="1200" dirty="0"/>
              <a:t>Goes without saying in the modern workplace, few can imagine workplaces where this isn’t considered.</a:t>
            </a:r>
          </a:p>
          <a:p>
            <a:r>
              <a:rPr lang="en-US" sz="1200" dirty="0"/>
              <a:t>Skill #8: Compassion</a:t>
            </a:r>
          </a:p>
          <a:p>
            <a:r>
              <a:rPr lang="en-US" sz="1200" dirty="0"/>
              <a:t>A real love and passion for your work is always appreciated, as a HR Officer you work with people and often have your </a:t>
            </a:r>
            <a:r>
              <a:rPr lang="en-US" sz="1200" dirty="0" err="1"/>
              <a:t>rolde</a:t>
            </a:r>
            <a:r>
              <a:rPr lang="en-US" sz="1200" dirty="0"/>
              <a:t> revolving around them, so understanding their struggles and celebrating their victories is all that much easier when displaying compassion in the workplace</a:t>
            </a:r>
          </a:p>
          <a:p>
            <a:r>
              <a:rPr lang="en-GB" sz="1200" dirty="0"/>
              <a:t>Skill #9: Commitment</a:t>
            </a:r>
          </a:p>
          <a:p>
            <a:endParaRPr lang="en-GB" dirty="0"/>
          </a:p>
        </p:txBody>
      </p:sp>
      <p:sp>
        <p:nvSpPr>
          <p:cNvPr id="4" name="Slide Number Placeholder 3"/>
          <p:cNvSpPr>
            <a:spLocks noGrp="1"/>
          </p:cNvSpPr>
          <p:nvPr>
            <p:ph type="sldNum" sz="quarter" idx="5"/>
          </p:nvPr>
        </p:nvSpPr>
        <p:spPr/>
        <p:txBody>
          <a:bodyPr/>
          <a:lstStyle/>
          <a:p>
            <a:fld id="{2EE00845-F22C-4F57-9416-2BF95902855C}" type="slidenum">
              <a:rPr lang="en-GB" smtClean="0"/>
              <a:t>9</a:t>
            </a:fld>
            <a:endParaRPr lang="en-GB"/>
          </a:p>
        </p:txBody>
      </p:sp>
    </p:spTree>
    <p:extLst>
      <p:ext uri="{BB962C8B-B14F-4D97-AF65-F5344CB8AC3E}">
        <p14:creationId xmlns:p14="http://schemas.microsoft.com/office/powerpoint/2010/main" val="28294132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Conclusion</a:t>
            </a:r>
          </a:p>
          <a:p>
            <a:r>
              <a:rPr lang="en-GB" dirty="0"/>
              <a:t>Studying on the job improves knowledge by taking on more responsibility and showing what I have learnt while studying in university. Knowledge of business ethics applies to the ultimate job role as a Human Resources officer. </a:t>
            </a:r>
          </a:p>
          <a:p>
            <a:r>
              <a:rPr lang="en-GB" dirty="0"/>
              <a:t>Hard work helps complete training courses, showing that the skills, knowledge, and behaviour are approached correctly. The employee demonstrating to the organisation that they are a keen worker through showing commitment can achieve a goal position within the HR department. </a:t>
            </a:r>
          </a:p>
          <a:p>
            <a:r>
              <a:rPr lang="en-GB" dirty="0"/>
              <a:t>There are a multitude of ways and methods of getting into HR based roles,</a:t>
            </a:r>
          </a:p>
          <a:p>
            <a:r>
              <a:rPr lang="en-GB" dirty="0"/>
              <a:t>As previously explored, through degrees, experience in its various forms (Work Experience and Internships)  or simply through several ways to train yourself independently, HR has never been a more manageable field to dedicate yourself to and excel in.</a:t>
            </a:r>
          </a:p>
          <a:p>
            <a:r>
              <a:rPr lang="en-GB" dirty="0"/>
              <a:t>Even once in the role, further training and understanding can be pursued, making you a more reliable and grounded member of whatever work environment you are in.</a:t>
            </a:r>
          </a:p>
          <a:p>
            <a:r>
              <a:rPr lang="en-GB" dirty="0"/>
              <a:t>I hope this assignment which (in detail) went through these various methods to progress yourself was able to provide some insight through shedding light on softer, more subtle skills and better defining the more prevalent and blatant skills required in the office.</a:t>
            </a:r>
          </a:p>
          <a:p>
            <a:endParaRPr lang="en-GB" dirty="0"/>
          </a:p>
        </p:txBody>
      </p:sp>
      <p:sp>
        <p:nvSpPr>
          <p:cNvPr id="4" name="Slide Number Placeholder 3"/>
          <p:cNvSpPr>
            <a:spLocks noGrp="1"/>
          </p:cNvSpPr>
          <p:nvPr>
            <p:ph type="sldNum" sz="quarter" idx="5"/>
          </p:nvPr>
        </p:nvSpPr>
        <p:spPr/>
        <p:txBody>
          <a:bodyPr/>
          <a:lstStyle/>
          <a:p>
            <a:fld id="{D88F2269-FF3D-4902-84AF-1603FAF3F810}" type="slidenum">
              <a:rPr lang="en-GB" smtClean="0"/>
              <a:t>10</a:t>
            </a:fld>
            <a:endParaRPr lang="en-GB"/>
          </a:p>
        </p:txBody>
      </p:sp>
    </p:spTree>
    <p:extLst>
      <p:ext uri="{BB962C8B-B14F-4D97-AF65-F5344CB8AC3E}">
        <p14:creationId xmlns:p14="http://schemas.microsoft.com/office/powerpoint/2010/main" val="2567925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ECC431-FBC1-4DBC-881E-2E8E83B7D271}" type="datetimeFigureOut">
              <a:rPr lang="en-GB" smtClean="0"/>
              <a:t>01/10/2021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981363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ECC431-FBC1-4DBC-881E-2E8E83B7D271}" type="datetimeFigureOut">
              <a:rPr lang="en-GB" smtClean="0"/>
              <a:t>01/10/2021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3989907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ECC431-FBC1-4DBC-881E-2E8E83B7D271}" type="datetimeFigureOut">
              <a:rPr lang="en-GB" smtClean="0"/>
              <a:t>01/10/2021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2983766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ECC431-FBC1-4DBC-881E-2E8E83B7D271}" type="datetimeFigureOut">
              <a:rPr lang="en-GB" smtClean="0"/>
              <a:t>01/10/2021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3487535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ECC431-FBC1-4DBC-881E-2E8E83B7D271}" type="datetimeFigureOut">
              <a:rPr lang="en-GB" smtClean="0"/>
              <a:t>01/10/2021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1553980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ECC431-FBC1-4DBC-881E-2E8E83B7D271}" type="datetimeFigureOut">
              <a:rPr lang="en-GB" smtClean="0"/>
              <a:t>01/10/2021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3366746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ECC431-FBC1-4DBC-881E-2E8E83B7D271}" type="datetimeFigureOut">
              <a:rPr lang="en-GB" smtClean="0"/>
              <a:t>01/10/2021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138251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ECC431-FBC1-4DBC-881E-2E8E83B7D271}" type="datetimeFigureOut">
              <a:rPr lang="en-GB" smtClean="0"/>
              <a:t>01/10/2021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2752509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9EECC431-FBC1-4DBC-881E-2E8E83B7D271}" type="datetimeFigureOut">
              <a:rPr lang="en-GB" smtClean="0"/>
              <a:t>01/10/2021</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2535041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ECC431-FBC1-4DBC-881E-2E8E83B7D271}" type="datetimeFigureOut">
              <a:rPr lang="en-GB" smtClean="0"/>
              <a:t>01/10/2021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644997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9EECC431-FBC1-4DBC-881E-2E8E83B7D271}" type="datetimeFigureOut">
              <a:rPr lang="en-GB" smtClean="0"/>
              <a:t>01/10/2021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3724483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9EECC431-FBC1-4DBC-881E-2E8E83B7D271}" type="datetimeFigureOut">
              <a:rPr lang="en-GB" smtClean="0"/>
              <a:t>01/10/2021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4124862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ECC431-FBC1-4DBC-881E-2E8E83B7D271}" type="datetimeFigureOut">
              <a:rPr lang="en-GB" smtClean="0"/>
              <a:t>01/10/2021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29469199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ECC431-FBC1-4DBC-881E-2E8E83B7D271}" type="datetimeFigureOut">
              <a:rPr lang="en-GB" smtClean="0"/>
              <a:t>01/10/2021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AB1D-7029-4491-B186-A1584C41BF3E}" type="slidenum">
              <a:rPr lang="en-GB" smtClean="0"/>
              <a:t>‹#›</a:t>
            </a:fld>
            <a:endParaRPr lang="en-GB"/>
          </a:p>
        </p:txBody>
      </p:sp>
    </p:spTree>
    <p:extLst>
      <p:ext uri="{BB962C8B-B14F-4D97-AF65-F5344CB8AC3E}">
        <p14:creationId xmlns:p14="http://schemas.microsoft.com/office/powerpoint/2010/main" val="2013013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9EECC431-FBC1-4DBC-881E-2E8E83B7D271}" type="datetimeFigureOut">
              <a:rPr lang="en-GB" smtClean="0"/>
              <a:t>01/10/2021</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CC53AB1D-7029-4491-B186-A1584C41BF3E}" type="slidenum">
              <a:rPr lang="en-GB" smtClean="0"/>
              <a:t>‹#›</a:t>
            </a:fld>
            <a:endParaRPr lang="en-GB"/>
          </a:p>
        </p:txBody>
      </p:sp>
    </p:spTree>
    <p:extLst>
      <p:ext uri="{BB962C8B-B14F-4D97-AF65-F5344CB8AC3E}">
        <p14:creationId xmlns:p14="http://schemas.microsoft.com/office/powerpoint/2010/main" val="421268692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F009A-5828-42B5-A3DB-004B0358B6CA}"/>
              </a:ext>
            </a:extLst>
          </p:cNvPr>
          <p:cNvSpPr>
            <a:spLocks noGrp="1"/>
          </p:cNvSpPr>
          <p:nvPr>
            <p:ph type="ctrTitle"/>
          </p:nvPr>
        </p:nvSpPr>
        <p:spPr/>
        <p:txBody>
          <a:bodyPr/>
          <a:lstStyle/>
          <a:p>
            <a:r>
              <a:rPr lang="en-GB" dirty="0"/>
              <a:t>HR</a:t>
            </a:r>
          </a:p>
        </p:txBody>
      </p:sp>
      <p:sp>
        <p:nvSpPr>
          <p:cNvPr id="3" name="Subtitle 2">
            <a:extLst>
              <a:ext uri="{FF2B5EF4-FFF2-40B4-BE49-F238E27FC236}">
                <a16:creationId xmlns:a16="http://schemas.microsoft.com/office/drawing/2014/main" id="{C9C5AF48-9129-4F6B-BF03-FC9C46D41AAC}"/>
              </a:ext>
            </a:extLst>
          </p:cNvPr>
          <p:cNvSpPr>
            <a:spLocks noGrp="1"/>
          </p:cNvSpPr>
          <p:nvPr>
            <p:ph type="subTitle" idx="1"/>
          </p:nvPr>
        </p:nvSpPr>
        <p:spPr/>
        <p:txBody>
          <a:bodyPr/>
          <a:lstStyle/>
          <a:p>
            <a:r>
              <a:rPr lang="en-GB" dirty="0"/>
              <a:t>Understanding the role</a:t>
            </a:r>
          </a:p>
        </p:txBody>
      </p:sp>
    </p:spTree>
    <p:extLst>
      <p:ext uri="{BB962C8B-B14F-4D97-AF65-F5344CB8AC3E}">
        <p14:creationId xmlns:p14="http://schemas.microsoft.com/office/powerpoint/2010/main" val="30463773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ECD8-2839-4971-AF78-00BFC58A1D5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18C681D-C495-4088-8FD3-1B76D1CE811A}"/>
              </a:ext>
            </a:extLst>
          </p:cNvPr>
          <p:cNvSpPr>
            <a:spLocks noGrp="1"/>
          </p:cNvSpPr>
          <p:nvPr>
            <p:ph idx="1"/>
          </p:nvPr>
        </p:nvSpPr>
        <p:spPr/>
        <p:txBody>
          <a:bodyPr/>
          <a:lstStyle/>
          <a:p>
            <a:r>
              <a:rPr lang="en-GB" dirty="0"/>
              <a:t>This is a conclusive Report on the key developmental skills and steps required for a HR Officer </a:t>
            </a:r>
          </a:p>
          <a:p>
            <a:endParaRPr lang="en-GB" dirty="0"/>
          </a:p>
          <a:p>
            <a:r>
              <a:rPr lang="en-GB" dirty="0"/>
              <a:t>Key Steps to improvement are outlined.</a:t>
            </a:r>
          </a:p>
          <a:p>
            <a:endParaRPr lang="en-GB" dirty="0"/>
          </a:p>
          <a:p>
            <a:endParaRPr lang="en-GB" dirty="0"/>
          </a:p>
        </p:txBody>
      </p:sp>
    </p:spTree>
    <p:extLst>
      <p:ext uri="{BB962C8B-B14F-4D97-AF65-F5344CB8AC3E}">
        <p14:creationId xmlns:p14="http://schemas.microsoft.com/office/powerpoint/2010/main" val="362901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88C18-7C58-4EEB-8592-8C117C30B7A8}"/>
              </a:ext>
            </a:extLst>
          </p:cNvPr>
          <p:cNvSpPr>
            <a:spLocks noGrp="1"/>
          </p:cNvSpPr>
          <p:nvPr>
            <p:ph type="title"/>
          </p:nvPr>
        </p:nvSpPr>
        <p:spPr/>
        <p:txBody>
          <a:bodyPr/>
          <a:lstStyle/>
          <a:p>
            <a:r>
              <a:rPr lang="en-GB" dirty="0"/>
              <a:t>Company Context </a:t>
            </a:r>
          </a:p>
        </p:txBody>
      </p:sp>
      <p:sp>
        <p:nvSpPr>
          <p:cNvPr id="3" name="Content Placeholder 2">
            <a:extLst>
              <a:ext uri="{FF2B5EF4-FFF2-40B4-BE49-F238E27FC236}">
                <a16:creationId xmlns:a16="http://schemas.microsoft.com/office/drawing/2014/main" id="{34AF1A95-D8A3-4370-86B7-681F7F191EFE}"/>
              </a:ext>
            </a:extLst>
          </p:cNvPr>
          <p:cNvSpPr>
            <a:spLocks noGrp="1"/>
          </p:cNvSpPr>
          <p:nvPr>
            <p:ph sz="half" idx="1"/>
          </p:nvPr>
        </p:nvSpPr>
        <p:spPr/>
        <p:txBody>
          <a:bodyPr>
            <a:normAutofit/>
          </a:bodyPr>
          <a:lstStyle/>
          <a:p>
            <a:r>
              <a:rPr lang="en-GB" b="1" dirty="0"/>
              <a:t>What a company needs in general</a:t>
            </a:r>
          </a:p>
          <a:p>
            <a:r>
              <a:rPr lang="en-GB" dirty="0"/>
              <a:t>Any and nearly every company (that wants to stay in business long) needs a good rapport and reputation.</a:t>
            </a:r>
          </a:p>
          <a:p>
            <a:r>
              <a:rPr lang="en-GB" dirty="0"/>
              <a:t>Rapport to work well internally imitating a well-oiled machine in terms of communication and productivity</a:t>
            </a:r>
          </a:p>
          <a:p>
            <a:r>
              <a:rPr lang="en-GB" dirty="0"/>
              <a:t>Reputation to display outwardly that business is not only doing well but represents clearly their mission statement and personal goals</a:t>
            </a:r>
          </a:p>
        </p:txBody>
      </p:sp>
      <p:sp>
        <p:nvSpPr>
          <p:cNvPr id="4" name="Content Placeholder 3">
            <a:extLst>
              <a:ext uri="{FF2B5EF4-FFF2-40B4-BE49-F238E27FC236}">
                <a16:creationId xmlns:a16="http://schemas.microsoft.com/office/drawing/2014/main" id="{0DAF7E58-D962-4AD1-93DE-1E29F9B14595}"/>
              </a:ext>
            </a:extLst>
          </p:cNvPr>
          <p:cNvSpPr>
            <a:spLocks noGrp="1"/>
          </p:cNvSpPr>
          <p:nvPr>
            <p:ph sz="half" idx="2"/>
          </p:nvPr>
        </p:nvSpPr>
        <p:spPr/>
        <p:txBody>
          <a:bodyPr>
            <a:normAutofit/>
          </a:bodyPr>
          <a:lstStyle/>
          <a:p>
            <a:r>
              <a:rPr lang="en-GB" b="1" dirty="0"/>
              <a:t>What a company needs in terms of a HR officer</a:t>
            </a:r>
          </a:p>
          <a:p>
            <a:r>
              <a:rPr lang="en-GB" dirty="0"/>
              <a:t>Conditions of employment</a:t>
            </a:r>
          </a:p>
          <a:p>
            <a:pPr marL="0" indent="0">
              <a:buNone/>
            </a:pPr>
            <a:r>
              <a:rPr lang="en-GB" dirty="0"/>
              <a:t>Recruitment and retention</a:t>
            </a:r>
          </a:p>
          <a:p>
            <a:pPr marL="0" indent="0">
              <a:buNone/>
            </a:pPr>
            <a:r>
              <a:rPr lang="en-GB" dirty="0"/>
              <a:t>Pay and rewards</a:t>
            </a:r>
          </a:p>
          <a:p>
            <a:pPr marL="0" indent="0">
              <a:buNone/>
            </a:pPr>
            <a:r>
              <a:rPr lang="en-GB" dirty="0"/>
              <a:t>Equality and diversity</a:t>
            </a:r>
          </a:p>
          <a:p>
            <a:pPr marL="0" indent="0">
              <a:buNone/>
            </a:pPr>
            <a:r>
              <a:rPr lang="en-GB" dirty="0"/>
              <a:t>Working practices</a:t>
            </a:r>
          </a:p>
          <a:p>
            <a:pPr marL="0" indent="0">
              <a:buNone/>
            </a:pPr>
            <a:r>
              <a:rPr lang="en-GB" dirty="0"/>
              <a:t>Negotiation with external work- related agencies</a:t>
            </a:r>
          </a:p>
        </p:txBody>
      </p:sp>
    </p:spTree>
    <p:extLst>
      <p:ext uri="{BB962C8B-B14F-4D97-AF65-F5344CB8AC3E}">
        <p14:creationId xmlns:p14="http://schemas.microsoft.com/office/powerpoint/2010/main" val="2833067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E8629-6763-416A-8A04-B7927642EA95}"/>
              </a:ext>
            </a:extLst>
          </p:cNvPr>
          <p:cNvSpPr>
            <a:spLocks noGrp="1"/>
          </p:cNvSpPr>
          <p:nvPr>
            <p:ph type="title"/>
          </p:nvPr>
        </p:nvSpPr>
        <p:spPr/>
        <p:txBody>
          <a:bodyPr/>
          <a:lstStyle/>
          <a:p>
            <a:r>
              <a:rPr lang="en-GB" dirty="0"/>
              <a:t>What Kind of Person I needed in HR	</a:t>
            </a:r>
          </a:p>
        </p:txBody>
      </p:sp>
      <p:sp>
        <p:nvSpPr>
          <p:cNvPr id="3" name="Text Placeholder 2">
            <a:extLst>
              <a:ext uri="{FF2B5EF4-FFF2-40B4-BE49-F238E27FC236}">
                <a16:creationId xmlns:a16="http://schemas.microsoft.com/office/drawing/2014/main" id="{2F230869-DB93-4C84-84DB-4D119B3BA79F}"/>
              </a:ext>
            </a:extLst>
          </p:cNvPr>
          <p:cNvSpPr>
            <a:spLocks noGrp="1"/>
          </p:cNvSpPr>
          <p:nvPr>
            <p:ph type="body" idx="1"/>
          </p:nvPr>
        </p:nvSpPr>
        <p:spPr/>
        <p:txBody>
          <a:bodyPr/>
          <a:lstStyle/>
          <a:p>
            <a:r>
              <a:rPr lang="en-GB" dirty="0"/>
              <a:t>Business Skills and official qualifications</a:t>
            </a:r>
          </a:p>
        </p:txBody>
      </p:sp>
      <p:sp>
        <p:nvSpPr>
          <p:cNvPr id="4" name="Content Placeholder 3">
            <a:extLst>
              <a:ext uri="{FF2B5EF4-FFF2-40B4-BE49-F238E27FC236}">
                <a16:creationId xmlns:a16="http://schemas.microsoft.com/office/drawing/2014/main" id="{57B1F9AE-C5EA-4DF4-A334-6265E5E33F74}"/>
              </a:ext>
            </a:extLst>
          </p:cNvPr>
          <p:cNvSpPr>
            <a:spLocks noGrp="1"/>
          </p:cNvSpPr>
          <p:nvPr>
            <p:ph sz="half" idx="2"/>
          </p:nvPr>
        </p:nvSpPr>
        <p:spPr/>
        <p:txBody>
          <a:bodyPr>
            <a:normAutofit/>
          </a:bodyPr>
          <a:lstStyle/>
          <a:p>
            <a:r>
              <a:rPr lang="en-GB" dirty="0"/>
              <a:t>HRIS Knowledge</a:t>
            </a:r>
          </a:p>
          <a:p>
            <a:r>
              <a:rPr lang="en-GB" dirty="0"/>
              <a:t>CPLP</a:t>
            </a:r>
          </a:p>
          <a:p>
            <a:r>
              <a:rPr lang="en-GB" dirty="0"/>
              <a:t>PHR</a:t>
            </a:r>
          </a:p>
          <a:p>
            <a:r>
              <a:rPr lang="en-GB" dirty="0"/>
              <a:t>SPHR</a:t>
            </a:r>
          </a:p>
          <a:p>
            <a:r>
              <a:rPr lang="en-GB" dirty="0"/>
              <a:t>SHRM Certified</a:t>
            </a:r>
          </a:p>
          <a:p>
            <a:r>
              <a:rPr lang="en-GB" dirty="0"/>
              <a:t>Diploma in Human Resources</a:t>
            </a:r>
          </a:p>
          <a:p>
            <a:r>
              <a:rPr lang="en-GB" dirty="0"/>
              <a:t>Bachelors Degree in Human Resources</a:t>
            </a:r>
          </a:p>
        </p:txBody>
      </p:sp>
      <p:sp>
        <p:nvSpPr>
          <p:cNvPr id="5" name="Text Placeholder 4">
            <a:extLst>
              <a:ext uri="{FF2B5EF4-FFF2-40B4-BE49-F238E27FC236}">
                <a16:creationId xmlns:a16="http://schemas.microsoft.com/office/drawing/2014/main" id="{C893715B-7B1C-42FE-913F-F5185F4CCF5F}"/>
              </a:ext>
            </a:extLst>
          </p:cNvPr>
          <p:cNvSpPr>
            <a:spLocks noGrp="1"/>
          </p:cNvSpPr>
          <p:nvPr>
            <p:ph type="body" sz="quarter" idx="3"/>
          </p:nvPr>
        </p:nvSpPr>
        <p:spPr/>
        <p:txBody>
          <a:bodyPr/>
          <a:lstStyle/>
          <a:p>
            <a:r>
              <a:rPr lang="en-GB" dirty="0"/>
              <a:t>Soft Skills</a:t>
            </a:r>
          </a:p>
        </p:txBody>
      </p:sp>
      <p:sp>
        <p:nvSpPr>
          <p:cNvPr id="6" name="Content Placeholder 5">
            <a:extLst>
              <a:ext uri="{FF2B5EF4-FFF2-40B4-BE49-F238E27FC236}">
                <a16:creationId xmlns:a16="http://schemas.microsoft.com/office/drawing/2014/main" id="{C8C572D0-240F-4353-89E4-C35420AC02B6}"/>
              </a:ext>
            </a:extLst>
          </p:cNvPr>
          <p:cNvSpPr>
            <a:spLocks noGrp="1"/>
          </p:cNvSpPr>
          <p:nvPr>
            <p:ph sz="quarter" idx="4"/>
          </p:nvPr>
        </p:nvSpPr>
        <p:spPr/>
        <p:txBody>
          <a:bodyPr>
            <a:normAutofit/>
          </a:bodyPr>
          <a:lstStyle/>
          <a:p>
            <a:r>
              <a:rPr lang="en-GB" dirty="0"/>
              <a:t>Understanding </a:t>
            </a:r>
          </a:p>
          <a:p>
            <a:r>
              <a:rPr lang="en-GB" dirty="0"/>
              <a:t>Organised</a:t>
            </a:r>
          </a:p>
          <a:p>
            <a:r>
              <a:rPr lang="en-GB" dirty="0"/>
              <a:t>Can deal with grey areas</a:t>
            </a:r>
          </a:p>
          <a:p>
            <a:r>
              <a:rPr lang="en-GB" dirty="0"/>
              <a:t>Have empathy</a:t>
            </a:r>
          </a:p>
          <a:p>
            <a:r>
              <a:rPr lang="en-GB" dirty="0"/>
              <a:t>Discrete</a:t>
            </a:r>
          </a:p>
          <a:p>
            <a:r>
              <a:rPr lang="en-GB" dirty="0"/>
              <a:t>Be cooperative</a:t>
            </a:r>
          </a:p>
          <a:p>
            <a:r>
              <a:rPr lang="en-GB" dirty="0"/>
              <a:t>Good communicator</a:t>
            </a:r>
          </a:p>
          <a:p>
            <a:pPr marL="0" indent="0">
              <a:buNone/>
            </a:pPr>
            <a:endParaRPr lang="en-GB" dirty="0"/>
          </a:p>
        </p:txBody>
      </p:sp>
    </p:spTree>
    <p:extLst>
      <p:ext uri="{BB962C8B-B14F-4D97-AF65-F5344CB8AC3E}">
        <p14:creationId xmlns:p14="http://schemas.microsoft.com/office/powerpoint/2010/main" val="1810996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A3E9D-9959-421B-A03F-A88CED3214F8}"/>
              </a:ext>
            </a:extLst>
          </p:cNvPr>
          <p:cNvSpPr>
            <a:spLocks noGrp="1"/>
          </p:cNvSpPr>
          <p:nvPr>
            <p:ph type="title"/>
          </p:nvPr>
        </p:nvSpPr>
        <p:spPr/>
        <p:txBody>
          <a:bodyPr/>
          <a:lstStyle/>
          <a:p>
            <a:r>
              <a:rPr lang="en-GB" dirty="0"/>
              <a:t>Pre-Assessment : Understanding My Knowledge, Skills and Competencies</a:t>
            </a:r>
          </a:p>
        </p:txBody>
      </p:sp>
      <p:sp>
        <p:nvSpPr>
          <p:cNvPr id="3" name="Text Placeholder 2">
            <a:extLst>
              <a:ext uri="{FF2B5EF4-FFF2-40B4-BE49-F238E27FC236}">
                <a16:creationId xmlns:a16="http://schemas.microsoft.com/office/drawing/2014/main" id="{10BC6C91-1916-47A8-9638-79881D0D445C}"/>
              </a:ext>
            </a:extLst>
          </p:cNvPr>
          <p:cNvSpPr>
            <a:spLocks noGrp="1"/>
          </p:cNvSpPr>
          <p:nvPr>
            <p:ph type="body" idx="1"/>
          </p:nvPr>
        </p:nvSpPr>
        <p:spPr>
          <a:xfrm>
            <a:off x="814728" y="2174875"/>
            <a:ext cx="2974847" cy="576262"/>
          </a:xfrm>
        </p:spPr>
        <p:txBody>
          <a:bodyPr/>
          <a:lstStyle/>
          <a:p>
            <a:r>
              <a:rPr lang="en-GB" dirty="0"/>
              <a:t>Knowledge</a:t>
            </a:r>
          </a:p>
        </p:txBody>
      </p:sp>
      <p:sp>
        <p:nvSpPr>
          <p:cNvPr id="4" name="Content Placeholder 3">
            <a:extLst>
              <a:ext uri="{FF2B5EF4-FFF2-40B4-BE49-F238E27FC236}">
                <a16:creationId xmlns:a16="http://schemas.microsoft.com/office/drawing/2014/main" id="{240E7580-5CF4-4305-B704-0FD476308B1E}"/>
              </a:ext>
            </a:extLst>
          </p:cNvPr>
          <p:cNvSpPr>
            <a:spLocks noGrp="1"/>
          </p:cNvSpPr>
          <p:nvPr>
            <p:ph sz="half" idx="2"/>
          </p:nvPr>
        </p:nvSpPr>
        <p:spPr>
          <a:xfrm>
            <a:off x="814729" y="2751138"/>
            <a:ext cx="2974846" cy="3109913"/>
          </a:xfrm>
        </p:spPr>
        <p:txBody>
          <a:bodyPr>
            <a:normAutofit fontScale="55000" lnSpcReduction="20000"/>
          </a:bodyPr>
          <a:lstStyle/>
          <a:p>
            <a:pPr marL="0" indent="0">
              <a:buNone/>
            </a:pPr>
            <a:r>
              <a:rPr lang="en-GB" dirty="0"/>
              <a:t>Understanding that a HR role will have to accommodate for;</a:t>
            </a:r>
          </a:p>
          <a:p>
            <a:r>
              <a:rPr lang="en-GB" dirty="0"/>
              <a:t>Liaising with a range of staff</a:t>
            </a:r>
          </a:p>
          <a:p>
            <a:endParaRPr lang="en-GB" dirty="0"/>
          </a:p>
          <a:p>
            <a:r>
              <a:rPr lang="en-GB" dirty="0"/>
              <a:t>Recruiting staff</a:t>
            </a:r>
          </a:p>
          <a:p>
            <a:endParaRPr lang="en-GB" dirty="0"/>
          </a:p>
          <a:p>
            <a:r>
              <a:rPr lang="en-GB" dirty="0"/>
              <a:t>Developing and implementing policies</a:t>
            </a:r>
          </a:p>
          <a:p>
            <a:endParaRPr lang="en-GB" dirty="0"/>
          </a:p>
          <a:p>
            <a:r>
              <a:rPr lang="en-GB" dirty="0"/>
              <a:t>Advising on pay</a:t>
            </a:r>
          </a:p>
          <a:p>
            <a:endParaRPr lang="en-GB" dirty="0"/>
          </a:p>
          <a:p>
            <a:r>
              <a:rPr lang="en-GB" dirty="0"/>
              <a:t>Administering payroll</a:t>
            </a:r>
          </a:p>
          <a:p>
            <a:endParaRPr lang="en-GB" dirty="0"/>
          </a:p>
          <a:p>
            <a:r>
              <a:rPr lang="en-GB" dirty="0"/>
              <a:t>Developing HR Strategies</a:t>
            </a:r>
          </a:p>
          <a:p>
            <a:endParaRPr lang="en-GB" dirty="0"/>
          </a:p>
        </p:txBody>
      </p:sp>
      <p:sp>
        <p:nvSpPr>
          <p:cNvPr id="5" name="Text Placeholder 4">
            <a:extLst>
              <a:ext uri="{FF2B5EF4-FFF2-40B4-BE49-F238E27FC236}">
                <a16:creationId xmlns:a16="http://schemas.microsoft.com/office/drawing/2014/main" id="{98AC44DE-9808-4183-B76F-7EFDB4BE1E13}"/>
              </a:ext>
            </a:extLst>
          </p:cNvPr>
          <p:cNvSpPr>
            <a:spLocks noGrp="1"/>
          </p:cNvSpPr>
          <p:nvPr>
            <p:ph type="body" sz="quarter" idx="3"/>
          </p:nvPr>
        </p:nvSpPr>
        <p:spPr>
          <a:xfrm>
            <a:off x="3789575" y="2162729"/>
            <a:ext cx="2974846" cy="576262"/>
          </a:xfrm>
        </p:spPr>
        <p:txBody>
          <a:bodyPr/>
          <a:lstStyle/>
          <a:p>
            <a:r>
              <a:rPr lang="en-GB" dirty="0"/>
              <a:t>Skills</a:t>
            </a:r>
          </a:p>
        </p:txBody>
      </p:sp>
      <p:sp>
        <p:nvSpPr>
          <p:cNvPr id="6" name="Content Placeholder 5">
            <a:extLst>
              <a:ext uri="{FF2B5EF4-FFF2-40B4-BE49-F238E27FC236}">
                <a16:creationId xmlns:a16="http://schemas.microsoft.com/office/drawing/2014/main" id="{8DA9DCD3-7DAF-4196-87E3-BA68B9AC9132}"/>
              </a:ext>
            </a:extLst>
          </p:cNvPr>
          <p:cNvSpPr>
            <a:spLocks noGrp="1"/>
          </p:cNvSpPr>
          <p:nvPr>
            <p:ph sz="quarter" idx="4"/>
          </p:nvPr>
        </p:nvSpPr>
        <p:spPr>
          <a:xfrm>
            <a:off x="3789575" y="2763284"/>
            <a:ext cx="2974846" cy="3097768"/>
          </a:xfrm>
        </p:spPr>
        <p:txBody>
          <a:bodyPr>
            <a:normAutofit fontScale="55000" lnSpcReduction="20000"/>
          </a:bodyPr>
          <a:lstStyle/>
          <a:p>
            <a:pPr marL="0" indent="0">
              <a:buNone/>
            </a:pPr>
            <a:r>
              <a:rPr lang="en-GB" dirty="0"/>
              <a:t>In general;</a:t>
            </a:r>
          </a:p>
          <a:p>
            <a:r>
              <a:rPr lang="en-GB" dirty="0"/>
              <a:t>Good to adequate skills in IT</a:t>
            </a:r>
          </a:p>
          <a:p>
            <a:endParaRPr lang="en-GB" dirty="0"/>
          </a:p>
          <a:p>
            <a:r>
              <a:rPr lang="en-GB" dirty="0"/>
              <a:t>Adequate experience in displaying Communication Skills</a:t>
            </a:r>
          </a:p>
          <a:p>
            <a:endParaRPr lang="en-GB" dirty="0"/>
          </a:p>
          <a:p>
            <a:r>
              <a:rPr lang="en-GB" dirty="0"/>
              <a:t>Overall Good experience in Problem Solving</a:t>
            </a:r>
          </a:p>
          <a:p>
            <a:endParaRPr lang="en-GB" dirty="0"/>
          </a:p>
          <a:p>
            <a:r>
              <a:rPr lang="en-GB" dirty="0"/>
              <a:t> Moderate experience in managing a small team in a Supervisory Role</a:t>
            </a:r>
          </a:p>
          <a:p>
            <a:endParaRPr lang="en-GB" dirty="0"/>
          </a:p>
        </p:txBody>
      </p:sp>
      <p:sp>
        <p:nvSpPr>
          <p:cNvPr id="7" name="Text Placeholder 4">
            <a:extLst>
              <a:ext uri="{FF2B5EF4-FFF2-40B4-BE49-F238E27FC236}">
                <a16:creationId xmlns:a16="http://schemas.microsoft.com/office/drawing/2014/main" id="{99F0B52F-6C43-43D3-958D-68BD5A4446DF}"/>
              </a:ext>
            </a:extLst>
          </p:cNvPr>
          <p:cNvSpPr txBox="1">
            <a:spLocks/>
          </p:cNvSpPr>
          <p:nvPr/>
        </p:nvSpPr>
        <p:spPr>
          <a:xfrm>
            <a:off x="6764421" y="2161280"/>
            <a:ext cx="2974846" cy="576262"/>
          </a:xfrm>
          <a:prstGeom prst="rect">
            <a:avLst/>
          </a:prstGeom>
          <a:effectLst>
            <a:outerShdw blurRad="50800" dir="14400000">
              <a:srgbClr val="000000">
                <a:alpha val="40000"/>
              </a:srgbClr>
            </a:outerShdw>
          </a:effectLst>
        </p:spPr>
        <p:txBody>
          <a:bodyPr vert="horz" lIns="91440" tIns="45720" rIns="91440" bIns="45720" rtlCol="0" anchor="b">
            <a:noAutofit/>
          </a:bodyPr>
          <a:lstStyle>
            <a:lvl1pPr marL="0" indent="0" algn="ctr" defTabSz="457200" rtl="0" eaLnBrk="1" latinLnBrk="0" hangingPunct="1">
              <a:spcBef>
                <a:spcPct val="20000"/>
              </a:spcBef>
              <a:spcAft>
                <a:spcPts val="600"/>
              </a:spcAft>
              <a:buClr>
                <a:schemeClr val="accent1"/>
              </a:buClr>
              <a:buFont typeface="Wingdings 2" charset="2"/>
              <a:buNone/>
              <a:defRPr sz="2000" b="0" kern="1200">
                <a:solidFill>
                  <a:schemeClr val="tx1"/>
                </a:solidFill>
                <a:latin typeface="+mn-lt"/>
                <a:ea typeface="+mn-ea"/>
                <a:cs typeface="+mn-cs"/>
              </a:defRPr>
            </a:lvl1pPr>
            <a:lvl2pPr marL="457200" indent="0" algn="l" defTabSz="457200" rtl="0" eaLnBrk="1" latinLnBrk="0" hangingPunct="1">
              <a:spcBef>
                <a:spcPct val="20000"/>
              </a:spcBef>
              <a:spcAft>
                <a:spcPts val="600"/>
              </a:spcAft>
              <a:buClr>
                <a:schemeClr val="accent1"/>
              </a:buClr>
              <a:buFont typeface="Wingdings 2" charset="2"/>
              <a:buNone/>
              <a:defRPr sz="2000" b="1" kern="1200">
                <a:solidFill>
                  <a:schemeClr val="tx1"/>
                </a:solidFill>
                <a:latin typeface="+mn-lt"/>
                <a:ea typeface="+mn-ea"/>
                <a:cs typeface="+mn-cs"/>
              </a:defRPr>
            </a:lvl2pPr>
            <a:lvl3pPr marL="914400" indent="0" algn="l" defTabSz="457200" rtl="0" eaLnBrk="1" latinLnBrk="0" hangingPunct="1">
              <a:spcBef>
                <a:spcPct val="20000"/>
              </a:spcBef>
              <a:spcAft>
                <a:spcPts val="600"/>
              </a:spcAft>
              <a:buClr>
                <a:schemeClr val="accent1"/>
              </a:buClr>
              <a:buFont typeface="Wingdings 2" charset="2"/>
              <a:buNone/>
              <a:defRPr sz="1800" b="1" kern="1200">
                <a:solidFill>
                  <a:schemeClr val="tx1"/>
                </a:solidFill>
                <a:latin typeface="+mn-lt"/>
                <a:ea typeface="+mn-ea"/>
                <a:cs typeface="+mn-cs"/>
              </a:defRPr>
            </a:lvl3pPr>
            <a:lvl4pPr marL="1371600" indent="0" algn="l" defTabSz="457200" rtl="0" eaLnBrk="1" latinLnBrk="0" hangingPunct="1">
              <a:spcBef>
                <a:spcPct val="20000"/>
              </a:spcBef>
              <a:spcAft>
                <a:spcPts val="600"/>
              </a:spcAft>
              <a:buClr>
                <a:schemeClr val="accent1"/>
              </a:buClr>
              <a:buFont typeface="Wingdings 2" charset="2"/>
              <a:buNone/>
              <a:defRPr sz="1600" b="1" kern="1200">
                <a:solidFill>
                  <a:schemeClr val="tx1"/>
                </a:solidFill>
                <a:latin typeface="+mn-lt"/>
                <a:ea typeface="+mn-ea"/>
                <a:cs typeface="+mn-cs"/>
              </a:defRPr>
            </a:lvl4pPr>
            <a:lvl5pPr marL="1828800" indent="0" algn="l" defTabSz="457200" rtl="0" eaLnBrk="1" latinLnBrk="0" hangingPunct="1">
              <a:spcBef>
                <a:spcPct val="20000"/>
              </a:spcBef>
              <a:spcAft>
                <a:spcPts val="600"/>
              </a:spcAft>
              <a:buClr>
                <a:schemeClr val="accent1"/>
              </a:buClr>
              <a:buFont typeface="Wingdings 2" charset="2"/>
              <a:buNone/>
              <a:defRPr sz="1600" b="1" kern="1200">
                <a:solidFill>
                  <a:schemeClr val="tx1"/>
                </a:solidFill>
                <a:latin typeface="+mn-lt"/>
                <a:ea typeface="+mn-ea"/>
                <a:cs typeface="+mn-cs"/>
              </a:defRPr>
            </a:lvl5pPr>
            <a:lvl6pPr marL="2286000" indent="0" algn="l" defTabSz="457200" rtl="0" eaLnBrk="1" latinLnBrk="0" hangingPunct="1">
              <a:spcBef>
                <a:spcPct val="20000"/>
              </a:spcBef>
              <a:spcAft>
                <a:spcPts val="600"/>
              </a:spcAft>
              <a:buClr>
                <a:schemeClr val="accent1"/>
              </a:buClr>
              <a:buFont typeface="Wingdings 2" charset="2"/>
              <a:buNone/>
              <a:defRPr sz="1600" b="1" kern="1200">
                <a:solidFill>
                  <a:schemeClr val="tx1"/>
                </a:solidFill>
                <a:latin typeface="+mn-lt"/>
                <a:ea typeface="+mn-ea"/>
                <a:cs typeface="+mn-cs"/>
              </a:defRPr>
            </a:lvl6pPr>
            <a:lvl7pPr marL="2743200" indent="0" algn="l" defTabSz="457200" rtl="0" eaLnBrk="1" latinLnBrk="0" hangingPunct="1">
              <a:spcBef>
                <a:spcPct val="20000"/>
              </a:spcBef>
              <a:spcAft>
                <a:spcPts val="600"/>
              </a:spcAft>
              <a:buClr>
                <a:schemeClr val="accent1"/>
              </a:buClr>
              <a:buFont typeface="Wingdings 2" charset="2"/>
              <a:buNone/>
              <a:defRPr sz="1600" b="1" kern="1200">
                <a:solidFill>
                  <a:schemeClr val="tx1"/>
                </a:solidFill>
                <a:latin typeface="+mn-lt"/>
                <a:ea typeface="+mn-ea"/>
                <a:cs typeface="+mn-cs"/>
              </a:defRPr>
            </a:lvl7pPr>
            <a:lvl8pPr marL="3200400" indent="0" algn="l" defTabSz="457200" rtl="0" eaLnBrk="1" latinLnBrk="0" hangingPunct="1">
              <a:spcBef>
                <a:spcPct val="20000"/>
              </a:spcBef>
              <a:spcAft>
                <a:spcPts val="600"/>
              </a:spcAft>
              <a:buClr>
                <a:schemeClr val="accent1"/>
              </a:buClr>
              <a:buFont typeface="Wingdings 2" charset="2"/>
              <a:buNone/>
              <a:defRPr sz="1600" b="1" kern="1200">
                <a:solidFill>
                  <a:schemeClr val="tx1"/>
                </a:solidFill>
                <a:latin typeface="+mn-lt"/>
                <a:ea typeface="+mn-ea"/>
                <a:cs typeface="+mn-cs"/>
              </a:defRPr>
            </a:lvl8pPr>
            <a:lvl9pPr marL="3657600" indent="0" algn="l" defTabSz="457200" rtl="0" eaLnBrk="1" latinLnBrk="0" hangingPunct="1">
              <a:spcBef>
                <a:spcPct val="20000"/>
              </a:spcBef>
              <a:spcAft>
                <a:spcPts val="600"/>
              </a:spcAft>
              <a:buClr>
                <a:schemeClr val="accent1"/>
              </a:buClr>
              <a:buFont typeface="Wingdings 2" charset="2"/>
              <a:buNone/>
              <a:defRPr sz="1600" b="1" kern="1200">
                <a:solidFill>
                  <a:schemeClr val="tx1"/>
                </a:solidFill>
                <a:latin typeface="+mn-lt"/>
                <a:ea typeface="+mn-ea"/>
                <a:cs typeface="+mn-cs"/>
              </a:defRPr>
            </a:lvl9pPr>
          </a:lstStyle>
          <a:p>
            <a:endParaRPr lang="en-GB" dirty="0"/>
          </a:p>
        </p:txBody>
      </p:sp>
      <p:sp>
        <p:nvSpPr>
          <p:cNvPr id="8" name="TextBox 7">
            <a:extLst>
              <a:ext uri="{FF2B5EF4-FFF2-40B4-BE49-F238E27FC236}">
                <a16:creationId xmlns:a16="http://schemas.microsoft.com/office/drawing/2014/main" id="{0B7AECF1-14C1-41FA-8649-6953160DD1E6}"/>
              </a:ext>
            </a:extLst>
          </p:cNvPr>
          <p:cNvSpPr txBox="1"/>
          <p:nvPr/>
        </p:nvSpPr>
        <p:spPr>
          <a:xfrm>
            <a:off x="6764421" y="2368210"/>
            <a:ext cx="2974846" cy="369332"/>
          </a:xfrm>
          <a:prstGeom prst="rect">
            <a:avLst/>
          </a:prstGeom>
          <a:noFill/>
        </p:spPr>
        <p:txBody>
          <a:bodyPr wrap="square" rtlCol="0">
            <a:spAutoFit/>
          </a:bodyPr>
          <a:lstStyle/>
          <a:p>
            <a:r>
              <a:rPr lang="en-GB" dirty="0"/>
              <a:t>	Competencies</a:t>
            </a:r>
          </a:p>
        </p:txBody>
      </p:sp>
      <p:sp>
        <p:nvSpPr>
          <p:cNvPr id="15" name="TextBox 14">
            <a:extLst>
              <a:ext uri="{FF2B5EF4-FFF2-40B4-BE49-F238E27FC236}">
                <a16:creationId xmlns:a16="http://schemas.microsoft.com/office/drawing/2014/main" id="{864F0910-AD19-42DF-832A-DE19A2AC4277}"/>
              </a:ext>
            </a:extLst>
          </p:cNvPr>
          <p:cNvSpPr txBox="1"/>
          <p:nvPr/>
        </p:nvSpPr>
        <p:spPr>
          <a:xfrm>
            <a:off x="6764421" y="2809258"/>
            <a:ext cx="3958997" cy="2123658"/>
          </a:xfrm>
          <a:prstGeom prst="rect">
            <a:avLst/>
          </a:prstGeom>
          <a:noFill/>
        </p:spPr>
        <p:txBody>
          <a:bodyPr wrap="square">
            <a:spAutoFit/>
          </a:bodyPr>
          <a:lstStyle/>
          <a:p>
            <a:pPr marL="342900" marR="0" lvl="0" indent="-342900" algn="l" defTabSz="457200" rtl="0" eaLnBrk="1" fontAlgn="auto" latinLnBrk="0" hangingPunct="1">
              <a:lnSpc>
                <a:spcPct val="100000"/>
              </a:lnSpc>
              <a:spcBef>
                <a:spcPct val="20000"/>
              </a:spcBef>
              <a:spcAft>
                <a:spcPts val="600"/>
              </a:spcAft>
              <a:buClr>
                <a:srgbClr val="00C6BB"/>
              </a:buClr>
              <a:buSzTx/>
              <a:buFont typeface="Wingdings 2" charset="2"/>
              <a:buChar char=""/>
              <a:tabLst/>
              <a:defRPr/>
            </a:pPr>
            <a:r>
              <a:rPr kumimoji="0" lang="en-GB" sz="1000" b="0" i="0" u="none" strike="noStrike" kern="1200" cap="none" spc="0" normalizeH="0" baseline="0" noProof="0" dirty="0">
                <a:ln>
                  <a:noFill/>
                </a:ln>
                <a:solidFill>
                  <a:prstClr val="white"/>
                </a:solidFill>
                <a:effectLst/>
                <a:uLnTx/>
                <a:uFillTx/>
                <a:latin typeface="Century Gothic" panose="020B0502020202020204"/>
                <a:ea typeface="+mn-ea"/>
                <a:cs typeface="+mn-cs"/>
              </a:rPr>
              <a:t>Plays a major part in an organisation.</a:t>
            </a:r>
          </a:p>
          <a:p>
            <a:pPr marL="342900" marR="0" lvl="0" indent="-342900" algn="l" defTabSz="457200" rtl="0" eaLnBrk="1" fontAlgn="auto" latinLnBrk="0" hangingPunct="1">
              <a:lnSpc>
                <a:spcPct val="100000"/>
              </a:lnSpc>
              <a:spcBef>
                <a:spcPct val="20000"/>
              </a:spcBef>
              <a:spcAft>
                <a:spcPts val="600"/>
              </a:spcAft>
              <a:buClr>
                <a:srgbClr val="00C6BB"/>
              </a:buClr>
              <a:buSzTx/>
              <a:buFont typeface="Wingdings 2" charset="2"/>
              <a:buChar char=""/>
              <a:tabLst/>
              <a:defRPr/>
            </a:pPr>
            <a:endParaRPr lang="en-GB" sz="1000" dirty="0">
              <a:solidFill>
                <a:prstClr val="white"/>
              </a:solidFill>
              <a:latin typeface="Century Gothic" panose="020B0502020202020204"/>
            </a:endParaRPr>
          </a:p>
          <a:p>
            <a:pPr marL="342900" marR="0" lvl="0" indent="-342900" algn="l" defTabSz="457200" rtl="0" eaLnBrk="1" fontAlgn="auto" latinLnBrk="0" hangingPunct="1">
              <a:lnSpc>
                <a:spcPct val="100000"/>
              </a:lnSpc>
              <a:spcBef>
                <a:spcPct val="20000"/>
              </a:spcBef>
              <a:spcAft>
                <a:spcPts val="600"/>
              </a:spcAft>
              <a:buClr>
                <a:srgbClr val="00C6BB"/>
              </a:buClr>
              <a:buSzTx/>
              <a:buFont typeface="Wingdings 2" charset="2"/>
              <a:buChar char=""/>
              <a:tabLst/>
              <a:defRPr/>
            </a:pPr>
            <a:r>
              <a:rPr kumimoji="0" lang="en-GB" sz="1000" b="0" i="0" u="none" strike="noStrike" kern="1200" cap="none" spc="0" normalizeH="0" baseline="0" noProof="0" dirty="0">
                <a:ln>
                  <a:noFill/>
                </a:ln>
                <a:solidFill>
                  <a:prstClr val="white"/>
                </a:solidFill>
                <a:effectLst/>
                <a:uLnTx/>
                <a:uFillTx/>
                <a:latin typeface="Century Gothic" panose="020B0502020202020204"/>
                <a:ea typeface="+mn-ea"/>
                <a:cs typeface="+mn-cs"/>
              </a:rPr>
              <a:t>Defines individuality and personal work style</a:t>
            </a:r>
          </a:p>
          <a:p>
            <a:pPr marL="342900" marR="0" lvl="0" indent="-342900" algn="l" defTabSz="457200" rtl="0" eaLnBrk="1" fontAlgn="auto" latinLnBrk="0" hangingPunct="1">
              <a:lnSpc>
                <a:spcPct val="100000"/>
              </a:lnSpc>
              <a:spcBef>
                <a:spcPct val="20000"/>
              </a:spcBef>
              <a:spcAft>
                <a:spcPts val="600"/>
              </a:spcAft>
              <a:buClr>
                <a:srgbClr val="00C6BB"/>
              </a:buClr>
              <a:buSzTx/>
              <a:buFont typeface="Wingdings 2" charset="2"/>
              <a:buChar char=""/>
              <a:tabLst/>
              <a:defRPr/>
            </a:pPr>
            <a:endParaRPr lang="en-GB" sz="1000" dirty="0">
              <a:solidFill>
                <a:prstClr val="white"/>
              </a:solidFill>
              <a:latin typeface="Century Gothic" panose="020B0502020202020204"/>
            </a:endParaRPr>
          </a:p>
          <a:p>
            <a:pPr marL="342900" marR="0" lvl="0" indent="-342900" algn="l" defTabSz="457200" rtl="0" eaLnBrk="1" fontAlgn="auto" latinLnBrk="0" hangingPunct="1">
              <a:lnSpc>
                <a:spcPct val="100000"/>
              </a:lnSpc>
              <a:spcBef>
                <a:spcPct val="20000"/>
              </a:spcBef>
              <a:spcAft>
                <a:spcPts val="600"/>
              </a:spcAft>
              <a:buClr>
                <a:srgbClr val="00C6BB"/>
              </a:buClr>
              <a:buSzTx/>
              <a:buFont typeface="Wingdings 2" charset="2"/>
              <a:buChar char=""/>
              <a:tabLst/>
              <a:defRPr/>
            </a:pPr>
            <a:r>
              <a:rPr kumimoji="0" lang="en-GB" sz="1000" b="0" i="0" u="none" strike="noStrike" kern="1200" cap="none" spc="0" normalizeH="0" baseline="0" noProof="0" dirty="0">
                <a:ln>
                  <a:noFill/>
                </a:ln>
                <a:solidFill>
                  <a:prstClr val="white"/>
                </a:solidFill>
                <a:effectLst/>
                <a:uLnTx/>
                <a:uFillTx/>
                <a:latin typeface="Century Gothic" panose="020B0502020202020204"/>
                <a:ea typeface="+mn-ea"/>
                <a:cs typeface="+mn-cs"/>
              </a:rPr>
              <a:t>Can be used in a manner of ways to better productivity within teams.</a:t>
            </a:r>
          </a:p>
          <a:p>
            <a:pPr marL="342900" marR="0" lvl="0" indent="-342900" algn="l" defTabSz="457200" rtl="0" eaLnBrk="1" fontAlgn="auto" latinLnBrk="0" hangingPunct="1">
              <a:lnSpc>
                <a:spcPct val="100000"/>
              </a:lnSpc>
              <a:spcBef>
                <a:spcPct val="20000"/>
              </a:spcBef>
              <a:spcAft>
                <a:spcPts val="600"/>
              </a:spcAft>
              <a:buClr>
                <a:srgbClr val="00C6BB"/>
              </a:buClr>
              <a:buSzTx/>
              <a:buFont typeface="Wingdings 2" charset="2"/>
              <a:buChar char=""/>
              <a:tabLst/>
              <a:defRPr/>
            </a:pPr>
            <a:endParaRPr lang="en-GB" sz="1000" dirty="0">
              <a:solidFill>
                <a:prstClr val="white"/>
              </a:solidFill>
              <a:latin typeface="Century Gothic" panose="020B0502020202020204"/>
            </a:endParaRPr>
          </a:p>
          <a:p>
            <a:pPr marL="342900" marR="0" lvl="0" indent="-342900" algn="l" defTabSz="457200" rtl="0" eaLnBrk="1" fontAlgn="auto" latinLnBrk="0" hangingPunct="1">
              <a:lnSpc>
                <a:spcPct val="100000"/>
              </a:lnSpc>
              <a:spcBef>
                <a:spcPct val="20000"/>
              </a:spcBef>
              <a:spcAft>
                <a:spcPts val="600"/>
              </a:spcAft>
              <a:buClr>
                <a:srgbClr val="00C6BB"/>
              </a:buClr>
              <a:buSzTx/>
              <a:buFont typeface="Wingdings 2" charset="2"/>
              <a:buChar char=""/>
              <a:tabLst/>
              <a:defRPr/>
            </a:pPr>
            <a:r>
              <a:rPr kumimoji="0" lang="en-GB" sz="1000" b="0" i="0" u="none" strike="noStrike" kern="1200" cap="none" spc="0" normalizeH="0" baseline="0" noProof="0" dirty="0">
                <a:ln>
                  <a:noFill/>
                </a:ln>
                <a:solidFill>
                  <a:prstClr val="white"/>
                </a:solidFill>
                <a:effectLst/>
                <a:uLnTx/>
                <a:uFillTx/>
                <a:latin typeface="Century Gothic" panose="020B0502020202020204"/>
                <a:ea typeface="+mn-ea"/>
                <a:cs typeface="+mn-cs"/>
              </a:rPr>
              <a:t>When defined up front can improve efficiency between colleagues.</a:t>
            </a:r>
          </a:p>
        </p:txBody>
      </p:sp>
    </p:spTree>
    <p:extLst>
      <p:ext uri="{BB962C8B-B14F-4D97-AF65-F5344CB8AC3E}">
        <p14:creationId xmlns:p14="http://schemas.microsoft.com/office/powerpoint/2010/main" val="3449944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BFDB1-EF9D-4783-A676-D4336AD845A0}"/>
              </a:ext>
            </a:extLst>
          </p:cNvPr>
          <p:cNvSpPr>
            <a:spLocks noGrp="1"/>
          </p:cNvSpPr>
          <p:nvPr>
            <p:ph type="title"/>
          </p:nvPr>
        </p:nvSpPr>
        <p:spPr/>
        <p:txBody>
          <a:bodyPr/>
          <a:lstStyle/>
          <a:p>
            <a:r>
              <a:rPr lang="en-GB" dirty="0"/>
              <a:t>HR Officer Career Plan and Trajectory</a:t>
            </a:r>
          </a:p>
        </p:txBody>
      </p:sp>
      <p:sp>
        <p:nvSpPr>
          <p:cNvPr id="3" name="Content Placeholder 2">
            <a:extLst>
              <a:ext uri="{FF2B5EF4-FFF2-40B4-BE49-F238E27FC236}">
                <a16:creationId xmlns:a16="http://schemas.microsoft.com/office/drawing/2014/main" id="{627AF01C-2E50-4049-BD01-9D0F99213966}"/>
              </a:ext>
            </a:extLst>
          </p:cNvPr>
          <p:cNvSpPr>
            <a:spLocks noGrp="1"/>
          </p:cNvSpPr>
          <p:nvPr>
            <p:ph sz="half" idx="1"/>
          </p:nvPr>
        </p:nvSpPr>
        <p:spPr/>
        <p:txBody>
          <a:bodyPr>
            <a:normAutofit fontScale="92500" lnSpcReduction="10000"/>
          </a:bodyPr>
          <a:lstStyle/>
          <a:p>
            <a:r>
              <a:rPr lang="en-GB" dirty="0"/>
              <a:t>Step 1 – Complete Human Resources Education</a:t>
            </a:r>
          </a:p>
          <a:p>
            <a:r>
              <a:rPr lang="en-GB" dirty="0"/>
              <a:t>Step  2 – Gain HR Job Experience</a:t>
            </a:r>
          </a:p>
          <a:p>
            <a:r>
              <a:rPr lang="en-GB" dirty="0"/>
              <a:t>Step 3 – Gain Extra Educational Credits </a:t>
            </a:r>
          </a:p>
          <a:p>
            <a:r>
              <a:rPr lang="en-GB" dirty="0"/>
              <a:t>Step 4  - Meet HR Manager Requirements Apply !!</a:t>
            </a:r>
          </a:p>
          <a:p>
            <a:r>
              <a:rPr lang="en-GB" dirty="0"/>
              <a:t>Step 5 – Consider Human Resource Management Certification</a:t>
            </a:r>
          </a:p>
        </p:txBody>
      </p:sp>
      <p:sp>
        <p:nvSpPr>
          <p:cNvPr id="4" name="Content Placeholder 3">
            <a:extLst>
              <a:ext uri="{FF2B5EF4-FFF2-40B4-BE49-F238E27FC236}">
                <a16:creationId xmlns:a16="http://schemas.microsoft.com/office/drawing/2014/main" id="{E2C25593-8846-42E1-8744-EAB19CADE658}"/>
              </a:ext>
            </a:extLst>
          </p:cNvPr>
          <p:cNvSpPr>
            <a:spLocks noGrp="1"/>
          </p:cNvSpPr>
          <p:nvPr>
            <p:ph sz="half" idx="2"/>
          </p:nvPr>
        </p:nvSpPr>
        <p:spPr/>
        <p:txBody>
          <a:bodyPr>
            <a:normAutofit fontScale="92500" lnSpcReduction="10000"/>
          </a:bodyPr>
          <a:lstStyle/>
          <a:p>
            <a:r>
              <a:rPr lang="en-GB" dirty="0"/>
              <a:t>Step  1 – Normally fulfilled Bachelors Degree’s programs in Human Resources</a:t>
            </a:r>
          </a:p>
          <a:p>
            <a:r>
              <a:rPr lang="en-GB" dirty="0"/>
              <a:t>Step 2 – Done by independent Work Experience or Seeking out and completing an Internship</a:t>
            </a:r>
          </a:p>
          <a:p>
            <a:r>
              <a:rPr lang="en-GB" dirty="0"/>
              <a:t>Step 3 – A Society of Human Resource (SHRM) is recommended.</a:t>
            </a:r>
          </a:p>
          <a:p>
            <a:r>
              <a:rPr lang="en-GB" dirty="0"/>
              <a:t>Step 4 – 5 years of assistant expertise before reaching this requirement</a:t>
            </a:r>
          </a:p>
          <a:p>
            <a:r>
              <a:rPr lang="en-GB" dirty="0"/>
              <a:t>Step 5 – Qualifications past this point are gratuitous however it is in the interest of the business to have certified members of staff at every level</a:t>
            </a:r>
          </a:p>
        </p:txBody>
      </p:sp>
    </p:spTree>
    <p:extLst>
      <p:ext uri="{BB962C8B-B14F-4D97-AF65-F5344CB8AC3E}">
        <p14:creationId xmlns:p14="http://schemas.microsoft.com/office/powerpoint/2010/main" val="1955848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984C7-3911-4E6F-B834-77B36E997B09}"/>
              </a:ext>
            </a:extLst>
          </p:cNvPr>
          <p:cNvSpPr>
            <a:spLocks noGrp="1"/>
          </p:cNvSpPr>
          <p:nvPr>
            <p:ph type="title"/>
          </p:nvPr>
        </p:nvSpPr>
        <p:spPr/>
        <p:txBody>
          <a:bodyPr/>
          <a:lstStyle/>
          <a:p>
            <a:r>
              <a:rPr lang="en-GB" dirty="0"/>
              <a:t> Required Training to attend to the companies needs.</a:t>
            </a:r>
          </a:p>
        </p:txBody>
      </p:sp>
      <p:sp>
        <p:nvSpPr>
          <p:cNvPr id="3" name="Content Placeholder 2">
            <a:extLst>
              <a:ext uri="{FF2B5EF4-FFF2-40B4-BE49-F238E27FC236}">
                <a16:creationId xmlns:a16="http://schemas.microsoft.com/office/drawing/2014/main" id="{E2915FB6-D0BA-46FD-BB3B-805DB966F8FA}"/>
              </a:ext>
            </a:extLst>
          </p:cNvPr>
          <p:cNvSpPr>
            <a:spLocks noGrp="1"/>
          </p:cNvSpPr>
          <p:nvPr>
            <p:ph sz="half" idx="1"/>
          </p:nvPr>
        </p:nvSpPr>
        <p:spPr/>
        <p:txBody>
          <a:bodyPr/>
          <a:lstStyle/>
          <a:p>
            <a:r>
              <a:rPr lang="en-GB" dirty="0"/>
              <a:t>Fundamentally, understanding HR in the UK would be nothing without understanding first the laws, regulations and guidelines governed by the region, information on these topics are explained frequently and (in depth on more advanced classes and modules) in the beginning years of attending/dedicating studying the critical topics of HR.</a:t>
            </a:r>
          </a:p>
        </p:txBody>
      </p:sp>
      <p:sp>
        <p:nvSpPr>
          <p:cNvPr id="4" name="Content Placeholder 3">
            <a:extLst>
              <a:ext uri="{FF2B5EF4-FFF2-40B4-BE49-F238E27FC236}">
                <a16:creationId xmlns:a16="http://schemas.microsoft.com/office/drawing/2014/main" id="{D2DAA0BB-0F60-4803-8640-7E3632E1E877}"/>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226187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4055D-5EC1-4CAD-A4CA-4DF8500B830A}"/>
              </a:ext>
            </a:extLst>
          </p:cNvPr>
          <p:cNvSpPr>
            <a:spLocks noGrp="1"/>
          </p:cNvSpPr>
          <p:nvPr>
            <p:ph type="title"/>
          </p:nvPr>
        </p:nvSpPr>
        <p:spPr/>
        <p:txBody>
          <a:bodyPr/>
          <a:lstStyle/>
          <a:p>
            <a:r>
              <a:rPr lang="en-GB" dirty="0"/>
              <a:t>KSB</a:t>
            </a:r>
          </a:p>
        </p:txBody>
      </p:sp>
      <p:sp>
        <p:nvSpPr>
          <p:cNvPr id="3" name="Content Placeholder 2">
            <a:extLst>
              <a:ext uri="{FF2B5EF4-FFF2-40B4-BE49-F238E27FC236}">
                <a16:creationId xmlns:a16="http://schemas.microsoft.com/office/drawing/2014/main" id="{A13A50AD-FD3A-43C7-8862-D08687A36E7D}"/>
              </a:ext>
            </a:extLst>
          </p:cNvPr>
          <p:cNvSpPr>
            <a:spLocks noGrp="1"/>
          </p:cNvSpPr>
          <p:nvPr>
            <p:ph idx="1"/>
          </p:nvPr>
        </p:nvSpPr>
        <p:spPr>
          <a:xfrm>
            <a:off x="818712" y="2222287"/>
            <a:ext cx="10554574" cy="4635713"/>
          </a:xfrm>
        </p:spPr>
        <p:txBody>
          <a:bodyPr>
            <a:normAutofit lnSpcReduction="10000"/>
          </a:bodyPr>
          <a:lstStyle/>
          <a:p>
            <a:r>
              <a:rPr lang="en-GB" b="1" dirty="0"/>
              <a:t>Knowledge</a:t>
            </a:r>
            <a:r>
              <a:rPr lang="en-GB" dirty="0"/>
              <a:t> refers to the technical know how that an apprentice or inter would require and have to understand in order to properly begin fulfilling if not understanding the role,</a:t>
            </a:r>
          </a:p>
          <a:p>
            <a:r>
              <a:rPr lang="en-GB" dirty="0"/>
              <a:t>Branching out from broad subjects to specific facets of knowledge this section is separated form skills because of its general knowhow instead of information or abilities pertaining to a specific skillset.</a:t>
            </a:r>
          </a:p>
          <a:p>
            <a:endParaRPr lang="en-GB" dirty="0"/>
          </a:p>
          <a:p>
            <a:r>
              <a:rPr lang="en-GB" b="1" dirty="0"/>
              <a:t>Skills </a:t>
            </a:r>
            <a:r>
              <a:rPr lang="en-GB" dirty="0"/>
              <a:t>pertain to a certain calibre or prowess in a certain role or activity, Understanding applications relevant to a position (Word, Excel and PowerPoint) or softer skills such as further understanding human behaviour.</a:t>
            </a:r>
          </a:p>
          <a:p>
            <a:r>
              <a:rPr lang="en-GB" b="1" dirty="0"/>
              <a:t>Behaviour </a:t>
            </a:r>
            <a:r>
              <a:rPr lang="en-GB" dirty="0"/>
              <a:t>normally pertaining to attitude towards wok, whether you’re tackling a difficult situation in the workplace, understanding (from an Employer perspective) how an employee or colleague could act can be crucial to making effective teams and workforces,</a:t>
            </a:r>
          </a:p>
          <a:p>
            <a:r>
              <a:rPr lang="en-GB" dirty="0"/>
              <a:t>Understanding your own behaviour in positive and negative scenarios can shine a light even further on your abilities.</a:t>
            </a:r>
          </a:p>
          <a:p>
            <a:endParaRPr lang="en-GB" dirty="0"/>
          </a:p>
        </p:txBody>
      </p:sp>
    </p:spTree>
    <p:extLst>
      <p:ext uri="{BB962C8B-B14F-4D97-AF65-F5344CB8AC3E}">
        <p14:creationId xmlns:p14="http://schemas.microsoft.com/office/powerpoint/2010/main" val="13643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AE59E-AF97-48BF-93C8-5D6A58E25044}"/>
              </a:ext>
            </a:extLst>
          </p:cNvPr>
          <p:cNvSpPr>
            <a:spLocks noGrp="1"/>
          </p:cNvSpPr>
          <p:nvPr>
            <p:ph type="title"/>
          </p:nvPr>
        </p:nvSpPr>
        <p:spPr/>
        <p:txBody>
          <a:bodyPr/>
          <a:lstStyle/>
          <a:p>
            <a:r>
              <a:rPr lang="en-GB" dirty="0"/>
              <a:t>9 Key Skills</a:t>
            </a:r>
          </a:p>
        </p:txBody>
      </p:sp>
      <p:sp>
        <p:nvSpPr>
          <p:cNvPr id="3" name="Content Placeholder 2">
            <a:extLst>
              <a:ext uri="{FF2B5EF4-FFF2-40B4-BE49-F238E27FC236}">
                <a16:creationId xmlns:a16="http://schemas.microsoft.com/office/drawing/2014/main" id="{67B167D5-4257-4A24-AFC3-D35B5B367692}"/>
              </a:ext>
            </a:extLst>
          </p:cNvPr>
          <p:cNvSpPr>
            <a:spLocks noGrp="1"/>
          </p:cNvSpPr>
          <p:nvPr>
            <p:ph idx="1"/>
          </p:nvPr>
        </p:nvSpPr>
        <p:spPr>
          <a:xfrm>
            <a:off x="-237067" y="2760133"/>
            <a:ext cx="12666133" cy="2540001"/>
          </a:xfrm>
        </p:spPr>
        <p:txBody>
          <a:bodyPr>
            <a:noAutofit/>
          </a:bodyPr>
          <a:lstStyle/>
          <a:p>
            <a:r>
              <a:rPr lang="en-US" sz="1400" dirty="0"/>
              <a:t>Skill #1: Communication</a:t>
            </a:r>
          </a:p>
          <a:p>
            <a:r>
              <a:rPr lang="en-US" sz="1400" dirty="0"/>
              <a:t>Skill #2: Organization</a:t>
            </a:r>
          </a:p>
          <a:p>
            <a:r>
              <a:rPr lang="en-US" sz="1400" dirty="0"/>
              <a:t>Skill #3: Tech Savvy</a:t>
            </a:r>
          </a:p>
          <a:p>
            <a:r>
              <a:rPr lang="en-US" sz="1400" dirty="0"/>
              <a:t>Skill #4: Flexibility</a:t>
            </a:r>
          </a:p>
          <a:p>
            <a:r>
              <a:rPr lang="en-US" sz="1400" dirty="0"/>
              <a:t>Skill #5: Patience</a:t>
            </a:r>
          </a:p>
          <a:p>
            <a:r>
              <a:rPr lang="en-US" sz="1400" dirty="0"/>
              <a:t>Skill #6: Negotiation</a:t>
            </a:r>
          </a:p>
          <a:p>
            <a:r>
              <a:rPr lang="en-US" sz="1400" dirty="0"/>
              <a:t>Skill #7: Ethical Actions</a:t>
            </a:r>
          </a:p>
          <a:p>
            <a:r>
              <a:rPr lang="en-US" sz="1400" dirty="0"/>
              <a:t>Skill #8: Compassion</a:t>
            </a:r>
          </a:p>
          <a:p>
            <a:r>
              <a:rPr lang="en-GB" sz="1400" dirty="0"/>
              <a:t>Skill #9: Commitment</a:t>
            </a:r>
          </a:p>
        </p:txBody>
      </p:sp>
    </p:spTree>
    <p:extLst>
      <p:ext uri="{BB962C8B-B14F-4D97-AF65-F5344CB8AC3E}">
        <p14:creationId xmlns:p14="http://schemas.microsoft.com/office/powerpoint/2010/main" val="4035595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75CC6-E19A-4014-995A-5966DEA6309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7BD3EFE-D2B1-4FB4-903B-F4BA34BC945E}"/>
              </a:ext>
            </a:extLst>
          </p:cNvPr>
          <p:cNvSpPr>
            <a:spLocks noGrp="1"/>
          </p:cNvSpPr>
          <p:nvPr>
            <p:ph idx="1"/>
          </p:nvPr>
        </p:nvSpPr>
        <p:spPr/>
        <p:txBody>
          <a:bodyPr>
            <a:normAutofit lnSpcReduction="10000"/>
          </a:bodyPr>
          <a:lstStyle/>
          <a:p>
            <a:r>
              <a:rPr lang="en-GB" dirty="0"/>
              <a:t>I hoped this detailed effectively the different methods of attaining a role in HR and studying personally to better understand the role in general.</a:t>
            </a:r>
          </a:p>
          <a:p>
            <a:r>
              <a:rPr lang="en-GB" dirty="0"/>
              <a:t>Hr Involves taking on more responsibility wholesale and understanding better the role you play in a company or work environment.</a:t>
            </a:r>
          </a:p>
          <a:p>
            <a:r>
              <a:rPr lang="en-GB" dirty="0"/>
              <a:t>The goal of this Presentation was to further detail the distinction between a good HR Candidate and a great one</a:t>
            </a:r>
          </a:p>
          <a:p>
            <a:endParaRPr lang="en-GB" dirty="0"/>
          </a:p>
          <a:p>
            <a:pPr marL="0" indent="0">
              <a:buNone/>
            </a:pPr>
            <a:r>
              <a:rPr lang="en-GB" dirty="0"/>
              <a:t>Thank you for listening and reading,</a:t>
            </a:r>
          </a:p>
          <a:p>
            <a:pPr marL="0" indent="0">
              <a:buNone/>
            </a:pPr>
            <a:r>
              <a:rPr lang="en-GB" dirty="0"/>
              <a:t>Kind Regards,</a:t>
            </a:r>
          </a:p>
          <a:p>
            <a:pPr marL="0" indent="0">
              <a:buNone/>
            </a:pPr>
            <a:r>
              <a:rPr lang="en-GB" dirty="0"/>
              <a:t>			Natasha Brookes</a:t>
            </a:r>
          </a:p>
          <a:p>
            <a:endParaRPr lang="en-GB" dirty="0"/>
          </a:p>
        </p:txBody>
      </p:sp>
    </p:spTree>
    <p:extLst>
      <p:ext uri="{BB962C8B-B14F-4D97-AF65-F5344CB8AC3E}">
        <p14:creationId xmlns:p14="http://schemas.microsoft.com/office/powerpoint/2010/main" val="39322040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70CA3375182714BA54DFFDDF394CB66" ma:contentTypeVersion="7" ma:contentTypeDescription="Create a new document." ma:contentTypeScope="" ma:versionID="4dcd4a3a540f1c9a187fd0beac8a51d1">
  <xsd:schema xmlns:xsd="http://www.w3.org/2001/XMLSchema" xmlns:xs="http://www.w3.org/2001/XMLSchema" xmlns:p="http://schemas.microsoft.com/office/2006/metadata/properties" xmlns:ns3="016e731e-1cc7-4f6a-b7d3-07864f8c4f2a" xmlns:ns4="f97f4f8e-1500-458e-b175-1daa41144396" targetNamespace="http://schemas.microsoft.com/office/2006/metadata/properties" ma:root="true" ma:fieldsID="3cd86a6381cf46c864afa1852ff5ab05" ns3:_="" ns4:_="">
    <xsd:import namespace="016e731e-1cc7-4f6a-b7d3-07864f8c4f2a"/>
    <xsd:import namespace="f97f4f8e-1500-458e-b175-1daa41144396"/>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6e731e-1cc7-4f6a-b7d3-07864f8c4f2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97f4f8e-1500-458e-b175-1daa4114439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B57F071-7192-449D-9DA8-8E1F404943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6e731e-1cc7-4f6a-b7d3-07864f8c4f2a"/>
    <ds:schemaRef ds:uri="f97f4f8e-1500-458e-b175-1daa4114439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9AB85AC-A761-400B-B721-DAC1BF4070C3}">
  <ds:schemaRefs>
    <ds:schemaRef ds:uri="http://schemas.microsoft.com/sharepoint/v3/contenttype/forms"/>
  </ds:schemaRefs>
</ds:datastoreItem>
</file>

<file path=customXml/itemProps3.xml><?xml version="1.0" encoding="utf-8"?>
<ds:datastoreItem xmlns:ds="http://schemas.openxmlformats.org/officeDocument/2006/customXml" ds:itemID="{4FAFE7E5-D610-4DE1-B6AD-D72163904002}">
  <ds:schemaRefs>
    <ds:schemaRef ds:uri="http://purl.org/dc/terms/"/>
    <ds:schemaRef ds:uri="http://www.w3.org/XML/1998/namespace"/>
    <ds:schemaRef ds:uri="016e731e-1cc7-4f6a-b7d3-07864f8c4f2a"/>
    <ds:schemaRef ds:uri="http://purl.org/dc/elements/1.1/"/>
    <ds:schemaRef ds:uri="http://schemas.microsoft.com/office/2006/documentManagement/types"/>
    <ds:schemaRef ds:uri="http://schemas.openxmlformats.org/package/2006/metadata/core-properties"/>
    <ds:schemaRef ds:uri="http://schemas.microsoft.com/office/infopath/2007/PartnerControls"/>
    <ds:schemaRef ds:uri="http://purl.org/dc/dcmitype/"/>
    <ds:schemaRef ds:uri="f97f4f8e-1500-458e-b175-1daa41144396"/>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TM03457503[[fn=Quotable]]</Template>
  <TotalTime>554</TotalTime>
  <Words>2178</Words>
  <Application>Microsoft Office PowerPoint</Application>
  <PresentationFormat>Widescreen</PresentationFormat>
  <Paragraphs>165</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Century Gothic</vt:lpstr>
      <vt:lpstr>Wingdings 2</vt:lpstr>
      <vt:lpstr>Quotable</vt:lpstr>
      <vt:lpstr>HR</vt:lpstr>
      <vt:lpstr>Introduction</vt:lpstr>
      <vt:lpstr>Company Context </vt:lpstr>
      <vt:lpstr>What Kind of Person I needed in HR </vt:lpstr>
      <vt:lpstr>Pre-Assessment : Understanding My Knowledge, Skills and Competencies</vt:lpstr>
      <vt:lpstr>HR Officer Career Plan and Trajectory</vt:lpstr>
      <vt:lpstr> Required Training to attend to the companies needs.</vt:lpstr>
      <vt:lpstr>KSB</vt:lpstr>
      <vt:lpstr>9 Key Skills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dc:title>
  <dc:creator>Natasha Sonia Brookes</dc:creator>
  <cp:lastModifiedBy>Natasha Sonia Brookes</cp:lastModifiedBy>
  <cp:revision>18</cp:revision>
  <dcterms:created xsi:type="dcterms:W3CDTF">2021-09-23T20:11:43Z</dcterms:created>
  <dcterms:modified xsi:type="dcterms:W3CDTF">2021-10-01T21:51:33Z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0x010100370CA3375182714BA54DFFDDF394CB66</vt:lpwstr>
  </property>
</Properties>
</file>