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8" r:id="rId3"/>
    <p:sldId id="258" r:id="rId4"/>
    <p:sldId id="259" r:id="rId5"/>
    <p:sldId id="270" r:id="rId6"/>
    <p:sldId id="260" r:id="rId7"/>
    <p:sldId id="261" r:id="rId8"/>
    <p:sldId id="262" r:id="rId9"/>
    <p:sldId id="263" r:id="rId10"/>
    <p:sldId id="265" r:id="rId11"/>
    <p:sldId id="266" r:id="rId12"/>
    <p:sldId id="267"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65" autoAdjust="0"/>
    <p:restoredTop sz="81900" autoAdjust="0"/>
  </p:normalViewPr>
  <p:slideViewPr>
    <p:cSldViewPr snapToGrid="0">
      <p:cViewPr varScale="1">
        <p:scale>
          <a:sx n="56" d="100"/>
          <a:sy n="56" d="100"/>
        </p:scale>
        <p:origin x="1072"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C6E907-031D-435A-B987-B5119AF0A6D2}" type="datetimeFigureOut">
              <a:rPr lang="ru-RU" smtClean="0"/>
              <a:t>21.10.2022</a:t>
            </a:fld>
            <a:endParaRPr lang="ru-RU"/>
          </a:p>
        </p:txBody>
      </p:sp>
      <p:sp>
        <p:nvSpPr>
          <p:cNvPr id="4" name="Образ слайда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6" name="Нижний колонтитул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B05968C-DA13-4676-AA2C-7C0DFAE5BD5F}" type="slidenum">
              <a:rPr lang="ru-RU" smtClean="0"/>
              <a:t>‹#›</a:t>
            </a:fld>
            <a:endParaRPr lang="ru-RU"/>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pPr marL="0" indent="457200">
              <a:lnSpc>
                <a:spcPct val="170000"/>
              </a:lnSpc>
              <a:buNone/>
            </a:pPr>
            <a:r>
              <a:rPr lang="en-US" sz="1200" dirty="0">
                <a:solidFill>
                  <a:schemeClr val="tx1"/>
                </a:solidFill>
                <a:latin typeface="Times New Roman" panose="02020603050405020304" pitchFamily="18" charset="0"/>
                <a:cs typeface="Times New Roman" panose="02020603050405020304" pitchFamily="18" charset="0"/>
              </a:rPr>
              <a:t>Human resources practices have been found to have a considerable impact on the attitudes and </a:t>
            </a:r>
            <a:r>
              <a:rPr lang="en-US" sz="1200" dirty="0" err="1">
                <a:solidFill>
                  <a:schemeClr val="tx1"/>
                </a:solidFill>
                <a:latin typeface="Times New Roman" panose="02020603050405020304" pitchFamily="18" charset="0"/>
                <a:cs typeface="Times New Roman" panose="02020603050405020304" pitchFamily="18" charset="0"/>
              </a:rPr>
              <a:t>behaviours</a:t>
            </a:r>
            <a:r>
              <a:rPr lang="en-US" sz="1200" dirty="0">
                <a:solidFill>
                  <a:schemeClr val="tx1"/>
                </a:solidFill>
                <a:latin typeface="Times New Roman" panose="02020603050405020304" pitchFamily="18" charset="0"/>
                <a:cs typeface="Times New Roman" panose="02020603050405020304" pitchFamily="18" charset="0"/>
              </a:rPr>
              <a:t> of employees and to foster specific traits that give an </a:t>
            </a:r>
            <a:r>
              <a:rPr lang="en-US" sz="1200" dirty="0" err="1">
                <a:solidFill>
                  <a:schemeClr val="tx1"/>
                </a:solidFill>
                <a:latin typeface="Times New Roman" panose="02020603050405020304" pitchFamily="18" charset="0"/>
                <a:cs typeface="Times New Roman" panose="02020603050405020304" pitchFamily="18" charset="0"/>
              </a:rPr>
              <a:t>organisation</a:t>
            </a:r>
            <a:r>
              <a:rPr lang="en-US" sz="1200" dirty="0">
                <a:solidFill>
                  <a:schemeClr val="tx1"/>
                </a:solidFill>
                <a:latin typeface="Times New Roman" panose="02020603050405020304" pitchFamily="18" charset="0"/>
                <a:cs typeface="Times New Roman" panose="02020603050405020304" pitchFamily="18" charset="0"/>
              </a:rPr>
              <a:t> a "competitive edge" and enhance </a:t>
            </a:r>
            <a:r>
              <a:rPr lang="en-US" sz="1200" dirty="0" err="1">
                <a:solidFill>
                  <a:schemeClr val="tx1"/>
                </a:solidFill>
                <a:latin typeface="Times New Roman" panose="02020603050405020304" pitchFamily="18" charset="0"/>
                <a:cs typeface="Times New Roman" panose="02020603050405020304" pitchFamily="18" charset="0"/>
              </a:rPr>
              <a:t>organisational</a:t>
            </a:r>
            <a:r>
              <a:rPr lang="en-US" sz="1200" dirty="0">
                <a:solidFill>
                  <a:schemeClr val="tx1"/>
                </a:solidFill>
                <a:latin typeface="Times New Roman" panose="02020603050405020304" pitchFamily="18" charset="0"/>
                <a:cs typeface="Times New Roman" panose="02020603050405020304" pitchFamily="18" charset="0"/>
              </a:rPr>
              <a:t> performance (</a:t>
            </a:r>
            <a:r>
              <a:rPr lang="en-US" sz="1200" dirty="0" err="1">
                <a:solidFill>
                  <a:schemeClr val="tx1"/>
                </a:solidFill>
                <a:latin typeface="Times New Roman" panose="02020603050405020304" pitchFamily="18" charset="0"/>
                <a:cs typeface="Times New Roman" panose="02020603050405020304" pitchFamily="18" charset="0"/>
              </a:rPr>
              <a:t>Alam</a:t>
            </a:r>
            <a:r>
              <a:rPr lang="en-US" sz="1200" dirty="0">
                <a:solidFill>
                  <a:schemeClr val="tx1"/>
                </a:solidFill>
                <a:latin typeface="Times New Roman" panose="02020603050405020304" pitchFamily="18" charset="0"/>
                <a:cs typeface="Times New Roman" panose="02020603050405020304" pitchFamily="18" charset="0"/>
              </a:rPr>
              <a:t> &amp; </a:t>
            </a:r>
            <a:r>
              <a:rPr lang="en-US" sz="1200" dirty="0" err="1">
                <a:solidFill>
                  <a:schemeClr val="tx1"/>
                </a:solidFill>
                <a:latin typeface="Times New Roman" panose="02020603050405020304" pitchFamily="18" charset="0"/>
                <a:cs typeface="Times New Roman" panose="02020603050405020304" pitchFamily="18" charset="0"/>
              </a:rPr>
              <a:t>Raut</a:t>
            </a:r>
            <a:r>
              <a:rPr lang="en-US" sz="1200" dirty="0">
                <a:solidFill>
                  <a:schemeClr val="tx1"/>
                </a:solidFill>
                <a:latin typeface="Times New Roman" panose="02020603050405020304" pitchFamily="18" charset="0"/>
                <a:cs typeface="Times New Roman" panose="02020603050405020304" pitchFamily="18" charset="0"/>
              </a:rPr>
              <a:t>, 2019). For many years, "HR practices" have positively impacted enterprises. The biggest strength of the HR system is its capacity to identify how an individual's traits may collectively impact an </a:t>
            </a:r>
            <a:r>
              <a:rPr lang="en-US" sz="1200" dirty="0" err="1">
                <a:solidFill>
                  <a:schemeClr val="tx1"/>
                </a:solidFill>
                <a:latin typeface="Times New Roman" panose="02020603050405020304" pitchFamily="18" charset="0"/>
                <a:cs typeface="Times New Roman" panose="02020603050405020304" pitchFamily="18" charset="0"/>
              </a:rPr>
              <a:t>organisation's</a:t>
            </a:r>
            <a:r>
              <a:rPr lang="en-US" sz="1200" dirty="0">
                <a:solidFill>
                  <a:schemeClr val="tx1"/>
                </a:solidFill>
                <a:latin typeface="Times New Roman" panose="02020603050405020304" pitchFamily="18" charset="0"/>
                <a:cs typeface="Times New Roman" panose="02020603050405020304" pitchFamily="18" charset="0"/>
              </a:rPr>
              <a:t> effectiveness.</a:t>
            </a:r>
            <a:endParaRPr lang="en-US" sz="1200" dirty="0">
              <a:solidFill>
                <a:schemeClr val="tx1"/>
              </a:solidFill>
              <a:effectLst/>
              <a:latin typeface="Times New Roman" panose="02020603050405020304" pitchFamily="18" charset="0"/>
              <a:cs typeface="Times New Roman" panose="02020603050405020304" pitchFamily="18" charset="0"/>
            </a:endParaRPr>
          </a:p>
        </p:txBody>
      </p:sp>
      <p:sp>
        <p:nvSpPr>
          <p:cNvPr id="4" name="Номер слайда 3"/>
          <p:cNvSpPr>
            <a:spLocks noGrp="1"/>
          </p:cNvSpPr>
          <p:nvPr>
            <p:ph type="sldNum" sz="quarter" idx="10"/>
          </p:nvPr>
        </p:nvSpPr>
        <p:spPr/>
        <p:txBody>
          <a:bodyPr/>
          <a:lstStyle/>
          <a:p>
            <a:fld id="{AB05968C-DA13-4676-AA2C-7C0DFAE5BD5F}" type="slidenum">
              <a:rPr lang="ru-RU" smtClean="0"/>
              <a:t>2</a:t>
            </a:fld>
            <a:endParaRPr lang="ru-RU"/>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solidFill>
                <a:latin typeface="Times New Roman" panose="02020603050405020304" pitchFamily="18" charset="0"/>
                <a:cs typeface="Times New Roman" panose="02020603050405020304" pitchFamily="18" charset="0"/>
              </a:rPr>
              <a:t> Employee Referral Plan</a:t>
            </a:r>
            <a:r>
              <a:rPr lang="en-US" sz="1200" dirty="0">
                <a:solidFill>
                  <a:schemeClr val="tx1"/>
                </a:solidFill>
                <a:latin typeface="Times New Roman" panose="02020603050405020304" pitchFamily="18" charset="0"/>
                <a:cs typeface="Times New Roman" panose="02020603050405020304" pitchFamily="18" charset="0"/>
              </a:rPr>
              <a:t>-An employee Referral Program could be implemented. This will reduce the cost of hiring a new employee, and you may rely on this new resource to some extent. After six or nine months of continuous employment by both the new and existing employees, employees might receive a referral bonus for each successful reference. You can acquire a new employee at a reduced cost and retain the current employee for longer.</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tx1"/>
              </a:solidFill>
              <a:latin typeface="Times New Roman" panose="02020603050405020304" pitchFamily="18" charset="0"/>
              <a:cs typeface="Times New Roman" panose="02020603050405020304" pitchFamily="18" charset="0"/>
            </a:endParaRPr>
          </a:p>
        </p:txBody>
      </p:sp>
      <p:sp>
        <p:nvSpPr>
          <p:cNvPr id="4" name="Номер слайда 3"/>
          <p:cNvSpPr>
            <a:spLocks noGrp="1"/>
          </p:cNvSpPr>
          <p:nvPr>
            <p:ph type="sldNum" sz="quarter" idx="10"/>
          </p:nvPr>
        </p:nvSpPr>
        <p:spPr/>
        <p:txBody>
          <a:bodyPr/>
          <a:lstStyle/>
          <a:p>
            <a:fld id="{AB05968C-DA13-4676-AA2C-7C0DFAE5BD5F}" type="slidenum">
              <a:rPr lang="ru-RU" smtClean="0"/>
              <a:t>6</a:t>
            </a:fld>
            <a:endParaRPr lang="ru-RU"/>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solidFill>
                <a:latin typeface="Times New Roman" panose="02020603050405020304" pitchFamily="18" charset="0"/>
                <a:cs typeface="Times New Roman" panose="02020603050405020304" pitchFamily="18" charset="0"/>
              </a:rPr>
              <a:t>Offering Unique Benefits</a:t>
            </a:r>
            <a:r>
              <a:rPr lang="en-US" sz="1200" dirty="0">
                <a:solidFill>
                  <a:schemeClr val="tx1"/>
                </a:solidFill>
                <a:latin typeface="Times New Roman" panose="02020603050405020304" pitchFamily="18" charset="0"/>
                <a:cs typeface="Times New Roman" panose="02020603050405020304" pitchFamily="18" charset="0"/>
              </a:rPr>
              <a:t>- Financial and non-financial incentives are vital for employee retention. Companies must provide employees with unique benefits if they are serious about maintaining great talent. In addition to monetary compensation, a company may provide its employees with appreciation, incentives, and recognition for their achievements. Companies may offer medical insurance, paid time off, and paid vacation as monetary incentives. These will surely help retain employees. (</a:t>
            </a:r>
            <a:r>
              <a:rPr lang="en-US" sz="1200" dirty="0" err="1">
                <a:solidFill>
                  <a:schemeClr val="tx1"/>
                </a:solidFill>
                <a:latin typeface="Times New Roman" panose="02020603050405020304" pitchFamily="18" charset="0"/>
                <a:cs typeface="Times New Roman" panose="02020603050405020304" pitchFamily="18" charset="0"/>
              </a:rPr>
              <a:t>Aburumman</a:t>
            </a:r>
            <a:r>
              <a:rPr lang="en-US" sz="1200" dirty="0">
                <a:solidFill>
                  <a:schemeClr val="tx1"/>
                </a:solidFill>
                <a:latin typeface="Times New Roman" panose="02020603050405020304" pitchFamily="18" charset="0"/>
                <a:cs typeface="Times New Roman" panose="02020603050405020304" pitchFamily="18" charset="0"/>
              </a:rPr>
              <a:t> et al., 2020, pp 648-650)</a:t>
            </a:r>
            <a:endParaRPr lang="en-US" sz="1200" dirty="0">
              <a:solidFill>
                <a:schemeClr val="tx1"/>
              </a:solidFill>
              <a:effectLst/>
              <a:latin typeface="Times New Roman" panose="02020603050405020304" pitchFamily="18" charset="0"/>
              <a:cs typeface="Times New Roman" panose="02020603050405020304" pitchFamily="18" charset="0"/>
            </a:endParaRPr>
          </a:p>
          <a:p>
            <a:endParaRPr lang="ru-RU" dirty="0"/>
          </a:p>
        </p:txBody>
      </p:sp>
      <p:sp>
        <p:nvSpPr>
          <p:cNvPr id="4" name="Номер слайда 3"/>
          <p:cNvSpPr>
            <a:spLocks noGrp="1"/>
          </p:cNvSpPr>
          <p:nvPr>
            <p:ph type="sldNum" sz="quarter" idx="10"/>
          </p:nvPr>
        </p:nvSpPr>
        <p:spPr/>
        <p:txBody>
          <a:bodyPr/>
          <a:lstStyle/>
          <a:p>
            <a:fld id="{AB05968C-DA13-4676-AA2C-7C0DFAE5BD5F}" type="slidenum">
              <a:rPr lang="ru-RU" smtClean="0"/>
              <a:t>7</a:t>
            </a:fld>
            <a:endParaRPr lang="ru-RU"/>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endParaRPr lang="ru-RU" dirty="0"/>
          </a:p>
        </p:txBody>
      </p:sp>
      <p:sp>
        <p:nvSpPr>
          <p:cNvPr id="4" name="Номер слайда 3"/>
          <p:cNvSpPr>
            <a:spLocks noGrp="1"/>
          </p:cNvSpPr>
          <p:nvPr>
            <p:ph type="sldNum" sz="quarter" idx="10"/>
          </p:nvPr>
        </p:nvSpPr>
        <p:spPr/>
        <p:txBody>
          <a:bodyPr/>
          <a:lstStyle/>
          <a:p>
            <a:fld id="{AB05968C-DA13-4676-AA2C-7C0DFAE5BD5F}" type="slidenum">
              <a:rPr lang="ru-RU" smtClean="0"/>
              <a:t>10</a:t>
            </a:fld>
            <a:endParaRPr lang="ru-RU"/>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Times New Roman" panose="02020603050405020304" pitchFamily="18" charset="0"/>
                <a:cs typeface="Times New Roman" panose="02020603050405020304" pitchFamily="18" charset="0"/>
              </a:rPr>
              <a:t>In addition, Tesco implements durable and successful employee retention strategies (</a:t>
            </a:r>
            <a:r>
              <a:rPr lang="en-US" sz="1200" dirty="0" err="1">
                <a:solidFill>
                  <a:schemeClr val="tx1"/>
                </a:solidFill>
                <a:latin typeface="Times New Roman" panose="02020603050405020304" pitchFamily="18" charset="0"/>
                <a:cs typeface="Times New Roman" panose="02020603050405020304" pitchFamily="18" charset="0"/>
              </a:rPr>
              <a:t>Alam</a:t>
            </a:r>
            <a:r>
              <a:rPr lang="en-US" sz="1200" dirty="0">
                <a:solidFill>
                  <a:schemeClr val="tx1"/>
                </a:solidFill>
                <a:latin typeface="Times New Roman" panose="02020603050405020304" pitchFamily="18" charset="0"/>
                <a:cs typeface="Times New Roman" panose="02020603050405020304" pitchFamily="18" charset="0"/>
              </a:rPr>
              <a:t> &amp; </a:t>
            </a:r>
            <a:r>
              <a:rPr lang="en-US" sz="1200" dirty="0" err="1">
                <a:solidFill>
                  <a:schemeClr val="tx1"/>
                </a:solidFill>
                <a:latin typeface="Times New Roman" panose="02020603050405020304" pitchFamily="18" charset="0"/>
                <a:cs typeface="Times New Roman" panose="02020603050405020304" pitchFamily="18" charset="0"/>
              </a:rPr>
              <a:t>Raut</a:t>
            </a:r>
            <a:r>
              <a:rPr lang="en-US" sz="1200" dirty="0">
                <a:solidFill>
                  <a:schemeClr val="tx1"/>
                </a:solidFill>
                <a:latin typeface="Times New Roman" panose="02020603050405020304" pitchFamily="18" charset="0"/>
                <a:cs typeface="Times New Roman" panose="02020603050405020304" pitchFamily="18" charset="0"/>
              </a:rPr>
              <a:t>, 2019). Employee retention methods consist of high compensation, additional benefits, a pleasant working environment, and a management role that encourages employees to remain with the firm for an extended period.</a:t>
            </a:r>
            <a:endParaRPr lang="en-US" sz="1200" dirty="0">
              <a:solidFill>
                <a:schemeClr val="tx1"/>
              </a:solidFill>
              <a:effectLst/>
              <a:latin typeface="Times New Roman" panose="02020603050405020304" pitchFamily="18" charset="0"/>
              <a:cs typeface="Times New Roman" panose="02020603050405020304" pitchFamily="18" charset="0"/>
            </a:endParaRPr>
          </a:p>
          <a:p>
            <a:endParaRPr lang="ru-RU" dirty="0"/>
          </a:p>
        </p:txBody>
      </p:sp>
      <p:sp>
        <p:nvSpPr>
          <p:cNvPr id="4" name="Номер слайда 3"/>
          <p:cNvSpPr>
            <a:spLocks noGrp="1"/>
          </p:cNvSpPr>
          <p:nvPr>
            <p:ph type="sldNum" sz="quarter" idx="10"/>
          </p:nvPr>
        </p:nvSpPr>
        <p:spPr/>
        <p:txBody>
          <a:bodyPr/>
          <a:lstStyle/>
          <a:p>
            <a:fld id="{AB05968C-DA13-4676-AA2C-7C0DFAE5BD5F}" type="slidenum">
              <a:rPr lang="ru-RU" smtClean="0"/>
              <a:t>11</a:t>
            </a:fld>
            <a:endParaRPr lang="ru-RU"/>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2A19A7EF-4489-4169-B970-8EF66B4547A5}" type="datetimeFigureOut">
              <a:rPr lang="en-US" smtClean="0"/>
              <a:pPr/>
              <a:t>10/21/2022</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3FF1B9EA-0067-4BD4-A431-E08B4AE9C025}" type="slidenum">
              <a:rPr lang="en-US" smtClean="0"/>
              <a:pPr/>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5766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F1B9EA-0067-4BD4-A431-E08B4AE9C025}" type="slidenum">
              <a:rPr lang="en-US" smtClean="0"/>
              <a:pPr/>
              <a:t>‹#›</a:t>
            </a:fld>
            <a:endParaRPr lang="en-US"/>
          </a:p>
        </p:txBody>
      </p:sp>
    </p:spTree>
    <p:extLst>
      <p:ext uri="{BB962C8B-B14F-4D97-AF65-F5344CB8AC3E}">
        <p14:creationId xmlns:p14="http://schemas.microsoft.com/office/powerpoint/2010/main" val="2589266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F1B9EA-0067-4BD4-A431-E08B4AE9C025}" type="slidenum">
              <a:rPr lang="en-US" smtClean="0"/>
              <a:pPr/>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8357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F1B9EA-0067-4BD4-A431-E08B4AE9C025}" type="slidenum">
              <a:rPr lang="en-US" smtClean="0"/>
              <a:pPr/>
              <a:t>‹#›</a:t>
            </a:fld>
            <a:endParaRPr lang="en-US"/>
          </a:p>
        </p:txBody>
      </p:sp>
    </p:spTree>
    <p:extLst>
      <p:ext uri="{BB962C8B-B14F-4D97-AF65-F5344CB8AC3E}">
        <p14:creationId xmlns:p14="http://schemas.microsoft.com/office/powerpoint/2010/main" val="4059072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FF1B9EA-0067-4BD4-A431-E08B4AE9C025}" type="slidenum">
              <a:rPr lang="en-US" smtClean="0"/>
              <a:pPr/>
              <a:t>‹#›</a:t>
            </a:fld>
            <a:endParaRPr lang="en-US"/>
          </a:p>
        </p:txBody>
      </p:sp>
    </p:spTree>
    <p:extLst>
      <p:ext uri="{BB962C8B-B14F-4D97-AF65-F5344CB8AC3E}">
        <p14:creationId xmlns:p14="http://schemas.microsoft.com/office/powerpoint/2010/main" val="3387227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FF1B9EA-0067-4BD4-A431-E08B4AE9C025}" type="slidenum">
              <a:rPr lang="en-US" smtClean="0"/>
              <a:pPr/>
              <a:t>‹#›</a:t>
            </a:fld>
            <a:endParaRPr lang="en-US"/>
          </a:p>
        </p:txBody>
      </p:sp>
    </p:spTree>
    <p:extLst>
      <p:ext uri="{BB962C8B-B14F-4D97-AF65-F5344CB8AC3E}">
        <p14:creationId xmlns:p14="http://schemas.microsoft.com/office/powerpoint/2010/main" val="1531917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FF1B9EA-0067-4BD4-A431-E08B4AE9C025}" type="slidenum">
              <a:rPr lang="en-US" smtClean="0"/>
              <a:pPr/>
              <a:t>‹#›</a:t>
            </a:fld>
            <a:endParaRPr lang="en-US"/>
          </a:p>
        </p:txBody>
      </p:sp>
    </p:spTree>
    <p:extLst>
      <p:ext uri="{BB962C8B-B14F-4D97-AF65-F5344CB8AC3E}">
        <p14:creationId xmlns:p14="http://schemas.microsoft.com/office/powerpoint/2010/main" val="2257082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F1B9EA-0067-4BD4-A431-E08B4AE9C025}" type="slidenum">
              <a:rPr lang="en-US" smtClean="0"/>
              <a:pPr/>
              <a:t>‹#›</a:t>
            </a:fld>
            <a:endParaRPr lang="en-US"/>
          </a:p>
        </p:txBody>
      </p:sp>
    </p:spTree>
    <p:extLst>
      <p:ext uri="{BB962C8B-B14F-4D97-AF65-F5344CB8AC3E}">
        <p14:creationId xmlns:p14="http://schemas.microsoft.com/office/powerpoint/2010/main" val="865398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F1B9EA-0067-4BD4-A431-E08B4AE9C025}" type="slidenum">
              <a:rPr lang="en-US" smtClean="0"/>
              <a:pPr/>
              <a:t>‹#›</a:t>
            </a:fld>
            <a:endParaRPr lang="en-US"/>
          </a:p>
        </p:txBody>
      </p:sp>
    </p:spTree>
    <p:extLst>
      <p:ext uri="{BB962C8B-B14F-4D97-AF65-F5344CB8AC3E}">
        <p14:creationId xmlns:p14="http://schemas.microsoft.com/office/powerpoint/2010/main" val="3946716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F1B9EA-0067-4BD4-A431-E08B4AE9C025}" type="slidenum">
              <a:rPr lang="en-US" smtClean="0"/>
              <a:pPr/>
              <a:t>‹#›</a:t>
            </a:fld>
            <a:endParaRPr lang="en-US"/>
          </a:p>
        </p:txBody>
      </p:sp>
    </p:spTree>
    <p:extLst>
      <p:ext uri="{BB962C8B-B14F-4D97-AF65-F5344CB8AC3E}">
        <p14:creationId xmlns:p14="http://schemas.microsoft.com/office/powerpoint/2010/main" val="1915239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19A7EF-4489-4169-B970-8EF66B4547A5}" type="datetimeFigureOut">
              <a:rPr lang="en-US" smtClean="0"/>
              <a:pPr/>
              <a:t>10/21/2022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F1B9EA-0067-4BD4-A431-E08B4AE9C025}" type="slidenum">
              <a:rPr lang="en-US" smtClean="0"/>
              <a:pPr/>
              <a:t>‹#›</a:t>
            </a:fld>
            <a:endParaRPr lang="en-US"/>
          </a:p>
        </p:txBody>
      </p:sp>
    </p:spTree>
    <p:extLst>
      <p:ext uri="{BB962C8B-B14F-4D97-AF65-F5344CB8AC3E}">
        <p14:creationId xmlns:p14="http://schemas.microsoft.com/office/powerpoint/2010/main" val="2392732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2A19A7EF-4489-4169-B970-8EF66B4547A5}" type="datetimeFigureOut">
              <a:rPr lang="en-US" smtClean="0"/>
              <a:pPr/>
              <a:t>10/21/2022</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3FF1B9EA-0067-4BD4-A431-E08B4AE9C025}" type="slidenum">
              <a:rPr lang="en-US" smtClean="0"/>
              <a:pPr/>
              <a:t>‹#›</a:t>
            </a:fld>
            <a:endParaRPr lang="en-US"/>
          </a:p>
        </p:txBody>
      </p:sp>
    </p:spTree>
    <p:extLst>
      <p:ext uri="{BB962C8B-B14F-4D97-AF65-F5344CB8AC3E}">
        <p14:creationId xmlns:p14="http://schemas.microsoft.com/office/powerpoint/2010/main" val="31270812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4691" y="429491"/>
            <a:ext cx="11901054" cy="6276109"/>
          </a:xfrm>
        </p:spPr>
        <p:txBody>
          <a:bodyPr>
            <a:normAutofit/>
          </a:bodyPr>
          <a:lstStyle/>
          <a:p>
            <a:r>
              <a:rPr lang="en-US" sz="4000" dirty="0">
                <a:solidFill>
                  <a:schemeClr val="tx1"/>
                </a:solidFill>
                <a:latin typeface="Times New Roman" panose="02020603050405020304" pitchFamily="18" charset="0"/>
                <a:cs typeface="Times New Roman" panose="02020603050405020304" pitchFamily="18" charset="0"/>
              </a:rPr>
              <a:t>MANAGING PEOPLE</a:t>
            </a:r>
          </a:p>
          <a:p>
            <a:r>
              <a:rPr lang="en-US" sz="4000" dirty="0">
                <a:solidFill>
                  <a:schemeClr val="tx1"/>
                </a:solidFill>
                <a:latin typeface="Times New Roman" panose="02020603050405020304" pitchFamily="18" charset="0"/>
                <a:cs typeface="Times New Roman" panose="02020603050405020304" pitchFamily="18" charset="0"/>
              </a:rPr>
              <a:t> </a:t>
            </a:r>
          </a:p>
          <a:p>
            <a:r>
              <a:rPr lang="en-US" sz="2000" dirty="0">
                <a:solidFill>
                  <a:schemeClr val="tx1"/>
                </a:solidFill>
                <a:latin typeface="Times New Roman" panose="02020603050405020304" pitchFamily="18" charset="0"/>
                <a:cs typeface="Times New Roman" panose="02020603050405020304" pitchFamily="18" charset="0"/>
              </a:rPr>
              <a:t> </a:t>
            </a:r>
          </a:p>
          <a:p>
            <a:r>
              <a:rPr lang="en-US" sz="2000" dirty="0">
                <a:solidFill>
                  <a:schemeClr val="tx1"/>
                </a:solidFill>
                <a:latin typeface="Times New Roman" panose="02020603050405020304" pitchFamily="18" charset="0"/>
                <a:cs typeface="Times New Roman" panose="02020603050405020304" pitchFamily="18" charset="0"/>
              </a:rPr>
              <a:t> By</a:t>
            </a:r>
          </a:p>
          <a:p>
            <a:r>
              <a:rPr lang="en-US" sz="2000" dirty="0">
                <a:solidFill>
                  <a:schemeClr val="tx1"/>
                </a:solidFill>
                <a:latin typeface="Times New Roman" panose="02020603050405020304" pitchFamily="18" charset="0"/>
                <a:cs typeface="Times New Roman" panose="02020603050405020304" pitchFamily="18" charset="0"/>
              </a:rPr>
              <a:t> </a:t>
            </a:r>
          </a:p>
          <a:p>
            <a:r>
              <a:rPr lang="en-US" sz="2000" dirty="0">
                <a:solidFill>
                  <a:schemeClr val="tx1"/>
                </a:solidFill>
                <a:latin typeface="Times New Roman" panose="02020603050405020304" pitchFamily="18" charset="0"/>
                <a:cs typeface="Times New Roman" panose="02020603050405020304" pitchFamily="18" charset="0"/>
              </a:rPr>
              <a:t> MARIAN COSMIN VILAIA</a:t>
            </a:r>
          </a:p>
          <a:p>
            <a:r>
              <a:rPr lang="en-US" sz="2000" dirty="0">
                <a:solidFill>
                  <a:schemeClr val="tx1"/>
                </a:solidFill>
                <a:latin typeface="Times New Roman" panose="02020603050405020304" pitchFamily="18" charset="0"/>
                <a:cs typeface="Times New Roman" panose="02020603050405020304" pitchFamily="18" charset="0"/>
              </a:rPr>
              <a:t>  </a:t>
            </a:r>
          </a:p>
          <a:p>
            <a:r>
              <a:rPr lang="en-US" sz="2000" dirty="0">
                <a:solidFill>
                  <a:schemeClr val="tx1"/>
                </a:solidFill>
                <a:latin typeface="Times New Roman" panose="02020603050405020304" pitchFamily="18" charset="0"/>
                <a:cs typeface="Times New Roman" panose="02020603050405020304" pitchFamily="18" charset="0"/>
              </a:rPr>
              <a:t> Name: Marian Cosmin Vilaia</a:t>
            </a:r>
          </a:p>
          <a:p>
            <a:r>
              <a:rPr lang="en-US" sz="2000" dirty="0">
                <a:solidFill>
                  <a:schemeClr val="tx1"/>
                </a:solidFill>
                <a:latin typeface="Times New Roman" panose="02020603050405020304" pitchFamily="18" charset="0"/>
                <a:cs typeface="Times New Roman" panose="02020603050405020304" pitchFamily="18" charset="0"/>
              </a:rPr>
              <a:t>Student number: 2113634</a:t>
            </a:r>
          </a:p>
          <a:p>
            <a:r>
              <a:rPr lang="en-US" sz="2000" dirty="0">
                <a:solidFill>
                  <a:schemeClr val="tx1"/>
                </a:solidFill>
                <a:latin typeface="Times New Roman" panose="02020603050405020304" pitchFamily="18" charset="0"/>
                <a:cs typeface="Times New Roman" panose="02020603050405020304" pitchFamily="18" charset="0"/>
              </a:rPr>
              <a:t>Module: LCBB5004 _BIRM</a:t>
            </a:r>
          </a:p>
          <a:p>
            <a:r>
              <a:rPr lang="en-US" sz="2000" dirty="0">
                <a:solidFill>
                  <a:schemeClr val="tx1"/>
                </a:solidFill>
                <a:latin typeface="Times New Roman" panose="02020603050405020304" pitchFamily="18" charset="0"/>
                <a:cs typeface="Times New Roman" panose="02020603050405020304" pitchFamily="18" charset="0"/>
              </a:rPr>
              <a:t>Lecturer :Samuel Ofori</a:t>
            </a:r>
          </a:p>
          <a:p>
            <a:endParaRPr lang="en-US" dirty="0">
              <a:solidFill>
                <a:schemeClr val="tx1"/>
              </a:solidFill>
            </a:endParaRPr>
          </a:p>
        </p:txBody>
      </p:sp>
    </p:spTree>
    <p:extLst>
      <p:ext uri="{BB962C8B-B14F-4D97-AF65-F5344CB8AC3E}">
        <p14:creationId xmlns:p14="http://schemas.microsoft.com/office/powerpoint/2010/main" val="894465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3347" y="124691"/>
            <a:ext cx="11498543" cy="6594764"/>
          </a:xfrm>
        </p:spPr>
        <p:txBody>
          <a:bodyPr>
            <a:normAutofit/>
          </a:bodyPr>
          <a:lstStyle/>
          <a:p>
            <a:pPr marL="0" indent="0" algn="ctr">
              <a:lnSpc>
                <a:spcPct val="170000"/>
              </a:lnSpc>
              <a:buNone/>
            </a:pPr>
            <a:r>
              <a:rPr lang="en-US" sz="2800" b="1" dirty="0">
                <a:solidFill>
                  <a:schemeClr val="tx1"/>
                </a:solidFill>
                <a:latin typeface="Times New Roman" panose="02020603050405020304" pitchFamily="18" charset="0"/>
                <a:cs typeface="Times New Roman" panose="02020603050405020304" pitchFamily="18" charset="0"/>
              </a:rPr>
              <a:t>Introduction</a:t>
            </a:r>
            <a:endParaRPr lang="en-US" sz="28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170000"/>
              </a:lnSpc>
              <a:buNone/>
            </a:pPr>
            <a:r>
              <a:rPr lang="en-US" sz="2000" dirty="0">
                <a:solidFill>
                  <a:schemeClr val="tx1"/>
                </a:solidFill>
                <a:latin typeface="Times New Roman" panose="02020603050405020304" pitchFamily="18" charset="0"/>
                <a:cs typeface="Times New Roman" panose="02020603050405020304" pitchFamily="18" charset="0"/>
              </a:rPr>
              <a:t>This paper assesses how human resource strategies influence employee retention, motivation, and engagement. Tesco is an excellent candidate for the study because it employs many workers. It is realistic to assume that some Tesco employees leave their positions abruptly while others remain strongly motivated  until retirement. Tesco stores are one of the most significant multinational food companies. According to their revenue, they are the third largest retail company in the world. The corporation is the ninth-largest retail market in the world regarding income (</a:t>
            </a:r>
            <a:r>
              <a:rPr lang="en-US" sz="2000" dirty="0" err="1">
                <a:solidFill>
                  <a:schemeClr val="tx1"/>
                </a:solidFill>
                <a:latin typeface="Times New Roman" panose="02020603050405020304" pitchFamily="18" charset="0"/>
                <a:cs typeface="Times New Roman" panose="02020603050405020304" pitchFamily="18" charset="0"/>
              </a:rPr>
              <a:t>Fadeyi</a:t>
            </a:r>
            <a:r>
              <a:rPr lang="en-US" sz="2000" dirty="0">
                <a:solidFill>
                  <a:schemeClr val="tx1"/>
                </a:solidFill>
                <a:latin typeface="Times New Roman" panose="02020603050405020304" pitchFamily="18" charset="0"/>
                <a:cs typeface="Times New Roman" panose="02020603050405020304" pitchFamily="18" charset="0"/>
              </a:rPr>
              <a:t>, 2020).</a:t>
            </a:r>
            <a:endParaRPr lang="en-US" sz="2000" dirty="0">
              <a:solidFill>
                <a:schemeClr val="tx1"/>
              </a:solidFill>
              <a:effectLst/>
              <a:latin typeface="Times New Roman" panose="02020603050405020304" pitchFamily="18" charset="0"/>
              <a:cs typeface="Times New Roman" panose="02020603050405020304" pitchFamily="18" charset="0"/>
            </a:endParaRPr>
          </a:p>
          <a:p>
            <a:pPr marL="0" indent="0">
              <a:lnSpc>
                <a:spcPct val="170000"/>
              </a:lnSpc>
              <a:buNone/>
            </a:pPr>
            <a:endParaRPr lang="en-US" sz="1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5682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6883" y="138545"/>
            <a:ext cx="11716571" cy="6511638"/>
          </a:xfrm>
        </p:spPr>
        <p:txBody>
          <a:bodyPr>
            <a:normAutofit/>
          </a:bodyPr>
          <a:lstStyle/>
          <a:p>
            <a:pPr marL="0" indent="457200" algn="ctr">
              <a:lnSpc>
                <a:spcPct val="210000"/>
              </a:lnSpc>
              <a:buNone/>
            </a:pPr>
            <a:r>
              <a:rPr lang="en-US" sz="2800" b="1" dirty="0">
                <a:solidFill>
                  <a:schemeClr val="tx1"/>
                </a:solidFill>
                <a:latin typeface="Times New Roman" panose="02020603050405020304" pitchFamily="18" charset="0"/>
                <a:cs typeface="Times New Roman" panose="02020603050405020304" pitchFamily="18" charset="0"/>
              </a:rPr>
              <a:t>Human Resource Practices and Employee Motivation</a:t>
            </a:r>
            <a:endParaRPr lang="en-US" sz="28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10000"/>
              </a:lnSpc>
              <a:buNone/>
            </a:pPr>
            <a:r>
              <a:rPr lang="en-US" sz="2000" dirty="0">
                <a:solidFill>
                  <a:schemeClr val="tx1"/>
                </a:solidFill>
                <a:latin typeface="Times New Roman" panose="02020603050405020304" pitchFamily="18" charset="0"/>
                <a:cs typeface="Times New Roman" panose="02020603050405020304" pitchFamily="18" charset="0"/>
              </a:rPr>
              <a:t>Using human resource management tactics, motivation is how employees' dedication and outlook are enhanced. It is one of the most critical roles managers must fulfil. Encouraging the workforce makes it possible to increase the </a:t>
            </a:r>
            <a:r>
              <a:rPr lang="en-US" sz="2000" dirty="0" err="1">
                <a:solidFill>
                  <a:schemeClr val="tx1"/>
                </a:solidFill>
                <a:latin typeface="Times New Roman" panose="02020603050405020304" pitchFamily="18" charset="0"/>
                <a:cs typeface="Times New Roman" panose="02020603050405020304" pitchFamily="18" charset="0"/>
              </a:rPr>
              <a:t>organisation's</a:t>
            </a:r>
            <a:r>
              <a:rPr lang="en-US" sz="2000" dirty="0">
                <a:solidFill>
                  <a:schemeClr val="tx1"/>
                </a:solidFill>
                <a:latin typeface="Times New Roman" panose="02020603050405020304" pitchFamily="18" charset="0"/>
                <a:cs typeface="Times New Roman" panose="02020603050405020304" pitchFamily="18" charset="0"/>
              </a:rPr>
              <a:t> performance, growth, and achievement of its goals by boosting service quality (</a:t>
            </a:r>
            <a:r>
              <a:rPr lang="en-US" sz="2000" dirty="0" err="1">
                <a:solidFill>
                  <a:schemeClr val="tx1"/>
                </a:solidFill>
                <a:latin typeface="Times New Roman" panose="02020603050405020304" pitchFamily="18" charset="0"/>
                <a:cs typeface="Times New Roman" panose="02020603050405020304" pitchFamily="18" charset="0"/>
              </a:rPr>
              <a:t>Alam</a:t>
            </a:r>
            <a:r>
              <a:rPr lang="en-US" sz="2000" dirty="0">
                <a:solidFill>
                  <a:schemeClr val="tx1"/>
                </a:solidFill>
                <a:latin typeface="Times New Roman" panose="02020603050405020304" pitchFamily="18" charset="0"/>
                <a:cs typeface="Times New Roman" panose="02020603050405020304" pitchFamily="18" charset="0"/>
              </a:rPr>
              <a:t> &amp; </a:t>
            </a:r>
            <a:r>
              <a:rPr lang="en-US" sz="2000" dirty="0" err="1">
                <a:solidFill>
                  <a:schemeClr val="tx1"/>
                </a:solidFill>
                <a:latin typeface="Times New Roman" panose="02020603050405020304" pitchFamily="18" charset="0"/>
                <a:cs typeface="Times New Roman" panose="02020603050405020304" pitchFamily="18" charset="0"/>
              </a:rPr>
              <a:t>Raut</a:t>
            </a:r>
            <a:r>
              <a:rPr lang="en-US" sz="2000" dirty="0">
                <a:solidFill>
                  <a:schemeClr val="tx1"/>
                </a:solidFill>
                <a:latin typeface="Times New Roman" panose="02020603050405020304" pitchFamily="18" charset="0"/>
                <a:cs typeface="Times New Roman" panose="02020603050405020304" pitchFamily="18" charset="0"/>
              </a:rPr>
              <a:t>, 2019). Managers use several motivating strategies to encourage the self-confidence and dedication of their employees (Saks, 2022). The most frequent method is to offer incentives to employees.</a:t>
            </a:r>
            <a:endParaRPr lang="en-US" sz="20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10000"/>
              </a:lnSpc>
              <a:buNone/>
            </a:pP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3522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6674" y="138544"/>
            <a:ext cx="11502189" cy="6608619"/>
          </a:xfrm>
        </p:spPr>
        <p:txBody>
          <a:bodyPr>
            <a:normAutofit fontScale="32500" lnSpcReduction="20000"/>
          </a:bodyPr>
          <a:lstStyle/>
          <a:p>
            <a:pPr marL="0" indent="0" algn="ctr">
              <a:lnSpc>
                <a:spcPct val="210000"/>
              </a:lnSpc>
              <a:buNone/>
            </a:pPr>
            <a:r>
              <a:rPr lang="en-US" sz="8600" b="1" dirty="0">
                <a:solidFill>
                  <a:schemeClr val="tx1"/>
                </a:solidFill>
                <a:latin typeface="Times New Roman" panose="02020603050405020304" pitchFamily="18" charset="0"/>
                <a:cs typeface="Times New Roman" panose="02020603050405020304" pitchFamily="18" charset="0"/>
              </a:rPr>
              <a:t>Effective Human Resource Strategies to Address Employee Motivation</a:t>
            </a:r>
            <a:endParaRPr lang="en-US" sz="86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20000"/>
              </a:lnSpc>
              <a:buNone/>
            </a:pPr>
            <a:r>
              <a:rPr lang="en-US" sz="6200" b="1" dirty="0">
                <a:solidFill>
                  <a:schemeClr val="tx1"/>
                </a:solidFill>
                <a:latin typeface="Times New Roman" panose="02020603050405020304" pitchFamily="18" charset="0"/>
                <a:cs typeface="Times New Roman" panose="02020603050405020304" pitchFamily="18" charset="0"/>
              </a:rPr>
              <a:t>Provide Immediate Feedback</a:t>
            </a:r>
            <a:r>
              <a:rPr lang="en-US" sz="6200" dirty="0">
                <a:solidFill>
                  <a:schemeClr val="tx1"/>
                </a:solidFill>
                <a:latin typeface="Times New Roman" panose="02020603050405020304" pitchFamily="18" charset="0"/>
                <a:cs typeface="Times New Roman" panose="02020603050405020304" pitchFamily="18" charset="0"/>
              </a:rPr>
              <a:t>-Workers are receptive to dynamic reaction approaches related to </a:t>
            </a:r>
            <a:r>
              <a:rPr lang="en-US" sz="6200" dirty="0" err="1">
                <a:solidFill>
                  <a:schemeClr val="tx1"/>
                </a:solidFill>
                <a:latin typeface="Times New Roman" panose="02020603050405020304" pitchFamily="18" charset="0"/>
                <a:cs typeface="Times New Roman" panose="02020603050405020304" pitchFamily="18" charset="0"/>
              </a:rPr>
              <a:t>organisational</a:t>
            </a:r>
            <a:r>
              <a:rPr lang="en-US" sz="6200" dirty="0">
                <a:solidFill>
                  <a:schemeClr val="tx1"/>
                </a:solidFill>
                <a:latin typeface="Times New Roman" panose="02020603050405020304" pitchFamily="18" charset="0"/>
                <a:cs typeface="Times New Roman" panose="02020603050405020304" pitchFamily="18" charset="0"/>
              </a:rPr>
              <a:t> and individual accomplishments. Constant performance instils in every worker a profound sagacity of commitment to the </a:t>
            </a:r>
            <a:r>
              <a:rPr lang="en-US" sz="6200" dirty="0" err="1">
                <a:solidFill>
                  <a:schemeClr val="tx1"/>
                </a:solidFill>
                <a:latin typeface="Times New Roman" panose="02020603050405020304" pitchFamily="18" charset="0"/>
                <a:cs typeface="Times New Roman" panose="02020603050405020304" pitchFamily="18" charset="0"/>
              </a:rPr>
              <a:t>organisation's</a:t>
            </a:r>
            <a:r>
              <a:rPr lang="en-US" sz="6200" dirty="0">
                <a:solidFill>
                  <a:schemeClr val="tx1"/>
                </a:solidFill>
                <a:latin typeface="Times New Roman" panose="02020603050405020304" pitchFamily="18" charset="0"/>
                <a:cs typeface="Times New Roman" panose="02020603050405020304" pitchFamily="18" charset="0"/>
              </a:rPr>
              <a:t> goals and develops enduring connections. </a:t>
            </a:r>
            <a:endParaRPr lang="en-US" sz="62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20000"/>
              </a:lnSpc>
              <a:buNone/>
            </a:pPr>
            <a:r>
              <a:rPr lang="en-US" sz="6200" b="1" dirty="0">
                <a:solidFill>
                  <a:schemeClr val="tx1"/>
                </a:solidFill>
                <a:latin typeface="Times New Roman" panose="02020603050405020304" pitchFamily="18" charset="0"/>
                <a:cs typeface="Times New Roman" panose="02020603050405020304" pitchFamily="18" charset="0"/>
              </a:rPr>
              <a:t>Encourage Agenda Rigidity-</a:t>
            </a:r>
            <a:r>
              <a:rPr lang="en-US" sz="6200" dirty="0">
                <a:solidFill>
                  <a:schemeClr val="tx1"/>
                </a:solidFill>
                <a:latin typeface="Times New Roman" panose="02020603050405020304" pitchFamily="18" charset="0"/>
                <a:cs typeface="Times New Roman" panose="02020603050405020304" pitchFamily="18" charset="0"/>
              </a:rPr>
              <a:t>Elastic work times and appointments diminish infrastructure expenses and boost worker output. Numerous research and observations from the actual world have revealed that people who can work distantly, at least freelance, are considerably happier and more inspired to be prolific. In addition to promoting pleasant emotions and employee loyalty, a management style that is adaptive to employees' personal and familial calendar needs creates positive emotions.</a:t>
            </a:r>
            <a:endParaRPr lang="en-US" sz="6200" dirty="0">
              <a:solidFill>
                <a:schemeClr val="tx1"/>
              </a:solidFill>
              <a:effectLst/>
              <a:latin typeface="Times New Roman" panose="02020603050405020304" pitchFamily="18" charset="0"/>
              <a:cs typeface="Times New Roman" panose="02020603050405020304" pitchFamily="18" charset="0"/>
            </a:endParaRPr>
          </a:p>
          <a:p>
            <a:pPr marL="0" indent="0">
              <a:lnSpc>
                <a:spcPct val="210000"/>
              </a:lnSpc>
              <a:buNone/>
            </a:pP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2606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545432" y="609600"/>
            <a:ext cx="11229473" cy="1356360"/>
          </a:xfrm>
        </p:spPr>
        <p:txBody>
          <a:bodyPr>
            <a:normAutofit/>
          </a:bodyPr>
          <a:lstStyle/>
          <a:p>
            <a:r>
              <a:rPr lang="en-US" sz="2800" b="1" dirty="0">
                <a:solidFill>
                  <a:schemeClr val="tx1"/>
                </a:solidFill>
                <a:latin typeface="Times New Roman" panose="02020603050405020304" pitchFamily="18" charset="0"/>
                <a:cs typeface="Times New Roman" panose="02020603050405020304" pitchFamily="18" charset="0"/>
              </a:rPr>
              <a:t>Effective Human Resource Strategies to Address Employee Motivation</a:t>
            </a:r>
            <a:br>
              <a:rPr lang="en-US" sz="2800" dirty="0">
                <a:solidFill>
                  <a:schemeClr val="tx1"/>
                </a:solidFill>
                <a:latin typeface="Times New Roman" panose="02020603050405020304" pitchFamily="18" charset="0"/>
                <a:cs typeface="Times New Roman" panose="02020603050405020304" pitchFamily="18" charset="0"/>
              </a:rPr>
            </a:br>
            <a:endParaRPr lang="ru-RU" sz="2800" dirty="0"/>
          </a:p>
        </p:txBody>
      </p:sp>
      <p:sp>
        <p:nvSpPr>
          <p:cNvPr id="3" name="Содержимое 2"/>
          <p:cNvSpPr>
            <a:spLocks noGrp="1"/>
          </p:cNvSpPr>
          <p:nvPr>
            <p:ph idx="1"/>
          </p:nvPr>
        </p:nvSpPr>
        <p:spPr>
          <a:xfrm>
            <a:off x="513348" y="1347537"/>
            <a:ext cx="11341768" cy="5117431"/>
          </a:xfrm>
        </p:spPr>
        <p:txBody>
          <a:bodyPr>
            <a:noAutofit/>
          </a:bodyPr>
          <a:lstStyle/>
          <a:p>
            <a:pPr marL="0" indent="457200">
              <a:lnSpc>
                <a:spcPct val="200000"/>
              </a:lnSpc>
              <a:buNone/>
            </a:pPr>
            <a:r>
              <a:rPr lang="en-US" sz="2000" b="1" dirty="0">
                <a:solidFill>
                  <a:schemeClr val="tx1"/>
                </a:solidFill>
                <a:latin typeface="Times New Roman" panose="02020603050405020304" pitchFamily="18" charset="0"/>
                <a:cs typeface="Times New Roman" panose="02020603050405020304" pitchFamily="18" charset="0"/>
              </a:rPr>
              <a:t>Encourage Rest and Physical Activity-</a:t>
            </a:r>
            <a:r>
              <a:rPr lang="en-US" sz="2000" dirty="0">
                <a:solidFill>
                  <a:schemeClr val="tx1"/>
                </a:solidFill>
                <a:latin typeface="Times New Roman" panose="02020603050405020304" pitchFamily="18" charset="0"/>
                <a:cs typeface="Times New Roman" panose="02020603050405020304" pitchFamily="18" charset="0"/>
              </a:rPr>
              <a:t> An additional worker remuneration method that equally increases productivity and occupation satisfaction is providing consistent tiny breaks throughout the day. When employees can exercise regularly, their performance also improves. Whether a company offers fitness club-style workouts or encourages activity during lunch breaks, promoting the physical health of the employees increases their output.</a:t>
            </a:r>
          </a:p>
          <a:p>
            <a:pPr marL="0" indent="457200">
              <a:lnSpc>
                <a:spcPct val="200000"/>
              </a:lnSpc>
              <a:buNone/>
            </a:pPr>
            <a:r>
              <a:rPr lang="en-US" sz="2000" b="1" dirty="0" err="1">
                <a:solidFill>
                  <a:schemeClr val="tx1"/>
                </a:solidFill>
                <a:latin typeface="Times New Roman" panose="02020603050405020304" pitchFamily="18" charset="0"/>
                <a:cs typeface="Times New Roman" panose="02020603050405020304" pitchFamily="18" charset="0"/>
              </a:rPr>
              <a:t>Recognise</a:t>
            </a:r>
            <a:r>
              <a:rPr lang="en-US" sz="2000" b="1" dirty="0">
                <a:solidFill>
                  <a:schemeClr val="tx1"/>
                </a:solidFill>
                <a:latin typeface="Times New Roman" panose="02020603050405020304" pitchFamily="18" charset="0"/>
                <a:cs typeface="Times New Roman" panose="02020603050405020304" pitchFamily="18" charset="0"/>
              </a:rPr>
              <a:t> Achievements- </a:t>
            </a:r>
            <a:r>
              <a:rPr lang="en-US" sz="2000" dirty="0">
                <a:solidFill>
                  <a:schemeClr val="tx1"/>
                </a:solidFill>
                <a:latin typeface="Times New Roman" panose="02020603050405020304" pitchFamily="18" charset="0"/>
                <a:cs typeface="Times New Roman" panose="02020603050405020304" pitchFamily="18" charset="0"/>
              </a:rPr>
              <a:t>The staff appreciates significant worth of workplace acknowledgement. Workers who appreciate the connection between promotion and praise, spurs and pay increases are highly compelled to chance reasonable appreciation standards (Saks, 2022).</a:t>
            </a:r>
          </a:p>
          <a:p>
            <a:pPr>
              <a:lnSpc>
                <a:spcPct val="200000"/>
              </a:lnSpc>
            </a:pPr>
            <a:endParaRPr lang="ru-RU"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8547" y="370426"/>
            <a:ext cx="11817197" cy="6553199"/>
          </a:xfrm>
        </p:spPr>
        <p:txBody>
          <a:bodyPr>
            <a:normAutofit/>
          </a:bodyPr>
          <a:lstStyle/>
          <a:p>
            <a:pPr marL="0" indent="0" algn="ctr">
              <a:buNone/>
            </a:pPr>
            <a:r>
              <a:rPr lang="en-US" sz="2800" b="1" dirty="0">
                <a:solidFill>
                  <a:schemeClr val="tx1"/>
                </a:solidFill>
                <a:latin typeface="Times New Roman" panose="02020603050405020304" pitchFamily="18" charset="0"/>
                <a:cs typeface="Times New Roman" panose="02020603050405020304" pitchFamily="18" charset="0"/>
              </a:rPr>
              <a:t>Effective Human Resource Strategies to Address Employee Retention</a:t>
            </a:r>
            <a:endParaRPr lang="en-US" sz="28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r>
              <a:rPr lang="en-US" sz="2000" b="1" dirty="0">
                <a:solidFill>
                  <a:schemeClr val="tx1"/>
                </a:solidFill>
                <a:latin typeface="Times New Roman" panose="02020603050405020304" pitchFamily="18" charset="0"/>
                <a:cs typeface="Times New Roman" panose="02020603050405020304" pitchFamily="18" charset="0"/>
              </a:rPr>
              <a:t>Timely Promotions</a:t>
            </a:r>
            <a:r>
              <a:rPr lang="en-US" sz="2000" dirty="0">
                <a:solidFill>
                  <a:schemeClr val="tx1"/>
                </a:solidFill>
                <a:latin typeface="Times New Roman" panose="02020603050405020304" pitchFamily="18" charset="0"/>
                <a:cs typeface="Times New Roman" panose="02020603050405020304" pitchFamily="18" charset="0"/>
              </a:rPr>
              <a:t>-When employees receive promotions on schedule, after gaining a certain amount of experience, or without delay, they feel a sense of belonging inside their </a:t>
            </a:r>
            <a:r>
              <a:rPr lang="en-US" sz="2000" dirty="0" err="1">
                <a:solidFill>
                  <a:schemeClr val="tx1"/>
                </a:solidFill>
                <a:latin typeface="Times New Roman" panose="02020603050405020304" pitchFamily="18" charset="0"/>
                <a:cs typeface="Times New Roman" panose="02020603050405020304" pitchFamily="18" charset="0"/>
              </a:rPr>
              <a:t>organisation</a:t>
            </a:r>
            <a:r>
              <a:rPr lang="en-US" sz="2000" dirty="0">
                <a:solidFill>
                  <a:schemeClr val="tx1"/>
                </a:solidFill>
                <a:latin typeface="Times New Roman" panose="02020603050405020304" pitchFamily="18" charset="0"/>
                <a:cs typeface="Times New Roman" panose="02020603050405020304" pitchFamily="18" charset="0"/>
              </a:rPr>
              <a:t>. Multiple cases and reports </a:t>
            </a:r>
            <a:r>
              <a:rPr lang="en-US" sz="2000" dirty="0" err="1">
                <a:solidFill>
                  <a:schemeClr val="tx1"/>
                </a:solidFill>
                <a:latin typeface="Times New Roman" panose="02020603050405020304" pitchFamily="18" charset="0"/>
                <a:cs typeface="Times New Roman" panose="02020603050405020304" pitchFamily="18" charset="0"/>
              </a:rPr>
              <a:t>emphasise</a:t>
            </a:r>
            <a:r>
              <a:rPr lang="en-US" sz="2000" dirty="0">
                <a:solidFill>
                  <a:schemeClr val="tx1"/>
                </a:solidFill>
                <a:latin typeface="Times New Roman" panose="02020603050405020304" pitchFamily="18" charset="0"/>
                <a:cs typeface="Times New Roman" panose="02020603050405020304" pitchFamily="18" charset="0"/>
              </a:rPr>
              <a:t> that timely promotions positively impact employee retention.</a:t>
            </a:r>
          </a:p>
          <a:p>
            <a:pPr marL="0" indent="0">
              <a:lnSpc>
                <a:spcPct val="200000"/>
              </a:lnSpc>
              <a:spcBef>
                <a:spcPts val="0"/>
              </a:spcBef>
              <a:buClrTx/>
              <a:buSzTx/>
              <a:buNone/>
              <a:defRPr/>
            </a:pPr>
            <a:r>
              <a:rPr lang="en-US" sz="2000" b="1" dirty="0">
                <a:solidFill>
                  <a:schemeClr val="tx1"/>
                </a:solidFill>
                <a:latin typeface="Times New Roman" panose="02020603050405020304" pitchFamily="18" charset="0"/>
                <a:cs typeface="Times New Roman" panose="02020603050405020304" pitchFamily="18" charset="0"/>
              </a:rPr>
              <a:t>        Timely Increments</a:t>
            </a:r>
            <a:r>
              <a:rPr lang="en-US" sz="2000" dirty="0">
                <a:solidFill>
                  <a:schemeClr val="tx1"/>
                </a:solidFill>
                <a:latin typeface="Times New Roman" panose="02020603050405020304" pitchFamily="18" charset="0"/>
                <a:cs typeface="Times New Roman" panose="02020603050405020304" pitchFamily="18" charset="0"/>
              </a:rPr>
              <a:t>-If their pay is boosted at regular intervals, talented employees are more likely to remain with a company for an extended term. Numerous analyses have revealed that salary and raises are the key reasons people leave one firm for another and that competitor </a:t>
            </a:r>
            <a:r>
              <a:rPr lang="en-US" sz="2000" dirty="0" err="1">
                <a:solidFill>
                  <a:schemeClr val="tx1"/>
                </a:solidFill>
                <a:latin typeface="Times New Roman" panose="02020603050405020304" pitchFamily="18" charset="0"/>
                <a:cs typeface="Times New Roman" panose="02020603050405020304" pitchFamily="18" charset="0"/>
              </a:rPr>
              <a:t>organisations</a:t>
            </a:r>
            <a:r>
              <a:rPr lang="en-US" sz="2000" dirty="0">
                <a:solidFill>
                  <a:schemeClr val="tx1"/>
                </a:solidFill>
                <a:latin typeface="Times New Roman" panose="02020603050405020304" pitchFamily="18" charset="0"/>
                <a:cs typeface="Times New Roman" panose="02020603050405020304" pitchFamily="18" charset="0"/>
              </a:rPr>
              <a:t> acquire talent by offering just monetary incentives; in fact, the vast majority of talent is attracted for this reason. It is irrefutable that monetary compensation is the primary factor in an employee's decision to remain with a company.</a:t>
            </a:r>
          </a:p>
          <a:p>
            <a:pPr marL="0" indent="0">
              <a:lnSpc>
                <a:spcPct val="100000"/>
              </a:lnSpc>
              <a:spcBef>
                <a:spcPts val="0"/>
              </a:spcBef>
              <a:buClrTx/>
              <a:buSzTx/>
              <a:buNone/>
              <a:defRPr/>
            </a:pPr>
            <a:endParaRPr lang="en-US" sz="2400" b="1" dirty="0">
              <a:solidFill>
                <a:schemeClr val="tx1"/>
              </a:solidFill>
              <a:latin typeface="Times New Roman" panose="02020603050405020304" pitchFamily="18" charset="0"/>
              <a:cs typeface="Times New Roman" panose="02020603050405020304" pitchFamily="18" charset="0"/>
            </a:endParaRPr>
          </a:p>
          <a:p>
            <a:pPr marL="0" indent="457200">
              <a:lnSpc>
                <a:spcPct val="200000"/>
              </a:lnSpc>
              <a:buNone/>
            </a:pPr>
            <a:endParaRPr lang="en-US" dirty="0">
              <a:solidFill>
                <a:schemeClr val="tx1"/>
              </a:solidFill>
              <a:effectLst/>
              <a:latin typeface="Times New Roman" panose="02020603050405020304" pitchFamily="18" charset="0"/>
              <a:cs typeface="Times New Roman" panose="02020603050405020304" pitchFamily="18" charset="0"/>
            </a:endParaRPr>
          </a:p>
          <a:p>
            <a:pPr marL="0" indent="0">
              <a:buNone/>
            </a:pPr>
            <a:endParaRPr lang="en-US" sz="33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2249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2505" y="513346"/>
            <a:ext cx="11777822" cy="6344653"/>
          </a:xfrm>
        </p:spPr>
        <p:txBody>
          <a:bodyPr>
            <a:noAutofit/>
          </a:bodyPr>
          <a:lstStyle/>
          <a:p>
            <a:pPr marL="0" indent="457200">
              <a:lnSpc>
                <a:spcPct val="200000"/>
              </a:lnSpc>
              <a:buNone/>
            </a:pPr>
            <a:r>
              <a:rPr lang="en-US" sz="2000" b="1" dirty="0">
                <a:solidFill>
                  <a:schemeClr val="tx1"/>
                </a:solidFill>
                <a:latin typeface="Times New Roman" panose="02020603050405020304" pitchFamily="18" charset="0"/>
                <a:cs typeface="Times New Roman" panose="02020603050405020304" pitchFamily="18" charset="0"/>
              </a:rPr>
              <a:t>Open Communication</a:t>
            </a:r>
            <a:r>
              <a:rPr lang="en-US" sz="2000" dirty="0">
                <a:solidFill>
                  <a:schemeClr val="tx1"/>
                </a:solidFill>
                <a:latin typeface="Times New Roman" panose="02020603050405020304" pitchFamily="18" charset="0"/>
                <a:cs typeface="Times New Roman" panose="02020603050405020304" pitchFamily="18" charset="0"/>
              </a:rPr>
              <a:t>- By establishing communication channels, you give your staff the freedom to ask queries and the comfort that they may discuss any subject with you, both personal and professional. Managers must understand and </a:t>
            </a:r>
            <a:r>
              <a:rPr lang="en-US" sz="2000" dirty="0" err="1">
                <a:solidFill>
                  <a:schemeClr val="tx1"/>
                </a:solidFill>
                <a:latin typeface="Times New Roman" panose="02020603050405020304" pitchFamily="18" charset="0"/>
                <a:cs typeface="Times New Roman" panose="02020603050405020304" pitchFamily="18" charset="0"/>
              </a:rPr>
              <a:t>empathise</a:t>
            </a:r>
            <a:r>
              <a:rPr lang="en-US" sz="2000" dirty="0">
                <a:solidFill>
                  <a:schemeClr val="tx1"/>
                </a:solidFill>
                <a:latin typeface="Times New Roman" panose="02020603050405020304" pitchFamily="18" charset="0"/>
                <a:cs typeface="Times New Roman" panose="02020603050405020304" pitchFamily="18" charset="0"/>
              </a:rPr>
              <a:t> with employees, just as they do with the needs of their consumers. Regular one-on-one meetings can be scheduled to ensure employees communicate openly and productively. Examine the outcomes of each meeting of this nature and take appropriate action.</a:t>
            </a:r>
            <a:endParaRPr lang="en-US" sz="20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r>
              <a:rPr lang="en-US" sz="2000" b="1" dirty="0">
                <a:solidFill>
                  <a:schemeClr val="tx1"/>
                </a:solidFill>
                <a:latin typeface="Times New Roman" panose="02020603050405020304" pitchFamily="18" charset="0"/>
                <a:cs typeface="Times New Roman" panose="02020603050405020304" pitchFamily="18" charset="0"/>
              </a:rPr>
              <a:t>Investing in their Growth and Development</a:t>
            </a:r>
            <a:r>
              <a:rPr lang="en-US" sz="2000" dirty="0">
                <a:solidFill>
                  <a:schemeClr val="tx1"/>
                </a:solidFill>
                <a:latin typeface="Times New Roman" panose="02020603050405020304" pitchFamily="18" charset="0"/>
                <a:cs typeface="Times New Roman" panose="02020603050405020304" pitchFamily="18" charset="0"/>
              </a:rPr>
              <a:t>- Not every </a:t>
            </a:r>
            <a:r>
              <a:rPr lang="en-US" sz="2000" dirty="0" err="1">
                <a:solidFill>
                  <a:schemeClr val="tx1"/>
                </a:solidFill>
                <a:latin typeface="Times New Roman" panose="02020603050405020304" pitchFamily="18" charset="0"/>
                <a:cs typeface="Times New Roman" panose="02020603050405020304" pitchFamily="18" charset="0"/>
              </a:rPr>
              <a:t>organisation</a:t>
            </a:r>
            <a:r>
              <a:rPr lang="en-US" sz="2000" dirty="0">
                <a:solidFill>
                  <a:schemeClr val="tx1"/>
                </a:solidFill>
                <a:latin typeface="Times New Roman" panose="02020603050405020304" pitchFamily="18" charset="0"/>
                <a:cs typeface="Times New Roman" panose="02020603050405020304" pitchFamily="18" charset="0"/>
              </a:rPr>
              <a:t> invests in employee advancement and development. Businesses must acknowledge that this commitment is in their </a:t>
            </a:r>
            <a:r>
              <a:rPr lang="en-US" sz="2000" dirty="0" err="1">
                <a:solidFill>
                  <a:schemeClr val="tx1"/>
                </a:solidFill>
                <a:latin typeface="Times New Roman" panose="02020603050405020304" pitchFamily="18" charset="0"/>
                <a:cs typeface="Times New Roman" panose="02020603050405020304" pitchFamily="18" charset="0"/>
              </a:rPr>
              <a:t>favour</a:t>
            </a:r>
            <a:r>
              <a:rPr lang="en-US" sz="2000" dirty="0">
                <a:solidFill>
                  <a:schemeClr val="tx1"/>
                </a:solidFill>
                <a:latin typeface="Times New Roman" panose="02020603050405020304" pitchFamily="18" charset="0"/>
                <a:cs typeface="Times New Roman" panose="02020603050405020304" pitchFamily="18" charset="0"/>
              </a:rPr>
              <a:t> and will benefit their operations. The return on this investment significantly exceeds the initial expenditure. Employees can gain new information and use it within the </a:t>
            </a:r>
            <a:r>
              <a:rPr lang="en-US" sz="2000" dirty="0" err="1">
                <a:solidFill>
                  <a:schemeClr val="tx1"/>
                </a:solidFill>
                <a:latin typeface="Times New Roman" panose="02020603050405020304" pitchFamily="18" charset="0"/>
                <a:cs typeface="Times New Roman" panose="02020603050405020304" pitchFamily="18" charset="0"/>
              </a:rPr>
              <a:t>organisation</a:t>
            </a:r>
            <a:r>
              <a:rPr lang="en-US" sz="2000" dirty="0">
                <a:solidFill>
                  <a:schemeClr val="tx1"/>
                </a:solidFill>
                <a:latin typeface="Times New Roman" panose="02020603050405020304" pitchFamily="18" charset="0"/>
                <a:cs typeface="Times New Roman" panose="02020603050405020304" pitchFamily="18" charset="0"/>
              </a:rPr>
              <a:t>.</a:t>
            </a:r>
            <a:endParaRPr lang="en-US" sz="20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3632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38544"/>
            <a:ext cx="11734800" cy="6622473"/>
          </a:xfrm>
        </p:spPr>
        <p:txBody>
          <a:bodyPr>
            <a:normAutofit fontScale="70000" lnSpcReduction="20000"/>
          </a:bodyPr>
          <a:lstStyle/>
          <a:p>
            <a:pPr marL="0" indent="457200" algn="ctr">
              <a:lnSpc>
                <a:spcPct val="200000"/>
              </a:lnSpc>
              <a:buNone/>
            </a:pPr>
            <a:r>
              <a:rPr lang="en-US" sz="4000" b="1" dirty="0">
                <a:solidFill>
                  <a:schemeClr val="tx1"/>
                </a:solidFill>
                <a:latin typeface="Times New Roman" panose="02020603050405020304" pitchFamily="18" charset="0"/>
                <a:cs typeface="Times New Roman" panose="02020603050405020304" pitchFamily="18" charset="0"/>
              </a:rPr>
              <a:t>Human Resource Practices and Employee Engagement</a:t>
            </a:r>
            <a:r>
              <a:rPr lang="en-US" sz="4000" dirty="0">
                <a:solidFill>
                  <a:schemeClr val="tx1"/>
                </a:solidFill>
                <a:latin typeface="Times New Roman" panose="02020603050405020304" pitchFamily="18" charset="0"/>
                <a:cs typeface="Times New Roman" panose="02020603050405020304" pitchFamily="18" charset="0"/>
              </a:rPr>
              <a:t> </a:t>
            </a:r>
            <a:endParaRPr lang="en-US" sz="40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r>
              <a:rPr lang="en-US" sz="2900" dirty="0">
                <a:solidFill>
                  <a:schemeClr val="tx1"/>
                </a:solidFill>
                <a:latin typeface="Times New Roman" panose="02020603050405020304" pitchFamily="18" charset="0"/>
                <a:cs typeface="Times New Roman" panose="02020603050405020304" pitchFamily="18" charset="0"/>
              </a:rPr>
              <a:t>In a competitive business environment, </a:t>
            </a:r>
            <a:r>
              <a:rPr lang="en-US" sz="2900" dirty="0" err="1">
                <a:solidFill>
                  <a:schemeClr val="tx1"/>
                </a:solidFill>
                <a:latin typeface="Times New Roman" panose="02020603050405020304" pitchFamily="18" charset="0"/>
                <a:cs typeface="Times New Roman" panose="02020603050405020304" pitchFamily="18" charset="0"/>
              </a:rPr>
              <a:t>organisations</a:t>
            </a:r>
            <a:r>
              <a:rPr lang="en-US" sz="2900" dirty="0">
                <a:solidFill>
                  <a:schemeClr val="tx1"/>
                </a:solidFill>
                <a:latin typeface="Times New Roman" panose="02020603050405020304" pitchFamily="18" charset="0"/>
                <a:cs typeface="Times New Roman" panose="02020603050405020304" pitchFamily="18" charset="0"/>
              </a:rPr>
              <a:t> face human capital concerns and fluctuating economic conditions (</a:t>
            </a:r>
            <a:r>
              <a:rPr lang="en-US" sz="2900" dirty="0" err="1">
                <a:solidFill>
                  <a:schemeClr val="tx1"/>
                </a:solidFill>
                <a:latin typeface="Times New Roman" panose="02020603050405020304" pitchFamily="18" charset="0"/>
                <a:cs typeface="Times New Roman" panose="02020603050405020304" pitchFamily="18" charset="0"/>
              </a:rPr>
              <a:t>Krithika</a:t>
            </a:r>
            <a:r>
              <a:rPr lang="en-US" sz="2900" dirty="0">
                <a:solidFill>
                  <a:schemeClr val="tx1"/>
                </a:solidFill>
                <a:latin typeface="Times New Roman" panose="02020603050405020304" pitchFamily="18" charset="0"/>
                <a:cs typeface="Times New Roman" panose="02020603050405020304" pitchFamily="18" charset="0"/>
              </a:rPr>
              <a:t>, 2020). According to </a:t>
            </a:r>
            <a:r>
              <a:rPr lang="en-US" sz="2900" dirty="0" err="1">
                <a:solidFill>
                  <a:schemeClr val="tx1"/>
                </a:solidFill>
                <a:latin typeface="Times New Roman" panose="02020603050405020304" pitchFamily="18" charset="0"/>
                <a:cs typeface="Times New Roman" panose="02020603050405020304" pitchFamily="18" charset="0"/>
              </a:rPr>
              <a:t>Alam</a:t>
            </a:r>
            <a:r>
              <a:rPr lang="en-US" sz="2900" dirty="0">
                <a:solidFill>
                  <a:schemeClr val="tx1"/>
                </a:solidFill>
                <a:latin typeface="Times New Roman" panose="02020603050405020304" pitchFamily="18" charset="0"/>
                <a:cs typeface="Times New Roman" panose="02020603050405020304" pitchFamily="18" charset="0"/>
              </a:rPr>
              <a:t> &amp; </a:t>
            </a:r>
            <a:r>
              <a:rPr lang="en-US" sz="2900" dirty="0" err="1">
                <a:solidFill>
                  <a:schemeClr val="tx1"/>
                </a:solidFill>
                <a:latin typeface="Times New Roman" panose="02020603050405020304" pitchFamily="18" charset="0"/>
                <a:cs typeface="Times New Roman" panose="02020603050405020304" pitchFamily="18" charset="0"/>
              </a:rPr>
              <a:t>Raut</a:t>
            </a:r>
            <a:r>
              <a:rPr lang="en-US" sz="2900" dirty="0">
                <a:solidFill>
                  <a:schemeClr val="tx1"/>
                </a:solidFill>
                <a:latin typeface="Times New Roman" panose="02020603050405020304" pitchFamily="18" charset="0"/>
                <a:cs typeface="Times New Roman" panose="02020603050405020304" pitchFamily="18" charset="0"/>
              </a:rPr>
              <a:t> (2019), a strong association between HR practices and employee engagement contributes to corporate competitive advantage and performance.	</a:t>
            </a:r>
            <a:endParaRPr lang="en-US" sz="29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r>
              <a:rPr lang="en-US" sz="2900" b="1" dirty="0">
                <a:solidFill>
                  <a:schemeClr val="tx1"/>
                </a:solidFill>
                <a:latin typeface="Times New Roman" panose="02020603050405020304" pitchFamily="18" charset="0"/>
                <a:cs typeface="Times New Roman" panose="02020603050405020304" pitchFamily="18" charset="0"/>
              </a:rPr>
              <a:t>Provide Opportunities for Advancement</a:t>
            </a:r>
            <a:r>
              <a:rPr lang="en-US" sz="2900" dirty="0">
                <a:solidFill>
                  <a:schemeClr val="tx1"/>
                </a:solidFill>
                <a:latin typeface="Times New Roman" panose="02020603050405020304" pitchFamily="18" charset="0"/>
                <a:cs typeface="Times New Roman" panose="02020603050405020304" pitchFamily="18" charset="0"/>
              </a:rPr>
              <a:t> Providing staff with well-defined internal progression opportunities is a terrific way to increase employee engagement. Some employees may believe that promotions and salary increases are the only ways of advancement within an </a:t>
            </a:r>
            <a:r>
              <a:rPr lang="en-US" sz="2900" dirty="0" err="1">
                <a:solidFill>
                  <a:schemeClr val="tx1"/>
                </a:solidFill>
                <a:latin typeface="Times New Roman" panose="02020603050405020304" pitchFamily="18" charset="0"/>
                <a:cs typeface="Times New Roman" panose="02020603050405020304" pitchFamily="18" charset="0"/>
              </a:rPr>
              <a:t>organisation</a:t>
            </a:r>
            <a:r>
              <a:rPr lang="en-US" sz="2900" dirty="0">
                <a:solidFill>
                  <a:schemeClr val="tx1"/>
                </a:solidFill>
                <a:latin typeface="Times New Roman" panose="02020603050405020304" pitchFamily="18" charset="0"/>
                <a:cs typeface="Times New Roman" panose="02020603050405020304" pitchFamily="18" charset="0"/>
              </a:rPr>
              <a:t>. While working to progress their careers, employees may look for ways to distinguish themselves from their peers and strengthen their resumes. By designing and implementing training </a:t>
            </a:r>
            <a:r>
              <a:rPr lang="en-US" sz="2900" dirty="0" err="1">
                <a:solidFill>
                  <a:schemeClr val="tx1"/>
                </a:solidFill>
                <a:latin typeface="Times New Roman" panose="02020603050405020304" pitchFamily="18" charset="0"/>
                <a:cs typeface="Times New Roman" panose="02020603050405020304" pitchFamily="18" charset="0"/>
              </a:rPr>
              <a:t>programmes</a:t>
            </a:r>
            <a:r>
              <a:rPr lang="en-US" sz="2900" dirty="0">
                <a:solidFill>
                  <a:schemeClr val="tx1"/>
                </a:solidFill>
                <a:latin typeface="Times New Roman" panose="02020603050405020304" pitchFamily="18" charset="0"/>
                <a:cs typeface="Times New Roman" panose="02020603050405020304" pitchFamily="18" charset="0"/>
              </a:rPr>
              <a:t> and certification courses, you may assist your employees in acquiring the necessary growth-oriented skills.</a:t>
            </a:r>
            <a:endParaRPr lang="en-US" sz="29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8330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38544"/>
            <a:ext cx="11734800" cy="6567055"/>
          </a:xfrm>
        </p:spPr>
        <p:txBody>
          <a:bodyPr>
            <a:normAutofit lnSpcReduction="10000"/>
          </a:bodyPr>
          <a:lstStyle/>
          <a:p>
            <a:pPr marL="0" indent="457200">
              <a:lnSpc>
                <a:spcPct val="210000"/>
              </a:lnSpc>
              <a:buNone/>
            </a:pPr>
            <a:r>
              <a:rPr lang="en-US" b="1" dirty="0">
                <a:solidFill>
                  <a:schemeClr val="tx1"/>
                </a:solidFill>
                <a:latin typeface="Times New Roman" panose="02020603050405020304" pitchFamily="18" charset="0"/>
                <a:cs typeface="Times New Roman" panose="02020603050405020304" pitchFamily="18" charset="0"/>
              </a:rPr>
              <a:t>Transparency- </a:t>
            </a:r>
            <a:r>
              <a:rPr lang="en-US" dirty="0">
                <a:solidFill>
                  <a:schemeClr val="tx1"/>
                </a:solidFill>
                <a:latin typeface="Times New Roman" panose="02020603050405020304" pitchFamily="18" charset="0"/>
                <a:cs typeface="Times New Roman" panose="02020603050405020304" pitchFamily="18" charset="0"/>
              </a:rPr>
              <a:t>Transparency in the workplace increases employee engagement by building a trusting relationship between employees and employers and decreases job-related stress. This includes ensuring executives communicate with lower-level staff, knowledge transfer among departments and team transparency.</a:t>
            </a:r>
            <a:endParaRPr lang="en-US" dirty="0">
              <a:solidFill>
                <a:schemeClr val="tx1"/>
              </a:solidFill>
              <a:effectLst/>
              <a:latin typeface="Times New Roman" panose="02020603050405020304" pitchFamily="18" charset="0"/>
              <a:cs typeface="Times New Roman" panose="02020603050405020304" pitchFamily="18" charset="0"/>
            </a:endParaRPr>
          </a:p>
          <a:p>
            <a:pPr marL="0" indent="457200">
              <a:lnSpc>
                <a:spcPct val="210000"/>
              </a:lnSpc>
              <a:buNone/>
            </a:pPr>
            <a:r>
              <a:rPr lang="en-US" b="1" dirty="0">
                <a:solidFill>
                  <a:schemeClr val="tx1"/>
                </a:solidFill>
                <a:latin typeface="Times New Roman" panose="02020603050405020304" pitchFamily="18" charset="0"/>
                <a:cs typeface="Times New Roman" panose="02020603050405020304" pitchFamily="18" charset="0"/>
              </a:rPr>
              <a:t>Invest in the Employees-</a:t>
            </a:r>
            <a:r>
              <a:rPr lang="en-US" dirty="0">
                <a:solidFill>
                  <a:schemeClr val="tx1"/>
                </a:solidFill>
                <a:latin typeface="Times New Roman" panose="02020603050405020304" pitchFamily="18" charset="0"/>
                <a:cs typeface="Times New Roman" panose="02020603050405020304" pitchFamily="18" charset="0"/>
              </a:rPr>
              <a:t>In light of the reality that your employees are your most valuable assets, you must always look for ways to invest in their futures. Investing in employee education is one of the most effective ways for an HR department to achieve this objective while also boosting employee engagement and retention rates. The sturdier the worker commitment, the greater their productivity (</a:t>
            </a:r>
            <a:r>
              <a:rPr lang="en-US" dirty="0" err="1">
                <a:solidFill>
                  <a:schemeClr val="tx1"/>
                </a:solidFill>
                <a:latin typeface="Times New Roman" panose="02020603050405020304" pitchFamily="18" charset="0"/>
                <a:cs typeface="Times New Roman" panose="02020603050405020304" pitchFamily="18" charset="0"/>
              </a:rPr>
              <a:t>Fadeyi</a:t>
            </a:r>
            <a:r>
              <a:rPr lang="en-US" dirty="0">
                <a:solidFill>
                  <a:schemeClr val="tx1"/>
                </a:solidFill>
                <a:latin typeface="Times New Roman" panose="02020603050405020304" pitchFamily="18" charset="0"/>
                <a:cs typeface="Times New Roman" panose="02020603050405020304" pitchFamily="18" charset="0"/>
              </a:rPr>
              <a:t>, 2020).</a:t>
            </a:r>
            <a:endParaRPr lang="en-US" dirty="0">
              <a:solidFill>
                <a:schemeClr val="tx1"/>
              </a:solidFill>
              <a:effectLst/>
              <a:latin typeface="Times New Roman" panose="02020603050405020304" pitchFamily="18" charset="0"/>
              <a:cs typeface="Times New Roman" panose="02020603050405020304" pitchFamily="18" charset="0"/>
            </a:endParaRPr>
          </a:p>
          <a:p>
            <a:pPr marL="0" indent="457200">
              <a:lnSpc>
                <a:spcPct val="210000"/>
              </a:lnSpc>
              <a:buNone/>
            </a:pP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6118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527" y="235526"/>
            <a:ext cx="11762509" cy="6470073"/>
          </a:xfrm>
        </p:spPr>
        <p:txBody>
          <a:bodyPr>
            <a:normAutofit/>
          </a:bodyPr>
          <a:lstStyle/>
          <a:p>
            <a:pPr marL="0" indent="0" algn="ctr">
              <a:lnSpc>
                <a:spcPct val="200000"/>
              </a:lnSpc>
              <a:buNone/>
            </a:pPr>
            <a:r>
              <a:rPr lang="en-US" sz="2800" b="1" dirty="0">
                <a:solidFill>
                  <a:schemeClr val="tx1"/>
                </a:solidFill>
                <a:latin typeface="Times New Roman" panose="02020603050405020304" pitchFamily="18" charset="0"/>
                <a:cs typeface="Times New Roman" panose="02020603050405020304" pitchFamily="18" charset="0"/>
              </a:rPr>
              <a:t>Employee Retention, Motivation and Engagement</a:t>
            </a:r>
            <a:endParaRPr lang="en-US" sz="28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r>
              <a:rPr lang="en-US" dirty="0">
                <a:solidFill>
                  <a:schemeClr val="tx1"/>
                </a:solidFill>
                <a:latin typeface="Times New Roman" panose="02020603050405020304" pitchFamily="18" charset="0"/>
                <a:cs typeface="Times New Roman" panose="02020603050405020304" pitchFamily="18" charset="0"/>
              </a:rPr>
              <a:t>Employee retention, motivation, and engagement are interwoven since disengaged or unmotivated employees are likely to quit the </a:t>
            </a:r>
            <a:r>
              <a:rPr lang="en-US" dirty="0" err="1">
                <a:solidFill>
                  <a:schemeClr val="tx1"/>
                </a:solidFill>
                <a:latin typeface="Times New Roman" panose="02020603050405020304" pitchFamily="18" charset="0"/>
                <a:cs typeface="Times New Roman" panose="02020603050405020304" pitchFamily="18" charset="0"/>
              </a:rPr>
              <a:t>organisation</a:t>
            </a:r>
            <a:r>
              <a:rPr lang="en-US" dirty="0">
                <a:solidFill>
                  <a:schemeClr val="tx1"/>
                </a:solidFill>
                <a:latin typeface="Times New Roman" panose="02020603050405020304" pitchFamily="18" charset="0"/>
                <a:cs typeface="Times New Roman" panose="02020603050405020304" pitchFamily="18" charset="0"/>
              </a:rPr>
              <a:t>. Human resource managers are committed to implementing numerous motivation theories developed by academics on </a:t>
            </a:r>
            <a:r>
              <a:rPr lang="en-US" dirty="0" err="1">
                <a:solidFill>
                  <a:schemeClr val="tx1"/>
                </a:solidFill>
                <a:latin typeface="Times New Roman" panose="02020603050405020304" pitchFamily="18" charset="0"/>
                <a:cs typeface="Times New Roman" panose="02020603050405020304" pitchFamily="18" charset="0"/>
              </a:rPr>
              <a:t>organisational</a:t>
            </a:r>
            <a:r>
              <a:rPr lang="en-US" dirty="0">
                <a:solidFill>
                  <a:schemeClr val="tx1"/>
                </a:solidFill>
                <a:latin typeface="Times New Roman" panose="02020603050405020304" pitchFamily="18" charset="0"/>
                <a:cs typeface="Times New Roman" panose="02020603050405020304" pitchFamily="18" charset="0"/>
              </a:rPr>
              <a:t> needs. In the case of Tesco, the human resource department makes excellent use of two motivational theories, Herzberg's two-factor motivation theory, and Maslow's hierarchy of needs.</a:t>
            </a:r>
            <a:endParaRPr lang="en-US" dirty="0">
              <a:solidFill>
                <a:schemeClr val="tx1"/>
              </a:solidFill>
              <a:effectLst/>
              <a:latin typeface="Times New Roman" panose="02020603050405020304" pitchFamily="18" charset="0"/>
              <a:cs typeface="Times New Roman" panose="02020603050405020304" pitchFamily="18" charset="0"/>
            </a:endParaRPr>
          </a:p>
          <a:p>
            <a:pPr marL="0" indent="0">
              <a:lnSpc>
                <a:spcPct val="200000"/>
              </a:lnSpc>
              <a:buNone/>
            </a:pP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749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5010" y="288757"/>
            <a:ext cx="11534274" cy="6224337"/>
          </a:xfrm>
        </p:spPr>
        <p:txBody>
          <a:bodyPr>
            <a:noAutofit/>
          </a:bodyPr>
          <a:lstStyle/>
          <a:p>
            <a:pPr marL="0" indent="457200">
              <a:lnSpc>
                <a:spcPct val="200000"/>
              </a:lnSpc>
              <a:buNone/>
            </a:pPr>
            <a:endParaRPr lang="en-US" sz="2100" dirty="0">
              <a:solidFill>
                <a:schemeClr val="tx1"/>
              </a:solidFill>
              <a:latin typeface="Times New Roman" panose="02020603050405020304" pitchFamily="18" charset="0"/>
              <a:cs typeface="Times New Roman" panose="02020603050405020304" pitchFamily="18" charset="0"/>
            </a:endParaRPr>
          </a:p>
          <a:p>
            <a:pPr marL="0" indent="457200">
              <a:lnSpc>
                <a:spcPct val="200000"/>
              </a:lnSpc>
              <a:buNone/>
            </a:pPr>
            <a:r>
              <a:rPr lang="en-US" sz="2100" dirty="0">
                <a:solidFill>
                  <a:schemeClr val="tx1"/>
                </a:solidFill>
                <a:latin typeface="Times New Roman" panose="02020603050405020304" pitchFamily="18" charset="0"/>
                <a:cs typeface="Times New Roman" panose="02020603050405020304" pitchFamily="18" charset="0"/>
              </a:rPr>
              <a:t>In the majority of </a:t>
            </a:r>
            <a:r>
              <a:rPr lang="en-US" sz="2100" dirty="0" err="1">
                <a:solidFill>
                  <a:schemeClr val="tx1"/>
                </a:solidFill>
                <a:latin typeface="Times New Roman" panose="02020603050405020304" pitchFamily="18" charset="0"/>
                <a:cs typeface="Times New Roman" panose="02020603050405020304" pitchFamily="18" charset="0"/>
              </a:rPr>
              <a:t>organisations</a:t>
            </a:r>
            <a:r>
              <a:rPr lang="en-US" sz="2100" dirty="0">
                <a:solidFill>
                  <a:schemeClr val="tx1"/>
                </a:solidFill>
                <a:latin typeface="Times New Roman" panose="02020603050405020304" pitchFamily="18" charset="0"/>
                <a:cs typeface="Times New Roman" panose="02020603050405020304" pitchFamily="18" charset="0"/>
              </a:rPr>
              <a:t>, it is not easy to ensure that team members are engaged and enjoy the work they create. Tesco permits its managers and staff to invest more extensively and attentively in their jobs (</a:t>
            </a:r>
            <a:r>
              <a:rPr lang="en-US" sz="2100" dirty="0" err="1">
                <a:solidFill>
                  <a:schemeClr val="tx1"/>
                </a:solidFill>
                <a:latin typeface="Times New Roman" panose="02020603050405020304" pitchFamily="18" charset="0"/>
                <a:cs typeface="Times New Roman" panose="02020603050405020304" pitchFamily="18" charset="0"/>
              </a:rPr>
              <a:t>Fadeyi</a:t>
            </a:r>
            <a:r>
              <a:rPr lang="en-US" sz="2100" dirty="0">
                <a:solidFill>
                  <a:schemeClr val="tx1"/>
                </a:solidFill>
                <a:latin typeface="Times New Roman" panose="02020603050405020304" pitchFamily="18" charset="0"/>
                <a:cs typeface="Times New Roman" panose="02020603050405020304" pitchFamily="18" charset="0"/>
              </a:rPr>
              <a:t>, 2020). Since each employee is a unique individual with specific needs and goals, the process of evaluations and personal development plans allows for the acknowledgement of their talents, accomplishments, and growth potential. This is advantageous to the individual because it allows for job advancement. Additionally, it allows Tesco to provide exceptional customer service through its qualified employees.</a:t>
            </a:r>
            <a:endParaRPr lang="en-US" sz="21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endParaRPr lang="en-US" sz="21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2418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5011" y="180109"/>
            <a:ext cx="11654589" cy="6456218"/>
          </a:xfrm>
        </p:spPr>
        <p:txBody>
          <a:bodyPr>
            <a:normAutofit fontScale="92500"/>
          </a:bodyPr>
          <a:lstStyle/>
          <a:p>
            <a:pPr marL="0" indent="457200" algn="ctr">
              <a:lnSpc>
                <a:spcPct val="200000"/>
              </a:lnSpc>
              <a:buNone/>
            </a:pPr>
            <a:r>
              <a:rPr lang="en-US" sz="2600" b="1" dirty="0">
                <a:solidFill>
                  <a:schemeClr val="tx1"/>
                </a:solidFill>
                <a:latin typeface="Times New Roman" panose="02020603050405020304" pitchFamily="18" charset="0"/>
                <a:cs typeface="Times New Roman" panose="02020603050405020304" pitchFamily="18" charset="0"/>
              </a:rPr>
              <a:t>Conclusion	</a:t>
            </a:r>
            <a:endParaRPr lang="en-US" sz="2600"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r>
              <a:rPr lang="en-US" dirty="0">
                <a:solidFill>
                  <a:schemeClr val="tx1"/>
                </a:solidFill>
                <a:latin typeface="Times New Roman" panose="02020603050405020304" pitchFamily="18" charset="0"/>
                <a:cs typeface="Times New Roman" panose="02020603050405020304" pitchFamily="18" charset="0"/>
              </a:rPr>
              <a:t>Human resource techniques substantially influence employee retention, motivation, and engagement. Existing retention criteria determine the length of time employees remain with an </a:t>
            </a:r>
            <a:r>
              <a:rPr lang="en-US" dirty="0" err="1">
                <a:solidFill>
                  <a:schemeClr val="tx1"/>
                </a:solidFill>
                <a:latin typeface="Times New Roman" panose="02020603050405020304" pitchFamily="18" charset="0"/>
                <a:cs typeface="Times New Roman" panose="02020603050405020304" pitchFamily="18" charset="0"/>
              </a:rPr>
              <a:t>organisation</a:t>
            </a:r>
            <a:r>
              <a:rPr lang="en-US" dirty="0">
                <a:solidFill>
                  <a:schemeClr val="tx1"/>
                </a:solidFill>
                <a:latin typeface="Times New Roman" panose="02020603050405020304" pitchFamily="18" charset="0"/>
                <a:cs typeface="Times New Roman" panose="02020603050405020304" pitchFamily="18" charset="0"/>
              </a:rPr>
              <a:t>. In addition, for companies to accomplish their long-term and short-term objectives, good employee engagement in planning and all </a:t>
            </a:r>
            <a:r>
              <a:rPr lang="en-US" dirty="0" err="1">
                <a:solidFill>
                  <a:schemeClr val="tx1"/>
                </a:solidFill>
                <a:latin typeface="Times New Roman" panose="02020603050405020304" pitchFamily="18" charset="0"/>
                <a:cs typeface="Times New Roman" panose="02020603050405020304" pitchFamily="18" charset="0"/>
              </a:rPr>
              <a:t>endeavours</a:t>
            </a:r>
            <a:r>
              <a:rPr lang="en-US" dirty="0">
                <a:solidFill>
                  <a:schemeClr val="tx1"/>
                </a:solidFill>
                <a:latin typeface="Times New Roman" panose="02020603050405020304" pitchFamily="18" charset="0"/>
                <a:cs typeface="Times New Roman" panose="02020603050405020304" pitchFamily="18" charset="0"/>
              </a:rPr>
              <a:t> results in a seamless operation toward </a:t>
            </a:r>
            <a:r>
              <a:rPr lang="en-US" dirty="0" err="1">
                <a:solidFill>
                  <a:schemeClr val="tx1"/>
                </a:solidFill>
                <a:latin typeface="Times New Roman" panose="02020603050405020304" pitchFamily="18" charset="0"/>
                <a:cs typeface="Times New Roman" panose="02020603050405020304" pitchFamily="18" charset="0"/>
              </a:rPr>
              <a:t>organisational</a:t>
            </a:r>
            <a:r>
              <a:rPr lang="en-US" dirty="0">
                <a:solidFill>
                  <a:schemeClr val="tx1"/>
                </a:solidFill>
                <a:latin typeface="Times New Roman" panose="02020603050405020304" pitchFamily="18" charset="0"/>
                <a:cs typeface="Times New Roman" panose="02020603050405020304" pitchFamily="18" charset="0"/>
              </a:rPr>
              <a:t> objectives. Human resource tactics implemented by Tesco in order to manage staff retention, motivation, and engagement are among the most important reasons for </a:t>
            </a:r>
            <a:r>
              <a:rPr lang="en-US" dirty="0" err="1">
                <a:solidFill>
                  <a:schemeClr val="tx1"/>
                </a:solidFill>
                <a:latin typeface="Times New Roman" panose="02020603050405020304" pitchFamily="18" charset="0"/>
                <a:cs typeface="Times New Roman" panose="02020603050405020304" pitchFamily="18" charset="0"/>
              </a:rPr>
              <a:t>organisational</a:t>
            </a:r>
            <a:r>
              <a:rPr lang="en-US" dirty="0">
                <a:solidFill>
                  <a:schemeClr val="tx1"/>
                </a:solidFill>
                <a:latin typeface="Times New Roman" panose="02020603050405020304" pitchFamily="18" charset="0"/>
                <a:cs typeface="Times New Roman" panose="02020603050405020304" pitchFamily="18" charset="0"/>
              </a:rPr>
              <a:t> skills. For example, Tesco has incorporated Herzberg's Two-Factor Theory of Motivation and Maslow's Hierarchy of Needs to motivate its employees. Using the two ideas ensures that one theory mitigates the shortcomings of the other.</a:t>
            </a:r>
            <a:endParaRPr lang="en-US" dirty="0">
              <a:solidFill>
                <a:schemeClr val="tx1"/>
              </a:solidFill>
              <a:effectLst/>
              <a:latin typeface="Times New Roman" panose="02020603050405020304" pitchFamily="18" charset="0"/>
              <a:cs typeface="Times New Roman" panose="02020603050405020304" pitchFamily="18" charset="0"/>
            </a:endParaRPr>
          </a:p>
          <a:p>
            <a:pPr marL="0" indent="457200">
              <a:lnSpc>
                <a:spcPct val="200000"/>
              </a:lnSpc>
              <a:buNone/>
            </a:pP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2639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6364" y="318655"/>
            <a:ext cx="11526981" cy="6165272"/>
          </a:xfrm>
        </p:spPr>
        <p:txBody>
          <a:bodyPr>
            <a:normAutofit fontScale="85000" lnSpcReduction="20000"/>
          </a:bodyPr>
          <a:lstStyle/>
          <a:p>
            <a:pPr marL="45720" indent="0" algn="ctr">
              <a:lnSpc>
                <a:spcPct val="170000"/>
              </a:lnSpc>
              <a:buNone/>
            </a:pPr>
            <a:r>
              <a:rPr lang="en-US" sz="3100" b="1" dirty="0">
                <a:solidFill>
                  <a:schemeClr val="tx1"/>
                </a:solidFill>
                <a:latin typeface="Times New Roman" panose="02020603050405020304" pitchFamily="18" charset="0"/>
                <a:cs typeface="Times New Roman" panose="02020603050405020304" pitchFamily="18" charset="0"/>
              </a:rPr>
              <a:t>References</a:t>
            </a:r>
            <a:endParaRPr lang="en-US" sz="3100" dirty="0">
              <a:solidFill>
                <a:schemeClr val="tx1"/>
              </a:solidFill>
              <a:latin typeface="Times New Roman" panose="02020603050405020304" pitchFamily="18" charset="0"/>
              <a:cs typeface="Times New Roman" panose="02020603050405020304" pitchFamily="18" charset="0"/>
            </a:endParaRPr>
          </a:p>
          <a:p>
            <a:pPr marL="45720" indent="-457200">
              <a:lnSpc>
                <a:spcPct val="170000"/>
              </a:lnSpc>
              <a:buNone/>
            </a:pPr>
            <a:r>
              <a:rPr lang="en-US" dirty="0" err="1">
                <a:solidFill>
                  <a:schemeClr val="tx1"/>
                </a:solidFill>
                <a:latin typeface="Times New Roman" panose="02020603050405020304" pitchFamily="18" charset="0"/>
                <a:cs typeface="Times New Roman" panose="02020603050405020304" pitchFamily="18" charset="0"/>
              </a:rPr>
              <a:t>Aburumman</a:t>
            </a:r>
            <a:r>
              <a:rPr lang="en-US" dirty="0">
                <a:solidFill>
                  <a:schemeClr val="tx1"/>
                </a:solidFill>
                <a:latin typeface="Times New Roman" panose="02020603050405020304" pitchFamily="18" charset="0"/>
                <a:cs typeface="Times New Roman" panose="02020603050405020304" pitchFamily="18" charset="0"/>
              </a:rPr>
              <a:t>, O., </a:t>
            </a:r>
            <a:r>
              <a:rPr lang="en-US" dirty="0" err="1">
                <a:solidFill>
                  <a:schemeClr val="tx1"/>
                </a:solidFill>
                <a:latin typeface="Times New Roman" panose="02020603050405020304" pitchFamily="18" charset="0"/>
                <a:cs typeface="Times New Roman" panose="02020603050405020304" pitchFamily="18" charset="0"/>
              </a:rPr>
              <a:t>Salleh</a:t>
            </a:r>
            <a:r>
              <a:rPr lang="en-US" dirty="0">
                <a:solidFill>
                  <a:schemeClr val="tx1"/>
                </a:solidFill>
                <a:latin typeface="Times New Roman" panose="02020603050405020304" pitchFamily="18" charset="0"/>
                <a:cs typeface="Times New Roman" panose="02020603050405020304" pitchFamily="18" charset="0"/>
              </a:rPr>
              <a:t>, A., Omar, K. and </a:t>
            </a:r>
            <a:r>
              <a:rPr lang="en-US" dirty="0" err="1">
                <a:solidFill>
                  <a:schemeClr val="tx1"/>
                </a:solidFill>
                <a:latin typeface="Times New Roman" panose="02020603050405020304" pitchFamily="18" charset="0"/>
                <a:cs typeface="Times New Roman" panose="02020603050405020304" pitchFamily="18" charset="0"/>
              </a:rPr>
              <a:t>Abadi</a:t>
            </a:r>
            <a:r>
              <a:rPr lang="en-US" dirty="0">
                <a:solidFill>
                  <a:schemeClr val="tx1"/>
                </a:solidFill>
                <a:latin typeface="Times New Roman" panose="02020603050405020304" pitchFamily="18" charset="0"/>
                <a:cs typeface="Times New Roman" panose="02020603050405020304" pitchFamily="18" charset="0"/>
              </a:rPr>
              <a:t>, M., 2020. The impact of human resource management practices and career satisfaction on employee’s turnover intention. </a:t>
            </a:r>
            <a:r>
              <a:rPr lang="en-US" i="1" dirty="0">
                <a:solidFill>
                  <a:schemeClr val="tx1"/>
                </a:solidFill>
                <a:latin typeface="Times New Roman" panose="02020603050405020304" pitchFamily="18" charset="0"/>
                <a:cs typeface="Times New Roman" panose="02020603050405020304" pitchFamily="18" charset="0"/>
              </a:rPr>
              <a:t>Management Science Letters</a:t>
            </a:r>
            <a:r>
              <a:rPr lang="en-US" dirty="0">
                <a:solidFill>
                  <a:schemeClr val="tx1"/>
                </a:solidFill>
                <a:latin typeface="Times New Roman" panose="02020603050405020304" pitchFamily="18" charset="0"/>
                <a:cs typeface="Times New Roman" panose="02020603050405020304" pitchFamily="18" charset="0"/>
              </a:rPr>
              <a:t>, </a:t>
            </a:r>
            <a:r>
              <a:rPr lang="en-US" b="1" dirty="0">
                <a:solidFill>
                  <a:schemeClr val="tx1"/>
                </a:solidFill>
                <a:latin typeface="Times New Roman" panose="02020603050405020304" pitchFamily="18" charset="0"/>
                <a:cs typeface="Times New Roman" panose="02020603050405020304" pitchFamily="18" charset="0"/>
              </a:rPr>
              <a:t>10</a:t>
            </a:r>
            <a:r>
              <a:rPr lang="en-US" dirty="0">
                <a:solidFill>
                  <a:schemeClr val="tx1"/>
                </a:solidFill>
                <a:latin typeface="Times New Roman" panose="02020603050405020304" pitchFamily="18" charset="0"/>
                <a:cs typeface="Times New Roman" panose="02020603050405020304" pitchFamily="18" charset="0"/>
              </a:rPr>
              <a:t>(3), pp.641-652. </a:t>
            </a:r>
          </a:p>
          <a:p>
            <a:pPr marL="45720" indent="-457200">
              <a:lnSpc>
                <a:spcPct val="170000"/>
              </a:lnSpc>
              <a:buNone/>
            </a:pPr>
            <a:r>
              <a:rPr lang="en-US" dirty="0" err="1">
                <a:solidFill>
                  <a:schemeClr val="tx1"/>
                </a:solidFill>
                <a:latin typeface="Times New Roman" panose="02020603050405020304" pitchFamily="18" charset="0"/>
                <a:cs typeface="Times New Roman" panose="02020603050405020304" pitchFamily="18" charset="0"/>
              </a:rPr>
              <a:t>Alam</a:t>
            </a:r>
            <a:r>
              <a:rPr lang="en-US" dirty="0">
                <a:solidFill>
                  <a:schemeClr val="tx1"/>
                </a:solidFill>
                <a:latin typeface="Times New Roman" panose="02020603050405020304" pitchFamily="18" charset="0"/>
                <a:cs typeface="Times New Roman" panose="02020603050405020304" pitchFamily="18" charset="0"/>
              </a:rPr>
              <a:t>, S. and </a:t>
            </a:r>
            <a:r>
              <a:rPr lang="en-US" dirty="0" err="1">
                <a:solidFill>
                  <a:schemeClr val="tx1"/>
                </a:solidFill>
                <a:latin typeface="Times New Roman" panose="02020603050405020304" pitchFamily="18" charset="0"/>
                <a:cs typeface="Times New Roman" panose="02020603050405020304" pitchFamily="18" charset="0"/>
              </a:rPr>
              <a:t>Raut</a:t>
            </a:r>
            <a:r>
              <a:rPr lang="en-US" dirty="0">
                <a:solidFill>
                  <a:schemeClr val="tx1"/>
                </a:solidFill>
                <a:latin typeface="Times New Roman" panose="02020603050405020304" pitchFamily="18" charset="0"/>
                <a:cs typeface="Times New Roman" panose="02020603050405020304" pitchFamily="18" charset="0"/>
              </a:rPr>
              <a:t>-Roy, U., 2019. Evaluating the Effectiveness of Reward Strategy at Tesco: Evidence from Selected Stores in the UK. </a:t>
            </a:r>
            <a:r>
              <a:rPr lang="en-US" i="1" dirty="0">
                <a:solidFill>
                  <a:schemeClr val="tx1"/>
                </a:solidFill>
                <a:latin typeface="Times New Roman" panose="02020603050405020304" pitchFamily="18" charset="0"/>
                <a:cs typeface="Times New Roman" panose="02020603050405020304" pitchFamily="18" charset="0"/>
              </a:rPr>
              <a:t>Indian Journal of Industrial Relations</a:t>
            </a:r>
            <a:r>
              <a:rPr lang="en-US" dirty="0">
                <a:solidFill>
                  <a:schemeClr val="tx1"/>
                </a:solidFill>
                <a:latin typeface="Times New Roman" panose="02020603050405020304" pitchFamily="18" charset="0"/>
                <a:cs typeface="Times New Roman" panose="02020603050405020304" pitchFamily="18" charset="0"/>
              </a:rPr>
              <a:t>, </a:t>
            </a:r>
            <a:r>
              <a:rPr lang="en-US" b="1" dirty="0">
                <a:solidFill>
                  <a:schemeClr val="tx1"/>
                </a:solidFill>
                <a:latin typeface="Times New Roman" panose="02020603050405020304" pitchFamily="18" charset="0"/>
                <a:cs typeface="Times New Roman" panose="02020603050405020304" pitchFamily="18" charset="0"/>
              </a:rPr>
              <a:t>55</a:t>
            </a:r>
            <a:r>
              <a:rPr lang="en-US" dirty="0">
                <a:solidFill>
                  <a:schemeClr val="tx1"/>
                </a:solidFill>
                <a:latin typeface="Times New Roman" panose="02020603050405020304" pitchFamily="18" charset="0"/>
                <a:cs typeface="Times New Roman" panose="02020603050405020304" pitchFamily="18" charset="0"/>
              </a:rPr>
              <a:t>(1). </a:t>
            </a:r>
          </a:p>
          <a:p>
            <a:pPr marL="45720" indent="-457200">
              <a:lnSpc>
                <a:spcPct val="170000"/>
              </a:lnSpc>
              <a:buNone/>
            </a:pPr>
            <a:r>
              <a:rPr lang="en-US" dirty="0" err="1">
                <a:solidFill>
                  <a:schemeClr val="tx1"/>
                </a:solidFill>
                <a:latin typeface="Times New Roman" panose="02020603050405020304" pitchFamily="18" charset="0"/>
                <a:cs typeface="Times New Roman" panose="02020603050405020304" pitchFamily="18" charset="0"/>
              </a:rPr>
              <a:t>Fadeyi</a:t>
            </a:r>
            <a:r>
              <a:rPr lang="en-US" dirty="0">
                <a:solidFill>
                  <a:schemeClr val="tx1"/>
                </a:solidFill>
                <a:latin typeface="Times New Roman" panose="02020603050405020304" pitchFamily="18" charset="0"/>
                <a:cs typeface="Times New Roman" panose="02020603050405020304" pitchFamily="18" charset="0"/>
              </a:rPr>
              <a:t>, A.P., 2020. </a:t>
            </a:r>
            <a:r>
              <a:rPr lang="en-US" i="1" dirty="0">
                <a:solidFill>
                  <a:schemeClr val="tx1"/>
                </a:solidFill>
                <a:latin typeface="Times New Roman" panose="02020603050405020304" pitchFamily="18" charset="0"/>
                <a:cs typeface="Times New Roman" panose="02020603050405020304" pitchFamily="18" charset="0"/>
              </a:rPr>
              <a:t>An Analysis on the Application of Motivational Theories at Workplace and the Impact on Employee Engagement: A Study of Tesco Ireland</a:t>
            </a:r>
            <a:r>
              <a:rPr lang="en-US" dirty="0">
                <a:solidFill>
                  <a:schemeClr val="tx1"/>
                </a:solidFill>
                <a:latin typeface="Times New Roman" panose="02020603050405020304" pitchFamily="18" charset="0"/>
                <a:cs typeface="Times New Roman" panose="02020603050405020304" pitchFamily="18" charset="0"/>
              </a:rPr>
              <a:t> (Doctoral dissertation, Dublin, National College of Ireland).</a:t>
            </a:r>
          </a:p>
          <a:p>
            <a:pPr marL="45720" indent="-457200">
              <a:lnSpc>
                <a:spcPct val="170000"/>
              </a:lnSpc>
              <a:buNone/>
            </a:pPr>
            <a:r>
              <a:rPr lang="en-US" dirty="0" err="1">
                <a:solidFill>
                  <a:schemeClr val="tx1"/>
                </a:solidFill>
                <a:latin typeface="Times New Roman" panose="02020603050405020304" pitchFamily="18" charset="0"/>
                <a:cs typeface="Times New Roman" panose="02020603050405020304" pitchFamily="18" charset="0"/>
              </a:rPr>
              <a:t>Krithika</a:t>
            </a:r>
            <a:r>
              <a:rPr lang="en-US" dirty="0">
                <a:solidFill>
                  <a:schemeClr val="tx1"/>
                </a:solidFill>
                <a:latin typeface="Times New Roman" panose="02020603050405020304" pitchFamily="18" charset="0"/>
                <a:cs typeface="Times New Roman" panose="02020603050405020304" pitchFamily="18" charset="0"/>
              </a:rPr>
              <a:t>, S., 2020. Human Resource Practices In The </a:t>
            </a:r>
            <a:r>
              <a:rPr lang="en-US" dirty="0" err="1">
                <a:solidFill>
                  <a:schemeClr val="tx1"/>
                </a:solidFill>
                <a:latin typeface="Times New Roman" panose="02020603050405020304" pitchFamily="18" charset="0"/>
                <a:cs typeface="Times New Roman" panose="02020603050405020304" pitchFamily="18" charset="0"/>
              </a:rPr>
              <a:t>Organised</a:t>
            </a:r>
            <a:r>
              <a:rPr lang="en-US" dirty="0">
                <a:solidFill>
                  <a:schemeClr val="tx1"/>
                </a:solidFill>
                <a:latin typeface="Times New Roman" panose="02020603050405020304" pitchFamily="18" charset="0"/>
                <a:cs typeface="Times New Roman" panose="02020603050405020304" pitchFamily="18" charset="0"/>
              </a:rPr>
              <a:t> Retail Sectors. </a:t>
            </a:r>
            <a:r>
              <a:rPr lang="en-US" i="1" dirty="0">
                <a:solidFill>
                  <a:schemeClr val="tx1"/>
                </a:solidFill>
                <a:latin typeface="Times New Roman" panose="02020603050405020304" pitchFamily="18" charset="0"/>
                <a:cs typeface="Times New Roman" panose="02020603050405020304" pitchFamily="18" charset="0"/>
              </a:rPr>
              <a:t>International Review of Business and Economics</a:t>
            </a:r>
            <a:r>
              <a:rPr lang="en-US" dirty="0">
                <a:solidFill>
                  <a:schemeClr val="tx1"/>
                </a:solidFill>
                <a:latin typeface="Times New Roman" panose="02020603050405020304" pitchFamily="18" charset="0"/>
                <a:cs typeface="Times New Roman" panose="02020603050405020304" pitchFamily="18" charset="0"/>
              </a:rPr>
              <a:t>, </a:t>
            </a:r>
            <a:r>
              <a:rPr lang="en-US" b="1" dirty="0">
                <a:solidFill>
                  <a:schemeClr val="tx1"/>
                </a:solidFill>
                <a:latin typeface="Times New Roman" panose="02020603050405020304" pitchFamily="18" charset="0"/>
                <a:cs typeface="Times New Roman" panose="02020603050405020304" pitchFamily="18" charset="0"/>
              </a:rPr>
              <a:t>4</a:t>
            </a:r>
            <a:r>
              <a:rPr lang="en-US" dirty="0">
                <a:solidFill>
                  <a:schemeClr val="tx1"/>
                </a:solidFill>
                <a:latin typeface="Times New Roman" panose="02020603050405020304" pitchFamily="18" charset="0"/>
                <a:cs typeface="Times New Roman" panose="02020603050405020304" pitchFamily="18" charset="0"/>
              </a:rPr>
              <a:t>(2), p.37. </a:t>
            </a:r>
          </a:p>
          <a:p>
            <a:pPr marL="45720" indent="-457200">
              <a:lnSpc>
                <a:spcPct val="170000"/>
              </a:lnSpc>
              <a:buNone/>
            </a:pPr>
            <a:r>
              <a:rPr lang="en-US" dirty="0">
                <a:solidFill>
                  <a:schemeClr val="tx1"/>
                </a:solidFill>
                <a:latin typeface="Times New Roman" panose="02020603050405020304" pitchFamily="18" charset="0"/>
                <a:cs typeface="Times New Roman" panose="02020603050405020304" pitchFamily="18" charset="0"/>
              </a:rPr>
              <a:t>Saks, A.M., 2022. Caring for human resources management and employee engagement. </a:t>
            </a:r>
            <a:r>
              <a:rPr lang="en-US" i="1" dirty="0">
                <a:solidFill>
                  <a:schemeClr val="tx1"/>
                </a:solidFill>
                <a:latin typeface="Times New Roman" panose="02020603050405020304" pitchFamily="18" charset="0"/>
                <a:cs typeface="Times New Roman" panose="02020603050405020304" pitchFamily="18" charset="0"/>
              </a:rPr>
              <a:t>Human Resource Management Review</a:t>
            </a:r>
            <a:r>
              <a:rPr lang="en-US" dirty="0">
                <a:solidFill>
                  <a:schemeClr val="tx1"/>
                </a:solidFill>
                <a:latin typeface="Times New Roman" panose="02020603050405020304" pitchFamily="18" charset="0"/>
                <a:cs typeface="Times New Roman" panose="02020603050405020304" pitchFamily="18" charset="0"/>
              </a:rPr>
              <a:t>, </a:t>
            </a:r>
            <a:r>
              <a:rPr lang="en-US" b="1" dirty="0">
                <a:solidFill>
                  <a:schemeClr val="tx1"/>
                </a:solidFill>
                <a:latin typeface="Times New Roman" panose="02020603050405020304" pitchFamily="18" charset="0"/>
                <a:cs typeface="Times New Roman" panose="02020603050405020304" pitchFamily="18" charset="0"/>
              </a:rPr>
              <a:t>32</a:t>
            </a:r>
            <a:r>
              <a:rPr lang="en-US" dirty="0">
                <a:solidFill>
                  <a:schemeClr val="tx1"/>
                </a:solidFill>
                <a:latin typeface="Times New Roman" panose="02020603050405020304" pitchFamily="18" charset="0"/>
                <a:cs typeface="Times New Roman" panose="02020603050405020304" pitchFamily="18" charset="0"/>
              </a:rPr>
              <a:t>(3), p.100835. </a:t>
            </a:r>
          </a:p>
          <a:p>
            <a:pPr marL="45720" indent="0">
              <a:lnSpc>
                <a:spcPct val="170000"/>
              </a:lnSpc>
              <a:buNone/>
            </a:pPr>
            <a:endParaRPr lang="en-US" dirty="0">
              <a:solidFill>
                <a:schemeClr val="tx1"/>
              </a:solidFill>
            </a:endParaRPr>
          </a:p>
        </p:txBody>
      </p:sp>
    </p:spTree>
    <p:extLst>
      <p:ext uri="{BB962C8B-B14F-4D97-AF65-F5344CB8AC3E}">
        <p14:creationId xmlns:p14="http://schemas.microsoft.com/office/powerpoint/2010/main" val="982535603"/>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Стандартная">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Стандартная">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Basis</Template>
  <TotalTime>133</TotalTime>
  <Words>1753</Words>
  <Application>Microsoft Office PowerPoint</Application>
  <PresentationFormat>Widescreen</PresentationFormat>
  <Paragraphs>53</Paragraphs>
  <Slides>13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Corbel</vt:lpstr>
      <vt:lpstr>Times New Roman</vt:lpstr>
      <vt:lpstr>Basis</vt:lpstr>
      <vt:lpstr>PowerPoint Presentation</vt:lpstr>
      <vt:lpstr>PowerPoint Presentation</vt:lpstr>
      <vt:lpstr>PowerPoint Presentation</vt:lpstr>
      <vt:lpstr>PowerPoint Presentation</vt:lpstr>
      <vt:lpstr>Effective Human Resource Strategies to Address Employee Motivation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Vilaia Cosmin</cp:lastModifiedBy>
  <cp:revision>3</cp:revision>
  <dcterms:created xsi:type="dcterms:W3CDTF">2022-10-10T11:22:21Z</dcterms:created>
  <dcterms:modified xsi:type="dcterms:W3CDTF">2022-10-21T09:13:16Z</dcterms:modified>
</cp:coreProperties>
</file>