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sldIdLst>
    <p:sldId id="256" r:id="rId5"/>
    <p:sldId id="263" r:id="rId6"/>
    <p:sldId id="266" r:id="rId7"/>
    <p:sldId id="299" r:id="rId8"/>
    <p:sldId id="286" r:id="rId9"/>
    <p:sldId id="290" r:id="rId10"/>
    <p:sldId id="291" r:id="rId11"/>
    <p:sldId id="292" r:id="rId12"/>
    <p:sldId id="287" r:id="rId13"/>
    <p:sldId id="288" r:id="rId14"/>
    <p:sldId id="270" r:id="rId15"/>
    <p:sldId id="293" r:id="rId16"/>
    <p:sldId id="294" r:id="rId17"/>
    <p:sldId id="281" r:id="rId18"/>
    <p:sldId id="295" r:id="rId19"/>
    <p:sldId id="296" r:id="rId20"/>
    <p:sldId id="297" r:id="rId21"/>
    <p:sldId id="298" r:id="rId22"/>
    <p:sldId id="283" r:id="rId23"/>
    <p:sldId id="289" r:id="rId24"/>
    <p:sldId id="28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65418" autoAdjust="0"/>
  </p:normalViewPr>
  <p:slideViewPr>
    <p:cSldViewPr snapToGrid="0">
      <p:cViewPr varScale="1">
        <p:scale>
          <a:sx n="59" d="100"/>
          <a:sy n="59" d="100"/>
        </p:scale>
        <p:origin x="966" y="45"/>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406F12-1C08-4C73-8A83-8F933C884EC2}" type="datetimeFigureOut">
              <a:rPr lang="en-GB" smtClean="0"/>
              <a:t>06/12/2019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7C3FFD-C94A-472B-BBD7-6BEFE55F3E13}" type="slidenum">
              <a:rPr lang="en-GB" smtClean="0"/>
              <a:t>‹#›</a:t>
            </a:fld>
            <a:endParaRPr lang="en-GB"/>
          </a:p>
        </p:txBody>
      </p:sp>
    </p:spTree>
    <p:extLst>
      <p:ext uri="{BB962C8B-B14F-4D97-AF65-F5344CB8AC3E}">
        <p14:creationId xmlns:p14="http://schemas.microsoft.com/office/powerpoint/2010/main" val="3290120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is also reflected in the definition we have here from Reid – he also draws attention to aspects such a link-making and searching for gaps, but he also goes on to set out some useful aspects which can aid us when we think about the structure of our LR.</a:t>
            </a:r>
          </a:p>
          <a:p>
            <a:endParaRPr lang="en-GB" baseline="0" dirty="0" smtClean="0"/>
          </a:p>
          <a:p>
            <a:r>
              <a:rPr lang="en-GB" baseline="0" dirty="0" smtClean="0"/>
              <a:t> Reid suggests that…. </a:t>
            </a:r>
          </a:p>
          <a:p>
            <a:endParaRPr lang="en-GB" baseline="0" dirty="0" smtClean="0"/>
          </a:p>
          <a:p>
            <a:r>
              <a:rPr lang="en-GB" baseline="0" dirty="0" smtClean="0"/>
              <a:t>This is a useful approach – it can also be a way of adding cohesion to the structure of your </a:t>
            </a:r>
            <a:r>
              <a:rPr lang="en-GB" baseline="0" dirty="0" err="1" smtClean="0"/>
              <a:t>Diss</a:t>
            </a:r>
            <a:r>
              <a:rPr lang="en-GB" baseline="0" dirty="0" smtClean="0"/>
              <a:t> as a whole, as the themes explored in the lit review are echoed in later stages when approaching your data analysis, for example. </a:t>
            </a:r>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2</a:t>
            </a:fld>
            <a:endParaRPr lang="en-GB"/>
          </a:p>
        </p:txBody>
      </p:sp>
    </p:spTree>
    <p:extLst>
      <p:ext uri="{BB962C8B-B14F-4D97-AF65-F5344CB8AC3E}">
        <p14:creationId xmlns:p14="http://schemas.microsoft.com/office/powerpoint/2010/main" val="38114004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Stress the importance therefore of critical analysis</a:t>
            </a:r>
            <a:r>
              <a:rPr lang="en-GB" baseline="0" dirty="0" smtClean="0"/>
              <a:t> as a skill. Spend some time discussing what students think the word critical analysis means, and how this would apply to their own academic work.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3</a:t>
            </a:fld>
            <a:endParaRPr lang="en-GB"/>
          </a:p>
        </p:txBody>
      </p:sp>
    </p:spTree>
    <p:extLst>
      <p:ext uri="{BB962C8B-B14F-4D97-AF65-F5344CB8AC3E}">
        <p14:creationId xmlns:p14="http://schemas.microsoft.com/office/powerpoint/2010/main" val="31345813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7</a:t>
            </a:fld>
            <a:endParaRPr lang="en-GB"/>
          </a:p>
        </p:txBody>
      </p:sp>
    </p:spTree>
    <p:extLst>
      <p:ext uri="{BB962C8B-B14F-4D97-AF65-F5344CB8AC3E}">
        <p14:creationId xmlns:p14="http://schemas.microsoft.com/office/powerpoint/2010/main" val="3281704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can also be applied in a way which offers a possible structure for your literature review. So, you are likely to identify a number of ‘themes’ relating to your topic, which may be written using subheadings, in your dissertation and these themes can also be organised in this way. </a:t>
            </a:r>
          </a:p>
          <a:p>
            <a:endParaRPr lang="en-GB" baseline="0" dirty="0" smtClean="0"/>
          </a:p>
          <a:p>
            <a:r>
              <a:rPr lang="en-GB" baseline="0" dirty="0" smtClean="0"/>
              <a:t>When approach the vast amounts of reading you need to do for this, when considering the </a:t>
            </a:r>
            <a:r>
              <a:rPr lang="en-GB" baseline="0" dirty="0" err="1" smtClean="0"/>
              <a:t>thid</a:t>
            </a:r>
            <a:r>
              <a:rPr lang="en-GB" baseline="0" dirty="0" smtClean="0"/>
              <a:t> point, that is where you can be careful in your approach. Read the abstract, intro and conclusion first, before reading the whole paper, to decided if this is relevant to you.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11</a:t>
            </a:fld>
            <a:endParaRPr lang="en-GB"/>
          </a:p>
        </p:txBody>
      </p:sp>
    </p:spTree>
    <p:extLst>
      <p:ext uri="{BB962C8B-B14F-4D97-AF65-F5344CB8AC3E}">
        <p14:creationId xmlns:p14="http://schemas.microsoft.com/office/powerpoint/2010/main" val="23759158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18</a:t>
            </a:fld>
            <a:endParaRPr lang="en-GB"/>
          </a:p>
        </p:txBody>
      </p:sp>
    </p:spTree>
    <p:extLst>
      <p:ext uri="{BB962C8B-B14F-4D97-AF65-F5344CB8AC3E}">
        <p14:creationId xmlns:p14="http://schemas.microsoft.com/office/powerpoint/2010/main" val="29330179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21</a:t>
            </a:fld>
            <a:endParaRPr lang="en-GB"/>
          </a:p>
        </p:txBody>
      </p:sp>
    </p:spTree>
    <p:extLst>
      <p:ext uri="{BB962C8B-B14F-4D97-AF65-F5344CB8AC3E}">
        <p14:creationId xmlns:p14="http://schemas.microsoft.com/office/powerpoint/2010/main" val="2938235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06/12/2019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1439177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06/12/2019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750590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CB0D46-CB9B-4E5A-9FD6-BC3CB2D254CD}" type="datetimeFigureOut">
              <a:rPr lang="en-GB" smtClean="0"/>
              <a:t>06/12/2019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044069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CB0D46-CB9B-4E5A-9FD6-BC3CB2D254CD}" type="datetimeFigureOut">
              <a:rPr lang="en-GB" smtClean="0"/>
              <a:t>06/12/2019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488508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CB0D46-CB9B-4E5A-9FD6-BC3CB2D254CD}" type="datetimeFigureOut">
              <a:rPr lang="en-GB" smtClean="0"/>
              <a:t>06/12/2019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894335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CB0D46-CB9B-4E5A-9FD6-BC3CB2D254CD}" type="datetimeFigureOut">
              <a:rPr lang="en-GB" smtClean="0"/>
              <a:t>06/12/2019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740366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CB0D46-CB9B-4E5A-9FD6-BC3CB2D254CD}" type="datetimeFigureOut">
              <a:rPr lang="en-GB" smtClean="0"/>
              <a:t>06/12/2019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2134756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CB0D46-CB9B-4E5A-9FD6-BC3CB2D254CD}" type="datetimeFigureOut">
              <a:rPr lang="en-GB" smtClean="0"/>
              <a:t>06/12/2019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44304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CB0D46-CB9B-4E5A-9FD6-BC3CB2D254CD}" type="datetimeFigureOut">
              <a:rPr lang="en-GB" smtClean="0"/>
              <a:t>06/12/2019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1513561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06/12/2019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096500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06/12/2019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839099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CB0D46-CB9B-4E5A-9FD6-BC3CB2D254CD}" type="datetimeFigureOut">
              <a:rPr lang="en-GB" smtClean="0"/>
              <a:t>06/12/2019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B4A7C8-B503-4018-915D-8BC30901AF3E}" type="slidenum">
              <a:rPr lang="en-GB" smtClean="0"/>
              <a:t>‹#›</a:t>
            </a:fld>
            <a:endParaRPr lang="en-GB"/>
          </a:p>
        </p:txBody>
      </p:sp>
    </p:spTree>
    <p:extLst>
      <p:ext uri="{BB962C8B-B14F-4D97-AF65-F5344CB8AC3E}">
        <p14:creationId xmlns:p14="http://schemas.microsoft.com/office/powerpoint/2010/main" val="27466213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library.bcu.ac.uk/learner/writingguides/1.04.ht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CAcQjRw&amp;url=http://www.hvillarosa.com/dissertation-literature-review-introduction-example/&amp;ei=PuqaVfGYNeXl7gbiiqfgAg&amp;psig=AFQjCNHyxqZgL8vZPNk20tVC9jZxXg4aYw&amp;ust=1436302235572391"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4616" y="315055"/>
            <a:ext cx="9144000" cy="2387600"/>
          </a:xfrm>
        </p:spPr>
        <p:txBody>
          <a:bodyPr/>
          <a:lstStyle/>
          <a:p>
            <a:r>
              <a:rPr lang="en-GB" dirty="0" smtClean="0"/>
              <a:t>Writing a Literature Review</a:t>
            </a:r>
            <a:endParaRPr lang="en-GB" dirty="0"/>
          </a:p>
        </p:txBody>
      </p:sp>
      <p:sp>
        <p:nvSpPr>
          <p:cNvPr id="3" name="Subtitle 2"/>
          <p:cNvSpPr>
            <a:spLocks noGrp="1"/>
          </p:cNvSpPr>
          <p:nvPr>
            <p:ph type="subTitle" idx="1"/>
          </p:nvPr>
        </p:nvSpPr>
        <p:spPr>
          <a:xfrm>
            <a:off x="1507524" y="2819443"/>
            <a:ext cx="9144000" cy="1655762"/>
          </a:xfrm>
        </p:spPr>
        <p:txBody>
          <a:bodyPr/>
          <a:lstStyle/>
          <a:p>
            <a:r>
              <a:rPr lang="en-GB" dirty="0"/>
              <a:t>Reading, Thinking, Writing</a:t>
            </a:r>
          </a:p>
        </p:txBody>
      </p:sp>
      <p:pic>
        <p:nvPicPr>
          <p:cNvPr id="4" name="Picture 3"/>
          <p:cNvPicPr>
            <a:picLocks noChangeAspect="1"/>
          </p:cNvPicPr>
          <p:nvPr/>
        </p:nvPicPr>
        <p:blipFill>
          <a:blip r:embed="rId2"/>
          <a:stretch>
            <a:fillRect/>
          </a:stretch>
        </p:blipFill>
        <p:spPr>
          <a:xfrm>
            <a:off x="4866855" y="3647324"/>
            <a:ext cx="2425337" cy="2418347"/>
          </a:xfrm>
          <a:prstGeom prst="rect">
            <a:avLst/>
          </a:prstGeom>
        </p:spPr>
      </p:pic>
    </p:spTree>
    <p:extLst>
      <p:ext uri="{BB962C8B-B14F-4D97-AF65-F5344CB8AC3E}">
        <p14:creationId xmlns:p14="http://schemas.microsoft.com/office/powerpoint/2010/main" val="3435496188"/>
      </p:ext>
    </p:extLst>
  </p:cSld>
  <p:clrMapOvr>
    <a:masterClrMapping/>
  </p:clrMapOvr>
  <p:transition spd="slow">
    <p:pull/>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3208" y="441513"/>
            <a:ext cx="8229600" cy="1143000"/>
          </a:xfrm>
        </p:spPr>
        <p:txBody>
          <a:bodyPr>
            <a:normAutofit fontScale="90000"/>
          </a:bodyPr>
          <a:lstStyle/>
          <a:p>
            <a:pPr algn="ctr"/>
            <a:r>
              <a:rPr lang="en-GB" b="1" dirty="0" smtClean="0"/>
              <a:t>Literature Review</a:t>
            </a:r>
            <a:r>
              <a:rPr lang="en-GB" dirty="0" smtClean="0"/>
              <a:t/>
            </a:r>
            <a:br>
              <a:rPr lang="en-GB" dirty="0" smtClean="0"/>
            </a:br>
            <a:r>
              <a:rPr lang="en-GB" sz="3100" dirty="0"/>
              <a:t>(Or… what did you learn about this topic?) </a:t>
            </a:r>
            <a:br>
              <a:rPr lang="en-GB" sz="3100" dirty="0"/>
            </a:br>
            <a:endParaRPr lang="en-GB" dirty="0"/>
          </a:p>
        </p:txBody>
      </p:sp>
      <p:sp>
        <p:nvSpPr>
          <p:cNvPr id="3" name="Content Placeholder 2"/>
          <p:cNvSpPr>
            <a:spLocks noGrp="1"/>
          </p:cNvSpPr>
          <p:nvPr>
            <p:ph idx="1"/>
          </p:nvPr>
        </p:nvSpPr>
        <p:spPr>
          <a:xfrm>
            <a:off x="6600056" y="3789041"/>
            <a:ext cx="3682752" cy="2839045"/>
          </a:xfrm>
        </p:spPr>
        <p:txBody>
          <a:bodyPr>
            <a:normAutofit fontScale="92500"/>
          </a:bodyPr>
          <a:lstStyle/>
          <a:p>
            <a:r>
              <a:rPr lang="en-GB" dirty="0" smtClean="0"/>
              <a:t>It is not…</a:t>
            </a:r>
          </a:p>
          <a:p>
            <a:pPr lvl="1"/>
            <a:r>
              <a:rPr lang="en-GB" dirty="0"/>
              <a:t>a straightforward summary of everything you have read on the topic </a:t>
            </a:r>
            <a:endParaRPr lang="en-GB" dirty="0" smtClean="0"/>
          </a:p>
          <a:p>
            <a:pPr lvl="1"/>
            <a:r>
              <a:rPr lang="en-GB" dirty="0" smtClean="0"/>
              <a:t>a </a:t>
            </a:r>
            <a:r>
              <a:rPr lang="en-GB" dirty="0"/>
              <a:t>chronological description of what was discovered in your </a:t>
            </a:r>
            <a:r>
              <a:rPr lang="en-GB" dirty="0" smtClean="0"/>
              <a:t>field</a:t>
            </a:r>
            <a:endParaRPr lang="en-GB" dirty="0"/>
          </a:p>
        </p:txBody>
      </p:sp>
      <p:sp>
        <p:nvSpPr>
          <p:cNvPr id="4" name="Cloud 3"/>
          <p:cNvSpPr/>
          <p:nvPr/>
        </p:nvSpPr>
        <p:spPr>
          <a:xfrm>
            <a:off x="6600056" y="1584513"/>
            <a:ext cx="3744416" cy="2016224"/>
          </a:xfrm>
          <a:prstGeom prst="cloud">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800" dirty="0">
                <a:hlinkClick r:id="rId3"/>
              </a:rPr>
              <a:t>What is a literature review?</a:t>
            </a:r>
            <a:endParaRPr lang="en-GB" sz="2800" dirty="0"/>
          </a:p>
        </p:txBody>
      </p:sp>
      <p:sp>
        <p:nvSpPr>
          <p:cNvPr id="5" name="Rectangle 4"/>
          <p:cNvSpPr/>
          <p:nvPr/>
        </p:nvSpPr>
        <p:spPr>
          <a:xfrm>
            <a:off x="841455" y="1584513"/>
            <a:ext cx="4572000" cy="4555093"/>
          </a:xfrm>
          <a:prstGeom prst="rect">
            <a:avLst/>
          </a:prstGeom>
        </p:spPr>
        <p:txBody>
          <a:bodyPr>
            <a:spAutoFit/>
          </a:bodyPr>
          <a:lstStyle/>
          <a:p>
            <a:r>
              <a:rPr lang="en-GB" dirty="0"/>
              <a:t>A literature review is a </a:t>
            </a:r>
            <a:r>
              <a:rPr lang="en-GB" sz="2000" b="1" dirty="0"/>
              <a:t>select analysis of existing research</a:t>
            </a:r>
            <a:r>
              <a:rPr lang="en-GB" dirty="0"/>
              <a:t> which is relevant to your topic, showing how it relates to your investigation. It </a:t>
            </a:r>
            <a:r>
              <a:rPr lang="en-GB" sz="2000" b="1" dirty="0"/>
              <a:t>explains</a:t>
            </a:r>
            <a:r>
              <a:rPr lang="en-GB" dirty="0"/>
              <a:t> and </a:t>
            </a:r>
            <a:r>
              <a:rPr lang="en-GB" sz="2000" b="1" dirty="0"/>
              <a:t>justifies</a:t>
            </a:r>
            <a:r>
              <a:rPr lang="en-GB" dirty="0"/>
              <a:t> how your investigation </a:t>
            </a:r>
            <a:r>
              <a:rPr lang="en-GB" sz="2000" b="1" dirty="0"/>
              <a:t>may help answer </a:t>
            </a:r>
            <a:r>
              <a:rPr lang="en-GB" dirty="0"/>
              <a:t>some of the questions or gaps in this area of research.</a:t>
            </a:r>
          </a:p>
          <a:p>
            <a:endParaRPr lang="en-GB" dirty="0"/>
          </a:p>
          <a:p>
            <a:r>
              <a:rPr lang="en-GB" dirty="0"/>
              <a:t>A longer literature review </a:t>
            </a:r>
            <a:r>
              <a:rPr lang="en-GB" sz="2000" b="1" dirty="0"/>
              <a:t>may have headings </a:t>
            </a:r>
            <a:r>
              <a:rPr lang="en-GB" dirty="0"/>
              <a:t>to help group the relevant research into </a:t>
            </a:r>
            <a:r>
              <a:rPr lang="en-GB" sz="2000" b="1" dirty="0"/>
              <a:t>themes</a:t>
            </a:r>
            <a:r>
              <a:rPr lang="en-GB" dirty="0"/>
              <a:t> or </a:t>
            </a:r>
            <a:r>
              <a:rPr lang="en-GB" sz="2000" b="1" dirty="0"/>
              <a:t>topics</a:t>
            </a:r>
            <a:r>
              <a:rPr lang="en-GB" dirty="0"/>
              <a:t>. This gives a focus to your </a:t>
            </a:r>
            <a:r>
              <a:rPr lang="en-GB" sz="2000" b="1" dirty="0"/>
              <a:t>analysis</a:t>
            </a:r>
            <a:r>
              <a:rPr lang="en-GB" dirty="0"/>
              <a:t>, as you can group similar studies together and </a:t>
            </a:r>
            <a:r>
              <a:rPr lang="en-GB" sz="2000" b="1" dirty="0"/>
              <a:t>compare and contrast </a:t>
            </a:r>
            <a:r>
              <a:rPr lang="en-GB" dirty="0"/>
              <a:t>their approaches, any </a:t>
            </a:r>
            <a:r>
              <a:rPr lang="en-GB" sz="2000" b="1" dirty="0"/>
              <a:t>weaknesses or strengths</a:t>
            </a:r>
            <a:r>
              <a:rPr lang="en-GB" dirty="0"/>
              <a:t> in their methods, and their findings.</a:t>
            </a:r>
          </a:p>
          <a:p>
            <a:r>
              <a:rPr lang="en-GB" dirty="0"/>
              <a:t>			(Reid et al, 2012)</a:t>
            </a:r>
          </a:p>
        </p:txBody>
      </p:sp>
    </p:spTree>
    <p:extLst>
      <p:ext uri="{BB962C8B-B14F-4D97-AF65-F5344CB8AC3E}">
        <p14:creationId xmlns:p14="http://schemas.microsoft.com/office/powerpoint/2010/main" val="142909861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Critical Review of Literature </a:t>
            </a:r>
            <a:endParaRPr lang="en-GB" dirty="0"/>
          </a:p>
        </p:txBody>
      </p:sp>
      <p:sp>
        <p:nvSpPr>
          <p:cNvPr id="3" name="Content Placeholder 2"/>
          <p:cNvSpPr>
            <a:spLocks noGrp="1"/>
          </p:cNvSpPr>
          <p:nvPr>
            <p:ph idx="1"/>
          </p:nvPr>
        </p:nvSpPr>
        <p:spPr>
          <a:xfrm>
            <a:off x="1447800" y="1825625"/>
            <a:ext cx="9271000" cy="3965575"/>
          </a:xfrm>
        </p:spPr>
        <p:txBody>
          <a:bodyPr>
            <a:normAutofit/>
          </a:bodyPr>
          <a:lstStyle/>
          <a:p>
            <a:endParaRPr lang="en-GB" dirty="0" smtClean="0"/>
          </a:p>
          <a:p>
            <a:endParaRPr lang="en-GB" dirty="0"/>
          </a:p>
          <a:p>
            <a:endParaRPr lang="en-GB" dirty="0" smtClean="0"/>
          </a:p>
          <a:p>
            <a:pPr marL="0" indent="0">
              <a:buNone/>
            </a:pPr>
            <a:r>
              <a:rPr lang="en-GB" dirty="0" smtClean="0"/>
              <a:t>At Masters’ Level, provides the reader with a picture of the state of knowledge and of major questions in the subject. </a:t>
            </a:r>
          </a:p>
          <a:p>
            <a:pPr marL="0" indent="0">
              <a:buNone/>
            </a:pPr>
            <a:endParaRPr lang="en-GB" dirty="0"/>
          </a:p>
        </p:txBody>
      </p:sp>
    </p:spTree>
    <p:extLst>
      <p:ext uri="{BB962C8B-B14F-4D97-AF65-F5344CB8AC3E}">
        <p14:creationId xmlns:p14="http://schemas.microsoft.com/office/powerpoint/2010/main" val="2232587189"/>
      </p:ext>
    </p:extLst>
  </p:cSld>
  <p:clrMapOvr>
    <a:masterClrMapping/>
  </p:clrMapOvr>
  <p:transition spd="slow">
    <p:pull/>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a Literature Review</a:t>
            </a:r>
            <a:endParaRPr lang="en-GB" dirty="0"/>
          </a:p>
        </p:txBody>
      </p:sp>
      <p:sp>
        <p:nvSpPr>
          <p:cNvPr id="3" name="Content Placeholder 2"/>
          <p:cNvSpPr>
            <a:spLocks noGrp="1"/>
          </p:cNvSpPr>
          <p:nvPr>
            <p:ph idx="1"/>
          </p:nvPr>
        </p:nvSpPr>
        <p:spPr>
          <a:xfrm>
            <a:off x="838200" y="2100754"/>
            <a:ext cx="10515600" cy="3903536"/>
          </a:xfrm>
        </p:spPr>
        <p:txBody>
          <a:bodyPr/>
          <a:lstStyle/>
          <a:p>
            <a:r>
              <a:rPr lang="en-US" sz="3600" dirty="0">
                <a:cs typeface="Arial"/>
              </a:rPr>
              <a:t>Integrate and </a:t>
            </a:r>
            <a:r>
              <a:rPr lang="en-US" sz="3600" dirty="0" err="1">
                <a:cs typeface="Arial"/>
              </a:rPr>
              <a:t>summarise</a:t>
            </a:r>
            <a:r>
              <a:rPr lang="en-US" sz="3600" dirty="0">
                <a:cs typeface="Arial"/>
              </a:rPr>
              <a:t> the empirical evidence about </a:t>
            </a:r>
            <a:r>
              <a:rPr lang="en-US" sz="3600" dirty="0" smtClean="0">
                <a:cs typeface="Arial"/>
              </a:rPr>
              <a:t>a </a:t>
            </a:r>
            <a:r>
              <a:rPr lang="en-US" sz="3600" dirty="0">
                <a:cs typeface="Arial"/>
              </a:rPr>
              <a:t>research question</a:t>
            </a:r>
            <a:endParaRPr lang="en-GB" sz="3600" dirty="0">
              <a:cs typeface="Arial"/>
            </a:endParaRPr>
          </a:p>
          <a:p>
            <a:r>
              <a:rPr lang="en-US" sz="3600" dirty="0">
                <a:cs typeface="Arial"/>
              </a:rPr>
              <a:t>Assess critically the overall state of knowledge on this topic, and the theoretical and conceptual tools that have been or can be used to explore it</a:t>
            </a:r>
          </a:p>
          <a:p>
            <a:r>
              <a:rPr lang="en-US" sz="3600" dirty="0">
                <a:cs typeface="Arial"/>
              </a:rPr>
              <a:t>Locate your study in relation to the literature</a:t>
            </a:r>
            <a:r>
              <a:rPr lang="en-GB" sz="3600" dirty="0">
                <a:cs typeface="Arial"/>
              </a:rPr>
              <a:t> </a:t>
            </a:r>
            <a:endParaRPr lang="en-US" sz="3600" dirty="0">
              <a:cs typeface="Arial"/>
            </a:endParaRPr>
          </a:p>
          <a:p>
            <a:endParaRPr lang="en-GB" dirty="0"/>
          </a:p>
        </p:txBody>
      </p:sp>
    </p:spTree>
    <p:extLst>
      <p:ext uri="{BB962C8B-B14F-4D97-AF65-F5344CB8AC3E}">
        <p14:creationId xmlns:p14="http://schemas.microsoft.com/office/powerpoint/2010/main" val="23064497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19208"/>
          </a:xfrm>
        </p:spPr>
        <p:txBody>
          <a:bodyPr/>
          <a:lstStyle/>
          <a:p>
            <a:r>
              <a:rPr lang="en-GB" dirty="0" smtClean="0"/>
              <a:t>Literature reviews:</a:t>
            </a:r>
            <a:endParaRPr lang="en-GB" dirty="0"/>
          </a:p>
        </p:txBody>
      </p:sp>
      <p:sp>
        <p:nvSpPr>
          <p:cNvPr id="3" name="Content Placeholder 2"/>
          <p:cNvSpPr>
            <a:spLocks noGrp="1"/>
          </p:cNvSpPr>
          <p:nvPr>
            <p:ph idx="1"/>
          </p:nvPr>
        </p:nvSpPr>
        <p:spPr>
          <a:xfrm>
            <a:off x="155575" y="1383738"/>
            <a:ext cx="11747809" cy="5251731"/>
          </a:xfrm>
        </p:spPr>
        <p:txBody>
          <a:bodyPr>
            <a:normAutofit lnSpcReduction="10000"/>
          </a:bodyPr>
          <a:lstStyle/>
          <a:p>
            <a:r>
              <a:rPr lang="en-GB" dirty="0" smtClean="0"/>
              <a:t>are </a:t>
            </a:r>
            <a:r>
              <a:rPr lang="en-GB" dirty="0"/>
              <a:t>an integral part of graduate studies to help you become fully conversant with a topic </a:t>
            </a:r>
            <a:r>
              <a:rPr lang="en-GB" dirty="0" smtClean="0"/>
              <a:t>area</a:t>
            </a:r>
          </a:p>
          <a:p>
            <a:r>
              <a:rPr lang="en-GB" dirty="0" smtClean="0"/>
              <a:t>may </a:t>
            </a:r>
            <a:r>
              <a:rPr lang="en-GB" dirty="0"/>
              <a:t>be a stand alone paper or part of a research paper or </a:t>
            </a:r>
            <a:r>
              <a:rPr lang="en-GB" dirty="0" smtClean="0"/>
              <a:t>proposal</a:t>
            </a:r>
          </a:p>
          <a:p>
            <a:r>
              <a:rPr lang="en-GB" dirty="0" smtClean="0"/>
              <a:t>present </a:t>
            </a:r>
            <a:r>
              <a:rPr lang="en-GB" dirty="0"/>
              <a:t>a survey of scholarly articles, books and other sources that provides a summary, synthesis and critical evaluation of key ideas and work on a topic area. </a:t>
            </a:r>
            <a:endParaRPr lang="en-GB" dirty="0" smtClean="0"/>
          </a:p>
          <a:p>
            <a:r>
              <a:rPr lang="en-GB" dirty="0" smtClean="0"/>
              <a:t>present </a:t>
            </a:r>
            <a:r>
              <a:rPr lang="en-GB" dirty="0"/>
              <a:t>a big picture or overview of significant work done on a topic </a:t>
            </a:r>
            <a:endParaRPr lang="en-GB" dirty="0" smtClean="0"/>
          </a:p>
          <a:p>
            <a:r>
              <a:rPr lang="en-GB" dirty="0" smtClean="0"/>
              <a:t>enable </a:t>
            </a:r>
            <a:r>
              <a:rPr lang="en-GB" dirty="0"/>
              <a:t>you to gain deep understanding and insight by standing on the shoulders of giants </a:t>
            </a:r>
            <a:endParaRPr lang="en-GB" dirty="0" smtClean="0"/>
          </a:p>
          <a:p>
            <a:r>
              <a:rPr lang="en-GB" dirty="0" smtClean="0"/>
              <a:t>help </a:t>
            </a:r>
            <a:r>
              <a:rPr lang="en-GB" dirty="0"/>
              <a:t>you prepare for further original research by analysis of the current state of research on a topic </a:t>
            </a:r>
            <a:endParaRPr lang="en-GB" dirty="0" smtClean="0"/>
          </a:p>
          <a:p>
            <a:r>
              <a:rPr lang="en-GB" dirty="0" smtClean="0"/>
              <a:t>take </a:t>
            </a:r>
            <a:r>
              <a:rPr lang="en-GB" dirty="0"/>
              <a:t>time, patience, a clear mind and good organizational skills </a:t>
            </a:r>
          </a:p>
        </p:txBody>
      </p:sp>
      <p:sp>
        <p:nvSpPr>
          <p:cNvPr id="4" name="AutoShape 2" descr="Image result for threa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82432219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75852"/>
          </a:xfrm>
        </p:spPr>
        <p:txBody>
          <a:bodyPr/>
          <a:lstStyle/>
          <a:p>
            <a:r>
              <a:rPr lang="en-GB" dirty="0"/>
              <a:t>A good literature review </a:t>
            </a:r>
            <a:r>
              <a:rPr lang="en-GB" dirty="0" smtClean="0"/>
              <a:t>demonstrates:</a:t>
            </a:r>
            <a:endParaRPr lang="en-GB" dirty="0"/>
          </a:p>
        </p:txBody>
      </p:sp>
      <p:sp>
        <p:nvSpPr>
          <p:cNvPr id="3" name="Content Placeholder 2"/>
          <p:cNvSpPr>
            <a:spLocks noGrp="1"/>
          </p:cNvSpPr>
          <p:nvPr>
            <p:ph idx="1"/>
          </p:nvPr>
        </p:nvSpPr>
        <p:spPr>
          <a:xfrm>
            <a:off x="291313" y="1294726"/>
            <a:ext cx="11579703" cy="5397387"/>
          </a:xfrm>
        </p:spPr>
        <p:txBody>
          <a:bodyPr>
            <a:normAutofit/>
          </a:bodyPr>
          <a:lstStyle/>
          <a:p>
            <a:r>
              <a:rPr lang="en-GB" dirty="0"/>
              <a:t>THOROUGHNESS – you have looked at key scholars and studies, current and classic research, you have explored key aspects of the topic. skills: search, note taking, analysis, organization </a:t>
            </a:r>
            <a:endParaRPr lang="en-GB" dirty="0" smtClean="0"/>
          </a:p>
          <a:p>
            <a:r>
              <a:rPr lang="en-GB" dirty="0"/>
              <a:t>QUALITY &amp; RELIABILITY – articles are mostly from peer-reviewed journals, accuracy of citations. skills: search, note-taking,  cross-checking , organization </a:t>
            </a:r>
            <a:endParaRPr lang="en-GB" dirty="0" smtClean="0"/>
          </a:p>
          <a:p>
            <a:r>
              <a:rPr lang="en-GB" dirty="0"/>
              <a:t>SYNTHESIS – you can connect research studies and ideas to each other and use them to elaborate and support your thesis. skills: analysis, synthesis, interpretation, noticing patterns, organization, writing </a:t>
            </a:r>
            <a:endParaRPr lang="en-GB" dirty="0" smtClean="0"/>
          </a:p>
          <a:p>
            <a:r>
              <a:rPr lang="en-GB" dirty="0"/>
              <a:t>OBJECTIVITY – you show no bias in selecting, interpreting the research you have reviewed; you consider all aspects of a topic and not just those that support your thesis. skills: analysis, synthesis, interpretation, making comparisons, working with contradictions, organization, writing. </a:t>
            </a:r>
          </a:p>
        </p:txBody>
      </p:sp>
    </p:spTree>
    <p:extLst>
      <p:ext uri="{BB962C8B-B14F-4D97-AF65-F5344CB8AC3E}">
        <p14:creationId xmlns:p14="http://schemas.microsoft.com/office/powerpoint/2010/main" val="38841311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2 stages of a literature review </a:t>
            </a:r>
          </a:p>
        </p:txBody>
      </p:sp>
      <p:sp>
        <p:nvSpPr>
          <p:cNvPr id="3" name="Content Placeholder 2"/>
          <p:cNvSpPr>
            <a:spLocks noGrp="1"/>
          </p:cNvSpPr>
          <p:nvPr>
            <p:ph idx="1"/>
          </p:nvPr>
        </p:nvSpPr>
        <p:spPr>
          <a:xfrm>
            <a:off x="396510" y="1626499"/>
            <a:ext cx="11377402" cy="4936142"/>
          </a:xfrm>
        </p:spPr>
        <p:txBody>
          <a:bodyPr/>
          <a:lstStyle/>
          <a:p>
            <a:r>
              <a:rPr lang="en-GB" sz="3200" dirty="0"/>
              <a:t>STEP 1: The research process </a:t>
            </a:r>
            <a:endParaRPr lang="en-GB" sz="3200" dirty="0" smtClean="0"/>
          </a:p>
          <a:p>
            <a:pPr lvl="1"/>
            <a:r>
              <a:rPr lang="en-GB" sz="2800" dirty="0" smtClean="0"/>
              <a:t>SELECT </a:t>
            </a:r>
            <a:r>
              <a:rPr lang="en-GB" sz="2800" dirty="0"/>
              <a:t>- focus the topic area </a:t>
            </a:r>
            <a:endParaRPr lang="en-GB" sz="2800" dirty="0" smtClean="0"/>
          </a:p>
          <a:p>
            <a:pPr lvl="1"/>
            <a:r>
              <a:rPr lang="en-GB" sz="2800" dirty="0" smtClean="0"/>
              <a:t>SEARCH </a:t>
            </a:r>
            <a:r>
              <a:rPr lang="en-GB" sz="2800" dirty="0"/>
              <a:t>- find articles </a:t>
            </a:r>
            <a:endParaRPr lang="en-GB" sz="2800" dirty="0" smtClean="0"/>
          </a:p>
          <a:p>
            <a:pPr lvl="1"/>
            <a:r>
              <a:rPr lang="en-GB" sz="2800" dirty="0" smtClean="0"/>
              <a:t>SCAN </a:t>
            </a:r>
            <a:r>
              <a:rPr lang="en-GB" sz="2800" dirty="0"/>
              <a:t>- summarise • analyse • synthesize • find patterns </a:t>
            </a:r>
            <a:endParaRPr lang="en-GB" sz="2800" dirty="0" smtClean="0"/>
          </a:p>
          <a:p>
            <a:pPr lvl="1"/>
            <a:endParaRPr lang="en-GB" dirty="0"/>
          </a:p>
          <a:p>
            <a:r>
              <a:rPr lang="en-GB" sz="3200" dirty="0"/>
              <a:t>STEP 2: The writing process </a:t>
            </a:r>
            <a:endParaRPr lang="en-GB" sz="3200" dirty="0" smtClean="0"/>
          </a:p>
          <a:p>
            <a:pPr lvl="1"/>
            <a:r>
              <a:rPr lang="en-GB" sz="3200" dirty="0" smtClean="0"/>
              <a:t>WRITE </a:t>
            </a:r>
            <a:r>
              <a:rPr lang="en-GB" sz="3200" dirty="0"/>
              <a:t>- draft introduction • body • conclusion </a:t>
            </a:r>
            <a:endParaRPr lang="en-GB" sz="3200" dirty="0" smtClean="0"/>
          </a:p>
          <a:p>
            <a:pPr lvl="1"/>
            <a:r>
              <a:rPr lang="en-GB" sz="3200" dirty="0" smtClean="0"/>
              <a:t>CITE </a:t>
            </a:r>
            <a:r>
              <a:rPr lang="en-GB" sz="3200" dirty="0"/>
              <a:t>- keep track of </a:t>
            </a:r>
            <a:r>
              <a:rPr lang="en-GB" sz="3200" dirty="0" smtClean="0"/>
              <a:t>references</a:t>
            </a:r>
          </a:p>
          <a:p>
            <a:pPr lvl="1"/>
            <a:r>
              <a:rPr lang="en-GB" sz="3200" dirty="0" smtClean="0"/>
              <a:t>REVISE </a:t>
            </a:r>
            <a:r>
              <a:rPr lang="en-GB" sz="3200" dirty="0"/>
              <a:t>- coherence, accuracy, clarity, grammar, </a:t>
            </a:r>
            <a:r>
              <a:rPr lang="en-GB" sz="3200" dirty="0" smtClean="0"/>
              <a:t>academic </a:t>
            </a:r>
            <a:r>
              <a:rPr lang="en-GB" sz="3200" dirty="0"/>
              <a:t>conventions </a:t>
            </a:r>
            <a:endParaRPr lang="en-GB" sz="3200" dirty="0" smtClean="0"/>
          </a:p>
        </p:txBody>
      </p:sp>
    </p:spTree>
    <p:extLst>
      <p:ext uri="{BB962C8B-B14F-4D97-AF65-F5344CB8AC3E}">
        <p14:creationId xmlns:p14="http://schemas.microsoft.com/office/powerpoint/2010/main" val="318395979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3825" y="420787"/>
            <a:ext cx="10515600" cy="671638"/>
          </a:xfrm>
        </p:spPr>
        <p:txBody>
          <a:bodyPr>
            <a:normAutofit fontScale="90000"/>
          </a:bodyPr>
          <a:lstStyle/>
          <a:p>
            <a:r>
              <a:rPr lang="en-GB" dirty="0" smtClean="0"/>
              <a:t>The Research Process - </a:t>
            </a:r>
            <a:r>
              <a:rPr lang="en-GB" dirty="0"/>
              <a:t>A. FINDING A TOPIC </a:t>
            </a:r>
            <a:br>
              <a:rPr lang="en-GB" dirty="0"/>
            </a:br>
            <a:endParaRPr lang="en-GB" dirty="0"/>
          </a:p>
        </p:txBody>
      </p:sp>
      <p:sp>
        <p:nvSpPr>
          <p:cNvPr id="3" name="Content Placeholder 2"/>
          <p:cNvSpPr>
            <a:spLocks noGrp="1"/>
          </p:cNvSpPr>
          <p:nvPr>
            <p:ph idx="1"/>
          </p:nvPr>
        </p:nvSpPr>
        <p:spPr>
          <a:xfrm>
            <a:off x="445062" y="1238082"/>
            <a:ext cx="11353126" cy="5486400"/>
          </a:xfrm>
        </p:spPr>
        <p:txBody>
          <a:bodyPr>
            <a:normAutofit/>
          </a:bodyPr>
          <a:lstStyle/>
          <a:p>
            <a:r>
              <a:rPr lang="en-GB" sz="3200" dirty="0" smtClean="0"/>
              <a:t>FOCUSING </a:t>
            </a:r>
            <a:r>
              <a:rPr lang="en-GB" dirty="0"/>
              <a:t>Focus the topic – not so broad there is too much to cover, nor so narrow there isn’t enough material. </a:t>
            </a:r>
            <a:endParaRPr lang="en-GB" dirty="0" smtClean="0"/>
          </a:p>
          <a:p>
            <a:pPr lvl="1"/>
            <a:r>
              <a:rPr lang="en-GB" sz="2800" dirty="0" smtClean="0"/>
              <a:t>Brainstorm </a:t>
            </a:r>
            <a:r>
              <a:rPr lang="en-GB" sz="2800" dirty="0"/>
              <a:t>- mind map aspects of the topic </a:t>
            </a:r>
            <a:endParaRPr lang="en-GB" sz="2800" dirty="0" smtClean="0"/>
          </a:p>
          <a:p>
            <a:pPr lvl="1"/>
            <a:r>
              <a:rPr lang="en-GB" sz="2800" dirty="0" smtClean="0"/>
              <a:t>Preliminary </a:t>
            </a:r>
            <a:r>
              <a:rPr lang="en-GB" sz="2800" dirty="0"/>
              <a:t>database search - quick overview of related </a:t>
            </a:r>
            <a:r>
              <a:rPr lang="en-GB" sz="2800" dirty="0" smtClean="0"/>
              <a:t>issues</a:t>
            </a:r>
          </a:p>
          <a:p>
            <a:pPr lvl="1"/>
            <a:r>
              <a:rPr lang="en-GB" sz="2800" dirty="0" smtClean="0"/>
              <a:t> </a:t>
            </a:r>
            <a:r>
              <a:rPr lang="en-GB" sz="2800" dirty="0"/>
              <a:t>Write a research topic statement - an encapsulation of the scope of your literature review. </a:t>
            </a:r>
            <a:endParaRPr lang="en-GB" sz="2800" dirty="0" smtClean="0"/>
          </a:p>
          <a:p>
            <a:pPr lvl="1"/>
            <a:r>
              <a:rPr lang="en-GB" sz="2800" dirty="0" smtClean="0"/>
              <a:t>Revise </a:t>
            </a:r>
            <a:r>
              <a:rPr lang="en-GB" sz="2800" dirty="0"/>
              <a:t>this as you search the library and scan articles. </a:t>
            </a:r>
            <a:endParaRPr lang="en-GB" sz="2800" dirty="0" smtClean="0"/>
          </a:p>
          <a:p>
            <a:pPr marL="457200" lvl="1" indent="0">
              <a:buNone/>
            </a:pPr>
            <a:endParaRPr lang="en-GB" dirty="0"/>
          </a:p>
          <a:p>
            <a:r>
              <a:rPr lang="en-GB" dirty="0" smtClean="0"/>
              <a:t>Expect </a:t>
            </a:r>
            <a:r>
              <a:rPr lang="en-GB" dirty="0"/>
              <a:t>this process to be cyclical – as you scan articles you will expand your mind map and refocus your topic. This will give you leads for better keyword searches and more relevant articles, which will help you further refine your topic</a:t>
            </a:r>
          </a:p>
        </p:txBody>
      </p:sp>
    </p:spTree>
    <p:extLst>
      <p:ext uri="{BB962C8B-B14F-4D97-AF65-F5344CB8AC3E}">
        <p14:creationId xmlns:p14="http://schemas.microsoft.com/office/powerpoint/2010/main" val="36046797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0825"/>
            <a:ext cx="10515600" cy="739775"/>
          </a:xfrm>
        </p:spPr>
        <p:txBody>
          <a:bodyPr/>
          <a:lstStyle/>
          <a:p>
            <a:r>
              <a:rPr lang="en-GB" dirty="0" smtClean="0"/>
              <a:t>Tips:</a:t>
            </a:r>
            <a:endParaRPr lang="en-GB" dirty="0"/>
          </a:p>
        </p:txBody>
      </p:sp>
      <p:sp>
        <p:nvSpPr>
          <p:cNvPr id="3" name="Content Placeholder 2"/>
          <p:cNvSpPr>
            <a:spLocks noGrp="1"/>
          </p:cNvSpPr>
          <p:nvPr>
            <p:ph idx="1"/>
          </p:nvPr>
        </p:nvSpPr>
        <p:spPr>
          <a:xfrm>
            <a:off x="838200" y="1117600"/>
            <a:ext cx="10515600" cy="5499100"/>
          </a:xfrm>
        </p:spPr>
        <p:txBody>
          <a:bodyPr>
            <a:normAutofit fontScale="92500" lnSpcReduction="20000"/>
          </a:bodyPr>
          <a:lstStyle/>
          <a:p>
            <a:endParaRPr lang="en-GB" dirty="0"/>
          </a:p>
          <a:p>
            <a:r>
              <a:rPr lang="en-GB" dirty="0"/>
              <a:t>1. </a:t>
            </a:r>
            <a:r>
              <a:rPr lang="en-GB" b="1" dirty="0"/>
              <a:t>Talk to a Subject Specialist </a:t>
            </a:r>
            <a:r>
              <a:rPr lang="en-GB" dirty="0"/>
              <a:t>at the library to develop your mind-map and get help to do effective searches. </a:t>
            </a:r>
          </a:p>
          <a:p>
            <a:r>
              <a:rPr lang="en-GB" dirty="0"/>
              <a:t>2. </a:t>
            </a:r>
            <a:r>
              <a:rPr lang="en-GB" b="1" dirty="0"/>
              <a:t>Use keywords from abstracts and descriptors </a:t>
            </a:r>
            <a:r>
              <a:rPr lang="en-GB" dirty="0"/>
              <a:t>from search results to expand your search. </a:t>
            </a:r>
          </a:p>
          <a:p>
            <a:r>
              <a:rPr lang="en-GB" dirty="0"/>
              <a:t>3. </a:t>
            </a:r>
            <a:r>
              <a:rPr lang="en-GB" b="1" dirty="0"/>
              <a:t>Become best friends with relevant databases</a:t>
            </a:r>
            <a:r>
              <a:rPr lang="en-GB" dirty="0"/>
              <a:t>. A library specialist will help you identify databases and journals that are most relevant to your topic area. Browse these to find out how they are set-up, and what search functions they offer. </a:t>
            </a:r>
          </a:p>
          <a:p>
            <a:r>
              <a:rPr lang="en-GB" dirty="0"/>
              <a:t>4. </a:t>
            </a:r>
            <a:r>
              <a:rPr lang="en-GB" b="1" dirty="0"/>
              <a:t>Try different databases</a:t>
            </a:r>
            <a:r>
              <a:rPr lang="en-GB" dirty="0"/>
              <a:t>. </a:t>
            </a:r>
          </a:p>
          <a:p>
            <a:r>
              <a:rPr lang="en-GB" dirty="0"/>
              <a:t>5. </a:t>
            </a:r>
            <a:r>
              <a:rPr lang="en-GB" b="1" dirty="0"/>
              <a:t>Begin with the most current research</a:t>
            </a:r>
            <a:r>
              <a:rPr lang="en-GB" dirty="0"/>
              <a:t>. These will give you the latest perspectives on a topic, and will point you to key studies you ought to read. </a:t>
            </a:r>
          </a:p>
          <a:p>
            <a:r>
              <a:rPr lang="en-GB" dirty="0"/>
              <a:t>6. </a:t>
            </a:r>
            <a:r>
              <a:rPr lang="en-GB" b="1" dirty="0"/>
              <a:t>Explore bibliographies </a:t>
            </a:r>
            <a:r>
              <a:rPr lang="en-GB" dirty="0"/>
              <a:t>of books and articles you read </a:t>
            </a:r>
            <a:r>
              <a:rPr lang="en-GB" dirty="0" smtClean="0"/>
              <a:t>– </a:t>
            </a:r>
            <a:r>
              <a:rPr lang="en-GB" dirty="0"/>
              <a:t>what works and scholars are often cites? This gives you a good idea of who and what is relevant and important in the field. </a:t>
            </a:r>
          </a:p>
          <a:p>
            <a:endParaRPr lang="en-GB" dirty="0"/>
          </a:p>
          <a:p>
            <a:endParaRPr lang="en-GB" dirty="0"/>
          </a:p>
        </p:txBody>
      </p:sp>
    </p:spTree>
    <p:extLst>
      <p:ext uri="{BB962C8B-B14F-4D97-AF65-F5344CB8AC3E}">
        <p14:creationId xmlns:p14="http://schemas.microsoft.com/office/powerpoint/2010/main" val="32230042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330200"/>
            <a:ext cx="10515600" cy="6007100"/>
          </a:xfrm>
        </p:spPr>
        <p:txBody>
          <a:bodyPr>
            <a:normAutofit fontScale="92500" lnSpcReduction="20000"/>
          </a:bodyPr>
          <a:lstStyle/>
          <a:p>
            <a:endParaRPr lang="en-GB" dirty="0"/>
          </a:p>
          <a:p>
            <a:r>
              <a:rPr lang="en-GB" dirty="0"/>
              <a:t>7. </a:t>
            </a:r>
            <a:r>
              <a:rPr lang="en-GB" b="1" dirty="0"/>
              <a:t>Look for review articles </a:t>
            </a:r>
            <a:r>
              <a:rPr lang="en-GB" dirty="0"/>
              <a:t>as they will have done a lot of reading and synthesis for you – there is no need to invent the wheel; use your time better to analyse, trace patterns, find new insights and add to these reviews with later studies. </a:t>
            </a:r>
          </a:p>
          <a:p>
            <a:r>
              <a:rPr lang="en-GB" dirty="0"/>
              <a:t>8. </a:t>
            </a:r>
            <a:r>
              <a:rPr lang="en-GB" b="1" dirty="0"/>
              <a:t>Identify landmarks </a:t>
            </a:r>
            <a:r>
              <a:rPr lang="en-GB" dirty="0"/>
              <a:t>– are you getting a sense of who are the key scholars, how they are aligned with respect to each other in the positions they take on the topic? What are the main theories relevant to this topic, what are the key studies everyone refers to? What are the current debates? </a:t>
            </a:r>
          </a:p>
          <a:p>
            <a:r>
              <a:rPr lang="en-GB" dirty="0"/>
              <a:t>9. </a:t>
            </a:r>
            <a:r>
              <a:rPr lang="en-GB" b="1" dirty="0"/>
              <a:t>Peer-reviewed journals </a:t>
            </a:r>
            <a:r>
              <a:rPr lang="en-GB" dirty="0"/>
              <a:t>contain articles reviewed by experts in the field before they are accepted for publication. Avoid newspapers, magazines and non-peer reviewed journals unless your subject area requires it; e.g. media studies, journalism, performance art. </a:t>
            </a:r>
            <a:endParaRPr lang="en-GB" dirty="0" smtClean="0"/>
          </a:p>
          <a:p>
            <a:r>
              <a:rPr lang="en-GB" dirty="0" smtClean="0"/>
              <a:t>10</a:t>
            </a:r>
            <a:r>
              <a:rPr lang="en-GB" dirty="0"/>
              <a:t>. </a:t>
            </a:r>
            <a:r>
              <a:rPr lang="en-GB" b="1" dirty="0"/>
              <a:t>Wikipedia </a:t>
            </a:r>
            <a:r>
              <a:rPr lang="en-GB" dirty="0"/>
              <a:t>is not a reliable reference, although it can be a handy reference for ideas of what to search for in more reliable sources. </a:t>
            </a:r>
          </a:p>
          <a:p>
            <a:r>
              <a:rPr lang="en-GB" dirty="0"/>
              <a:t>11. </a:t>
            </a:r>
            <a:r>
              <a:rPr lang="en-GB" b="1" dirty="0"/>
              <a:t>Work in Stages </a:t>
            </a:r>
            <a:endParaRPr lang="en-GB" dirty="0"/>
          </a:p>
          <a:p>
            <a:pPr marL="0" indent="0">
              <a:buNone/>
            </a:pPr>
            <a:endParaRPr lang="en-GB" dirty="0"/>
          </a:p>
        </p:txBody>
      </p:sp>
    </p:spTree>
    <p:extLst>
      <p:ext uri="{BB962C8B-B14F-4D97-AF65-F5344CB8AC3E}">
        <p14:creationId xmlns:p14="http://schemas.microsoft.com/office/powerpoint/2010/main" val="1687846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5939"/>
            <a:ext cx="10515600" cy="1325563"/>
          </a:xfrm>
        </p:spPr>
        <p:txBody>
          <a:bodyPr/>
          <a:lstStyle/>
          <a:p>
            <a:pPr algn="ctr"/>
            <a:r>
              <a:rPr lang="en-GB" dirty="0" smtClean="0">
                <a:solidFill>
                  <a:schemeClr val="accent6"/>
                </a:solidFill>
              </a:rPr>
              <a:t/>
            </a:r>
            <a:br>
              <a:rPr lang="en-GB" dirty="0" smtClean="0">
                <a:solidFill>
                  <a:schemeClr val="accent6"/>
                </a:solidFill>
              </a:rPr>
            </a:br>
            <a:r>
              <a:rPr lang="en-GB" dirty="0" smtClean="0"/>
              <a:t>The Inverted Triangle Approach</a:t>
            </a:r>
            <a:endParaRPr lang="en-GB" dirty="0"/>
          </a:p>
        </p:txBody>
      </p:sp>
      <p:sp>
        <p:nvSpPr>
          <p:cNvPr id="3" name="Content Placeholder 2"/>
          <p:cNvSpPr>
            <a:spLocks noGrp="1"/>
          </p:cNvSpPr>
          <p:nvPr>
            <p:ph idx="1"/>
          </p:nvPr>
        </p:nvSpPr>
        <p:spPr>
          <a:xfrm>
            <a:off x="6387040" y="1788833"/>
            <a:ext cx="5374036" cy="4927278"/>
          </a:xfrm>
        </p:spPr>
        <p:txBody>
          <a:bodyPr>
            <a:normAutofit fontScale="92500" lnSpcReduction="10000"/>
          </a:bodyPr>
          <a:lstStyle/>
          <a:p>
            <a:r>
              <a:rPr lang="en-GB" dirty="0" smtClean="0"/>
              <a:t>Explain </a:t>
            </a:r>
            <a:r>
              <a:rPr lang="en-GB" dirty="0"/>
              <a:t>the broad issues related to your </a:t>
            </a:r>
            <a:r>
              <a:rPr lang="en-GB" dirty="0" smtClean="0"/>
              <a:t>investigation.</a:t>
            </a:r>
          </a:p>
          <a:p>
            <a:pPr marL="0" indent="0">
              <a:buNone/>
            </a:pPr>
            <a:endParaRPr lang="en-GB" dirty="0"/>
          </a:p>
          <a:p>
            <a:r>
              <a:rPr lang="en-GB" dirty="0" smtClean="0"/>
              <a:t>Narrow </a:t>
            </a:r>
            <a:r>
              <a:rPr lang="en-GB" dirty="0"/>
              <a:t>your focus to deal with the studies that overlap with your </a:t>
            </a:r>
            <a:r>
              <a:rPr lang="en-GB" dirty="0" smtClean="0"/>
              <a:t>research.</a:t>
            </a:r>
          </a:p>
          <a:p>
            <a:pPr marL="0" indent="0">
              <a:buNone/>
            </a:pPr>
            <a:endParaRPr lang="en-GB" dirty="0" smtClean="0"/>
          </a:p>
          <a:p>
            <a:r>
              <a:rPr lang="en-GB" dirty="0" smtClean="0"/>
              <a:t>Hone </a:t>
            </a:r>
            <a:r>
              <a:rPr lang="en-GB" dirty="0"/>
              <a:t>in on any research which is directly related to your specific investigation. Proportionally you spend most time discussing those studies which have most direct relevance to your </a:t>
            </a:r>
            <a:r>
              <a:rPr lang="en-GB" dirty="0" smtClean="0"/>
              <a:t>research.</a:t>
            </a:r>
          </a:p>
          <a:p>
            <a:endParaRPr lang="en-GB" dirty="0"/>
          </a:p>
          <a:p>
            <a:endParaRPr lang="en-GB" dirty="0"/>
          </a:p>
        </p:txBody>
      </p:sp>
      <p:pic>
        <p:nvPicPr>
          <p:cNvPr id="4" name="Picture 2" descr="http://www.reading.ac.uk/web/MultimediaFiles/starting_lit_review_diagram_b.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8290" y="2420888"/>
            <a:ext cx="3545769" cy="302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4562724"/>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4384" y="122364"/>
            <a:ext cx="10515600" cy="662563"/>
          </a:xfrm>
        </p:spPr>
        <p:txBody>
          <a:bodyPr>
            <a:normAutofit fontScale="90000"/>
          </a:bodyPr>
          <a:lstStyle/>
          <a:p>
            <a:r>
              <a:rPr lang="en-GB" dirty="0"/>
              <a:t> </a:t>
            </a:r>
            <a:r>
              <a:rPr lang="en-GB" dirty="0" smtClean="0"/>
              <a:t>B. READING </a:t>
            </a:r>
            <a:r>
              <a:rPr lang="en-GB" dirty="0"/>
              <a:t>• ANALYSIS • SYNTHESIS </a:t>
            </a:r>
          </a:p>
        </p:txBody>
      </p:sp>
      <p:sp>
        <p:nvSpPr>
          <p:cNvPr id="3" name="Content Placeholder 2"/>
          <p:cNvSpPr>
            <a:spLocks noGrp="1"/>
          </p:cNvSpPr>
          <p:nvPr>
            <p:ph idx="1"/>
          </p:nvPr>
        </p:nvSpPr>
        <p:spPr>
          <a:xfrm>
            <a:off x="178025" y="1140977"/>
            <a:ext cx="11353126" cy="5373112"/>
          </a:xfrm>
        </p:spPr>
        <p:txBody>
          <a:bodyPr>
            <a:normAutofit lnSpcReduction="10000"/>
          </a:bodyPr>
          <a:lstStyle/>
          <a:p>
            <a:r>
              <a:rPr lang="en-GB" dirty="0" smtClean="0"/>
              <a:t>Make </a:t>
            </a:r>
            <a:r>
              <a:rPr lang="en-GB" dirty="0"/>
              <a:t>notes as you read </a:t>
            </a:r>
            <a:endParaRPr lang="en-GB" dirty="0" smtClean="0"/>
          </a:p>
          <a:p>
            <a:r>
              <a:rPr lang="en-GB" dirty="0" smtClean="0"/>
              <a:t>Scan </a:t>
            </a:r>
            <a:r>
              <a:rPr lang="en-GB" dirty="0"/>
              <a:t>articles for an overview - check out </a:t>
            </a:r>
            <a:r>
              <a:rPr lang="en-GB" dirty="0" smtClean="0"/>
              <a:t>abstract</a:t>
            </a:r>
          </a:p>
          <a:p>
            <a:r>
              <a:rPr lang="en-GB" dirty="0" smtClean="0"/>
              <a:t>Group </a:t>
            </a:r>
            <a:r>
              <a:rPr lang="en-GB" dirty="0"/>
              <a:t>articles in categories - theories, methodology, topic aspects </a:t>
            </a:r>
            <a:endParaRPr lang="en-GB" dirty="0" smtClean="0"/>
          </a:p>
          <a:p>
            <a:pPr lvl="1"/>
            <a:r>
              <a:rPr lang="en-GB" b="1" dirty="0"/>
              <a:t>m</a:t>
            </a:r>
            <a:r>
              <a:rPr lang="en-GB" b="1" dirty="0" smtClean="0"/>
              <a:t>ake a note of the citation </a:t>
            </a:r>
          </a:p>
          <a:p>
            <a:pPr lvl="1"/>
            <a:r>
              <a:rPr lang="en-GB" dirty="0" smtClean="0"/>
              <a:t>main point\s</a:t>
            </a:r>
          </a:p>
          <a:p>
            <a:pPr lvl="1"/>
            <a:r>
              <a:rPr lang="en-GB" dirty="0"/>
              <a:t>d</a:t>
            </a:r>
            <a:r>
              <a:rPr lang="en-GB" dirty="0" smtClean="0"/>
              <a:t>efinitions</a:t>
            </a:r>
          </a:p>
          <a:p>
            <a:pPr lvl="1"/>
            <a:r>
              <a:rPr lang="en-GB" dirty="0" smtClean="0"/>
              <a:t> </a:t>
            </a:r>
            <a:r>
              <a:rPr lang="en-GB" dirty="0"/>
              <a:t>key terms </a:t>
            </a:r>
            <a:endParaRPr lang="en-GB" dirty="0" smtClean="0"/>
          </a:p>
          <a:p>
            <a:pPr lvl="1"/>
            <a:r>
              <a:rPr lang="en-GB" dirty="0" smtClean="0"/>
              <a:t>theoretical </a:t>
            </a:r>
            <a:r>
              <a:rPr lang="en-GB" dirty="0"/>
              <a:t>framework </a:t>
            </a:r>
            <a:endParaRPr lang="en-GB" dirty="0" smtClean="0"/>
          </a:p>
          <a:p>
            <a:pPr lvl="1"/>
            <a:r>
              <a:rPr lang="en-GB" dirty="0" smtClean="0"/>
              <a:t>methodology </a:t>
            </a:r>
            <a:r>
              <a:rPr lang="en-GB" dirty="0"/>
              <a:t>– quantitative, qualitative </a:t>
            </a:r>
            <a:r>
              <a:rPr lang="en-GB" dirty="0" err="1"/>
              <a:t>etc</a:t>
            </a:r>
            <a:r>
              <a:rPr lang="en-GB" dirty="0"/>
              <a:t>, basic profile of study </a:t>
            </a:r>
            <a:endParaRPr lang="en-GB" dirty="0" smtClean="0"/>
          </a:p>
          <a:p>
            <a:pPr lvl="1"/>
            <a:r>
              <a:rPr lang="en-GB" dirty="0" smtClean="0"/>
              <a:t>key </a:t>
            </a:r>
            <a:r>
              <a:rPr lang="en-GB" dirty="0"/>
              <a:t>findings &amp; position - note any important statistics </a:t>
            </a:r>
            <a:endParaRPr lang="en-GB" dirty="0" smtClean="0"/>
          </a:p>
          <a:p>
            <a:pPr lvl="1"/>
            <a:r>
              <a:rPr lang="en-GB" dirty="0" smtClean="0"/>
              <a:t>notable </a:t>
            </a:r>
            <a:r>
              <a:rPr lang="en-GB" dirty="0"/>
              <a:t>points - landmark study, flaws, gaps </a:t>
            </a:r>
            <a:endParaRPr lang="en-GB" dirty="0" smtClean="0"/>
          </a:p>
          <a:p>
            <a:pPr lvl="1"/>
            <a:r>
              <a:rPr lang="en-GB" dirty="0" smtClean="0"/>
              <a:t>links </a:t>
            </a:r>
            <a:r>
              <a:rPr lang="en-GB" dirty="0"/>
              <a:t>to other articles  </a:t>
            </a:r>
            <a:endParaRPr lang="en-GB" dirty="0" smtClean="0"/>
          </a:p>
          <a:p>
            <a:pPr lvl="1"/>
            <a:r>
              <a:rPr lang="en-GB" dirty="0" smtClean="0"/>
              <a:t>questions </a:t>
            </a:r>
            <a:r>
              <a:rPr lang="en-GB" dirty="0"/>
              <a:t>that come up as you </a:t>
            </a:r>
            <a:r>
              <a:rPr lang="en-GB" dirty="0" smtClean="0"/>
              <a:t>read</a:t>
            </a:r>
          </a:p>
          <a:p>
            <a:pPr lvl="1"/>
            <a:r>
              <a:rPr lang="en-GB" dirty="0" smtClean="0"/>
              <a:t>quotations </a:t>
            </a:r>
            <a:r>
              <a:rPr lang="en-GB" dirty="0"/>
              <a:t>you might use – only brief ones. </a:t>
            </a:r>
          </a:p>
        </p:txBody>
      </p:sp>
    </p:spTree>
    <p:extLst>
      <p:ext uri="{BB962C8B-B14F-4D97-AF65-F5344CB8AC3E}">
        <p14:creationId xmlns:p14="http://schemas.microsoft.com/office/powerpoint/2010/main" val="109112916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372" y="162825"/>
            <a:ext cx="10515600" cy="727300"/>
          </a:xfrm>
        </p:spPr>
        <p:txBody>
          <a:bodyPr/>
          <a:lstStyle/>
          <a:p>
            <a:r>
              <a:rPr lang="en-GB" dirty="0"/>
              <a:t>Evaluate what you read </a:t>
            </a:r>
          </a:p>
        </p:txBody>
      </p:sp>
      <p:sp>
        <p:nvSpPr>
          <p:cNvPr id="3" name="Content Placeholder 2"/>
          <p:cNvSpPr>
            <a:spLocks noGrp="1"/>
          </p:cNvSpPr>
          <p:nvPr>
            <p:ph idx="1"/>
          </p:nvPr>
        </p:nvSpPr>
        <p:spPr>
          <a:xfrm>
            <a:off x="412694" y="1359462"/>
            <a:ext cx="11498782" cy="5332651"/>
          </a:xfrm>
        </p:spPr>
        <p:txBody>
          <a:bodyPr>
            <a:normAutofit/>
          </a:bodyPr>
          <a:lstStyle/>
          <a:p>
            <a:r>
              <a:rPr lang="en-GB" dirty="0" smtClean="0"/>
              <a:t>Are </a:t>
            </a:r>
            <a:r>
              <a:rPr lang="en-GB" dirty="0"/>
              <a:t>there alternative explanations for results? </a:t>
            </a:r>
            <a:endParaRPr lang="en-GB" dirty="0" smtClean="0"/>
          </a:p>
          <a:p>
            <a:r>
              <a:rPr lang="en-GB" dirty="0" smtClean="0"/>
              <a:t>Do </a:t>
            </a:r>
            <a:r>
              <a:rPr lang="en-GB" dirty="0"/>
              <a:t>researchers make unwarranted assumptions? </a:t>
            </a:r>
            <a:endParaRPr lang="en-GB" dirty="0" smtClean="0"/>
          </a:p>
          <a:p>
            <a:r>
              <a:rPr lang="en-GB" dirty="0" smtClean="0"/>
              <a:t>Do </a:t>
            </a:r>
            <a:r>
              <a:rPr lang="en-GB" dirty="0"/>
              <a:t>they ignore certain results? (e.g., usually those that do not support their hypothesis) </a:t>
            </a:r>
            <a:endParaRPr lang="en-GB" dirty="0" smtClean="0"/>
          </a:p>
          <a:p>
            <a:r>
              <a:rPr lang="en-GB" dirty="0" smtClean="0"/>
              <a:t>Do </a:t>
            </a:r>
            <a:r>
              <a:rPr lang="en-GB" dirty="0"/>
              <a:t>they inappropriately interpret results? </a:t>
            </a:r>
            <a:endParaRPr lang="en-GB" dirty="0" smtClean="0"/>
          </a:p>
          <a:p>
            <a:r>
              <a:rPr lang="en-GB" dirty="0" smtClean="0"/>
              <a:t>What </a:t>
            </a:r>
            <a:r>
              <a:rPr lang="en-GB" dirty="0"/>
              <a:t>is especially relevant or innovative? </a:t>
            </a:r>
            <a:endParaRPr lang="en-GB" dirty="0" smtClean="0"/>
          </a:p>
          <a:p>
            <a:r>
              <a:rPr lang="en-GB" dirty="0" smtClean="0"/>
              <a:t>How </a:t>
            </a:r>
            <a:r>
              <a:rPr lang="en-GB" dirty="0"/>
              <a:t>is this study useful or important?  </a:t>
            </a:r>
            <a:endParaRPr lang="en-GB" dirty="0" smtClean="0"/>
          </a:p>
          <a:p>
            <a:endParaRPr lang="en-GB" dirty="0"/>
          </a:p>
          <a:p>
            <a:pPr marL="0" indent="0">
              <a:buNone/>
            </a:pPr>
            <a:r>
              <a:rPr lang="en-GB" dirty="0" smtClean="0"/>
              <a:t>HINT</a:t>
            </a:r>
            <a:r>
              <a:rPr lang="en-GB" dirty="0"/>
              <a:t>: Authors often discuss limitations, unexplored issues, and suggestions for future research in their Discussion section</a:t>
            </a:r>
          </a:p>
        </p:txBody>
      </p:sp>
    </p:spTree>
    <p:extLst>
      <p:ext uri="{BB962C8B-B14F-4D97-AF65-F5344CB8AC3E}">
        <p14:creationId xmlns:p14="http://schemas.microsoft.com/office/powerpoint/2010/main" val="84254464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smtClean="0">
                <a:latin typeface="+mn-lt"/>
                <a:cs typeface="Arial"/>
              </a:rPr>
              <a:t>Being </a:t>
            </a:r>
            <a:r>
              <a:rPr lang="en-US" dirty="0">
                <a:latin typeface="+mn-lt"/>
                <a:cs typeface="Arial"/>
              </a:rPr>
              <a:t>C</a:t>
            </a:r>
            <a:r>
              <a:rPr lang="en-US" dirty="0" smtClean="0">
                <a:latin typeface="+mn-lt"/>
                <a:cs typeface="Arial"/>
              </a:rPr>
              <a:t>ritical</a:t>
            </a:r>
            <a:endParaRPr lang="en-US" dirty="0">
              <a:latin typeface="+mn-lt"/>
              <a:cs typeface="Arial"/>
            </a:endParaRPr>
          </a:p>
        </p:txBody>
      </p:sp>
      <p:sp>
        <p:nvSpPr>
          <p:cNvPr id="5" name="Content Placeholder 4"/>
          <p:cNvSpPr>
            <a:spLocks noGrp="1"/>
          </p:cNvSpPr>
          <p:nvPr>
            <p:ph idx="1"/>
          </p:nvPr>
        </p:nvSpPr>
        <p:spPr/>
        <p:txBody>
          <a:bodyPr>
            <a:noAutofit/>
          </a:bodyPr>
          <a:lstStyle/>
          <a:p>
            <a:pPr marL="0" indent="0">
              <a:buNone/>
            </a:pPr>
            <a:r>
              <a:rPr lang="en-US" sz="3200" dirty="0" smtClean="0">
                <a:cs typeface="Arial"/>
              </a:rPr>
              <a:t>Wallace </a:t>
            </a:r>
            <a:r>
              <a:rPr lang="en-US" sz="3200" dirty="0">
                <a:cs typeface="Arial"/>
              </a:rPr>
              <a:t>and Poulson (2003: 6) define being critical to mean:</a:t>
            </a:r>
            <a:endParaRPr lang="en-GB" sz="3200" dirty="0">
              <a:cs typeface="Arial"/>
            </a:endParaRPr>
          </a:p>
          <a:p>
            <a:pPr lvl="1" fontAlgn="base"/>
            <a:r>
              <a:rPr lang="en-US" sz="2800" dirty="0">
                <a:cs typeface="Arial"/>
              </a:rPr>
              <a:t>adopting an attitude of </a:t>
            </a:r>
            <a:r>
              <a:rPr lang="en-US" sz="2800" dirty="0" err="1">
                <a:cs typeface="Arial"/>
              </a:rPr>
              <a:t>scepticism</a:t>
            </a:r>
            <a:r>
              <a:rPr lang="en-US" sz="2800" dirty="0">
                <a:cs typeface="Arial"/>
              </a:rPr>
              <a:t> or reasoned doubt;</a:t>
            </a:r>
            <a:endParaRPr lang="en-GB" sz="2800" dirty="0">
              <a:cs typeface="Arial"/>
            </a:endParaRPr>
          </a:p>
          <a:p>
            <a:pPr lvl="1" fontAlgn="base"/>
            <a:r>
              <a:rPr lang="en-US" sz="2800" dirty="0">
                <a:cs typeface="Arial"/>
              </a:rPr>
              <a:t>habitually questioning the quality of claims to knowledge;</a:t>
            </a:r>
            <a:endParaRPr lang="en-GB" sz="2800" dirty="0">
              <a:cs typeface="Arial"/>
            </a:endParaRPr>
          </a:p>
          <a:p>
            <a:pPr lvl="1" fontAlgn="base"/>
            <a:r>
              <a:rPr lang="en-US" sz="2800" dirty="0">
                <a:cs typeface="Arial"/>
              </a:rPr>
              <a:t>scrutinizing claims to see how far they are convincing and consistent;</a:t>
            </a:r>
            <a:endParaRPr lang="en-GB" sz="2800" dirty="0">
              <a:cs typeface="Arial"/>
            </a:endParaRPr>
          </a:p>
          <a:p>
            <a:pPr lvl="1" fontAlgn="base"/>
            <a:r>
              <a:rPr lang="en-US" sz="2800" dirty="0">
                <a:cs typeface="Arial"/>
              </a:rPr>
              <a:t>respecting others as people at all times;</a:t>
            </a:r>
            <a:endParaRPr lang="en-GB" sz="2800" dirty="0">
              <a:cs typeface="Arial"/>
            </a:endParaRPr>
          </a:p>
          <a:p>
            <a:pPr lvl="1" fontAlgn="base"/>
            <a:r>
              <a:rPr lang="en-US" sz="2800" dirty="0">
                <a:cs typeface="Arial"/>
              </a:rPr>
              <a:t>being open-minded;</a:t>
            </a:r>
            <a:endParaRPr lang="en-GB" sz="2800" dirty="0">
              <a:cs typeface="Arial"/>
            </a:endParaRPr>
          </a:p>
          <a:p>
            <a:pPr lvl="1" fontAlgn="base"/>
            <a:r>
              <a:rPr lang="en-US" sz="2800" dirty="0">
                <a:cs typeface="Arial"/>
              </a:rPr>
              <a:t>being constructive.</a:t>
            </a:r>
            <a:endParaRPr lang="en-GB" sz="2800" dirty="0">
              <a:cs typeface="Arial"/>
            </a:endParaRPr>
          </a:p>
          <a:p>
            <a:pPr lvl="1"/>
            <a:endParaRPr lang="en-GB" sz="2800" dirty="0"/>
          </a:p>
        </p:txBody>
      </p:sp>
      <p:sp>
        <p:nvSpPr>
          <p:cNvPr id="4" name="Footer Placeholder 3"/>
          <p:cNvSpPr>
            <a:spLocks noGrp="1"/>
          </p:cNvSpPr>
          <p:nvPr>
            <p:ph type="ftr" sz="quarter" idx="11"/>
          </p:nvPr>
        </p:nvSpPr>
        <p:spPr/>
        <p:txBody>
          <a:bodyPr/>
          <a:lstStyle/>
          <a:p>
            <a:r>
              <a:rPr lang="en-US" dirty="0" smtClean="0"/>
              <a:t>(c) Punch and Oancea, 2014</a:t>
            </a:r>
            <a:endParaRPr lang="en-US" dirty="0"/>
          </a:p>
        </p:txBody>
      </p:sp>
    </p:spTree>
    <p:extLst>
      <p:ext uri="{BB962C8B-B14F-4D97-AF65-F5344CB8AC3E}">
        <p14:creationId xmlns:p14="http://schemas.microsoft.com/office/powerpoint/2010/main" val="907992089"/>
      </p:ext>
    </p:extLst>
  </p:cSld>
  <p:clrMapOvr>
    <a:masterClrMapping/>
  </p:clrMapOvr>
  <p:transition spd="slow">
    <p:pull/>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920" y="284205"/>
            <a:ext cx="11887200" cy="1018613"/>
          </a:xfrm>
        </p:spPr>
        <p:txBody>
          <a:bodyPr>
            <a:normAutofit fontScale="90000"/>
          </a:bodyPr>
          <a:lstStyle/>
          <a:p>
            <a:r>
              <a:rPr lang="en-GB" dirty="0"/>
              <a:t> WRITING PROCESS </a:t>
            </a:r>
            <a:r>
              <a:rPr lang="en-GB" dirty="0" smtClean="0"/>
              <a:t>- </a:t>
            </a:r>
            <a:r>
              <a:rPr lang="en-GB" dirty="0"/>
              <a:t>A. WRITING YOUR INTRODUCTION </a:t>
            </a:r>
            <a:br>
              <a:rPr lang="en-GB" dirty="0"/>
            </a:br>
            <a:endParaRPr lang="en-GB" dirty="0"/>
          </a:p>
        </p:txBody>
      </p:sp>
      <p:sp>
        <p:nvSpPr>
          <p:cNvPr id="3" name="Content Placeholder 2"/>
          <p:cNvSpPr>
            <a:spLocks noGrp="1"/>
          </p:cNvSpPr>
          <p:nvPr>
            <p:ph idx="1"/>
          </p:nvPr>
        </p:nvSpPr>
        <p:spPr>
          <a:xfrm>
            <a:off x="331773" y="1189529"/>
            <a:ext cx="11636347" cy="5389296"/>
          </a:xfrm>
        </p:spPr>
        <p:txBody>
          <a:bodyPr>
            <a:normAutofit/>
          </a:bodyPr>
          <a:lstStyle/>
          <a:p>
            <a:pPr marL="0" indent="0">
              <a:buNone/>
            </a:pPr>
            <a:r>
              <a:rPr lang="en-GB" dirty="0" smtClean="0"/>
              <a:t>Keep </a:t>
            </a:r>
            <a:r>
              <a:rPr lang="en-GB" dirty="0"/>
              <a:t>your introduction brief and to the point. Your aim is to orient the reader to the topic area, your specific </a:t>
            </a:r>
            <a:r>
              <a:rPr lang="en-GB" dirty="0" smtClean="0"/>
              <a:t>question </a:t>
            </a:r>
            <a:r>
              <a:rPr lang="en-GB" dirty="0"/>
              <a:t>and the direction and structure of your review. Here are the main aspects to cover: </a:t>
            </a:r>
            <a:endParaRPr lang="en-GB" dirty="0" smtClean="0"/>
          </a:p>
          <a:p>
            <a:r>
              <a:rPr lang="en-GB" dirty="0" smtClean="0"/>
              <a:t>CONTEXT </a:t>
            </a:r>
            <a:r>
              <a:rPr lang="en-GB" dirty="0"/>
              <a:t>- Present relevant background information. This helps the reader understand the topic area its relation to its field, and helps locate your </a:t>
            </a:r>
            <a:r>
              <a:rPr lang="en-GB" dirty="0" smtClean="0"/>
              <a:t>theme </a:t>
            </a:r>
            <a:r>
              <a:rPr lang="en-GB" dirty="0"/>
              <a:t>in relation to the field as well. </a:t>
            </a:r>
            <a:endParaRPr lang="en-GB" dirty="0" smtClean="0"/>
          </a:p>
          <a:p>
            <a:r>
              <a:rPr lang="en-GB" dirty="0" smtClean="0"/>
              <a:t>PURPOSE </a:t>
            </a:r>
            <a:r>
              <a:rPr lang="en-GB" dirty="0"/>
              <a:t>- Present your </a:t>
            </a:r>
            <a:r>
              <a:rPr lang="en-GB" dirty="0" smtClean="0"/>
              <a:t>topic/question. </a:t>
            </a:r>
          </a:p>
          <a:p>
            <a:r>
              <a:rPr lang="en-GB" dirty="0" smtClean="0"/>
              <a:t>JUSTIFICATION </a:t>
            </a:r>
            <a:r>
              <a:rPr lang="en-GB" dirty="0"/>
              <a:t>- Explain why we need to address this issue; give an overview of the main debates and perspectives to justify the point of view in your </a:t>
            </a:r>
            <a:r>
              <a:rPr lang="en-GB" dirty="0" smtClean="0"/>
              <a:t>work </a:t>
            </a:r>
          </a:p>
          <a:p>
            <a:r>
              <a:rPr lang="en-GB" dirty="0" smtClean="0"/>
              <a:t>SCOPE </a:t>
            </a:r>
            <a:r>
              <a:rPr lang="en-GB" dirty="0"/>
              <a:t>- Present range &amp; limitations of the review. </a:t>
            </a:r>
            <a:endParaRPr lang="en-GB" dirty="0" smtClean="0"/>
          </a:p>
          <a:p>
            <a:r>
              <a:rPr lang="en-GB" dirty="0" smtClean="0"/>
              <a:t>STRUCTURE </a:t>
            </a:r>
            <a:r>
              <a:rPr lang="en-GB" dirty="0"/>
              <a:t>- outline the organization of the paper </a:t>
            </a:r>
          </a:p>
        </p:txBody>
      </p:sp>
    </p:spTree>
    <p:extLst>
      <p:ext uri="{BB962C8B-B14F-4D97-AF65-F5344CB8AC3E}">
        <p14:creationId xmlns:p14="http://schemas.microsoft.com/office/powerpoint/2010/main" val="334786157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5273" y="187102"/>
            <a:ext cx="10515600" cy="670656"/>
          </a:xfrm>
        </p:spPr>
        <p:txBody>
          <a:bodyPr>
            <a:normAutofit fontScale="90000"/>
          </a:bodyPr>
          <a:lstStyle/>
          <a:p>
            <a:r>
              <a:rPr lang="en-GB" dirty="0"/>
              <a:t>B. THE BODY </a:t>
            </a:r>
          </a:p>
        </p:txBody>
      </p:sp>
      <p:sp>
        <p:nvSpPr>
          <p:cNvPr id="3" name="Content Placeholder 2"/>
          <p:cNvSpPr>
            <a:spLocks noGrp="1"/>
          </p:cNvSpPr>
          <p:nvPr>
            <p:ph idx="1"/>
          </p:nvPr>
        </p:nvSpPr>
        <p:spPr>
          <a:xfrm>
            <a:off x="356050" y="1804524"/>
            <a:ext cx="11434046" cy="4661012"/>
          </a:xfrm>
        </p:spPr>
        <p:txBody>
          <a:bodyPr/>
          <a:lstStyle/>
          <a:p>
            <a:r>
              <a:rPr lang="en-GB" sz="3200" dirty="0"/>
              <a:t>OUTLINE - each section covers a different aspect of the topic, what is my organization pattern, how many sub-headings? </a:t>
            </a:r>
            <a:endParaRPr lang="en-GB" sz="3200" dirty="0" smtClean="0"/>
          </a:p>
          <a:p>
            <a:endParaRPr lang="en-GB" sz="3200" dirty="0" smtClean="0"/>
          </a:p>
          <a:p>
            <a:r>
              <a:rPr lang="en-GB" sz="3200" dirty="0" smtClean="0"/>
              <a:t>ORGANIZE </a:t>
            </a:r>
            <a:r>
              <a:rPr lang="en-GB" sz="3200" dirty="0"/>
              <a:t>- select notes to use in each section, arrange according to types of literature (reviews, </a:t>
            </a:r>
            <a:r>
              <a:rPr lang="en-GB" sz="3200" dirty="0" smtClean="0"/>
              <a:t>journal articles, </a:t>
            </a:r>
            <a:r>
              <a:rPr lang="en-GB" sz="3200" dirty="0"/>
              <a:t>empirical studies etc.), methodologies, main findings, contrasting perspectives etc. This will help you summarize and synthesize the information you are presenting. </a:t>
            </a:r>
            <a:endParaRPr lang="en-GB" sz="3200" dirty="0" smtClean="0"/>
          </a:p>
          <a:p>
            <a:endParaRPr lang="en-GB" dirty="0"/>
          </a:p>
          <a:p>
            <a:pPr marL="0" indent="0">
              <a:buNone/>
            </a:pPr>
            <a:endParaRPr lang="en-GB" dirty="0"/>
          </a:p>
        </p:txBody>
      </p:sp>
    </p:spTree>
    <p:extLst>
      <p:ext uri="{BB962C8B-B14F-4D97-AF65-F5344CB8AC3E}">
        <p14:creationId xmlns:p14="http://schemas.microsoft.com/office/powerpoint/2010/main" val="388803138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59668"/>
          </a:xfrm>
        </p:spPr>
        <p:txBody>
          <a:bodyPr/>
          <a:lstStyle/>
          <a:p>
            <a:r>
              <a:rPr lang="en-GB" dirty="0"/>
              <a:t>Writing tips</a:t>
            </a:r>
          </a:p>
        </p:txBody>
      </p:sp>
      <p:sp>
        <p:nvSpPr>
          <p:cNvPr id="3" name="Content Placeholder 2"/>
          <p:cNvSpPr>
            <a:spLocks noGrp="1"/>
          </p:cNvSpPr>
          <p:nvPr>
            <p:ph idx="1"/>
          </p:nvPr>
        </p:nvSpPr>
        <p:spPr>
          <a:xfrm>
            <a:off x="364141" y="1238080"/>
            <a:ext cx="11523059" cy="5445941"/>
          </a:xfrm>
        </p:spPr>
        <p:txBody>
          <a:bodyPr>
            <a:normAutofit lnSpcReduction="10000"/>
          </a:bodyPr>
          <a:lstStyle/>
          <a:p>
            <a:r>
              <a:rPr lang="en-GB" dirty="0" smtClean="0"/>
              <a:t>Signposting </a:t>
            </a:r>
            <a:r>
              <a:rPr lang="en-GB" dirty="0"/>
              <a:t>- use clear topic sentences and transitions to help the reader follow ideas. </a:t>
            </a:r>
            <a:endParaRPr lang="en-GB" dirty="0" smtClean="0"/>
          </a:p>
          <a:p>
            <a:r>
              <a:rPr lang="en-GB" dirty="0" smtClean="0"/>
              <a:t>Use </a:t>
            </a:r>
            <a:r>
              <a:rPr lang="en-GB" dirty="0"/>
              <a:t>summary sentences in each section that underscores the significance of what you have synthesized, i.e. it should answer a ‘so what’ question in response to </a:t>
            </a:r>
            <a:r>
              <a:rPr lang="en-GB" dirty="0" smtClean="0"/>
              <a:t>your point (i.e. implications). </a:t>
            </a:r>
          </a:p>
          <a:p>
            <a:r>
              <a:rPr lang="en-GB" dirty="0" smtClean="0"/>
              <a:t>Evidence </a:t>
            </a:r>
            <a:r>
              <a:rPr lang="en-GB" dirty="0"/>
              <a:t>- use in-text citations </a:t>
            </a:r>
            <a:endParaRPr lang="en-GB" dirty="0" smtClean="0"/>
          </a:p>
          <a:p>
            <a:r>
              <a:rPr lang="en-GB" dirty="0" smtClean="0"/>
              <a:t>Quotes </a:t>
            </a:r>
            <a:r>
              <a:rPr lang="en-GB" dirty="0"/>
              <a:t>- only if you must, to emphasize a point. Keep quotes very brief and incorporate them into your sentences using quote marks to indicate them</a:t>
            </a:r>
            <a:r>
              <a:rPr lang="en-GB" dirty="0" smtClean="0"/>
              <a:t>.</a:t>
            </a:r>
          </a:p>
          <a:p>
            <a:r>
              <a:rPr lang="en-GB" dirty="0" smtClean="0"/>
              <a:t> </a:t>
            </a:r>
            <a:r>
              <a:rPr lang="en-GB" dirty="0"/>
              <a:t>Selectivity – present only points directly relevant to the review’s focus </a:t>
            </a:r>
            <a:endParaRPr lang="en-GB" dirty="0" smtClean="0"/>
          </a:p>
          <a:p>
            <a:r>
              <a:rPr lang="en-GB" dirty="0" smtClean="0"/>
              <a:t>Paraphrase </a:t>
            </a:r>
            <a:r>
              <a:rPr lang="en-GB" dirty="0"/>
              <a:t>- use your own words to avoid plagiarism discussion of the studies you have read – this can be organized chronologically, thematically or methodologically. Your choice of what organizational pattern to follow depends on the topic. </a:t>
            </a:r>
          </a:p>
        </p:txBody>
      </p:sp>
    </p:spTree>
    <p:extLst>
      <p:ext uri="{BB962C8B-B14F-4D97-AF65-F5344CB8AC3E}">
        <p14:creationId xmlns:p14="http://schemas.microsoft.com/office/powerpoint/2010/main" val="162521398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 CONCLUSION </a:t>
            </a:r>
          </a:p>
        </p:txBody>
      </p:sp>
      <p:sp>
        <p:nvSpPr>
          <p:cNvPr id="3" name="Content Placeholder 2"/>
          <p:cNvSpPr>
            <a:spLocks noGrp="1"/>
          </p:cNvSpPr>
          <p:nvPr>
            <p:ph idx="1"/>
          </p:nvPr>
        </p:nvSpPr>
        <p:spPr>
          <a:xfrm>
            <a:off x="765372" y="2052202"/>
            <a:ext cx="10515600" cy="4351338"/>
          </a:xfrm>
        </p:spPr>
        <p:txBody>
          <a:bodyPr>
            <a:normAutofit/>
          </a:bodyPr>
          <a:lstStyle/>
          <a:p>
            <a:r>
              <a:rPr lang="en-GB" sz="3600" dirty="0"/>
              <a:t>RESTATE - summarize main points to </a:t>
            </a:r>
            <a:r>
              <a:rPr lang="en-GB" sz="3600" dirty="0" smtClean="0"/>
              <a:t>clarify. </a:t>
            </a:r>
            <a:r>
              <a:rPr lang="en-GB" sz="3600" dirty="0"/>
              <a:t>Point out existing gaps and directions for future research </a:t>
            </a:r>
            <a:endParaRPr lang="en-GB" sz="3600" dirty="0" smtClean="0"/>
          </a:p>
          <a:p>
            <a:r>
              <a:rPr lang="en-GB" sz="3600" dirty="0" smtClean="0"/>
              <a:t>REFOCUS </a:t>
            </a:r>
            <a:r>
              <a:rPr lang="en-GB" sz="3600" dirty="0"/>
              <a:t>- show that </a:t>
            </a:r>
            <a:r>
              <a:rPr lang="en-GB" sz="3600" dirty="0" smtClean="0"/>
              <a:t>the question has </a:t>
            </a:r>
            <a:r>
              <a:rPr lang="en-GB" sz="3600" dirty="0"/>
              <a:t>been </a:t>
            </a:r>
            <a:r>
              <a:rPr lang="en-GB" sz="3600" dirty="0" smtClean="0"/>
              <a:t>answered; </a:t>
            </a:r>
            <a:r>
              <a:rPr lang="en-GB" sz="3600" dirty="0"/>
              <a:t>what insights have been gained about the topic in relation to the larger </a:t>
            </a:r>
            <a:r>
              <a:rPr lang="en-GB" sz="3600" dirty="0" smtClean="0"/>
              <a:t>field</a:t>
            </a:r>
            <a:r>
              <a:rPr lang="en-GB" sz="3600" dirty="0"/>
              <a:t>?</a:t>
            </a:r>
          </a:p>
        </p:txBody>
      </p:sp>
    </p:spTree>
    <p:extLst>
      <p:ext uri="{BB962C8B-B14F-4D97-AF65-F5344CB8AC3E}">
        <p14:creationId xmlns:p14="http://schemas.microsoft.com/office/powerpoint/2010/main" val="10739522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50875"/>
          </a:xfrm>
        </p:spPr>
        <p:txBody>
          <a:bodyPr>
            <a:normAutofit/>
          </a:bodyPr>
          <a:lstStyle/>
          <a:p>
            <a:pPr algn="ctr"/>
            <a:r>
              <a:rPr lang="en-US" sz="3600" dirty="0" smtClean="0">
                <a:latin typeface="Arial"/>
                <a:cs typeface="Arial"/>
              </a:rPr>
              <a:t>Literature review DON’Ts</a:t>
            </a:r>
            <a:endParaRPr lang="en-US" sz="3600" dirty="0">
              <a:latin typeface="Arial"/>
              <a:cs typeface="Arial"/>
            </a:endParaRPr>
          </a:p>
        </p:txBody>
      </p:sp>
      <p:sp>
        <p:nvSpPr>
          <p:cNvPr id="5" name="Content Placeholder 4"/>
          <p:cNvSpPr>
            <a:spLocks noGrp="1"/>
          </p:cNvSpPr>
          <p:nvPr>
            <p:ph sz="half" idx="2"/>
          </p:nvPr>
        </p:nvSpPr>
        <p:spPr>
          <a:xfrm>
            <a:off x="582627" y="1346200"/>
            <a:ext cx="10771173" cy="5375275"/>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endParaRPr lang="en-US" sz="4100" dirty="0" smtClean="0">
              <a:cs typeface="Arial"/>
            </a:endParaRPr>
          </a:p>
          <a:p>
            <a:r>
              <a:rPr lang="en-US" sz="4100" dirty="0" smtClean="0">
                <a:cs typeface="Arial"/>
              </a:rPr>
              <a:t>Fail to explain the grounds for selecting the literature reviewed</a:t>
            </a:r>
          </a:p>
          <a:p>
            <a:r>
              <a:rPr lang="en-US" sz="4100" dirty="0" smtClean="0">
                <a:cs typeface="Arial"/>
              </a:rPr>
              <a:t>Give in to the temptation to include and report everything you know or have read</a:t>
            </a:r>
            <a:endParaRPr lang="en-GB" sz="4100" dirty="0" smtClean="0">
              <a:cs typeface="Arial"/>
            </a:endParaRPr>
          </a:p>
          <a:p>
            <a:r>
              <a:rPr lang="en-US" sz="4100" dirty="0" smtClean="0">
                <a:cs typeface="Arial"/>
              </a:rPr>
              <a:t>Just claim that there is no relevant literature for your research question(s)</a:t>
            </a:r>
          </a:p>
          <a:p>
            <a:r>
              <a:rPr lang="en-US" sz="4100" dirty="0" smtClean="0">
                <a:cs typeface="Arial"/>
              </a:rPr>
              <a:t>Quote in excess – (rather, evaluate what has been said to demonstrate your understanding and critical skills)</a:t>
            </a:r>
          </a:p>
          <a:p>
            <a:r>
              <a:rPr lang="en-US" sz="4100" dirty="0" smtClean="0">
                <a:cs typeface="Arial"/>
              </a:rPr>
              <a:t>Rely too much on secondary sources</a:t>
            </a:r>
            <a:r>
              <a:rPr lang="en-GB" sz="4100" dirty="0" smtClean="0">
                <a:cs typeface="Arial"/>
              </a:rPr>
              <a:t> </a:t>
            </a:r>
          </a:p>
          <a:p>
            <a:r>
              <a:rPr lang="en-US" sz="4100" dirty="0" smtClean="0">
                <a:cs typeface="Arial"/>
              </a:rPr>
              <a:t>Neglect practitioner-oriented literature</a:t>
            </a:r>
            <a:r>
              <a:rPr lang="en-GB" sz="4100" dirty="0" smtClean="0">
                <a:cs typeface="Arial"/>
              </a:rPr>
              <a:t> </a:t>
            </a:r>
          </a:p>
          <a:p>
            <a:r>
              <a:rPr lang="en-US" sz="4100" dirty="0" smtClean="0">
                <a:cs typeface="Arial"/>
              </a:rPr>
              <a:t>Rely too much on ‘old’ literature</a:t>
            </a:r>
            <a:r>
              <a:rPr lang="en-GB" sz="4100" dirty="0" smtClean="0">
                <a:cs typeface="Arial"/>
              </a:rPr>
              <a:t> </a:t>
            </a:r>
          </a:p>
          <a:p>
            <a:r>
              <a:rPr lang="en-US" sz="4100" dirty="0" smtClean="0">
                <a:cs typeface="Arial"/>
              </a:rPr>
              <a:t>Fail to </a:t>
            </a:r>
            <a:r>
              <a:rPr lang="en-US" sz="4100" dirty="0">
                <a:cs typeface="Arial"/>
              </a:rPr>
              <a:t>properly reference ideas </a:t>
            </a:r>
            <a:r>
              <a:rPr lang="en-US" sz="4100" dirty="0" smtClean="0">
                <a:cs typeface="Arial"/>
              </a:rPr>
              <a:t>taken from the literature</a:t>
            </a:r>
            <a:r>
              <a:rPr lang="en-GB" sz="4100" dirty="0" smtClean="0">
                <a:cs typeface="Arial"/>
              </a:rPr>
              <a:t> </a:t>
            </a:r>
            <a:endParaRPr lang="en-US" sz="4100" dirty="0" smtClean="0">
              <a:cs typeface="Arial"/>
            </a:endParaRPr>
          </a:p>
          <a:p>
            <a:endParaRPr lang="en-GB" dirty="0"/>
          </a:p>
        </p:txBody>
      </p:sp>
      <p:sp>
        <p:nvSpPr>
          <p:cNvPr id="4" name="Footer Placeholder 3"/>
          <p:cNvSpPr>
            <a:spLocks noGrp="1"/>
          </p:cNvSpPr>
          <p:nvPr>
            <p:ph type="ftr" sz="quarter" idx="11"/>
          </p:nvPr>
        </p:nvSpPr>
        <p:spPr/>
        <p:txBody>
          <a:bodyPr/>
          <a:lstStyle/>
          <a:p>
            <a:r>
              <a:rPr lang="en-US" dirty="0" smtClean="0"/>
              <a:t>(c) Punch and Oancea, 2014</a:t>
            </a:r>
            <a:endParaRPr lang="en-US" dirty="0"/>
          </a:p>
        </p:txBody>
      </p:sp>
    </p:spTree>
    <p:extLst>
      <p:ext uri="{BB962C8B-B14F-4D97-AF65-F5344CB8AC3E}">
        <p14:creationId xmlns:p14="http://schemas.microsoft.com/office/powerpoint/2010/main" val="75559435"/>
      </p:ext>
    </p:extLst>
  </p:cSld>
  <p:clrMapOvr>
    <a:masterClrMapping/>
  </p:clrMapOvr>
  <p:transition spd="slow">
    <p:pull/>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DON’T FORGET!</a:t>
            </a:r>
            <a:endParaRPr lang="en-GB" dirty="0"/>
          </a:p>
        </p:txBody>
      </p:sp>
      <p:sp>
        <p:nvSpPr>
          <p:cNvPr id="3" name="Content Placeholder 2"/>
          <p:cNvSpPr>
            <a:spLocks noGrp="1"/>
          </p:cNvSpPr>
          <p:nvPr>
            <p:ph idx="1"/>
          </p:nvPr>
        </p:nvSpPr>
        <p:spPr/>
        <p:txBody>
          <a:bodyPr>
            <a:normAutofit/>
          </a:bodyPr>
          <a:lstStyle/>
          <a:p>
            <a:r>
              <a:rPr lang="en-GB" sz="3600" dirty="0" smtClean="0"/>
              <a:t>Keep a list of all your secondary sources as you go along:</a:t>
            </a:r>
          </a:p>
          <a:p>
            <a:pPr lvl="1"/>
            <a:r>
              <a:rPr lang="en-GB" sz="3600" dirty="0" smtClean="0"/>
              <a:t>Author</a:t>
            </a:r>
          </a:p>
          <a:p>
            <a:pPr lvl="1"/>
            <a:r>
              <a:rPr lang="en-GB" sz="3600" dirty="0" smtClean="0"/>
              <a:t>Date</a:t>
            </a:r>
          </a:p>
          <a:p>
            <a:pPr lvl="1"/>
            <a:r>
              <a:rPr lang="en-GB" sz="3600" dirty="0" smtClean="0"/>
              <a:t>Title</a:t>
            </a:r>
          </a:p>
          <a:p>
            <a:pPr lvl="1"/>
            <a:r>
              <a:rPr lang="en-GB" sz="3600" dirty="0" smtClean="0"/>
              <a:t>Publisher and location</a:t>
            </a:r>
          </a:p>
          <a:p>
            <a:pPr lvl="1"/>
            <a:r>
              <a:rPr lang="en-GB" sz="3600" dirty="0" smtClean="0"/>
              <a:t>PAGE NUMBER</a:t>
            </a:r>
            <a:endParaRPr lang="en-GB" sz="3600" dirty="0"/>
          </a:p>
        </p:txBody>
      </p:sp>
    </p:spTree>
    <p:extLst>
      <p:ext uri="{BB962C8B-B14F-4D97-AF65-F5344CB8AC3E}">
        <p14:creationId xmlns:p14="http://schemas.microsoft.com/office/powerpoint/2010/main" val="77265075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Bibliography</a:t>
            </a:r>
            <a:endParaRPr lang="en-GB" dirty="0"/>
          </a:p>
        </p:txBody>
      </p:sp>
      <p:sp>
        <p:nvSpPr>
          <p:cNvPr id="4" name="Content Placeholder 3"/>
          <p:cNvSpPr>
            <a:spLocks noGrp="1"/>
          </p:cNvSpPr>
          <p:nvPr>
            <p:ph idx="1"/>
          </p:nvPr>
        </p:nvSpPr>
        <p:spPr/>
        <p:txBody>
          <a:bodyPr>
            <a:normAutofit fontScale="92500" lnSpcReduction="20000"/>
          </a:bodyPr>
          <a:lstStyle/>
          <a:p>
            <a:r>
              <a:rPr lang="en-GB" dirty="0" smtClean="0"/>
              <a:t>Bell</a:t>
            </a:r>
            <a:r>
              <a:rPr lang="en-GB" dirty="0"/>
              <a:t>, J. (2009) </a:t>
            </a:r>
            <a:r>
              <a:rPr lang="en-GB" i="1" dirty="0"/>
              <a:t>Doing your Research Project. </a:t>
            </a:r>
            <a:r>
              <a:rPr lang="en-GB" dirty="0"/>
              <a:t>4</a:t>
            </a:r>
            <a:r>
              <a:rPr lang="en-GB" baseline="30000" dirty="0"/>
              <a:t>th</a:t>
            </a:r>
            <a:r>
              <a:rPr lang="en-GB" dirty="0"/>
              <a:t> Ed. England: Open University Press. </a:t>
            </a:r>
          </a:p>
          <a:p>
            <a:r>
              <a:rPr lang="en-GB" dirty="0"/>
              <a:t>Dawson, C. (2009) </a:t>
            </a:r>
            <a:r>
              <a:rPr lang="en-GB" i="1" dirty="0"/>
              <a:t>Introduction to Research Methods. </a:t>
            </a:r>
            <a:r>
              <a:rPr lang="en-GB" dirty="0"/>
              <a:t>4</a:t>
            </a:r>
            <a:r>
              <a:rPr lang="en-GB" baseline="30000" dirty="0"/>
              <a:t>th</a:t>
            </a:r>
            <a:r>
              <a:rPr lang="en-GB" dirty="0"/>
              <a:t> Ed. Oxford: How to Books Ltd. </a:t>
            </a:r>
          </a:p>
          <a:p>
            <a:r>
              <a:rPr lang="en-GB" dirty="0"/>
              <a:t>Kumar, R. (2014) </a:t>
            </a:r>
            <a:r>
              <a:rPr lang="en-GB" i="1" dirty="0"/>
              <a:t>Research Methodology: A Step by Step Guide. </a:t>
            </a:r>
            <a:r>
              <a:rPr lang="en-GB" dirty="0"/>
              <a:t>4</a:t>
            </a:r>
            <a:r>
              <a:rPr lang="en-GB" baseline="30000" dirty="0"/>
              <a:t>th</a:t>
            </a:r>
            <a:r>
              <a:rPr lang="en-GB" dirty="0"/>
              <a:t> Ed. London: Sage Publications Ltd. </a:t>
            </a:r>
          </a:p>
          <a:p>
            <a:r>
              <a:rPr lang="en-GB" dirty="0"/>
              <a:t>Matthews, B. &amp; Ross, L. (2010) </a:t>
            </a:r>
            <a:r>
              <a:rPr lang="en-GB" i="1" dirty="0"/>
              <a:t>Research Methods. </a:t>
            </a:r>
            <a:r>
              <a:rPr lang="en-GB" dirty="0"/>
              <a:t>England: Pearson Education Ltd. </a:t>
            </a:r>
            <a:endParaRPr lang="en-GB" dirty="0" smtClean="0"/>
          </a:p>
          <a:p>
            <a:r>
              <a:rPr lang="en-GB" altLang="en-US" dirty="0" smtClean="0"/>
              <a:t>Miles</a:t>
            </a:r>
            <a:r>
              <a:rPr lang="en-GB" altLang="en-US" dirty="0"/>
              <a:t>, M.  &amp; Huberman, M. (1994) </a:t>
            </a:r>
            <a:r>
              <a:rPr lang="en-GB" altLang="en-US" i="1" dirty="0"/>
              <a:t>Qualitative Data Analysis: An Expanded </a:t>
            </a:r>
            <a:r>
              <a:rPr lang="en-GB" altLang="en-US" i="1" dirty="0" smtClean="0"/>
              <a:t>Sourcebook. </a:t>
            </a:r>
            <a:r>
              <a:rPr lang="en-GB" altLang="en-US" dirty="0" smtClean="0"/>
              <a:t>2</a:t>
            </a:r>
            <a:r>
              <a:rPr lang="en-GB" altLang="en-US" baseline="30000" dirty="0" smtClean="0"/>
              <a:t>nd</a:t>
            </a:r>
            <a:r>
              <a:rPr lang="en-GB" altLang="en-US" dirty="0" smtClean="0"/>
              <a:t> Ed. </a:t>
            </a:r>
            <a:r>
              <a:rPr lang="en-GB" altLang="en-US" dirty="0"/>
              <a:t>Beverley Hills, Sage</a:t>
            </a:r>
            <a:r>
              <a:rPr lang="en-GB" altLang="en-US" dirty="0" smtClean="0"/>
              <a:t>.</a:t>
            </a:r>
            <a:endParaRPr lang="en-GB" dirty="0"/>
          </a:p>
          <a:p>
            <a:r>
              <a:rPr lang="en-GB" dirty="0"/>
              <a:t>Punch, K. &amp; </a:t>
            </a:r>
            <a:r>
              <a:rPr lang="en-GB" dirty="0" err="1"/>
              <a:t>Oancea</a:t>
            </a:r>
            <a:r>
              <a:rPr lang="en-GB" dirty="0"/>
              <a:t>, A. (2014) </a:t>
            </a:r>
            <a:r>
              <a:rPr lang="en-GB" i="1" dirty="0"/>
              <a:t>Introduction to Research Methods in Education </a:t>
            </a:r>
            <a:r>
              <a:rPr lang="en-GB" dirty="0"/>
              <a:t>London: Sage Publications Ltd. </a:t>
            </a:r>
          </a:p>
          <a:p>
            <a:endParaRPr lang="en-GB" dirty="0"/>
          </a:p>
        </p:txBody>
      </p:sp>
    </p:spTree>
    <p:extLst>
      <p:ext uri="{BB962C8B-B14F-4D97-AF65-F5344CB8AC3E}">
        <p14:creationId xmlns:p14="http://schemas.microsoft.com/office/powerpoint/2010/main" val="4124184335"/>
      </p:ext>
    </p:extLst>
  </p:cSld>
  <p:clrMapOvr>
    <a:masterClrMapping/>
  </p:clrMapOvr>
  <p:transition spd="slow">
    <p:pull/>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1" ma:contentTypeDescription="Create a new document." ma:contentTypeScope="" ma:versionID="6ef7e53f373b8946349d3d57b7aafbe4">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41def346d64abab1939ea5dd64d96984"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C628CA2-0E05-4271-804A-6DB05FD6DE76}">
  <ds:schemaRefs>
    <ds:schemaRef ds:uri="http://schemas.microsoft.com/sharepoint/v3/contenttype/forms"/>
  </ds:schemaRefs>
</ds:datastoreItem>
</file>

<file path=customXml/itemProps2.xml><?xml version="1.0" encoding="utf-8"?>
<ds:datastoreItem xmlns:ds="http://schemas.openxmlformats.org/officeDocument/2006/customXml" ds:itemID="{F0547962-D0BE-4E2D-9A90-E81F91B8FC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66AED64-193C-46D0-9BE9-87586FDBBBD1}">
  <ds:schemaRefs>
    <ds:schemaRef ds:uri="http://purl.org/dc/elements/1.1/"/>
    <ds:schemaRef ds:uri="http://schemas.microsoft.com/office/2006/metadata/propertie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a3276f14-397d-4ed7-b8c7-ece791485ff1"/>
    <ds:schemaRef ds:uri="bf13d2f1-3fb4-4d24-806f-713eb38c1b0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419</TotalTime>
  <Words>2234</Words>
  <Application>Microsoft Office PowerPoint</Application>
  <PresentationFormat>Widescreen</PresentationFormat>
  <Paragraphs>165</Paragraphs>
  <Slides>21</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Writing a Literature Review</vt:lpstr>
      <vt:lpstr>Literature Review (Or… what did you learn about this topic?)  </vt:lpstr>
      <vt:lpstr>Critical Review of Literature </vt:lpstr>
      <vt:lpstr>Purpose of a Literature Review</vt:lpstr>
      <vt:lpstr>Literature reviews:</vt:lpstr>
      <vt:lpstr>A good literature review demonstrates:</vt:lpstr>
      <vt:lpstr>The 2 stages of a literature review </vt:lpstr>
      <vt:lpstr>The Research Process - A. FINDING A TOPIC  </vt:lpstr>
      <vt:lpstr>Tips:</vt:lpstr>
      <vt:lpstr>PowerPoint Presentation</vt:lpstr>
      <vt:lpstr> The Inverted Triangle Approach</vt:lpstr>
      <vt:lpstr> B. READING • ANALYSIS • SYNTHESIS </vt:lpstr>
      <vt:lpstr>Evaluate what you read </vt:lpstr>
      <vt:lpstr>Being Critical</vt:lpstr>
      <vt:lpstr> WRITING PROCESS - A. WRITING YOUR INTRODUCTION  </vt:lpstr>
      <vt:lpstr>B. THE BODY </vt:lpstr>
      <vt:lpstr>Writing tips</vt:lpstr>
      <vt:lpstr>C. CONCLUSION </vt:lpstr>
      <vt:lpstr>Literature review DON’Ts</vt:lpstr>
      <vt:lpstr>DON’T FORGET!</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Catherine Hancox</cp:lastModifiedBy>
  <cp:revision>63</cp:revision>
  <dcterms:created xsi:type="dcterms:W3CDTF">2016-10-17T15:36:14Z</dcterms:created>
  <dcterms:modified xsi:type="dcterms:W3CDTF">2019-12-06T13:03:38Z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