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56"/>
  </p:notesMasterIdLst>
  <p:sldIdLst>
    <p:sldId id="256" r:id="rId2"/>
    <p:sldId id="341" r:id="rId3"/>
    <p:sldId id="342" r:id="rId4"/>
    <p:sldId id="343" r:id="rId5"/>
    <p:sldId id="344" r:id="rId6"/>
    <p:sldId id="346" r:id="rId7"/>
    <p:sldId id="345" r:id="rId8"/>
    <p:sldId id="352" r:id="rId9"/>
    <p:sldId id="347" r:id="rId10"/>
    <p:sldId id="348" r:id="rId11"/>
    <p:sldId id="349" r:id="rId12"/>
    <p:sldId id="353" r:id="rId13"/>
    <p:sldId id="313" r:id="rId14"/>
    <p:sldId id="291" r:id="rId15"/>
    <p:sldId id="314" r:id="rId16"/>
    <p:sldId id="267" r:id="rId17"/>
    <p:sldId id="275" r:id="rId18"/>
    <p:sldId id="276" r:id="rId19"/>
    <p:sldId id="293" r:id="rId20"/>
    <p:sldId id="308" r:id="rId21"/>
    <p:sldId id="309" r:id="rId22"/>
    <p:sldId id="360" r:id="rId23"/>
    <p:sldId id="361" r:id="rId24"/>
    <p:sldId id="362" r:id="rId25"/>
    <p:sldId id="279" r:id="rId26"/>
    <p:sldId id="310" r:id="rId27"/>
    <p:sldId id="280" r:id="rId28"/>
    <p:sldId id="281" r:id="rId29"/>
    <p:sldId id="363" r:id="rId30"/>
    <p:sldId id="282" r:id="rId31"/>
    <p:sldId id="283" r:id="rId32"/>
    <p:sldId id="284" r:id="rId33"/>
    <p:sldId id="285" r:id="rId34"/>
    <p:sldId id="354" r:id="rId35"/>
    <p:sldId id="364" r:id="rId36"/>
    <p:sldId id="365" r:id="rId37"/>
    <p:sldId id="366" r:id="rId38"/>
    <p:sldId id="367" r:id="rId39"/>
    <p:sldId id="368" r:id="rId40"/>
    <p:sldId id="325" r:id="rId41"/>
    <p:sldId id="260" r:id="rId42"/>
    <p:sldId id="327" r:id="rId43"/>
    <p:sldId id="328" r:id="rId44"/>
    <p:sldId id="337" r:id="rId45"/>
    <p:sldId id="329" r:id="rId46"/>
    <p:sldId id="338" r:id="rId47"/>
    <p:sldId id="332" r:id="rId48"/>
    <p:sldId id="350" r:id="rId49"/>
    <p:sldId id="351" r:id="rId50"/>
    <p:sldId id="336" r:id="rId51"/>
    <p:sldId id="286" r:id="rId52"/>
    <p:sldId id="287" r:id="rId53"/>
    <p:sldId id="330" r:id="rId54"/>
    <p:sldId id="331" r:id="rId5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84" autoAdjust="0"/>
    <p:restoredTop sz="94660"/>
  </p:normalViewPr>
  <p:slideViewPr>
    <p:cSldViewPr snapToGrid="0" snapToObjects="1">
      <p:cViewPr varScale="1">
        <p:scale>
          <a:sx n="122" d="100"/>
          <a:sy n="122" d="100"/>
        </p:scale>
        <p:origin x="-1000"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notesMaster" Target="notesMasters/notesMaster1.xml"/><Relationship Id="rId57" Type="http://schemas.openxmlformats.org/officeDocument/2006/relationships/printerSettings" Target="printerSettings/printerSettings1.bin"/><Relationship Id="rId58" Type="http://schemas.openxmlformats.org/officeDocument/2006/relationships/presProps" Target="presProps.xml"/><Relationship Id="rId59" Type="http://schemas.openxmlformats.org/officeDocument/2006/relationships/viewProps" Target="viewProp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theme" Target="theme/theme1.xml"/><Relationship Id="rId6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68F6CDA-5BBF-054C-B971-BDCEEA058CD2}" type="datetimeFigureOut">
              <a:rPr lang="en-US" smtClean="0"/>
              <a:t>06/03/16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006E835-0D30-BE44-9872-7D25DAD489E3}" type="slidenum">
              <a:rPr lang="en-US" smtClean="0"/>
              <a:t>‹#›</a:t>
            </a:fld>
            <a:endParaRPr lang="en-US"/>
          </a:p>
        </p:txBody>
      </p:sp>
    </p:spTree>
    <p:extLst>
      <p:ext uri="{BB962C8B-B14F-4D97-AF65-F5344CB8AC3E}">
        <p14:creationId xmlns:p14="http://schemas.microsoft.com/office/powerpoint/2010/main" val="349936668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031"/>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Arial" charset="0"/>
                <a:ea typeface="MS PGothic" charset="0"/>
                <a:cs typeface="Arial" charset="0"/>
              </a:defRPr>
            </a:lvl1pPr>
            <a:lvl2pPr marL="742950" indent="-285750">
              <a:defRPr sz="1200">
                <a:solidFill>
                  <a:schemeClr val="tx1"/>
                </a:solidFill>
                <a:latin typeface="Arial" charset="0"/>
                <a:ea typeface="MS PGothic" charset="0"/>
                <a:cs typeface="Arial" charset="0"/>
              </a:defRPr>
            </a:lvl2pPr>
            <a:lvl3pPr marL="1143000" indent="-228600">
              <a:defRPr sz="1200">
                <a:solidFill>
                  <a:schemeClr val="tx1"/>
                </a:solidFill>
                <a:latin typeface="Arial" charset="0"/>
                <a:ea typeface="MS PGothic" charset="0"/>
                <a:cs typeface="Arial" charset="0"/>
              </a:defRPr>
            </a:lvl3pPr>
            <a:lvl4pPr marL="1600200" indent="-228600">
              <a:defRPr sz="1200">
                <a:solidFill>
                  <a:schemeClr val="tx1"/>
                </a:solidFill>
                <a:latin typeface="Arial" charset="0"/>
                <a:ea typeface="MS PGothic" charset="0"/>
                <a:cs typeface="Arial" charset="0"/>
              </a:defRPr>
            </a:lvl4pPr>
            <a:lvl5pPr marL="2057400" indent="-228600">
              <a:defRPr sz="1200">
                <a:solidFill>
                  <a:schemeClr val="tx1"/>
                </a:solidFill>
                <a:latin typeface="Arial" charset="0"/>
                <a:ea typeface="MS PGothic" charset="0"/>
                <a:cs typeface="Arial" charset="0"/>
              </a:defRPr>
            </a:lvl5pPr>
            <a:lvl6pPr marL="2514600" indent="-228600" eaLnBrk="0" fontAlgn="base" hangingPunct="0">
              <a:spcBef>
                <a:spcPct val="30000"/>
              </a:spcBef>
              <a:spcAft>
                <a:spcPct val="0"/>
              </a:spcAft>
              <a:defRPr sz="1200">
                <a:solidFill>
                  <a:schemeClr val="tx1"/>
                </a:solidFill>
                <a:latin typeface="Arial" charset="0"/>
                <a:ea typeface="MS PGothic" charset="0"/>
                <a:cs typeface="Arial" charset="0"/>
              </a:defRPr>
            </a:lvl6pPr>
            <a:lvl7pPr marL="2971800" indent="-228600" eaLnBrk="0" fontAlgn="base" hangingPunct="0">
              <a:spcBef>
                <a:spcPct val="30000"/>
              </a:spcBef>
              <a:spcAft>
                <a:spcPct val="0"/>
              </a:spcAft>
              <a:defRPr sz="1200">
                <a:solidFill>
                  <a:schemeClr val="tx1"/>
                </a:solidFill>
                <a:latin typeface="Arial" charset="0"/>
                <a:ea typeface="MS PGothic" charset="0"/>
                <a:cs typeface="Arial" charset="0"/>
              </a:defRPr>
            </a:lvl7pPr>
            <a:lvl8pPr marL="3429000" indent="-228600" eaLnBrk="0" fontAlgn="base" hangingPunct="0">
              <a:spcBef>
                <a:spcPct val="30000"/>
              </a:spcBef>
              <a:spcAft>
                <a:spcPct val="0"/>
              </a:spcAft>
              <a:defRPr sz="1200">
                <a:solidFill>
                  <a:schemeClr val="tx1"/>
                </a:solidFill>
                <a:latin typeface="Arial" charset="0"/>
                <a:ea typeface="MS PGothic" charset="0"/>
                <a:cs typeface="Arial" charset="0"/>
              </a:defRPr>
            </a:lvl8pPr>
            <a:lvl9pPr marL="3886200" indent="-228600" eaLnBrk="0" fontAlgn="base" hangingPunct="0">
              <a:spcBef>
                <a:spcPct val="30000"/>
              </a:spcBef>
              <a:spcAft>
                <a:spcPct val="0"/>
              </a:spcAft>
              <a:defRPr sz="1200">
                <a:solidFill>
                  <a:schemeClr val="tx1"/>
                </a:solidFill>
                <a:latin typeface="Arial" charset="0"/>
                <a:ea typeface="MS PGothic" charset="0"/>
                <a:cs typeface="Arial" charset="0"/>
              </a:defRPr>
            </a:lvl9pPr>
          </a:lstStyle>
          <a:p>
            <a:fld id="{3B324F23-439B-324B-A6F3-1B0368577C2D}" type="slidenum">
              <a:rPr lang="en-US"/>
              <a:pPr/>
              <a:t>2</a:t>
            </a:fld>
            <a:endParaRPr lang="en-US"/>
          </a:p>
        </p:txBody>
      </p:sp>
      <p:sp>
        <p:nvSpPr>
          <p:cNvPr id="13315" name="Rectangle 2"/>
          <p:cNvSpPr>
            <a:spLocks noGrp="1" noRot="1" noChangeAspect="1" noChangeArrowheads="1" noTextEdit="1"/>
          </p:cNvSpPr>
          <p:nvPr>
            <p:ph type="sldImg"/>
          </p:nvPr>
        </p:nvSpPr>
        <p:spPr>
          <a:xfrm>
            <a:off x="924549" y="686970"/>
            <a:ext cx="5012108" cy="3429000"/>
          </a:xfrm>
          <a:ln/>
        </p:spPr>
      </p:sp>
      <p:sp>
        <p:nvSpPr>
          <p:cNvPr id="13316" name="Rectangle 3"/>
          <p:cNvSpPr>
            <a:spLocks noGrp="1" noChangeArrowheads="1"/>
          </p:cNvSpPr>
          <p:nvPr>
            <p:ph type="body" idx="1"/>
          </p:nvPr>
        </p:nvSpPr>
        <p:spPr>
          <a:xfrm>
            <a:off x="685800" y="4343985"/>
            <a:ext cx="5486400" cy="411304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GB">
              <a:ea typeface="MS PGothic"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Rot="1" noChangeAspect="1" noChangeArrowheads="1" noTextEdit="1"/>
          </p:cNvSpPr>
          <p:nvPr>
            <p:ph type="sldImg"/>
          </p:nvPr>
        </p:nvSpPr>
        <p:spPr>
          <a:ln/>
        </p:spPr>
      </p:sp>
      <p:sp>
        <p:nvSpPr>
          <p:cNvPr id="921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ea typeface="MS PGothic"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031"/>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Arial" charset="0"/>
                <a:ea typeface="MS PGothic" charset="0"/>
                <a:cs typeface="Arial" charset="0"/>
              </a:defRPr>
            </a:lvl1pPr>
            <a:lvl2pPr marL="742950" indent="-285750">
              <a:defRPr sz="1200">
                <a:solidFill>
                  <a:schemeClr val="tx1"/>
                </a:solidFill>
                <a:latin typeface="Arial" charset="0"/>
                <a:ea typeface="MS PGothic" charset="0"/>
                <a:cs typeface="Arial" charset="0"/>
              </a:defRPr>
            </a:lvl2pPr>
            <a:lvl3pPr marL="1143000" indent="-228600">
              <a:defRPr sz="1200">
                <a:solidFill>
                  <a:schemeClr val="tx1"/>
                </a:solidFill>
                <a:latin typeface="Arial" charset="0"/>
                <a:ea typeface="MS PGothic" charset="0"/>
                <a:cs typeface="Arial" charset="0"/>
              </a:defRPr>
            </a:lvl3pPr>
            <a:lvl4pPr marL="1600200" indent="-228600">
              <a:defRPr sz="1200">
                <a:solidFill>
                  <a:schemeClr val="tx1"/>
                </a:solidFill>
                <a:latin typeface="Arial" charset="0"/>
                <a:ea typeface="MS PGothic" charset="0"/>
                <a:cs typeface="Arial" charset="0"/>
              </a:defRPr>
            </a:lvl4pPr>
            <a:lvl5pPr marL="2057400" indent="-228600">
              <a:defRPr sz="1200">
                <a:solidFill>
                  <a:schemeClr val="tx1"/>
                </a:solidFill>
                <a:latin typeface="Arial" charset="0"/>
                <a:ea typeface="MS PGothic" charset="0"/>
                <a:cs typeface="Arial" charset="0"/>
              </a:defRPr>
            </a:lvl5pPr>
            <a:lvl6pPr marL="2514600" indent="-228600" eaLnBrk="0" fontAlgn="base" hangingPunct="0">
              <a:spcBef>
                <a:spcPct val="30000"/>
              </a:spcBef>
              <a:spcAft>
                <a:spcPct val="0"/>
              </a:spcAft>
              <a:defRPr sz="1200">
                <a:solidFill>
                  <a:schemeClr val="tx1"/>
                </a:solidFill>
                <a:latin typeface="Arial" charset="0"/>
                <a:ea typeface="MS PGothic" charset="0"/>
                <a:cs typeface="Arial" charset="0"/>
              </a:defRPr>
            </a:lvl6pPr>
            <a:lvl7pPr marL="2971800" indent="-228600" eaLnBrk="0" fontAlgn="base" hangingPunct="0">
              <a:spcBef>
                <a:spcPct val="30000"/>
              </a:spcBef>
              <a:spcAft>
                <a:spcPct val="0"/>
              </a:spcAft>
              <a:defRPr sz="1200">
                <a:solidFill>
                  <a:schemeClr val="tx1"/>
                </a:solidFill>
                <a:latin typeface="Arial" charset="0"/>
                <a:ea typeface="MS PGothic" charset="0"/>
                <a:cs typeface="Arial" charset="0"/>
              </a:defRPr>
            </a:lvl7pPr>
            <a:lvl8pPr marL="3429000" indent="-228600" eaLnBrk="0" fontAlgn="base" hangingPunct="0">
              <a:spcBef>
                <a:spcPct val="30000"/>
              </a:spcBef>
              <a:spcAft>
                <a:spcPct val="0"/>
              </a:spcAft>
              <a:defRPr sz="1200">
                <a:solidFill>
                  <a:schemeClr val="tx1"/>
                </a:solidFill>
                <a:latin typeface="Arial" charset="0"/>
                <a:ea typeface="MS PGothic" charset="0"/>
                <a:cs typeface="Arial" charset="0"/>
              </a:defRPr>
            </a:lvl8pPr>
            <a:lvl9pPr marL="3886200" indent="-228600" eaLnBrk="0" fontAlgn="base" hangingPunct="0">
              <a:spcBef>
                <a:spcPct val="30000"/>
              </a:spcBef>
              <a:spcAft>
                <a:spcPct val="0"/>
              </a:spcAft>
              <a:defRPr sz="1200">
                <a:solidFill>
                  <a:schemeClr val="tx1"/>
                </a:solidFill>
                <a:latin typeface="Arial" charset="0"/>
                <a:ea typeface="MS PGothic" charset="0"/>
                <a:cs typeface="Arial" charset="0"/>
              </a:defRPr>
            </a:lvl9pPr>
          </a:lstStyle>
          <a:p>
            <a:fld id="{2E535DF7-C192-B142-B34A-C99907E95389}" type="slidenum">
              <a:rPr lang="en-US"/>
              <a:pPr/>
              <a:t>4</a:t>
            </a:fld>
            <a:endParaRPr lang="en-US"/>
          </a:p>
        </p:txBody>
      </p:sp>
      <p:sp>
        <p:nvSpPr>
          <p:cNvPr id="11267" name="Rectangle 2"/>
          <p:cNvSpPr>
            <a:spLocks noGrp="1" noRot="1" noChangeAspect="1" noChangeArrowheads="1" noTextEdit="1"/>
          </p:cNvSpPr>
          <p:nvPr>
            <p:ph type="sldImg"/>
          </p:nvPr>
        </p:nvSpPr>
        <p:spPr>
          <a:xfrm>
            <a:off x="924549" y="686970"/>
            <a:ext cx="5012108" cy="3429000"/>
          </a:xfrm>
          <a:ln/>
        </p:spPr>
      </p:sp>
      <p:sp>
        <p:nvSpPr>
          <p:cNvPr id="11268" name="Rectangle 3"/>
          <p:cNvSpPr>
            <a:spLocks noGrp="1" noChangeArrowheads="1"/>
          </p:cNvSpPr>
          <p:nvPr>
            <p:ph type="body" idx="1"/>
          </p:nvPr>
        </p:nvSpPr>
        <p:spPr>
          <a:xfrm>
            <a:off x="685800" y="4343985"/>
            <a:ext cx="5486400" cy="411304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GB">
              <a:ea typeface="MS PGothic"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031"/>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Arial" charset="0"/>
                <a:ea typeface="MS PGothic" charset="0"/>
                <a:cs typeface="Arial" charset="0"/>
              </a:defRPr>
            </a:lvl1pPr>
            <a:lvl2pPr marL="742950" indent="-285750">
              <a:defRPr sz="1200">
                <a:solidFill>
                  <a:schemeClr val="tx1"/>
                </a:solidFill>
                <a:latin typeface="Arial" charset="0"/>
                <a:ea typeface="MS PGothic" charset="0"/>
                <a:cs typeface="Arial" charset="0"/>
              </a:defRPr>
            </a:lvl2pPr>
            <a:lvl3pPr marL="1143000" indent="-228600">
              <a:defRPr sz="1200">
                <a:solidFill>
                  <a:schemeClr val="tx1"/>
                </a:solidFill>
                <a:latin typeface="Arial" charset="0"/>
                <a:ea typeface="MS PGothic" charset="0"/>
                <a:cs typeface="Arial" charset="0"/>
              </a:defRPr>
            </a:lvl3pPr>
            <a:lvl4pPr marL="1600200" indent="-228600">
              <a:defRPr sz="1200">
                <a:solidFill>
                  <a:schemeClr val="tx1"/>
                </a:solidFill>
                <a:latin typeface="Arial" charset="0"/>
                <a:ea typeface="MS PGothic" charset="0"/>
                <a:cs typeface="Arial" charset="0"/>
              </a:defRPr>
            </a:lvl4pPr>
            <a:lvl5pPr marL="2057400" indent="-228600">
              <a:defRPr sz="1200">
                <a:solidFill>
                  <a:schemeClr val="tx1"/>
                </a:solidFill>
                <a:latin typeface="Arial" charset="0"/>
                <a:ea typeface="MS PGothic" charset="0"/>
                <a:cs typeface="Arial" charset="0"/>
              </a:defRPr>
            </a:lvl5pPr>
            <a:lvl6pPr marL="2514600" indent="-228600" eaLnBrk="0" fontAlgn="base" hangingPunct="0">
              <a:spcBef>
                <a:spcPct val="30000"/>
              </a:spcBef>
              <a:spcAft>
                <a:spcPct val="0"/>
              </a:spcAft>
              <a:defRPr sz="1200">
                <a:solidFill>
                  <a:schemeClr val="tx1"/>
                </a:solidFill>
                <a:latin typeface="Arial" charset="0"/>
                <a:ea typeface="MS PGothic" charset="0"/>
                <a:cs typeface="Arial" charset="0"/>
              </a:defRPr>
            </a:lvl6pPr>
            <a:lvl7pPr marL="2971800" indent="-228600" eaLnBrk="0" fontAlgn="base" hangingPunct="0">
              <a:spcBef>
                <a:spcPct val="30000"/>
              </a:spcBef>
              <a:spcAft>
                <a:spcPct val="0"/>
              </a:spcAft>
              <a:defRPr sz="1200">
                <a:solidFill>
                  <a:schemeClr val="tx1"/>
                </a:solidFill>
                <a:latin typeface="Arial" charset="0"/>
                <a:ea typeface="MS PGothic" charset="0"/>
                <a:cs typeface="Arial" charset="0"/>
              </a:defRPr>
            </a:lvl7pPr>
            <a:lvl8pPr marL="3429000" indent="-228600" eaLnBrk="0" fontAlgn="base" hangingPunct="0">
              <a:spcBef>
                <a:spcPct val="30000"/>
              </a:spcBef>
              <a:spcAft>
                <a:spcPct val="0"/>
              </a:spcAft>
              <a:defRPr sz="1200">
                <a:solidFill>
                  <a:schemeClr val="tx1"/>
                </a:solidFill>
                <a:latin typeface="Arial" charset="0"/>
                <a:ea typeface="MS PGothic" charset="0"/>
                <a:cs typeface="Arial" charset="0"/>
              </a:defRPr>
            </a:lvl8pPr>
            <a:lvl9pPr marL="3886200" indent="-228600" eaLnBrk="0" fontAlgn="base" hangingPunct="0">
              <a:spcBef>
                <a:spcPct val="30000"/>
              </a:spcBef>
              <a:spcAft>
                <a:spcPct val="0"/>
              </a:spcAft>
              <a:defRPr sz="1200">
                <a:solidFill>
                  <a:schemeClr val="tx1"/>
                </a:solidFill>
                <a:latin typeface="Arial" charset="0"/>
                <a:ea typeface="MS PGothic" charset="0"/>
                <a:cs typeface="Arial" charset="0"/>
              </a:defRPr>
            </a:lvl9pPr>
          </a:lstStyle>
          <a:p>
            <a:fld id="{3B324F23-439B-324B-A6F3-1B0368577C2D}" type="slidenum">
              <a:rPr lang="en-US"/>
              <a:pPr/>
              <a:t>5</a:t>
            </a:fld>
            <a:endParaRPr lang="en-US"/>
          </a:p>
        </p:txBody>
      </p:sp>
      <p:sp>
        <p:nvSpPr>
          <p:cNvPr id="13315" name="Rectangle 2"/>
          <p:cNvSpPr>
            <a:spLocks noGrp="1" noRot="1" noChangeAspect="1" noChangeArrowheads="1" noTextEdit="1"/>
          </p:cNvSpPr>
          <p:nvPr>
            <p:ph type="sldImg"/>
          </p:nvPr>
        </p:nvSpPr>
        <p:spPr>
          <a:xfrm>
            <a:off x="924549" y="686970"/>
            <a:ext cx="5012108" cy="3429000"/>
          </a:xfrm>
          <a:ln/>
        </p:spPr>
      </p:sp>
      <p:sp>
        <p:nvSpPr>
          <p:cNvPr id="13316" name="Rectangle 3"/>
          <p:cNvSpPr>
            <a:spLocks noGrp="1" noChangeArrowheads="1"/>
          </p:cNvSpPr>
          <p:nvPr>
            <p:ph type="body" idx="1"/>
          </p:nvPr>
        </p:nvSpPr>
        <p:spPr>
          <a:xfrm>
            <a:off x="685800" y="4343985"/>
            <a:ext cx="5486400" cy="411304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GB">
              <a:ea typeface="MS PGothic"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ea typeface="MS PGothic"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ea typeface="MS PGothic"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ea typeface="MS PGothic"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ea typeface="MS PGothic"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ea typeface="MS PGothic"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p:cNvSpPr>
            <a:spLocks noGrp="1" noRot="1" noChangeAspect="1" noChangeArrowheads="1" noTextEdit="1"/>
          </p:cNvSpPr>
          <p:nvPr>
            <p:ph type="sldImg"/>
          </p:nvPr>
        </p:nvSpPr>
        <p:spPr>
          <a:ln/>
        </p:spPr>
      </p:sp>
      <p:sp>
        <p:nvSpPr>
          <p:cNvPr id="921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GB" altLang="en-US">
              <a:ea typeface="ＭＳ Ｐゴシック" charset="-128"/>
            </a:endParaRPr>
          </a:p>
        </p:txBody>
      </p:sp>
    </p:spTree>
    <p:extLst>
      <p:ext uri="{BB962C8B-B14F-4D97-AF65-F5344CB8AC3E}">
        <p14:creationId xmlns:p14="http://schemas.microsoft.com/office/powerpoint/2010/main" val="7324345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2"/>
          <p:cNvSpPr>
            <a:spLocks noGrp="1" noRot="1" noChangeAspect="1" noChangeArrowheads="1" noTextEdit="1"/>
          </p:cNvSpPr>
          <p:nvPr>
            <p:ph type="sldImg"/>
          </p:nvPr>
        </p:nvSpPr>
        <p:spPr>
          <a:ln/>
        </p:spPr>
      </p:sp>
      <p:sp>
        <p:nvSpPr>
          <p:cNvPr id="1126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GB" altLang="en-US">
              <a:ea typeface="ＭＳ Ｐゴシック" charset="-128"/>
            </a:endParaRPr>
          </a:p>
        </p:txBody>
      </p:sp>
    </p:spTree>
    <p:extLst>
      <p:ext uri="{BB962C8B-B14F-4D97-AF65-F5344CB8AC3E}">
        <p14:creationId xmlns:p14="http://schemas.microsoft.com/office/powerpoint/2010/main" val="13159112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noRot="1" noChangeAspect="1" noChangeArrowheads="1" noTextEdit="1"/>
          </p:cNvSpPr>
          <p:nvPr>
            <p:ph type="sldImg"/>
          </p:nvPr>
        </p:nvSpPr>
        <p:spPr>
          <a:ln/>
        </p:spPr>
      </p:sp>
      <p:sp>
        <p:nvSpPr>
          <p:cNvPr id="1331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GB" altLang="en-US">
              <a:ea typeface="ＭＳ Ｐゴシック" charset="-128"/>
            </a:endParaRPr>
          </a:p>
        </p:txBody>
      </p:sp>
    </p:spTree>
    <p:extLst>
      <p:ext uri="{BB962C8B-B14F-4D97-AF65-F5344CB8AC3E}">
        <p14:creationId xmlns:p14="http://schemas.microsoft.com/office/powerpoint/2010/main" val="15940688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ea typeface="MS PGothic"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t>06/03/16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t>06/03/16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2D6E88A-0186-7542-AEBC-AA33F71849EC}" type="datetimeFigureOut">
              <a:rPr lang="en-US" smtClean="0"/>
              <a:t>06/03/16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82D6E88A-0186-7542-AEBC-AA33F71849EC}" type="datetimeFigureOut">
              <a:rPr lang="en-US" smtClean="0"/>
              <a:t>06/03/16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82D6E88A-0186-7542-AEBC-AA33F71849EC}" type="datetimeFigureOut">
              <a:rPr lang="en-US" smtClean="0"/>
              <a:t>06/03/16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82D6E88A-0186-7542-AEBC-AA33F71849EC}" type="datetimeFigureOut">
              <a:rPr lang="en-US" smtClean="0"/>
              <a:t>06/03/16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D6E88A-0186-7542-AEBC-AA33F71849EC}" type="datetimeFigureOut">
              <a:rPr lang="en-US" smtClean="0"/>
              <a:t>06/03/16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2D6E88A-0186-7542-AEBC-AA33F71849EC}" type="datetimeFigureOut">
              <a:rPr lang="en-US" smtClean="0"/>
              <a:t>06/03/16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2D6E88A-0186-7542-AEBC-AA33F71849EC}" type="datetimeFigureOut">
              <a:rPr lang="en-US" smtClean="0"/>
              <a:t>06/03/16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t>06/03/16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t>06/03/16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D6E88A-0186-7542-AEBC-AA33F71849EC}" type="datetimeFigureOut">
              <a:rPr lang="en-US" smtClean="0"/>
              <a:t>06/03/16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D0109E-92B9-2D43-974A-740F294D195B}"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jpg"/></Relationships>
</file>

<file path=ppt/slides/_rels/slide16.xml.rels><?xml version="1.0" encoding="UTF-8" standalone="yes"?>
<Relationships xmlns="http://schemas.openxmlformats.org/package/2006/relationships"><Relationship Id="rId3" Type="http://schemas.openxmlformats.org/officeDocument/2006/relationships/image" Target="../media/image10.jpg"/><Relationship Id="rId4" Type="http://schemas.openxmlformats.org/officeDocument/2006/relationships/image" Target="../media/image11.png"/><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jpg"/></Relationships>
</file>

<file path=ppt/slides/_rels/slide19.xml.rels><?xml version="1.0" encoding="UTF-8" standalone="yes"?>
<Relationships xmlns="http://schemas.openxmlformats.org/package/2006/relationships"><Relationship Id="rId3" Type="http://schemas.openxmlformats.org/officeDocument/2006/relationships/image" Target="../media/image15.jpg"/><Relationship Id="rId4" Type="http://schemas.openxmlformats.org/officeDocument/2006/relationships/image" Target="../media/image16.jpg"/><Relationship Id="rId5" Type="http://schemas.openxmlformats.org/officeDocument/2006/relationships/image" Target="../media/image17.jpg"/><Relationship Id="rId1" Type="http://schemas.openxmlformats.org/officeDocument/2006/relationships/slideLayout" Target="../slideLayouts/slideLayout7.xml"/><Relationship Id="rId2" Type="http://schemas.openxmlformats.org/officeDocument/2006/relationships/image" Target="../media/image14.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9.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1.jpg"/></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4" Type="http://schemas.openxmlformats.org/officeDocument/2006/relationships/image" Target="../media/image24.png"/><Relationship Id="rId1" Type="http://schemas.openxmlformats.org/officeDocument/2006/relationships/slideLayout" Target="../slideLayouts/slideLayout7.xml"/><Relationship Id="rId2" Type="http://schemas.openxmlformats.org/officeDocument/2006/relationships/image" Target="../media/image2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5.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6.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7.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8.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9.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0.jp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1.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2.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3.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4.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5.jp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6.jp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7.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8.jp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9.jp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0.jp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41.png"/></Relationships>
</file>

<file path=ppt/slides/_rels/slide49.xml.rels><?xml version="1.0" encoding="UTF-8" standalone="yes"?>
<Relationships xmlns="http://schemas.openxmlformats.org/package/2006/relationships"><Relationship Id="rId3" Type="http://schemas.openxmlformats.org/officeDocument/2006/relationships/hyperlink" Target="https://www.youtube.com/watch?v=CTweFMSVAVs" TargetMode="External"/><Relationship Id="rId4" Type="http://schemas.openxmlformats.org/officeDocument/2006/relationships/hyperlink" Target="https://darwin.affiliatewindow.com/merchant-profile/1635" TargetMode="External"/><Relationship Id="rId1" Type="http://schemas.openxmlformats.org/officeDocument/2006/relationships/slideLayout" Target="../slideLayouts/slideLayout2.xml"/><Relationship Id="rId2" Type="http://schemas.openxmlformats.org/officeDocument/2006/relationships/hyperlink" Target="https://www.youtube.com/watch?v=4SsnC5dRkIg" TargetMode="Externa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2.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3.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simple.wiktionary.org/wiki/organization" TargetMode="External"/><Relationship Id="rId3" Type="http://schemas.openxmlformats.org/officeDocument/2006/relationships/hyperlink" Target="https://simple.wikipedia.org/w/index.php?title=European_Economic_Area&amp;action=edit&amp;redlink=1" TargetMode="Externa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t>Digital Marketing</a:t>
            </a:r>
            <a:br>
              <a:rPr lang="en-US" dirty="0" smtClean="0"/>
            </a:br>
            <a:r>
              <a:rPr lang="en-US" dirty="0" smtClean="0"/>
              <a:t>SBUS5106</a:t>
            </a:r>
            <a:endParaRPr lang="en-US" dirty="0"/>
          </a:p>
        </p:txBody>
      </p:sp>
      <p:sp>
        <p:nvSpPr>
          <p:cNvPr id="3" name="Subtitle 2"/>
          <p:cNvSpPr>
            <a:spLocks noGrp="1"/>
          </p:cNvSpPr>
          <p:nvPr>
            <p:ph type="subTitle" idx="1"/>
          </p:nvPr>
        </p:nvSpPr>
        <p:spPr/>
        <p:txBody>
          <a:bodyPr>
            <a:normAutofit/>
          </a:bodyPr>
          <a:lstStyle/>
          <a:p>
            <a:endParaRPr lang="en-US" dirty="0" smtClean="0"/>
          </a:p>
          <a:p>
            <a:r>
              <a:rPr lang="en-US" dirty="0" smtClean="0"/>
              <a:t>Session </a:t>
            </a:r>
            <a:r>
              <a:rPr lang="en-US" dirty="0"/>
              <a:t>7</a:t>
            </a:r>
            <a:r>
              <a:rPr lang="en-US" dirty="0" smtClean="0"/>
              <a:t> – </a:t>
            </a:r>
            <a:r>
              <a:rPr lang="en-US" dirty="0" smtClean="0">
                <a:solidFill>
                  <a:srgbClr val="FFFF00"/>
                </a:solidFill>
              </a:rPr>
              <a:t>Digital marketing </a:t>
            </a:r>
            <a:r>
              <a:rPr lang="en-US" dirty="0" smtClean="0">
                <a:solidFill>
                  <a:srgbClr val="FFFF00"/>
                </a:solidFill>
              </a:rPr>
              <a:t>mix, strategy </a:t>
            </a:r>
            <a:r>
              <a:rPr lang="en-US" dirty="0" smtClean="0">
                <a:solidFill>
                  <a:srgbClr val="FFFF00"/>
                </a:solidFill>
              </a:rPr>
              <a:t>and</a:t>
            </a:r>
            <a:r>
              <a:rPr lang="en-US" sz="1800" dirty="0" smtClean="0">
                <a:solidFill>
                  <a:srgbClr val="FFFF00"/>
                </a:solidFill>
              </a:rPr>
              <a:t> the macro environment</a:t>
            </a:r>
            <a:r>
              <a:rPr lang="en-US" dirty="0" smtClean="0">
                <a:solidFill>
                  <a:srgbClr val="FFFF00"/>
                </a:solidFill>
              </a:rPr>
              <a:t>.</a:t>
            </a:r>
          </a:p>
        </p:txBody>
      </p:sp>
    </p:spTree>
    <p:extLst>
      <p:ext uri="{BB962C8B-B14F-4D97-AF65-F5344CB8AC3E}">
        <p14:creationId xmlns:p14="http://schemas.microsoft.com/office/powerpoint/2010/main" val="34294954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57200" y="430213"/>
            <a:ext cx="8229600" cy="625475"/>
          </a:xfrm>
        </p:spPr>
        <p:txBody>
          <a:bodyPr/>
          <a:lstStyle/>
          <a:p>
            <a:r>
              <a:rPr lang="en-GB" sz="3200">
                <a:latin typeface="Arial" charset="0"/>
                <a:ea typeface="MS PGothic" charset="0"/>
                <a:cs typeface="Arial" charset="0"/>
              </a:rPr>
              <a:t>Digital marketing strategy essentials</a:t>
            </a:r>
            <a:endParaRPr lang="en-US" sz="3200">
              <a:latin typeface="Arial" charset="0"/>
              <a:ea typeface="MS PGothic" charset="0"/>
              <a:cs typeface="Arial" charset="0"/>
            </a:endParaRPr>
          </a:p>
        </p:txBody>
      </p:sp>
      <p:sp>
        <p:nvSpPr>
          <p:cNvPr id="12291" name="Rectangle 3"/>
          <p:cNvSpPr>
            <a:spLocks noGrp="1" noChangeArrowheads="1"/>
          </p:cNvSpPr>
          <p:nvPr>
            <p:ph type="body" idx="1"/>
          </p:nvPr>
        </p:nvSpPr>
        <p:spPr>
          <a:xfrm>
            <a:off x="463550" y="1649413"/>
            <a:ext cx="8229600" cy="4418012"/>
          </a:xfrm>
        </p:spPr>
        <p:txBody>
          <a:bodyPr/>
          <a:lstStyle/>
          <a:p>
            <a:pPr marL="330200" indent="-330200">
              <a:lnSpc>
                <a:spcPct val="90000"/>
              </a:lnSpc>
            </a:pPr>
            <a:r>
              <a:rPr lang="en-GB" sz="2400">
                <a:latin typeface="Arial" charset="0"/>
                <a:ea typeface="MS PGothic" charset="0"/>
                <a:cs typeface="Arial" charset="0"/>
              </a:rPr>
              <a:t>Digital marketing strategy is a </a:t>
            </a:r>
            <a:r>
              <a:rPr lang="en-GB" sz="2400" u="sng">
                <a:latin typeface="Arial" charset="0"/>
                <a:ea typeface="MS PGothic" charset="0"/>
                <a:cs typeface="Arial" charset="0"/>
              </a:rPr>
              <a:t>channel strategy</a:t>
            </a:r>
          </a:p>
          <a:p>
            <a:pPr marL="330200" indent="-330200">
              <a:lnSpc>
                <a:spcPct val="90000"/>
              </a:lnSpc>
            </a:pPr>
            <a:r>
              <a:rPr lang="en-GB" sz="2400">
                <a:latin typeface="Arial" charset="0"/>
                <a:ea typeface="MS PGothic" charset="0"/>
                <a:cs typeface="Arial" charset="0"/>
              </a:rPr>
              <a:t>Objectives for </a:t>
            </a:r>
            <a:r>
              <a:rPr lang="en-GB" sz="2400" u="sng">
                <a:latin typeface="Arial" charset="0"/>
                <a:ea typeface="MS PGothic" charset="0"/>
                <a:cs typeface="Arial" charset="0"/>
              </a:rPr>
              <a:t>online contribution %</a:t>
            </a:r>
            <a:r>
              <a:rPr lang="en-GB" sz="2400">
                <a:latin typeface="Arial" charset="0"/>
                <a:ea typeface="MS PGothic" charset="0"/>
                <a:cs typeface="Arial" charset="0"/>
              </a:rPr>
              <a:t> </a:t>
            </a:r>
            <a:br>
              <a:rPr lang="en-GB" sz="2400">
                <a:latin typeface="Arial" charset="0"/>
                <a:ea typeface="MS PGothic" charset="0"/>
                <a:cs typeface="Arial" charset="0"/>
              </a:rPr>
            </a:br>
            <a:r>
              <a:rPr lang="en-GB" sz="2400">
                <a:latin typeface="Arial" charset="0"/>
                <a:ea typeface="MS PGothic" charset="0"/>
                <a:cs typeface="Arial" charset="0"/>
              </a:rPr>
              <a:t>– sales, service, profitability should drive our strategy</a:t>
            </a:r>
          </a:p>
          <a:p>
            <a:pPr marL="330200" indent="-330200">
              <a:lnSpc>
                <a:spcPct val="90000"/>
              </a:lnSpc>
            </a:pPr>
            <a:r>
              <a:rPr lang="en-GB" sz="2400">
                <a:latin typeface="Arial" charset="0"/>
                <a:ea typeface="MS PGothic" charset="0"/>
                <a:cs typeface="Arial" charset="0"/>
              </a:rPr>
              <a:t>Digital marketing strategy defines how we should:</a:t>
            </a:r>
          </a:p>
          <a:p>
            <a:pPr marL="333375" lvl="2" indent="369888">
              <a:lnSpc>
                <a:spcPct val="90000"/>
              </a:lnSpc>
              <a:buFontTx/>
              <a:buAutoNum type="arabicPeriod"/>
            </a:pPr>
            <a:r>
              <a:rPr lang="en-GB" sz="2200" b="1">
                <a:latin typeface="Arial" charset="0"/>
                <a:ea typeface="MS PGothic" charset="0"/>
                <a:cs typeface="Arial" charset="0"/>
              </a:rPr>
              <a:t>Communicate benefits</a:t>
            </a:r>
            <a:r>
              <a:rPr lang="en-GB" sz="2200">
                <a:latin typeface="Arial" charset="0"/>
                <a:ea typeface="MS PGothic" charset="0"/>
                <a:cs typeface="Arial" charset="0"/>
              </a:rPr>
              <a:t> of using this channel</a:t>
            </a:r>
          </a:p>
          <a:p>
            <a:pPr marL="333375" lvl="2" indent="369888">
              <a:lnSpc>
                <a:spcPct val="90000"/>
              </a:lnSpc>
              <a:buFontTx/>
              <a:buAutoNum type="arabicPeriod"/>
            </a:pPr>
            <a:r>
              <a:rPr lang="en-GB" sz="2200" b="1">
                <a:latin typeface="Arial" charset="0"/>
                <a:ea typeface="MS PGothic" charset="0"/>
                <a:cs typeface="Arial" charset="0"/>
              </a:rPr>
              <a:t>Prioritise audiences</a:t>
            </a:r>
            <a:r>
              <a:rPr lang="en-GB" sz="2200">
                <a:latin typeface="Arial" charset="0"/>
                <a:ea typeface="MS PGothic" charset="0"/>
                <a:cs typeface="Arial" charset="0"/>
              </a:rPr>
              <a:t> targeted through channel</a:t>
            </a:r>
          </a:p>
          <a:p>
            <a:pPr marL="333375" lvl="2" indent="369888">
              <a:lnSpc>
                <a:spcPct val="90000"/>
              </a:lnSpc>
              <a:buFontTx/>
              <a:buAutoNum type="arabicPeriod"/>
            </a:pPr>
            <a:r>
              <a:rPr lang="en-GB" sz="2200" b="1">
                <a:latin typeface="Arial" charset="0"/>
                <a:ea typeface="MS PGothic" charset="0"/>
                <a:cs typeface="Arial" charset="0"/>
              </a:rPr>
              <a:t>Prioritise products</a:t>
            </a:r>
            <a:r>
              <a:rPr lang="en-GB" sz="2200">
                <a:latin typeface="Arial" charset="0"/>
                <a:ea typeface="MS PGothic" charset="0"/>
                <a:cs typeface="Arial" charset="0"/>
              </a:rPr>
              <a:t> available through channel</a:t>
            </a:r>
          </a:p>
          <a:p>
            <a:pPr marL="333375" lvl="2" indent="369888">
              <a:lnSpc>
                <a:spcPct val="90000"/>
              </a:lnSpc>
              <a:buFontTx/>
              <a:buAutoNum type="arabicPeriod"/>
            </a:pPr>
            <a:r>
              <a:rPr lang="en-GB" sz="2200" b="1">
                <a:latin typeface="Arial" charset="0"/>
                <a:ea typeface="MS PGothic" charset="0"/>
                <a:cs typeface="Arial" charset="0"/>
              </a:rPr>
              <a:t>Hit our channel leads and sales targets</a:t>
            </a:r>
          </a:p>
          <a:p>
            <a:pPr marL="993775" lvl="3" indent="-307975">
              <a:lnSpc>
                <a:spcPct val="90000"/>
              </a:lnSpc>
            </a:pPr>
            <a:r>
              <a:rPr lang="en-GB">
                <a:latin typeface="Arial" charset="0"/>
                <a:ea typeface="MS PGothic" charset="0"/>
                <a:cs typeface="Arial" charset="0"/>
              </a:rPr>
              <a:t>Acquisition, Conversion, Retention</a:t>
            </a:r>
          </a:p>
          <a:p>
            <a:pPr marL="330200" indent="-330200">
              <a:lnSpc>
                <a:spcPct val="90000"/>
              </a:lnSpc>
            </a:pPr>
            <a:r>
              <a:rPr lang="en-GB" sz="2400">
                <a:latin typeface="Arial" charset="0"/>
                <a:ea typeface="MS PGothic" charset="0"/>
                <a:cs typeface="Arial" charset="0"/>
              </a:rPr>
              <a:t>Channel strategies thrives on </a:t>
            </a:r>
            <a:r>
              <a:rPr lang="en-GB" sz="2400" u="sng">
                <a:latin typeface="Arial" charset="0"/>
                <a:ea typeface="MS PGothic" charset="0"/>
                <a:cs typeface="Arial" charset="0"/>
              </a:rPr>
              <a:t>differentials</a:t>
            </a:r>
          </a:p>
          <a:p>
            <a:pPr marL="330200" indent="-330200">
              <a:lnSpc>
                <a:spcPct val="90000"/>
              </a:lnSpc>
            </a:pPr>
            <a:r>
              <a:rPr lang="en-GB" sz="2400">
                <a:latin typeface="Arial" charset="0"/>
                <a:ea typeface="MS PGothic" charset="0"/>
                <a:cs typeface="Arial" charset="0"/>
              </a:rPr>
              <a:t>But, need to manage channel </a:t>
            </a:r>
            <a:r>
              <a:rPr lang="en-GB" sz="2400" u="sng">
                <a:latin typeface="Arial" charset="0"/>
                <a:ea typeface="MS PGothic" charset="0"/>
                <a:cs typeface="Arial" charset="0"/>
              </a:rPr>
              <a:t>integration</a:t>
            </a:r>
            <a:endParaRPr lang="en-GB" sz="2400">
              <a:latin typeface="Arial" charset="0"/>
              <a:ea typeface="MS PGothic" charset="0"/>
              <a:cs typeface="Arial" charset="0"/>
            </a:endParaRPr>
          </a:p>
        </p:txBody>
      </p:sp>
    </p:spTree>
    <p:extLst>
      <p:ext uri="{BB962C8B-B14F-4D97-AF65-F5344CB8AC3E}">
        <p14:creationId xmlns:p14="http://schemas.microsoft.com/office/powerpoint/2010/main" val="1581548762"/>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455613"/>
            <a:ext cx="8229600" cy="579437"/>
          </a:xfrm>
        </p:spPr>
        <p:txBody>
          <a:bodyPr/>
          <a:lstStyle/>
          <a:p>
            <a:r>
              <a:rPr lang="en-GB" sz="3200">
                <a:latin typeface="Arial" charset="0"/>
                <a:ea typeface="MS PGothic" charset="0"/>
                <a:cs typeface="Arial" charset="0"/>
              </a:rPr>
              <a:t>Questions for marketers</a:t>
            </a:r>
            <a:endParaRPr lang="en-US" sz="3200">
              <a:latin typeface="Arial" charset="0"/>
              <a:ea typeface="MS PGothic" charset="0"/>
              <a:cs typeface="Arial" charset="0"/>
            </a:endParaRPr>
          </a:p>
        </p:txBody>
      </p:sp>
      <p:sp>
        <p:nvSpPr>
          <p:cNvPr id="8195" name="Rectangle 3"/>
          <p:cNvSpPr txBox="1">
            <a:spLocks noChangeArrowheads="1"/>
          </p:cNvSpPr>
          <p:nvPr/>
        </p:nvSpPr>
        <p:spPr bwMode="auto">
          <a:xfrm>
            <a:off x="457200" y="161925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30200" indent="-330200">
              <a:defRPr sz="2800">
                <a:solidFill>
                  <a:schemeClr val="tx1"/>
                </a:solidFill>
                <a:latin typeface="Arial" charset="0"/>
                <a:ea typeface="MS PGothic" charset="0"/>
                <a:cs typeface="Arial" charset="0"/>
              </a:defRPr>
            </a:lvl1pPr>
            <a:lvl2pPr>
              <a:defRPr sz="2400">
                <a:solidFill>
                  <a:schemeClr val="tx1"/>
                </a:solidFill>
                <a:latin typeface="Arial" charset="0"/>
                <a:ea typeface="MS PGothic" charset="0"/>
                <a:cs typeface="Arial" charset="0"/>
              </a:defRPr>
            </a:lvl2pPr>
            <a:lvl3pPr>
              <a:defRPr sz="2400">
                <a:solidFill>
                  <a:schemeClr val="tx1"/>
                </a:solidFill>
                <a:latin typeface="Arial" charset="0"/>
                <a:ea typeface="MS PGothic" charset="0"/>
                <a:cs typeface="Arial" charset="0"/>
              </a:defRPr>
            </a:lvl3pPr>
            <a:lvl4pPr>
              <a:defRPr sz="2000">
                <a:solidFill>
                  <a:schemeClr val="tx1"/>
                </a:solidFill>
                <a:latin typeface="Arial" charset="0"/>
                <a:ea typeface="MS PGothic" charset="0"/>
                <a:cs typeface="Arial" charset="0"/>
              </a:defRPr>
            </a:lvl4pPr>
            <a:lvl5pPr>
              <a:defRPr sz="2000">
                <a:solidFill>
                  <a:schemeClr val="tx1"/>
                </a:solidFill>
                <a:latin typeface="Arial" charset="0"/>
                <a:ea typeface="MS PGothic" charset="0"/>
                <a:cs typeface="Arial" charset="0"/>
              </a:defRPr>
            </a:lvl5pPr>
            <a:lvl6pPr eaLnBrk="0" hangingPunct="0">
              <a:defRPr sz="2000">
                <a:solidFill>
                  <a:schemeClr val="tx1"/>
                </a:solidFill>
                <a:latin typeface="Arial" charset="0"/>
                <a:ea typeface="MS PGothic" charset="0"/>
                <a:cs typeface="Arial" charset="0"/>
              </a:defRPr>
            </a:lvl6pPr>
            <a:lvl7pPr eaLnBrk="0" hangingPunct="0">
              <a:defRPr sz="2000">
                <a:solidFill>
                  <a:schemeClr val="tx1"/>
                </a:solidFill>
                <a:latin typeface="Arial" charset="0"/>
                <a:ea typeface="MS PGothic" charset="0"/>
                <a:cs typeface="Arial" charset="0"/>
              </a:defRPr>
            </a:lvl7pPr>
            <a:lvl8pPr eaLnBrk="0" hangingPunct="0">
              <a:defRPr sz="2000">
                <a:solidFill>
                  <a:schemeClr val="tx1"/>
                </a:solidFill>
                <a:latin typeface="Arial" charset="0"/>
                <a:ea typeface="MS PGothic" charset="0"/>
                <a:cs typeface="Arial" charset="0"/>
              </a:defRPr>
            </a:lvl8pPr>
            <a:lvl9pPr eaLnBrk="0" hangingPunct="0">
              <a:defRPr sz="2000">
                <a:solidFill>
                  <a:schemeClr val="tx1"/>
                </a:solidFill>
                <a:latin typeface="Arial" charset="0"/>
                <a:ea typeface="MS PGothic" charset="0"/>
                <a:cs typeface="Arial" charset="0"/>
              </a:defRPr>
            </a:lvl9pPr>
          </a:lstStyle>
          <a:p>
            <a:pPr>
              <a:spcBef>
                <a:spcPct val="20000"/>
              </a:spcBef>
              <a:buFontTx/>
              <a:buChar char="•"/>
            </a:pPr>
            <a:r>
              <a:rPr lang="en-US"/>
              <a:t>What approaches can be used to create digital marketing strategies?</a:t>
            </a:r>
            <a:endParaRPr lang="en-GB"/>
          </a:p>
          <a:p>
            <a:pPr>
              <a:spcBef>
                <a:spcPct val="20000"/>
              </a:spcBef>
              <a:buFontTx/>
              <a:buChar char="•"/>
            </a:pPr>
            <a:r>
              <a:rPr lang="en-US"/>
              <a:t>How does digital marketing strategy relate to other strategy development?</a:t>
            </a:r>
            <a:endParaRPr lang="en-GB"/>
          </a:p>
          <a:p>
            <a:pPr>
              <a:spcBef>
                <a:spcPct val="20000"/>
              </a:spcBef>
              <a:buFontTx/>
              <a:buChar char="•"/>
            </a:pPr>
            <a:r>
              <a:rPr lang="en-US"/>
              <a:t>What are the key strategic options for digital marketing?</a:t>
            </a:r>
            <a:endParaRPr lang="en-GB"/>
          </a:p>
        </p:txBody>
      </p:sp>
    </p:spTree>
    <p:extLst>
      <p:ext uri="{BB962C8B-B14F-4D97-AF65-F5344CB8AC3E}">
        <p14:creationId xmlns:p14="http://schemas.microsoft.com/office/powerpoint/2010/main" val="3490244171"/>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93663" y="450850"/>
            <a:ext cx="8959850" cy="579438"/>
          </a:xfrm>
        </p:spPr>
        <p:txBody>
          <a:bodyPr/>
          <a:lstStyle/>
          <a:p>
            <a:r>
              <a:rPr lang="en-GB" sz="3200">
                <a:latin typeface="Arial" charset="0"/>
                <a:ea typeface="MS PGothic" charset="0"/>
                <a:cs typeface="Arial" charset="0"/>
              </a:rPr>
              <a:t>What is a digital marketing strategy?</a:t>
            </a:r>
            <a:endParaRPr lang="en-US" sz="3200">
              <a:latin typeface="Arial" charset="0"/>
              <a:ea typeface="MS PGothic" charset="0"/>
              <a:cs typeface="Arial" charset="0"/>
            </a:endParaRPr>
          </a:p>
        </p:txBody>
      </p:sp>
      <p:sp>
        <p:nvSpPr>
          <p:cNvPr id="2" name="Rectangle 3"/>
          <p:cNvSpPr>
            <a:spLocks noGrp="1" noChangeArrowheads="1"/>
          </p:cNvSpPr>
          <p:nvPr>
            <p:ph type="body" idx="1"/>
          </p:nvPr>
        </p:nvSpPr>
        <p:spPr>
          <a:xfrm>
            <a:off x="469900" y="1609725"/>
            <a:ext cx="8458200" cy="3344863"/>
          </a:xfrm>
        </p:spPr>
        <p:txBody>
          <a:bodyPr/>
          <a:lstStyle/>
          <a:p>
            <a:pPr defTabSz="704850"/>
            <a:r>
              <a:rPr lang="en-GB">
                <a:latin typeface="Arial" charset="0"/>
                <a:ea typeface="MS PGothic" charset="0"/>
                <a:cs typeface="Arial" charset="0"/>
              </a:rPr>
              <a:t>What is strategy?</a:t>
            </a:r>
          </a:p>
          <a:p>
            <a:pPr marL="344488" lvl="1" indent="350838" defTabSz="704850"/>
            <a:r>
              <a:rPr lang="en-GB" sz="2600">
                <a:latin typeface="Arial" charset="0"/>
                <a:ea typeface="MS PGothic" charset="0"/>
                <a:cs typeface="Arial" charset="0"/>
              </a:rPr>
              <a:t>‘Defines how we will meet our objectives.’</a:t>
            </a:r>
          </a:p>
          <a:p>
            <a:pPr marL="344488" lvl="1" indent="350838" defTabSz="704850"/>
            <a:r>
              <a:rPr lang="en-GB" sz="2600">
                <a:latin typeface="Arial" charset="0"/>
                <a:ea typeface="MS PGothic" charset="0"/>
                <a:cs typeface="Arial" charset="0"/>
              </a:rPr>
              <a:t>‘Sets allocation of resources to meet goals.’</a:t>
            </a:r>
          </a:p>
          <a:p>
            <a:pPr marL="344488" lvl="1" indent="350838" defTabSz="704850"/>
            <a:r>
              <a:rPr lang="en-GB" sz="2600">
                <a:latin typeface="Arial" charset="0"/>
                <a:ea typeface="MS PGothic" charset="0"/>
                <a:cs typeface="Arial" charset="0"/>
              </a:rPr>
              <a:t>‘Selects preferred strategic options to </a:t>
            </a:r>
            <a:br>
              <a:rPr lang="en-GB" sz="2600">
                <a:latin typeface="Arial" charset="0"/>
                <a:ea typeface="MS PGothic" charset="0"/>
                <a:cs typeface="Arial" charset="0"/>
              </a:rPr>
            </a:br>
            <a:r>
              <a:rPr lang="en-GB" sz="2600">
                <a:latin typeface="Arial" charset="0"/>
                <a:ea typeface="MS PGothic" charset="0"/>
                <a:cs typeface="Arial" charset="0"/>
              </a:rPr>
              <a:t>	compete within a market.’</a:t>
            </a:r>
          </a:p>
          <a:p>
            <a:pPr marL="344488" lvl="1" indent="350838" defTabSz="704850"/>
            <a:r>
              <a:rPr lang="en-GB" sz="2600">
                <a:latin typeface="Arial" charset="0"/>
                <a:ea typeface="MS PGothic" charset="0"/>
                <a:cs typeface="Arial" charset="0"/>
              </a:rPr>
              <a:t>‘Provides a long-term plan for the development of 	the organisation.’</a:t>
            </a:r>
            <a:endParaRPr lang="en-US" sz="2600">
              <a:latin typeface="Arial" charset="0"/>
              <a:ea typeface="MS PGothic" charset="0"/>
              <a:cs typeface="Arial" charset="0"/>
            </a:endParaRPr>
          </a:p>
        </p:txBody>
      </p:sp>
    </p:spTree>
    <p:extLst>
      <p:ext uri="{BB962C8B-B14F-4D97-AF65-F5344CB8AC3E}">
        <p14:creationId xmlns:p14="http://schemas.microsoft.com/office/powerpoint/2010/main" val="21581222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57200" y="430213"/>
            <a:ext cx="8229600" cy="625475"/>
          </a:xfrm>
        </p:spPr>
        <p:txBody>
          <a:bodyPr/>
          <a:lstStyle/>
          <a:p>
            <a:r>
              <a:rPr lang="en-GB" sz="3200">
                <a:latin typeface="Arial" charset="0"/>
                <a:ea typeface="MS PGothic" charset="0"/>
                <a:cs typeface="Arial" charset="0"/>
              </a:rPr>
              <a:t>Digital marketing strategy essentials</a:t>
            </a:r>
            <a:endParaRPr lang="en-US" sz="3200">
              <a:latin typeface="Arial" charset="0"/>
              <a:ea typeface="MS PGothic" charset="0"/>
              <a:cs typeface="Arial" charset="0"/>
            </a:endParaRPr>
          </a:p>
        </p:txBody>
      </p:sp>
      <p:sp>
        <p:nvSpPr>
          <p:cNvPr id="12291" name="Rectangle 3"/>
          <p:cNvSpPr>
            <a:spLocks noGrp="1" noChangeArrowheads="1"/>
          </p:cNvSpPr>
          <p:nvPr>
            <p:ph type="body" idx="1"/>
          </p:nvPr>
        </p:nvSpPr>
        <p:spPr>
          <a:xfrm>
            <a:off x="463550" y="1649413"/>
            <a:ext cx="8229600" cy="4418012"/>
          </a:xfrm>
        </p:spPr>
        <p:txBody>
          <a:bodyPr/>
          <a:lstStyle/>
          <a:p>
            <a:pPr marL="330200" indent="-330200">
              <a:lnSpc>
                <a:spcPct val="90000"/>
              </a:lnSpc>
            </a:pPr>
            <a:r>
              <a:rPr lang="en-GB" sz="2400">
                <a:latin typeface="Arial" charset="0"/>
                <a:ea typeface="MS PGothic" charset="0"/>
                <a:cs typeface="Arial" charset="0"/>
              </a:rPr>
              <a:t>Digital marketing strategy is a </a:t>
            </a:r>
            <a:r>
              <a:rPr lang="en-GB" sz="2400" u="sng">
                <a:latin typeface="Arial" charset="0"/>
                <a:ea typeface="MS PGothic" charset="0"/>
                <a:cs typeface="Arial" charset="0"/>
              </a:rPr>
              <a:t>channel strategy</a:t>
            </a:r>
          </a:p>
          <a:p>
            <a:pPr marL="330200" indent="-330200">
              <a:lnSpc>
                <a:spcPct val="90000"/>
              </a:lnSpc>
            </a:pPr>
            <a:r>
              <a:rPr lang="en-GB" sz="2400">
                <a:latin typeface="Arial" charset="0"/>
                <a:ea typeface="MS PGothic" charset="0"/>
                <a:cs typeface="Arial" charset="0"/>
              </a:rPr>
              <a:t>Objectives for </a:t>
            </a:r>
            <a:r>
              <a:rPr lang="en-GB" sz="2400" u="sng">
                <a:latin typeface="Arial" charset="0"/>
                <a:ea typeface="MS PGothic" charset="0"/>
                <a:cs typeface="Arial" charset="0"/>
              </a:rPr>
              <a:t>online contribution %</a:t>
            </a:r>
            <a:r>
              <a:rPr lang="en-GB" sz="2400">
                <a:latin typeface="Arial" charset="0"/>
                <a:ea typeface="MS PGothic" charset="0"/>
                <a:cs typeface="Arial" charset="0"/>
              </a:rPr>
              <a:t> </a:t>
            </a:r>
            <a:br>
              <a:rPr lang="en-GB" sz="2400">
                <a:latin typeface="Arial" charset="0"/>
                <a:ea typeface="MS PGothic" charset="0"/>
                <a:cs typeface="Arial" charset="0"/>
              </a:rPr>
            </a:br>
            <a:r>
              <a:rPr lang="en-GB" sz="2400">
                <a:latin typeface="Arial" charset="0"/>
                <a:ea typeface="MS PGothic" charset="0"/>
                <a:cs typeface="Arial" charset="0"/>
              </a:rPr>
              <a:t>– sales, service, profitability should drive our strategy</a:t>
            </a:r>
          </a:p>
          <a:p>
            <a:pPr marL="330200" indent="-330200">
              <a:lnSpc>
                <a:spcPct val="90000"/>
              </a:lnSpc>
            </a:pPr>
            <a:r>
              <a:rPr lang="en-GB" sz="2400">
                <a:latin typeface="Arial" charset="0"/>
                <a:ea typeface="MS PGothic" charset="0"/>
                <a:cs typeface="Arial" charset="0"/>
              </a:rPr>
              <a:t>Digital marketing strategy defines how we should:</a:t>
            </a:r>
          </a:p>
          <a:p>
            <a:pPr marL="333375" lvl="2" indent="369888">
              <a:lnSpc>
                <a:spcPct val="90000"/>
              </a:lnSpc>
              <a:buFontTx/>
              <a:buAutoNum type="arabicPeriod"/>
            </a:pPr>
            <a:r>
              <a:rPr lang="en-GB" sz="2200" b="1">
                <a:latin typeface="Arial" charset="0"/>
                <a:ea typeface="MS PGothic" charset="0"/>
                <a:cs typeface="Arial" charset="0"/>
              </a:rPr>
              <a:t>Communicate benefits</a:t>
            </a:r>
            <a:r>
              <a:rPr lang="en-GB" sz="2200">
                <a:latin typeface="Arial" charset="0"/>
                <a:ea typeface="MS PGothic" charset="0"/>
                <a:cs typeface="Arial" charset="0"/>
              </a:rPr>
              <a:t> of using this channel</a:t>
            </a:r>
          </a:p>
          <a:p>
            <a:pPr marL="333375" lvl="2" indent="369888">
              <a:lnSpc>
                <a:spcPct val="90000"/>
              </a:lnSpc>
              <a:buFontTx/>
              <a:buAutoNum type="arabicPeriod"/>
            </a:pPr>
            <a:r>
              <a:rPr lang="en-GB" sz="2200" b="1">
                <a:latin typeface="Arial" charset="0"/>
                <a:ea typeface="MS PGothic" charset="0"/>
                <a:cs typeface="Arial" charset="0"/>
              </a:rPr>
              <a:t>Prioritise audiences</a:t>
            </a:r>
            <a:r>
              <a:rPr lang="en-GB" sz="2200">
                <a:latin typeface="Arial" charset="0"/>
                <a:ea typeface="MS PGothic" charset="0"/>
                <a:cs typeface="Arial" charset="0"/>
              </a:rPr>
              <a:t> targeted through channel</a:t>
            </a:r>
          </a:p>
          <a:p>
            <a:pPr marL="333375" lvl="2" indent="369888">
              <a:lnSpc>
                <a:spcPct val="90000"/>
              </a:lnSpc>
              <a:buFontTx/>
              <a:buAutoNum type="arabicPeriod"/>
            </a:pPr>
            <a:r>
              <a:rPr lang="en-GB" sz="2200" b="1">
                <a:latin typeface="Arial" charset="0"/>
                <a:ea typeface="MS PGothic" charset="0"/>
                <a:cs typeface="Arial" charset="0"/>
              </a:rPr>
              <a:t>Prioritise products</a:t>
            </a:r>
            <a:r>
              <a:rPr lang="en-GB" sz="2200">
                <a:latin typeface="Arial" charset="0"/>
                <a:ea typeface="MS PGothic" charset="0"/>
                <a:cs typeface="Arial" charset="0"/>
              </a:rPr>
              <a:t> available through channel</a:t>
            </a:r>
          </a:p>
          <a:p>
            <a:pPr marL="333375" lvl="2" indent="369888">
              <a:lnSpc>
                <a:spcPct val="90000"/>
              </a:lnSpc>
              <a:buFontTx/>
              <a:buAutoNum type="arabicPeriod"/>
            </a:pPr>
            <a:r>
              <a:rPr lang="en-GB" sz="2200" b="1">
                <a:latin typeface="Arial" charset="0"/>
                <a:ea typeface="MS PGothic" charset="0"/>
                <a:cs typeface="Arial" charset="0"/>
              </a:rPr>
              <a:t>Hit our channel leads and sales targets</a:t>
            </a:r>
          </a:p>
          <a:p>
            <a:pPr marL="993775" lvl="3" indent="-307975">
              <a:lnSpc>
                <a:spcPct val="90000"/>
              </a:lnSpc>
            </a:pPr>
            <a:r>
              <a:rPr lang="en-GB">
                <a:latin typeface="Arial" charset="0"/>
                <a:ea typeface="MS PGothic" charset="0"/>
                <a:cs typeface="Arial" charset="0"/>
              </a:rPr>
              <a:t>Acquisition, Conversion, Retention</a:t>
            </a:r>
          </a:p>
          <a:p>
            <a:pPr marL="330200" indent="-330200">
              <a:lnSpc>
                <a:spcPct val="90000"/>
              </a:lnSpc>
            </a:pPr>
            <a:r>
              <a:rPr lang="en-GB" sz="2400">
                <a:latin typeface="Arial" charset="0"/>
                <a:ea typeface="MS PGothic" charset="0"/>
                <a:cs typeface="Arial" charset="0"/>
              </a:rPr>
              <a:t>Channel strategies thrives on </a:t>
            </a:r>
            <a:r>
              <a:rPr lang="en-GB" sz="2400" u="sng">
                <a:latin typeface="Arial" charset="0"/>
                <a:ea typeface="MS PGothic" charset="0"/>
                <a:cs typeface="Arial" charset="0"/>
              </a:rPr>
              <a:t>differentials</a:t>
            </a:r>
          </a:p>
          <a:p>
            <a:pPr marL="330200" indent="-330200">
              <a:lnSpc>
                <a:spcPct val="90000"/>
              </a:lnSpc>
            </a:pPr>
            <a:r>
              <a:rPr lang="en-GB" sz="2400">
                <a:latin typeface="Arial" charset="0"/>
                <a:ea typeface="MS PGothic" charset="0"/>
                <a:cs typeface="Arial" charset="0"/>
              </a:rPr>
              <a:t>But, need to manage channel </a:t>
            </a:r>
            <a:r>
              <a:rPr lang="en-GB" sz="2400" u="sng">
                <a:latin typeface="Arial" charset="0"/>
                <a:ea typeface="MS PGothic" charset="0"/>
                <a:cs typeface="Arial" charset="0"/>
              </a:rPr>
              <a:t>integration</a:t>
            </a:r>
            <a:endParaRPr lang="en-GB" sz="2400">
              <a:latin typeface="Arial" charset="0"/>
              <a:ea typeface="MS PGothic" charset="0"/>
              <a:cs typeface="Arial" charset="0"/>
            </a:endParaRPr>
          </a:p>
        </p:txBody>
      </p:sp>
    </p:spTree>
    <p:extLst>
      <p:ext uri="{BB962C8B-B14F-4D97-AF65-F5344CB8AC3E}">
        <p14:creationId xmlns:p14="http://schemas.microsoft.com/office/powerpoint/2010/main" val="151481134"/>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3"/>
          <p:cNvSpPr>
            <a:spLocks noChangeArrowheads="1"/>
          </p:cNvSpPr>
          <p:nvPr/>
        </p:nvSpPr>
        <p:spPr bwMode="auto">
          <a:xfrm>
            <a:off x="477838" y="5838825"/>
            <a:ext cx="8229600" cy="674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20000"/>
              </a:spcBef>
            </a:pPr>
            <a:r>
              <a:rPr lang="en-GB" sz="1200">
                <a:cs typeface="Arial" charset="0"/>
              </a:rPr>
              <a:t>Figure 4.3</a:t>
            </a:r>
            <a:r>
              <a:rPr lang="en-GB">
                <a:cs typeface="Arial" charset="0"/>
              </a:rPr>
              <a:t>  The SOSTAC</a:t>
            </a:r>
            <a:r>
              <a:rPr lang="en-GB" baseline="30000">
                <a:cs typeface="Arial" charset="0"/>
              </a:rPr>
              <a:t>®</a:t>
            </a:r>
            <a:r>
              <a:rPr lang="en-GB">
                <a:cs typeface="Arial" charset="0"/>
              </a:rPr>
              <a:t> planning framework applied to digital marketing strategy development</a:t>
            </a:r>
          </a:p>
          <a:p>
            <a:pPr eaLnBrk="1" hangingPunct="1">
              <a:lnSpc>
                <a:spcPct val="90000"/>
              </a:lnSpc>
              <a:spcBef>
                <a:spcPct val="20000"/>
              </a:spcBef>
            </a:pPr>
            <a:r>
              <a:rPr lang="en-GB" sz="800" i="1">
                <a:cs typeface="Arial" charset="0"/>
              </a:rPr>
              <a:t>Source</a:t>
            </a:r>
            <a:r>
              <a:rPr lang="en-GB" sz="800">
                <a:cs typeface="Arial" charset="0"/>
              </a:rPr>
              <a:t>:</a:t>
            </a:r>
            <a:r>
              <a:rPr lang="en-GB" sz="800" i="1">
                <a:cs typeface="Arial" charset="0"/>
              </a:rPr>
              <a:t> </a:t>
            </a:r>
            <a:r>
              <a:rPr lang="en-GB" sz="800">
                <a:cs typeface="Arial" charset="0"/>
              </a:rPr>
              <a:t>Chaffey and Smith (2012)</a:t>
            </a:r>
          </a:p>
        </p:txBody>
      </p:sp>
      <p:pic>
        <p:nvPicPr>
          <p:cNvPr id="20483" name="Picture 6" descr="M04NF00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3488" y="619125"/>
            <a:ext cx="6651625" cy="485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4618597"/>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p:cNvSpPr>
            <a:spLocks noChangeArrowheads="1"/>
          </p:cNvSpPr>
          <p:nvPr/>
        </p:nvSpPr>
        <p:spPr bwMode="auto">
          <a:xfrm>
            <a:off x="481013" y="5832475"/>
            <a:ext cx="8229600" cy="66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20000"/>
              </a:spcBef>
            </a:pPr>
            <a:r>
              <a:rPr lang="en-GB" sz="1200">
                <a:cs typeface="Arial" charset="0"/>
              </a:rPr>
              <a:t>Table 4.1</a:t>
            </a:r>
            <a:r>
              <a:rPr lang="en-GB">
                <a:cs typeface="Arial" charset="0"/>
              </a:rPr>
              <a:t>  Summary of typical focus for main types of strategic digital marketing initiatives</a:t>
            </a:r>
          </a:p>
        </p:txBody>
      </p:sp>
      <p:pic>
        <p:nvPicPr>
          <p:cNvPr id="16387" name="Picture 5" descr="ta_4_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62275" y="344488"/>
            <a:ext cx="3217863" cy="5408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6462115"/>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70295"/>
            <a:ext cx="8229600" cy="1143000"/>
          </a:xfrm>
        </p:spPr>
        <p:txBody>
          <a:bodyPr>
            <a:normAutofit fontScale="90000"/>
          </a:bodyPr>
          <a:lstStyle/>
          <a:p>
            <a:r>
              <a:rPr lang="en-US" dirty="0" smtClean="0"/>
              <a:t>Analytical Model Questions</a:t>
            </a:r>
            <a:br>
              <a:rPr lang="en-US" dirty="0" smtClean="0"/>
            </a:br>
            <a:r>
              <a:rPr lang="en-US" dirty="0"/>
              <a:t/>
            </a:r>
            <a:br>
              <a:rPr lang="en-US" dirty="0"/>
            </a:br>
            <a:r>
              <a:rPr lang="en-US" dirty="0" smtClean="0"/>
              <a:t>Are we capable?</a:t>
            </a:r>
            <a:br>
              <a:rPr lang="en-US" dirty="0" smtClean="0"/>
            </a:br>
            <a:r>
              <a:rPr lang="en-US" dirty="0" smtClean="0"/>
              <a:t>What channel should we target?</a:t>
            </a:r>
            <a:br>
              <a:rPr lang="en-US" dirty="0" smtClean="0"/>
            </a:br>
            <a:r>
              <a:rPr lang="en-US" dirty="0" smtClean="0"/>
              <a:t>What specific action could we take?</a:t>
            </a:r>
            <a:br>
              <a:rPr lang="en-US" dirty="0" smtClean="0"/>
            </a:br>
            <a:r>
              <a:rPr lang="en-US" dirty="0" smtClean="0"/>
              <a:t/>
            </a:r>
            <a:br>
              <a:rPr lang="en-US" dirty="0" smtClean="0"/>
            </a:br>
            <a:endParaRPr lang="en-US" dirty="0"/>
          </a:p>
        </p:txBody>
      </p:sp>
    </p:spTree>
    <p:extLst>
      <p:ext uri="{BB962C8B-B14F-4D97-AF65-F5344CB8AC3E}">
        <p14:creationId xmlns:p14="http://schemas.microsoft.com/office/powerpoint/2010/main" val="1277950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p:cNvSpPr>
            <a:spLocks noChangeArrowheads="1"/>
          </p:cNvSpPr>
          <p:nvPr/>
        </p:nvSpPr>
        <p:spPr bwMode="auto">
          <a:xfrm>
            <a:off x="477838" y="5838825"/>
            <a:ext cx="8229600" cy="674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20000"/>
              </a:spcBef>
            </a:pPr>
            <a:r>
              <a:rPr lang="en-GB" sz="1200">
                <a:cs typeface="Arial" charset="0"/>
              </a:rPr>
              <a:t>Figure 4.4</a:t>
            </a:r>
            <a:r>
              <a:rPr lang="en-GB">
                <a:cs typeface="Arial" charset="0"/>
              </a:rPr>
              <a:t>  </a:t>
            </a:r>
            <a:r>
              <a:rPr lang="en-US">
                <a:cs typeface="Arial" charset="0"/>
              </a:rPr>
              <a:t>A digital marketing capability model</a:t>
            </a:r>
            <a:endParaRPr lang="en-GB">
              <a:cs typeface="Arial" charset="0"/>
            </a:endParaRPr>
          </a:p>
          <a:p>
            <a:pPr eaLnBrk="1" hangingPunct="1">
              <a:lnSpc>
                <a:spcPct val="90000"/>
              </a:lnSpc>
              <a:spcBef>
                <a:spcPct val="20000"/>
              </a:spcBef>
            </a:pPr>
            <a:r>
              <a:rPr lang="en-GB" sz="800" i="1">
                <a:cs typeface="Arial" charset="0"/>
              </a:rPr>
              <a:t>Source</a:t>
            </a:r>
            <a:r>
              <a:rPr lang="en-GB" sz="800">
                <a:cs typeface="Arial" charset="0"/>
              </a:rPr>
              <a:t>:</a:t>
            </a:r>
            <a:r>
              <a:rPr lang="en-GB" sz="800" i="1">
                <a:cs typeface="Arial" charset="0"/>
              </a:rPr>
              <a:t> </a:t>
            </a:r>
            <a:r>
              <a:rPr lang="en-US" sz="800">
                <a:cs typeface="Arial" charset="0"/>
              </a:rPr>
              <a:t>Smart Insights (http://bit.ly/smartbenchmarking)</a:t>
            </a:r>
            <a:endParaRPr lang="en-GB" sz="800">
              <a:cs typeface="Arial" charset="0"/>
            </a:endParaRPr>
          </a:p>
        </p:txBody>
      </p:sp>
      <p:pic>
        <p:nvPicPr>
          <p:cNvPr id="22531" name="Picture 3" descr="X:\Graphics\Powerpoint\PE_UK\PE499-CHAFFEY\Final Files\GIf\ch04\M04NF004.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3700" y="487363"/>
            <a:ext cx="8356600" cy="5027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8478455"/>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3"/>
          <p:cNvSpPr>
            <a:spLocks noChangeArrowheads="1"/>
          </p:cNvSpPr>
          <p:nvPr/>
        </p:nvSpPr>
        <p:spPr bwMode="auto">
          <a:xfrm>
            <a:off x="471488" y="5829300"/>
            <a:ext cx="8229600" cy="674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20000"/>
              </a:spcBef>
            </a:pPr>
            <a:r>
              <a:rPr lang="en-GB" sz="1200">
                <a:cs typeface="Arial" charset="0"/>
              </a:rPr>
              <a:t>Figure 4.6</a:t>
            </a:r>
            <a:r>
              <a:rPr lang="en-GB">
                <a:cs typeface="Arial" charset="0"/>
              </a:rPr>
              <a:t>  A generic digital channel-specific SWOT analysis showing typical</a:t>
            </a:r>
          </a:p>
          <a:p>
            <a:pPr eaLnBrk="1" hangingPunct="1">
              <a:lnSpc>
                <a:spcPct val="90000"/>
              </a:lnSpc>
              <a:spcBef>
                <a:spcPct val="20000"/>
              </a:spcBef>
            </a:pPr>
            <a:r>
              <a:rPr lang="en-GB">
                <a:cs typeface="Arial" charset="0"/>
              </a:rPr>
              <a:t>opportunities and threats presented by digital media</a:t>
            </a:r>
          </a:p>
        </p:txBody>
      </p:sp>
      <p:pic>
        <p:nvPicPr>
          <p:cNvPr id="24579" name="Picture 6" descr="M04NF00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363" y="1077913"/>
            <a:ext cx="7375525" cy="407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08598834"/>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ChangeArrowheads="1"/>
          </p:cNvSpPr>
          <p:nvPr/>
        </p:nvSpPr>
        <p:spPr bwMode="auto">
          <a:xfrm>
            <a:off x="476250" y="5721350"/>
            <a:ext cx="82296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20000"/>
              </a:spcBef>
            </a:pPr>
            <a:r>
              <a:rPr lang="en-GB" sz="1200">
                <a:cs typeface="Arial" charset="0"/>
              </a:rPr>
              <a:t>Figure 4.7</a:t>
            </a:r>
            <a:r>
              <a:rPr lang="en-GB">
                <a:cs typeface="Arial" charset="0"/>
              </a:rPr>
              <a:t>  An example of a digital channel specific SWOT for an established multichannel brand showing how the elements of SWOT can be related to strategy formulation</a:t>
            </a:r>
          </a:p>
        </p:txBody>
      </p:sp>
      <p:pic>
        <p:nvPicPr>
          <p:cNvPr id="26627" name="Picture 7" descr="M04NF00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47900" y="325438"/>
            <a:ext cx="4619625" cy="530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69274797"/>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08816"/>
            <a:ext cx="8229600" cy="1143000"/>
          </a:xfrm>
        </p:spPr>
        <p:txBody>
          <a:bodyPr>
            <a:normAutofit fontScale="90000"/>
          </a:bodyPr>
          <a:lstStyle/>
          <a:p>
            <a:r>
              <a:rPr lang="en-US" dirty="0" smtClean="0"/>
              <a:t>How does digital marketing planning differ from traditional</a:t>
            </a:r>
            <a:endParaRPr lang="en-US" dirty="0"/>
          </a:p>
        </p:txBody>
      </p:sp>
    </p:spTree>
    <p:extLst>
      <p:ext uri="{BB962C8B-B14F-4D97-AF65-F5344CB8AC3E}">
        <p14:creationId xmlns:p14="http://schemas.microsoft.com/office/powerpoint/2010/main" val="2773702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rect-interactive-digital-marketing-planning-14-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45" y="0"/>
            <a:ext cx="9134455" cy="6858000"/>
          </a:xfrm>
          <a:prstGeom prst="rect">
            <a:avLst/>
          </a:prstGeom>
        </p:spPr>
      </p:pic>
    </p:spTree>
    <p:extLst>
      <p:ext uri="{BB962C8B-B14F-4D97-AF65-F5344CB8AC3E}">
        <p14:creationId xmlns:p14="http://schemas.microsoft.com/office/powerpoint/2010/main" val="3009596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for-startups-lecture-at-ozyegin-university-7-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978598"/>
            <a:ext cx="9139659" cy="5142849"/>
          </a:xfrm>
          <a:prstGeom prst="rect">
            <a:avLst/>
          </a:prstGeom>
        </p:spPr>
      </p:pic>
    </p:spTree>
    <p:extLst>
      <p:ext uri="{BB962C8B-B14F-4D97-AF65-F5344CB8AC3E}">
        <p14:creationId xmlns:p14="http://schemas.microsoft.com/office/powerpoint/2010/main" val="33380452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rect-interactive-digital-marketing-planning-15-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45" y="0"/>
            <a:ext cx="9134455" cy="6858000"/>
          </a:xfrm>
          <a:prstGeom prst="rect">
            <a:avLst/>
          </a:prstGeom>
        </p:spPr>
      </p:pic>
    </p:spTree>
    <p:extLst>
      <p:ext uri="{BB962C8B-B14F-4D97-AF65-F5344CB8AC3E}">
        <p14:creationId xmlns:p14="http://schemas.microsoft.com/office/powerpoint/2010/main" val="7500481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2181412"/>
            <a:ext cx="5378076" cy="4676588"/>
          </a:xfrm>
          <a:prstGeom prst="rect">
            <a:avLst/>
          </a:prstGeom>
        </p:spPr>
      </p:pic>
      <p:pic>
        <p:nvPicPr>
          <p:cNvPr id="4" name="Picture 3" descr="uofc-digital-marketing-lecture-3-28-638.jpg"/>
          <p:cNvPicPr>
            <a:picLocks noChangeAspect="1"/>
          </p:cNvPicPr>
          <p:nvPr/>
        </p:nvPicPr>
        <p:blipFill rotWithShape="1">
          <a:blip r:embed="rId3">
            <a:extLst>
              <a:ext uri="{28A0092B-C50C-407E-A947-70E740481C1C}">
                <a14:useLocalDpi xmlns:a14="http://schemas.microsoft.com/office/drawing/2010/main" val="0"/>
              </a:ext>
            </a:extLst>
          </a:blip>
          <a:srcRect l="8711" r="32149"/>
          <a:stretch/>
        </p:blipFill>
        <p:spPr>
          <a:xfrm>
            <a:off x="5378076" y="2146976"/>
            <a:ext cx="3765924" cy="4711024"/>
          </a:xfrm>
          <a:prstGeom prst="rect">
            <a:avLst/>
          </a:prstGeom>
        </p:spPr>
      </p:pic>
      <p:pic>
        <p:nvPicPr>
          <p:cNvPr id="5" name="Picture 4"/>
          <p:cNvPicPr>
            <a:picLocks noChangeAspect="1"/>
          </p:cNvPicPr>
          <p:nvPr/>
        </p:nvPicPr>
        <p:blipFill>
          <a:blip r:embed="rId4"/>
          <a:stretch>
            <a:fillRect/>
          </a:stretch>
        </p:blipFill>
        <p:spPr>
          <a:xfrm>
            <a:off x="7224657" y="0"/>
            <a:ext cx="1919343" cy="2146975"/>
          </a:xfrm>
          <a:prstGeom prst="rect">
            <a:avLst/>
          </a:prstGeom>
        </p:spPr>
      </p:pic>
      <p:sp>
        <p:nvSpPr>
          <p:cNvPr id="2" name="TextBox 1"/>
          <p:cNvSpPr txBox="1"/>
          <p:nvPr/>
        </p:nvSpPr>
        <p:spPr>
          <a:xfrm>
            <a:off x="1337938" y="655906"/>
            <a:ext cx="4040138" cy="707886"/>
          </a:xfrm>
          <a:prstGeom prst="rect">
            <a:avLst/>
          </a:prstGeom>
          <a:noFill/>
        </p:spPr>
        <p:txBody>
          <a:bodyPr wrap="none" rtlCol="0">
            <a:spAutoFit/>
          </a:bodyPr>
          <a:lstStyle/>
          <a:p>
            <a:r>
              <a:rPr lang="en-US" sz="4000" dirty="0" smtClean="0"/>
              <a:t>7Ps marketing Mix</a:t>
            </a:r>
            <a:endParaRPr lang="en-US" sz="4000" dirty="0"/>
          </a:p>
        </p:txBody>
      </p:sp>
    </p:spTree>
    <p:extLst>
      <p:ext uri="{BB962C8B-B14F-4D97-AF65-F5344CB8AC3E}">
        <p14:creationId xmlns:p14="http://schemas.microsoft.com/office/powerpoint/2010/main" val="23328087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for-startups-lecture-at-ozyegin-university-18-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169" y="1301605"/>
            <a:ext cx="9176169" cy="5163393"/>
          </a:xfrm>
          <a:prstGeom prst="rect">
            <a:avLst/>
          </a:prstGeom>
        </p:spPr>
      </p:pic>
      <p:sp>
        <p:nvSpPr>
          <p:cNvPr id="3" name="TextBox 2"/>
          <p:cNvSpPr txBox="1"/>
          <p:nvPr/>
        </p:nvSpPr>
        <p:spPr>
          <a:xfrm>
            <a:off x="530917" y="310520"/>
            <a:ext cx="8291453" cy="461665"/>
          </a:xfrm>
          <a:prstGeom prst="rect">
            <a:avLst/>
          </a:prstGeom>
          <a:noFill/>
        </p:spPr>
        <p:txBody>
          <a:bodyPr wrap="none" rtlCol="0">
            <a:spAutoFit/>
          </a:bodyPr>
          <a:lstStyle/>
          <a:p>
            <a:r>
              <a:rPr lang="en-US" sz="2400" dirty="0" smtClean="0">
                <a:solidFill>
                  <a:srgbClr val="FFFF00"/>
                </a:solidFill>
              </a:rPr>
              <a:t>Main  differences is  that Digital utilises Inbound Marketing more</a:t>
            </a:r>
            <a:endParaRPr lang="en-US" sz="2400" dirty="0">
              <a:solidFill>
                <a:srgbClr val="FFFF00"/>
              </a:solidFill>
            </a:endParaRPr>
          </a:p>
        </p:txBody>
      </p:sp>
    </p:spTree>
    <p:extLst>
      <p:ext uri="{BB962C8B-B14F-4D97-AF65-F5344CB8AC3E}">
        <p14:creationId xmlns:p14="http://schemas.microsoft.com/office/powerpoint/2010/main" val="20951997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for-startups-lecture-at-ozyegin-university-19-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87101"/>
            <a:ext cx="9144000" cy="5145292"/>
          </a:xfrm>
          <a:prstGeom prst="rect">
            <a:avLst/>
          </a:prstGeom>
        </p:spPr>
      </p:pic>
    </p:spTree>
    <p:extLst>
      <p:ext uri="{BB962C8B-B14F-4D97-AF65-F5344CB8AC3E}">
        <p14:creationId xmlns:p14="http://schemas.microsoft.com/office/powerpoint/2010/main" val="32742462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for-startups-lecture-at-ozyegin-university-23-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03" y="780799"/>
            <a:ext cx="4588332" cy="2581835"/>
          </a:xfrm>
          <a:prstGeom prst="rect">
            <a:avLst/>
          </a:prstGeom>
        </p:spPr>
      </p:pic>
      <p:pic>
        <p:nvPicPr>
          <p:cNvPr id="3" name="Picture 2" descr="digital-marketing-for-startups-lecture-at-ozyegin-university-28-638.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676" y="801620"/>
            <a:ext cx="4551328" cy="2561014"/>
          </a:xfrm>
          <a:prstGeom prst="rect">
            <a:avLst/>
          </a:prstGeom>
        </p:spPr>
      </p:pic>
      <p:pic>
        <p:nvPicPr>
          <p:cNvPr id="4" name="Picture 3" descr="digital-marketing-for-startups-lecture-at-ozyegin-university-30-638.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004" y="3362634"/>
            <a:ext cx="4588332" cy="2581835"/>
          </a:xfrm>
          <a:prstGeom prst="rect">
            <a:avLst/>
          </a:prstGeom>
        </p:spPr>
      </p:pic>
      <p:pic>
        <p:nvPicPr>
          <p:cNvPr id="5" name="Picture 4" descr="digital-marketing-for-startups-lecture-at-ozyegin-university-46-638.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29675" y="3362634"/>
            <a:ext cx="4588331" cy="2581835"/>
          </a:xfrm>
          <a:prstGeom prst="rect">
            <a:avLst/>
          </a:prstGeom>
        </p:spPr>
      </p:pic>
    </p:spTree>
    <p:extLst>
      <p:ext uri="{BB962C8B-B14F-4D97-AF65-F5344CB8AC3E}">
        <p14:creationId xmlns:p14="http://schemas.microsoft.com/office/powerpoint/2010/main" val="433040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gital-marketing-for-startups-lecture-at-ozyegin-university-48-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41" y="853670"/>
            <a:ext cx="9121159" cy="5132439"/>
          </a:xfrm>
          <a:prstGeom prst="rect">
            <a:avLst/>
          </a:prstGeom>
        </p:spPr>
      </p:pic>
    </p:spTree>
    <p:extLst>
      <p:ext uri="{BB962C8B-B14F-4D97-AF65-F5344CB8AC3E}">
        <p14:creationId xmlns:p14="http://schemas.microsoft.com/office/powerpoint/2010/main" val="4850754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ecture-1-mmm-2010-11-728.jpg"/>
          <p:cNvPicPr>
            <a:picLocks noChangeAspect="1"/>
          </p:cNvPicPr>
          <p:nvPr/>
        </p:nvPicPr>
        <p:blipFill rotWithShape="1">
          <a:blip r:embed="rId2">
            <a:extLst>
              <a:ext uri="{28A0092B-C50C-407E-A947-70E740481C1C}">
                <a14:useLocalDpi xmlns:a14="http://schemas.microsoft.com/office/drawing/2010/main" val="0"/>
              </a:ext>
            </a:extLst>
          </a:blip>
          <a:srcRect l="20834"/>
          <a:stretch/>
        </p:blipFill>
        <p:spPr>
          <a:xfrm>
            <a:off x="1905054" y="0"/>
            <a:ext cx="7238946" cy="6858000"/>
          </a:xfrm>
          <a:prstGeom prst="rect">
            <a:avLst/>
          </a:prstGeom>
        </p:spPr>
      </p:pic>
      <p:sp>
        <p:nvSpPr>
          <p:cNvPr id="3" name="TextBox 2"/>
          <p:cNvSpPr txBox="1"/>
          <p:nvPr/>
        </p:nvSpPr>
        <p:spPr>
          <a:xfrm>
            <a:off x="426815" y="2873333"/>
            <a:ext cx="1110400" cy="769441"/>
          </a:xfrm>
          <a:prstGeom prst="rect">
            <a:avLst/>
          </a:prstGeom>
          <a:noFill/>
        </p:spPr>
        <p:txBody>
          <a:bodyPr wrap="none" rtlCol="0">
            <a:spAutoFit/>
          </a:bodyPr>
          <a:lstStyle/>
          <a:p>
            <a:r>
              <a:rPr lang="en-US" sz="4400" dirty="0" smtClean="0"/>
              <a:t>4 Ps</a:t>
            </a:r>
            <a:endParaRPr lang="en-US" sz="4400" dirty="0"/>
          </a:p>
        </p:txBody>
      </p:sp>
    </p:spTree>
    <p:extLst>
      <p:ext uri="{BB962C8B-B14F-4D97-AF65-F5344CB8AC3E}">
        <p14:creationId xmlns:p14="http://schemas.microsoft.com/office/powerpoint/2010/main" val="28919964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ntroduction-to-digital-marketing-dmeleeds-14-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4136" y="0"/>
            <a:ext cx="7769863" cy="6858000"/>
          </a:xfrm>
          <a:prstGeom prst="rect">
            <a:avLst/>
          </a:prstGeom>
        </p:spPr>
      </p:pic>
      <p:sp>
        <p:nvSpPr>
          <p:cNvPr id="3" name="TextBox 2"/>
          <p:cNvSpPr txBox="1"/>
          <p:nvPr/>
        </p:nvSpPr>
        <p:spPr>
          <a:xfrm>
            <a:off x="166561" y="2800458"/>
            <a:ext cx="1026242" cy="707886"/>
          </a:xfrm>
          <a:prstGeom prst="rect">
            <a:avLst/>
          </a:prstGeom>
          <a:noFill/>
        </p:spPr>
        <p:txBody>
          <a:bodyPr wrap="none" rtlCol="0">
            <a:spAutoFit/>
          </a:bodyPr>
          <a:lstStyle/>
          <a:p>
            <a:r>
              <a:rPr lang="en-US" sz="4000" dirty="0" smtClean="0"/>
              <a:t>7 Ps</a:t>
            </a:r>
            <a:endParaRPr lang="en-US" sz="4000" dirty="0"/>
          </a:p>
        </p:txBody>
      </p:sp>
    </p:spTree>
    <p:extLst>
      <p:ext uri="{BB962C8B-B14F-4D97-AF65-F5344CB8AC3E}">
        <p14:creationId xmlns:p14="http://schemas.microsoft.com/office/powerpoint/2010/main" val="32549427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ntroduction-to-digital-marketing-dmeleeds-18-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9001" y="0"/>
            <a:ext cx="8102600" cy="6083300"/>
          </a:xfrm>
          <a:prstGeom prst="rect">
            <a:avLst/>
          </a:prstGeom>
        </p:spPr>
      </p:pic>
    </p:spTree>
    <p:extLst>
      <p:ext uri="{BB962C8B-B14F-4D97-AF65-F5344CB8AC3E}">
        <p14:creationId xmlns:p14="http://schemas.microsoft.com/office/powerpoint/2010/main" val="1677009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74700" y="214333"/>
            <a:ext cx="7581900" cy="3556000"/>
          </a:xfrm>
          <a:prstGeom prst="rect">
            <a:avLst/>
          </a:prstGeom>
        </p:spPr>
      </p:pic>
      <p:pic>
        <p:nvPicPr>
          <p:cNvPr id="3" name="Picture 2"/>
          <p:cNvPicPr>
            <a:picLocks noChangeAspect="1"/>
          </p:cNvPicPr>
          <p:nvPr/>
        </p:nvPicPr>
        <p:blipFill>
          <a:blip r:embed="rId3"/>
          <a:stretch>
            <a:fillRect/>
          </a:stretch>
        </p:blipFill>
        <p:spPr>
          <a:xfrm>
            <a:off x="774700" y="3985607"/>
            <a:ext cx="6007100" cy="1447800"/>
          </a:xfrm>
          <a:prstGeom prst="rect">
            <a:avLst/>
          </a:prstGeom>
        </p:spPr>
      </p:pic>
      <p:pic>
        <p:nvPicPr>
          <p:cNvPr id="4" name="Picture 3"/>
          <p:cNvPicPr>
            <a:picLocks noChangeAspect="1"/>
          </p:cNvPicPr>
          <p:nvPr/>
        </p:nvPicPr>
        <p:blipFill>
          <a:blip r:embed="rId4"/>
          <a:stretch>
            <a:fillRect/>
          </a:stretch>
        </p:blipFill>
        <p:spPr>
          <a:xfrm>
            <a:off x="774700" y="5579036"/>
            <a:ext cx="6184900" cy="850900"/>
          </a:xfrm>
          <a:prstGeom prst="rect">
            <a:avLst/>
          </a:prstGeom>
        </p:spPr>
      </p:pic>
      <p:sp>
        <p:nvSpPr>
          <p:cNvPr id="5" name="TextBox 4"/>
          <p:cNvSpPr txBox="1"/>
          <p:nvPr/>
        </p:nvSpPr>
        <p:spPr>
          <a:xfrm>
            <a:off x="774700" y="6488545"/>
            <a:ext cx="4879987" cy="369332"/>
          </a:xfrm>
          <a:prstGeom prst="rect">
            <a:avLst/>
          </a:prstGeom>
          <a:noFill/>
        </p:spPr>
        <p:txBody>
          <a:bodyPr wrap="none" rtlCol="0">
            <a:spAutoFit/>
          </a:bodyPr>
          <a:lstStyle/>
          <a:p>
            <a:r>
              <a:rPr lang="en-US" dirty="0" smtClean="0"/>
              <a:t>Source: Chaffey, 2015, Digital Marketing, Pearson.</a:t>
            </a:r>
            <a:endParaRPr lang="en-US" dirty="0"/>
          </a:p>
        </p:txBody>
      </p:sp>
    </p:spTree>
    <p:extLst>
      <p:ext uri="{BB962C8B-B14F-4D97-AF65-F5344CB8AC3E}">
        <p14:creationId xmlns:p14="http://schemas.microsoft.com/office/powerpoint/2010/main" val="27061189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he-new-4-ps-of-inbound-marketing-3-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65166"/>
          </a:xfrm>
          <a:prstGeom prst="rect">
            <a:avLst/>
          </a:prstGeom>
        </p:spPr>
      </p:pic>
    </p:spTree>
    <p:extLst>
      <p:ext uri="{BB962C8B-B14F-4D97-AF65-F5344CB8AC3E}">
        <p14:creationId xmlns:p14="http://schemas.microsoft.com/office/powerpoint/2010/main" val="15079030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ecture-1-mmm-2010-12-728.jpg"/>
          <p:cNvPicPr>
            <a:picLocks noChangeAspect="1"/>
          </p:cNvPicPr>
          <p:nvPr/>
        </p:nvPicPr>
        <p:blipFill rotWithShape="1">
          <a:blip r:embed="rId2">
            <a:extLst>
              <a:ext uri="{28A0092B-C50C-407E-A947-70E740481C1C}">
                <a14:useLocalDpi xmlns:a14="http://schemas.microsoft.com/office/drawing/2010/main" val="0"/>
              </a:ext>
            </a:extLst>
          </a:blip>
          <a:srcRect l="20606"/>
          <a:stretch/>
        </p:blipFill>
        <p:spPr>
          <a:xfrm>
            <a:off x="1884234" y="0"/>
            <a:ext cx="7259766" cy="6858000"/>
          </a:xfrm>
          <a:prstGeom prst="rect">
            <a:avLst/>
          </a:prstGeom>
        </p:spPr>
      </p:pic>
    </p:spTree>
    <p:extLst>
      <p:ext uri="{BB962C8B-B14F-4D97-AF65-F5344CB8AC3E}">
        <p14:creationId xmlns:p14="http://schemas.microsoft.com/office/powerpoint/2010/main" val="21664728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he-new-4-ps-of-inbound-marketing-4-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60427"/>
            <a:ext cx="8102600" cy="6083300"/>
          </a:xfrm>
          <a:prstGeom prst="rect">
            <a:avLst/>
          </a:prstGeom>
        </p:spPr>
      </p:pic>
    </p:spTree>
    <p:extLst>
      <p:ext uri="{BB962C8B-B14F-4D97-AF65-F5344CB8AC3E}">
        <p14:creationId xmlns:p14="http://schemas.microsoft.com/office/powerpoint/2010/main" val="15436816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he-new-4-ps-of-inbound-marketing-6-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1400" y="0"/>
            <a:ext cx="8102600" cy="6083300"/>
          </a:xfrm>
          <a:prstGeom prst="rect">
            <a:avLst/>
          </a:prstGeom>
        </p:spPr>
      </p:pic>
    </p:spTree>
    <p:extLst>
      <p:ext uri="{BB962C8B-B14F-4D97-AF65-F5344CB8AC3E}">
        <p14:creationId xmlns:p14="http://schemas.microsoft.com/office/powerpoint/2010/main" val="11416076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96497"/>
            <a:ext cx="8229600" cy="1143000"/>
          </a:xfrm>
        </p:spPr>
        <p:txBody>
          <a:bodyPr>
            <a:normAutofit fontScale="90000"/>
          </a:bodyPr>
          <a:lstStyle/>
          <a:p>
            <a:r>
              <a:rPr lang="en-US" dirty="0" smtClean="0">
                <a:solidFill>
                  <a:srgbClr val="FFFF00"/>
                </a:solidFill>
              </a:rPr>
              <a:t>What is the </a:t>
            </a:r>
            <a:r>
              <a:rPr lang="en-US" dirty="0" smtClean="0">
                <a:solidFill>
                  <a:srgbClr val="FFFF00"/>
                </a:solidFill>
              </a:rPr>
              <a:t>story of the digital marketing mix?</a:t>
            </a:r>
            <a:r>
              <a:rPr lang="en-US" dirty="0" smtClean="0">
                <a:solidFill>
                  <a:srgbClr val="FFFF00"/>
                </a:solidFill>
              </a:rPr>
              <a:t/>
            </a:r>
            <a:br>
              <a:rPr lang="en-US" dirty="0" smtClean="0">
                <a:solidFill>
                  <a:srgbClr val="FFFF00"/>
                </a:solidFill>
              </a:rPr>
            </a:br>
            <a:r>
              <a:rPr lang="en-US" dirty="0"/>
              <a:t/>
            </a:r>
            <a:br>
              <a:rPr lang="en-US" dirty="0"/>
            </a:br>
            <a:r>
              <a:rPr lang="en-US" dirty="0" smtClean="0"/>
              <a:t>Map out and show how you will ‘interact’ with the customer on their journey to your products and services and afterwards. </a:t>
            </a:r>
            <a:endParaRPr lang="en-US" dirty="0"/>
          </a:p>
        </p:txBody>
      </p:sp>
    </p:spTree>
    <p:extLst>
      <p:ext uri="{BB962C8B-B14F-4D97-AF65-F5344CB8AC3E}">
        <p14:creationId xmlns:p14="http://schemas.microsoft.com/office/powerpoint/2010/main" val="28237559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he-new-4-ps-of-inbound-marketing-7-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53705" y="1392144"/>
            <a:ext cx="6537176" cy="4908005"/>
          </a:xfrm>
          <a:prstGeom prst="rect">
            <a:avLst/>
          </a:prstGeom>
        </p:spPr>
      </p:pic>
      <p:sp>
        <p:nvSpPr>
          <p:cNvPr id="3" name="TextBox 2"/>
          <p:cNvSpPr txBox="1"/>
          <p:nvPr/>
        </p:nvSpPr>
        <p:spPr>
          <a:xfrm>
            <a:off x="3362472" y="398329"/>
            <a:ext cx="3232826" cy="646331"/>
          </a:xfrm>
          <a:prstGeom prst="rect">
            <a:avLst/>
          </a:prstGeom>
          <a:noFill/>
        </p:spPr>
        <p:txBody>
          <a:bodyPr wrap="none" rtlCol="0">
            <a:spAutoFit/>
          </a:bodyPr>
          <a:lstStyle/>
          <a:p>
            <a:r>
              <a:rPr lang="en-US" sz="3600" dirty="0" smtClean="0"/>
              <a:t>Create personas</a:t>
            </a:r>
            <a:endParaRPr lang="en-US" sz="3600" dirty="0"/>
          </a:p>
        </p:txBody>
      </p:sp>
    </p:spTree>
    <p:extLst>
      <p:ext uri="{BB962C8B-B14F-4D97-AF65-F5344CB8AC3E}">
        <p14:creationId xmlns:p14="http://schemas.microsoft.com/office/powerpoint/2010/main" val="330560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he-new-4-ps-of-inbound-marketing-8-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9564" y="426836"/>
            <a:ext cx="7881413" cy="5917236"/>
          </a:xfrm>
          <a:prstGeom prst="rect">
            <a:avLst/>
          </a:prstGeom>
        </p:spPr>
      </p:pic>
    </p:spTree>
    <p:extLst>
      <p:ext uri="{BB962C8B-B14F-4D97-AF65-F5344CB8AC3E}">
        <p14:creationId xmlns:p14="http://schemas.microsoft.com/office/powerpoint/2010/main" val="24295775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he-new-4-ps-of-inbound-marketing-9-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0916" y="352214"/>
            <a:ext cx="8102600" cy="6083300"/>
          </a:xfrm>
          <a:prstGeom prst="rect">
            <a:avLst/>
          </a:prstGeom>
        </p:spPr>
      </p:pic>
    </p:spTree>
    <p:extLst>
      <p:ext uri="{BB962C8B-B14F-4D97-AF65-F5344CB8AC3E}">
        <p14:creationId xmlns:p14="http://schemas.microsoft.com/office/powerpoint/2010/main" val="14589383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he-new-4-ps-of-inbound-marketing-10-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0389" y="237697"/>
            <a:ext cx="8102600" cy="6083300"/>
          </a:xfrm>
          <a:prstGeom prst="rect">
            <a:avLst/>
          </a:prstGeom>
        </p:spPr>
      </p:pic>
    </p:spTree>
    <p:extLst>
      <p:ext uri="{BB962C8B-B14F-4D97-AF65-F5344CB8AC3E}">
        <p14:creationId xmlns:p14="http://schemas.microsoft.com/office/powerpoint/2010/main" val="2568839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12923"/>
            <a:ext cx="8229600" cy="1143000"/>
          </a:xfrm>
        </p:spPr>
        <p:txBody>
          <a:bodyPr>
            <a:normAutofit fontScale="90000"/>
          </a:bodyPr>
          <a:lstStyle/>
          <a:p>
            <a:r>
              <a:rPr lang="en-US" dirty="0" smtClean="0"/>
              <a:t>What does a </a:t>
            </a:r>
            <a:r>
              <a:rPr lang="en-US" dirty="0" smtClean="0"/>
              <a:t>pull, real </a:t>
            </a:r>
            <a:r>
              <a:rPr lang="en-US" dirty="0" smtClean="0"/>
              <a:t>time, customer-centric, pull type </a:t>
            </a:r>
            <a:r>
              <a:rPr lang="en-US" dirty="0" smtClean="0">
                <a:solidFill>
                  <a:srgbClr val="FFFF00"/>
                </a:solidFill>
              </a:rPr>
              <a:t>marketing plan </a:t>
            </a:r>
            <a:r>
              <a:rPr lang="en-US" dirty="0" smtClean="0"/>
              <a:t>include?</a:t>
            </a:r>
            <a:br>
              <a:rPr lang="en-US" dirty="0" smtClean="0"/>
            </a:br>
            <a:r>
              <a:rPr lang="en-US" dirty="0"/>
              <a:t/>
            </a:r>
            <a:br>
              <a:rPr lang="en-US" dirty="0"/>
            </a:br>
            <a:r>
              <a:rPr lang="en-US" sz="2700" dirty="0" smtClean="0"/>
              <a:t>The OVP</a:t>
            </a:r>
            <a:br>
              <a:rPr lang="en-US" sz="2700" dirty="0" smtClean="0"/>
            </a:br>
            <a:r>
              <a:rPr lang="en-US" sz="2700" dirty="0" smtClean="0"/>
              <a:t>A persona</a:t>
            </a:r>
            <a:br>
              <a:rPr lang="en-US" sz="2700" dirty="0" smtClean="0"/>
            </a:br>
            <a:r>
              <a:rPr lang="en-US" sz="2700" dirty="0" smtClean="0"/>
              <a:t>A customer </a:t>
            </a:r>
            <a:r>
              <a:rPr lang="en-US" sz="2700" dirty="0" smtClean="0"/>
              <a:t>journey</a:t>
            </a:r>
            <a:br>
              <a:rPr lang="en-US" sz="2700" dirty="0" smtClean="0"/>
            </a:br>
            <a:r>
              <a:rPr lang="en-US" sz="2700" dirty="0"/>
              <a:t/>
            </a:r>
            <a:br>
              <a:rPr lang="en-US" sz="2700" dirty="0"/>
            </a:br>
            <a:r>
              <a:rPr lang="en-US" sz="2700" dirty="0" smtClean="0"/>
              <a:t>at least</a:t>
            </a:r>
            <a:endParaRPr lang="en-US" sz="2700" dirty="0"/>
          </a:p>
        </p:txBody>
      </p:sp>
    </p:spTree>
    <p:extLst>
      <p:ext uri="{BB962C8B-B14F-4D97-AF65-F5344CB8AC3E}">
        <p14:creationId xmlns:p14="http://schemas.microsoft.com/office/powerpoint/2010/main" val="5182889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lecture-two-17-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47890"/>
            <a:ext cx="9144000" cy="5510109"/>
          </a:xfrm>
          <a:prstGeom prst="rect">
            <a:avLst/>
          </a:prstGeom>
        </p:spPr>
      </p:pic>
      <p:sp>
        <p:nvSpPr>
          <p:cNvPr id="3" name="Rectangle 2"/>
          <p:cNvSpPr/>
          <p:nvPr/>
        </p:nvSpPr>
        <p:spPr>
          <a:xfrm>
            <a:off x="0" y="176980"/>
            <a:ext cx="9144000" cy="923330"/>
          </a:xfrm>
          <a:prstGeom prst="rect">
            <a:avLst/>
          </a:prstGeom>
        </p:spPr>
        <p:txBody>
          <a:bodyPr wrap="square">
            <a:spAutoFit/>
          </a:bodyPr>
          <a:lstStyle/>
          <a:p>
            <a:r>
              <a:rPr lang="en-US" dirty="0" smtClean="0">
                <a:solidFill>
                  <a:srgbClr val="FFFF00"/>
                </a:solidFill>
              </a:rPr>
              <a:t>An Online Value Proposition </a:t>
            </a:r>
            <a:r>
              <a:rPr lang="en-US" dirty="0" smtClean="0"/>
              <a:t>(OVP): A </a:t>
            </a:r>
            <a:r>
              <a:rPr lang="en-US" dirty="0"/>
              <a:t>succinct online value proposition is a crucial way to hook new visitors into your site and brand in those crucial seconds (not minutes!) that a visitor is deciding to click-on or leave your site.</a:t>
            </a:r>
          </a:p>
        </p:txBody>
      </p:sp>
    </p:spTree>
    <p:extLst>
      <p:ext uri="{BB962C8B-B14F-4D97-AF65-F5344CB8AC3E}">
        <p14:creationId xmlns:p14="http://schemas.microsoft.com/office/powerpoint/2010/main" val="22863039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lecture-two-13-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03526"/>
            <a:ext cx="9144000" cy="5754474"/>
          </a:xfrm>
          <a:prstGeom prst="rect">
            <a:avLst/>
          </a:prstGeom>
        </p:spPr>
      </p:pic>
      <p:sp>
        <p:nvSpPr>
          <p:cNvPr id="3" name="Rectangle 2"/>
          <p:cNvSpPr/>
          <p:nvPr/>
        </p:nvSpPr>
        <p:spPr>
          <a:xfrm>
            <a:off x="0" y="1"/>
            <a:ext cx="9144000" cy="954107"/>
          </a:xfrm>
          <a:prstGeom prst="rect">
            <a:avLst/>
          </a:prstGeom>
        </p:spPr>
        <p:txBody>
          <a:bodyPr wrap="square">
            <a:spAutoFit/>
          </a:bodyPr>
          <a:lstStyle/>
          <a:p>
            <a:r>
              <a:rPr lang="en-US" sz="1400" dirty="0" smtClean="0">
                <a:solidFill>
                  <a:srgbClr val="FFFF00"/>
                </a:solidFill>
              </a:rPr>
              <a:t>A </a:t>
            </a:r>
            <a:r>
              <a:rPr lang="en-US" sz="1400" dirty="0">
                <a:solidFill>
                  <a:srgbClr val="FFFF00"/>
                </a:solidFill>
              </a:rPr>
              <a:t>buyer persona </a:t>
            </a:r>
            <a:r>
              <a:rPr lang="en-US" sz="1400" dirty="0"/>
              <a:t>tells you what prospective customers are thinking and doing as they weigh their options to address a problem that your company resolves. Much more than a one-dimensional profile of the people you need to influence, or a map of their journey, actionable buyer personas reveal insights about your buyers’ decisions — the specific attitudes, concerns and criteria that drive prospective customers to choose you, your competitor or the status quo.</a:t>
            </a:r>
          </a:p>
        </p:txBody>
      </p:sp>
    </p:spTree>
    <p:extLst>
      <p:ext uri="{BB962C8B-B14F-4D97-AF65-F5344CB8AC3E}">
        <p14:creationId xmlns:p14="http://schemas.microsoft.com/office/powerpoint/2010/main" val="1641907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ofc-digital-marketing-lecture-2-16-638.jpg"/>
          <p:cNvPicPr>
            <a:picLocks noChangeAspect="1"/>
          </p:cNvPicPr>
          <p:nvPr/>
        </p:nvPicPr>
        <p:blipFill rotWithShape="1">
          <a:blip r:embed="rId2">
            <a:extLst>
              <a:ext uri="{28A0092B-C50C-407E-A947-70E740481C1C}">
                <a14:useLocalDpi xmlns:a14="http://schemas.microsoft.com/office/drawing/2010/main" val="0"/>
              </a:ext>
            </a:extLst>
          </a:blip>
          <a:srcRect t="13952"/>
          <a:stretch/>
        </p:blipFill>
        <p:spPr>
          <a:xfrm>
            <a:off x="0" y="478889"/>
            <a:ext cx="9144000" cy="5907388"/>
          </a:xfrm>
          <a:prstGeom prst="rect">
            <a:avLst/>
          </a:prstGeom>
        </p:spPr>
      </p:pic>
    </p:spTree>
    <p:extLst>
      <p:ext uri="{BB962C8B-B14F-4D97-AF65-F5344CB8AC3E}">
        <p14:creationId xmlns:p14="http://schemas.microsoft.com/office/powerpoint/2010/main" val="1252603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ofc-digital-marketing-lecture-2-17-638.jpg"/>
          <p:cNvPicPr>
            <a:picLocks noChangeAspect="1"/>
          </p:cNvPicPr>
          <p:nvPr/>
        </p:nvPicPr>
        <p:blipFill rotWithShape="1">
          <a:blip r:embed="rId2">
            <a:extLst>
              <a:ext uri="{28A0092B-C50C-407E-A947-70E740481C1C}">
                <a14:useLocalDpi xmlns:a14="http://schemas.microsoft.com/office/drawing/2010/main" val="0"/>
              </a:ext>
            </a:extLst>
          </a:blip>
          <a:srcRect t="15231"/>
          <a:stretch/>
        </p:blipFill>
        <p:spPr>
          <a:xfrm>
            <a:off x="0" y="1238865"/>
            <a:ext cx="9144000" cy="5619135"/>
          </a:xfrm>
          <a:prstGeom prst="rect">
            <a:avLst/>
          </a:prstGeom>
        </p:spPr>
      </p:pic>
      <p:sp>
        <p:nvSpPr>
          <p:cNvPr id="3" name="Rectangle 2"/>
          <p:cNvSpPr/>
          <p:nvPr/>
        </p:nvSpPr>
        <p:spPr>
          <a:xfrm>
            <a:off x="0" y="14805"/>
            <a:ext cx="9144000" cy="923330"/>
          </a:xfrm>
          <a:prstGeom prst="rect">
            <a:avLst/>
          </a:prstGeom>
        </p:spPr>
        <p:txBody>
          <a:bodyPr wrap="square">
            <a:spAutoFit/>
          </a:bodyPr>
          <a:lstStyle/>
          <a:p>
            <a:r>
              <a:rPr lang="en-US" dirty="0" smtClean="0">
                <a:solidFill>
                  <a:srgbClr val="FFFF00"/>
                </a:solidFill>
              </a:rPr>
              <a:t>A customer </a:t>
            </a:r>
            <a:r>
              <a:rPr lang="en-US" dirty="0">
                <a:solidFill>
                  <a:srgbClr val="FFFF00"/>
                </a:solidFill>
              </a:rPr>
              <a:t>journey </a:t>
            </a:r>
            <a:r>
              <a:rPr lang="en-US" dirty="0"/>
              <a:t>mapping is an essential way for organisations to visualise the customers’ experience through their eyes. It enables brands to really understand how consumers see things at key touch points in the journey.</a:t>
            </a:r>
          </a:p>
        </p:txBody>
      </p:sp>
    </p:spTree>
    <p:extLst>
      <p:ext uri="{BB962C8B-B14F-4D97-AF65-F5344CB8AC3E}">
        <p14:creationId xmlns:p14="http://schemas.microsoft.com/office/powerpoint/2010/main" val="31426106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80548" y="1334801"/>
            <a:ext cx="6070600" cy="1854200"/>
          </a:xfrm>
          <a:prstGeom prst="rect">
            <a:avLst/>
          </a:prstGeom>
        </p:spPr>
      </p:pic>
      <p:sp>
        <p:nvSpPr>
          <p:cNvPr id="3" name="Rectangle 2"/>
          <p:cNvSpPr/>
          <p:nvPr/>
        </p:nvSpPr>
        <p:spPr>
          <a:xfrm>
            <a:off x="1380548" y="3189002"/>
            <a:ext cx="6070600" cy="2031325"/>
          </a:xfrm>
          <a:prstGeom prst="rect">
            <a:avLst/>
          </a:prstGeom>
        </p:spPr>
        <p:txBody>
          <a:bodyPr wrap="square">
            <a:spAutoFit/>
          </a:bodyPr>
          <a:lstStyle/>
          <a:p>
            <a:r>
              <a:rPr lang="en-US" dirty="0"/>
              <a:t>A good customer journey map should be able to convey the story on its own, without the need for supplementary documentation. It should be a visual representation of the online experience that is easily understandable and enables the identification of key customer touch points. Your customer journey map can then provide a great foundation on which to build your optimisation strategy.</a:t>
            </a:r>
          </a:p>
        </p:txBody>
      </p:sp>
    </p:spTree>
    <p:extLst>
      <p:ext uri="{BB962C8B-B14F-4D97-AF65-F5344CB8AC3E}">
        <p14:creationId xmlns:p14="http://schemas.microsoft.com/office/powerpoint/2010/main" val="41439973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z="3700" dirty="0">
                <a:solidFill>
                  <a:srgbClr val="8FCC8F"/>
                </a:solidFill>
              </a:rPr>
              <a:t>DIGITAL Marketing</a:t>
            </a:r>
            <a:br>
              <a:rPr lang="en-GB" sz="3700" dirty="0">
                <a:solidFill>
                  <a:srgbClr val="8FCC8F"/>
                </a:solidFill>
              </a:rPr>
            </a:br>
            <a:endParaRPr lang="en-GB" sz="3700" dirty="0">
              <a:solidFill>
                <a:srgbClr val="8FCC8F"/>
              </a:solidFill>
            </a:endParaRPr>
          </a:p>
        </p:txBody>
      </p:sp>
      <p:sp>
        <p:nvSpPr>
          <p:cNvPr id="5" name="Text Placeholder 4"/>
          <p:cNvSpPr>
            <a:spLocks noGrp="1"/>
          </p:cNvSpPr>
          <p:nvPr>
            <p:ph type="body" idx="1"/>
          </p:nvPr>
        </p:nvSpPr>
        <p:spPr/>
        <p:txBody>
          <a:bodyPr/>
          <a:lstStyle/>
          <a:p>
            <a:r>
              <a:rPr lang="en-US" altLang="en-US" sz="2100" dirty="0"/>
              <a:t/>
            </a:r>
            <a:br>
              <a:rPr lang="en-US" altLang="en-US" sz="2100" dirty="0"/>
            </a:br>
            <a:r>
              <a:rPr lang="en-US" altLang="en-US" sz="2100" dirty="0"/>
              <a:t/>
            </a:r>
            <a:br>
              <a:rPr lang="en-US" altLang="en-US" sz="2100" dirty="0"/>
            </a:br>
            <a:r>
              <a:rPr lang="en-US" altLang="en-US" sz="2100" dirty="0">
                <a:solidFill>
                  <a:schemeClr val="tx1"/>
                </a:solidFill>
              </a:rPr>
              <a:t>The Internet </a:t>
            </a:r>
            <a:br>
              <a:rPr lang="en-US" altLang="en-US" sz="2100" dirty="0">
                <a:solidFill>
                  <a:schemeClr val="tx1"/>
                </a:solidFill>
              </a:rPr>
            </a:br>
            <a:r>
              <a:rPr lang="en-US" altLang="en-US" sz="2100" dirty="0">
                <a:solidFill>
                  <a:schemeClr val="tx1"/>
                </a:solidFill>
              </a:rPr>
              <a:t>macro-environment</a:t>
            </a:r>
            <a:endParaRPr lang="en-US" altLang="en-US" sz="2100" dirty="0"/>
          </a:p>
        </p:txBody>
      </p:sp>
    </p:spTree>
    <p:extLst>
      <p:ext uri="{BB962C8B-B14F-4D97-AF65-F5344CB8AC3E}">
        <p14:creationId xmlns:p14="http://schemas.microsoft.com/office/powerpoint/2010/main" val="561977343"/>
      </p:ext>
    </p:extLst>
  </p:cSld>
  <p:clrMapOvr>
    <a:masterClrMapping/>
  </p:clrMapOvr>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lecture-two-3-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65166"/>
          </a:xfrm>
          <a:prstGeom prst="rect">
            <a:avLst/>
          </a:prstGeom>
        </p:spPr>
      </p:pic>
    </p:spTree>
    <p:extLst>
      <p:ext uri="{BB962C8B-B14F-4D97-AF65-F5344CB8AC3E}">
        <p14:creationId xmlns:p14="http://schemas.microsoft.com/office/powerpoint/2010/main" val="42702382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2"/>
          <p:cNvSpPr>
            <a:spLocks noGrp="1" noChangeArrowheads="1"/>
          </p:cNvSpPr>
          <p:nvPr>
            <p:ph type="title"/>
          </p:nvPr>
        </p:nvSpPr>
        <p:spPr>
          <a:xfrm>
            <a:off x="457200" y="542926"/>
            <a:ext cx="8229600" cy="579439"/>
          </a:xfrm>
        </p:spPr>
        <p:txBody>
          <a:bodyPr/>
          <a:lstStyle/>
          <a:p>
            <a:r>
              <a:rPr lang="en-GB" altLang="en-US" sz="3200"/>
              <a:t>Questions for marketers</a:t>
            </a:r>
            <a:endParaRPr lang="en-US" altLang="en-US" sz="3200"/>
          </a:p>
        </p:txBody>
      </p:sp>
      <p:sp>
        <p:nvSpPr>
          <p:cNvPr id="8194" name="Rectangle 3"/>
          <p:cNvSpPr>
            <a:spLocks noGrp="1" noChangeArrowheads="1"/>
          </p:cNvSpPr>
          <p:nvPr>
            <p:ph type="body" idx="1"/>
          </p:nvPr>
        </p:nvSpPr>
        <p:spPr>
          <a:xfrm>
            <a:off x="434976" y="1168400"/>
            <a:ext cx="8355013" cy="5500688"/>
          </a:xfrm>
        </p:spPr>
        <p:txBody>
          <a:bodyPr>
            <a:normAutofit/>
          </a:bodyPr>
          <a:lstStyle/>
          <a:p>
            <a:pPr marL="363530" indent="-363530"/>
            <a:r>
              <a:rPr lang="en-US" altLang="en-US" sz="2200"/>
              <a:t>How important are macro environmental changes to my digital marketing strategy?  </a:t>
            </a:r>
            <a:endParaRPr lang="en-GB" altLang="en-US" sz="2200"/>
          </a:p>
          <a:p>
            <a:pPr marL="363530" indent="-363530"/>
            <a:r>
              <a:rPr lang="en-US" altLang="en-US" sz="2200"/>
              <a:t>How can I ensure my online marketing activities are consistent with evolving culture and ethical standards of online communities?</a:t>
            </a:r>
            <a:endParaRPr lang="en-GB" altLang="en-US" sz="2200"/>
          </a:p>
          <a:p>
            <a:pPr marL="363530" indent="-363530"/>
            <a:r>
              <a:rPr lang="en-US" altLang="en-US" sz="2200"/>
              <a:t>How important is it for me to understand technological innovations?</a:t>
            </a:r>
            <a:endParaRPr lang="en-GB" altLang="en-US" sz="2200"/>
          </a:p>
          <a:p>
            <a:pPr marL="363530" indent="-363530"/>
            <a:r>
              <a:rPr lang="en-US" altLang="en-US" sz="2200"/>
              <a:t>Which laws am I subject to when marketing online?</a:t>
            </a:r>
            <a:endParaRPr lang="en-GB" altLang="en-US" sz="2200"/>
          </a:p>
          <a:p>
            <a:pPr marL="363530" indent="-363530"/>
            <a:r>
              <a:rPr lang="en-US" altLang="en-US" sz="2200"/>
              <a:t>How is social media marketing likely to impact on my business and  what changes do I need to make in order to react to social changes in the online market place?</a:t>
            </a:r>
            <a:endParaRPr lang="en-GB" altLang="en-US" sz="2200"/>
          </a:p>
          <a:p>
            <a:pPr marL="363530" indent="-363530"/>
            <a:r>
              <a:rPr lang="en-US" altLang="en-US" sz="2200"/>
              <a:t>What are the political influences which could influence my digital marketing planning? </a:t>
            </a:r>
            <a:endParaRPr lang="en-GB" altLang="en-US" sz="2200"/>
          </a:p>
          <a:p>
            <a:pPr marL="363530" indent="-363530"/>
            <a:r>
              <a:rPr lang="en-US" altLang="en-US" sz="2200"/>
              <a:t>How do I keep up in a constantly changing marketing environement?</a:t>
            </a:r>
            <a:endParaRPr lang="en-GB" altLang="en-US" sz="2200"/>
          </a:p>
        </p:txBody>
      </p:sp>
    </p:spTree>
    <p:extLst>
      <p:ext uri="{BB962C8B-B14F-4D97-AF65-F5344CB8AC3E}">
        <p14:creationId xmlns:p14="http://schemas.microsoft.com/office/powerpoint/2010/main" val="511254128"/>
      </p:ext>
    </p:extLst>
  </p:cSld>
  <p:clrMapOvr>
    <a:masterClrMapping/>
  </p:clrMapOvr>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Title 1"/>
          <p:cNvSpPr>
            <a:spLocks noGrp="1"/>
          </p:cNvSpPr>
          <p:nvPr>
            <p:ph type="title"/>
          </p:nvPr>
        </p:nvSpPr>
        <p:spPr>
          <a:xfrm>
            <a:off x="457200" y="531814"/>
            <a:ext cx="8229600" cy="579437"/>
          </a:xfrm>
        </p:spPr>
        <p:txBody>
          <a:bodyPr>
            <a:normAutofit/>
          </a:bodyPr>
          <a:lstStyle/>
          <a:p>
            <a:r>
              <a:rPr lang="en-US" altLang="en-US" sz="3200" dirty="0"/>
              <a:t>Why review </a:t>
            </a:r>
            <a:r>
              <a:rPr lang="en-US" altLang="en-US" sz="3200"/>
              <a:t>the macro-environment</a:t>
            </a:r>
            <a:r>
              <a:rPr lang="en-US" altLang="en-US" sz="3200" dirty="0"/>
              <a:t>?</a:t>
            </a:r>
          </a:p>
        </p:txBody>
      </p:sp>
      <p:sp>
        <p:nvSpPr>
          <p:cNvPr id="10242" name="Content Placeholder 2"/>
          <p:cNvSpPr>
            <a:spLocks noGrp="1"/>
          </p:cNvSpPr>
          <p:nvPr>
            <p:ph idx="1"/>
          </p:nvPr>
        </p:nvSpPr>
        <p:spPr>
          <a:xfrm>
            <a:off x="792163" y="1144588"/>
            <a:ext cx="8229600" cy="3306763"/>
          </a:xfrm>
        </p:spPr>
        <p:txBody>
          <a:bodyPr/>
          <a:lstStyle/>
          <a:p>
            <a:pPr marL="0" indent="0">
              <a:buNone/>
            </a:pPr>
            <a:r>
              <a:rPr lang="en-US" altLang="en-US" sz="2600" dirty="0"/>
              <a:t>“</a:t>
            </a:r>
            <a:r>
              <a:rPr lang="en-US" altLang="ja-JP" sz="2600" i="1" dirty="0"/>
              <a:t>The main reason for keeping track of changes in the macro-environment is to be aware of how changes in social </a:t>
            </a:r>
            <a:r>
              <a:rPr lang="en-US" altLang="ja-JP" sz="2600" i="1" dirty="0" err="1"/>
              <a:t>behaviour</a:t>
            </a:r>
            <a:r>
              <a:rPr lang="en-US" altLang="ja-JP" sz="2600" i="1" dirty="0"/>
              <a:t>, new laws,  technological innovation  can create opportunities or threats. </a:t>
            </a:r>
            <a:r>
              <a:rPr lang="en-US" altLang="ja-JP" sz="2600" b="1" i="1" dirty="0"/>
              <a:t>Organisations that monitor and respond effectively to their macro-environment can create differentiation and competitive advantages which enable the business to survive and prosper</a:t>
            </a:r>
            <a:r>
              <a:rPr lang="en-US" altLang="ja-JP" sz="2600" i="1" dirty="0"/>
              <a:t>.</a:t>
            </a:r>
            <a:endParaRPr lang="en-US" altLang="en-US" sz="2600" dirty="0"/>
          </a:p>
        </p:txBody>
      </p:sp>
    </p:spTree>
    <p:extLst>
      <p:ext uri="{BB962C8B-B14F-4D97-AF65-F5344CB8AC3E}">
        <p14:creationId xmlns:p14="http://schemas.microsoft.com/office/powerpoint/2010/main" val="347319125"/>
      </p:ext>
    </p:extLst>
  </p:cSld>
  <p:clrMapOvr>
    <a:masterClrMapping/>
  </p:clrMapOvr>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lecture-two-4-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1400" y="0"/>
            <a:ext cx="8102600" cy="6083300"/>
          </a:xfrm>
          <a:prstGeom prst="rect">
            <a:avLst/>
          </a:prstGeom>
        </p:spPr>
      </p:pic>
    </p:spTree>
    <p:extLst>
      <p:ext uri="{BB962C8B-B14F-4D97-AF65-F5344CB8AC3E}">
        <p14:creationId xmlns:p14="http://schemas.microsoft.com/office/powerpoint/2010/main" val="40524236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Title 1"/>
          <p:cNvSpPr>
            <a:spLocks noGrp="1"/>
          </p:cNvSpPr>
          <p:nvPr>
            <p:ph type="title"/>
          </p:nvPr>
        </p:nvSpPr>
        <p:spPr>
          <a:xfrm>
            <a:off x="457200" y="531814"/>
            <a:ext cx="8229600" cy="579437"/>
          </a:xfrm>
        </p:spPr>
        <p:txBody>
          <a:bodyPr/>
          <a:lstStyle/>
          <a:p>
            <a:r>
              <a:rPr lang="en-US" altLang="en-US" sz="3200" dirty="0"/>
              <a:t>Key micro-environment factors</a:t>
            </a:r>
          </a:p>
        </p:txBody>
      </p:sp>
      <p:sp>
        <p:nvSpPr>
          <p:cNvPr id="12290" name="Content Placeholder 2"/>
          <p:cNvSpPr>
            <a:spLocks noGrp="1"/>
          </p:cNvSpPr>
          <p:nvPr>
            <p:ph idx="1"/>
          </p:nvPr>
        </p:nvSpPr>
        <p:spPr/>
        <p:txBody>
          <a:bodyPr>
            <a:normAutofit fontScale="62500" lnSpcReduction="20000"/>
          </a:bodyPr>
          <a:lstStyle/>
          <a:p>
            <a:pPr marL="373053" indent="-373053"/>
            <a:r>
              <a:rPr lang="en-GB" altLang="en-US" dirty="0"/>
              <a:t>Political </a:t>
            </a:r>
            <a:r>
              <a:rPr lang="en-GB" altLang="en-US" dirty="0" smtClean="0"/>
              <a:t>forces</a:t>
            </a:r>
          </a:p>
          <a:p>
            <a:pPr marL="773103" lvl="1" indent="-373053"/>
            <a:r>
              <a:rPr lang="en-GB" altLang="en-US" dirty="0" smtClean="0"/>
              <a:t>Change in governments and/or governmental structures (EU) and trade agreements</a:t>
            </a:r>
            <a:endParaRPr lang="en-GB" altLang="en-US" dirty="0"/>
          </a:p>
          <a:p>
            <a:pPr marL="373053" indent="-373053"/>
            <a:r>
              <a:rPr lang="en-GB" altLang="en-US" dirty="0"/>
              <a:t>Economic </a:t>
            </a:r>
            <a:r>
              <a:rPr lang="en-GB" altLang="en-US" dirty="0" smtClean="0"/>
              <a:t>forces</a:t>
            </a:r>
          </a:p>
          <a:p>
            <a:pPr marL="773103" lvl="1" indent="-373053"/>
            <a:r>
              <a:rPr lang="en-GB" altLang="en-US" dirty="0" smtClean="0"/>
              <a:t>Taxation laws, operating laws influences of the wider global marketplace</a:t>
            </a:r>
            <a:endParaRPr lang="en-GB" altLang="en-US" dirty="0"/>
          </a:p>
          <a:p>
            <a:pPr marL="373053" indent="-373053"/>
            <a:r>
              <a:rPr lang="en-GB" altLang="en-US" dirty="0"/>
              <a:t>Social </a:t>
            </a:r>
            <a:r>
              <a:rPr lang="en-GB" altLang="en-US" dirty="0" smtClean="0"/>
              <a:t>forces</a:t>
            </a:r>
          </a:p>
          <a:p>
            <a:pPr marL="773103" lvl="1" indent="-373053"/>
            <a:r>
              <a:rPr lang="en-GB" altLang="en-US" dirty="0" smtClean="0"/>
              <a:t>Globalisation and the commodification of all goods and services through capitalist approaches, social responsibility (Corporate), ethics.</a:t>
            </a:r>
            <a:endParaRPr lang="en-GB" altLang="en-US" dirty="0"/>
          </a:p>
          <a:p>
            <a:pPr marL="373053" indent="-373053"/>
            <a:r>
              <a:rPr lang="en-GB" altLang="en-US" dirty="0"/>
              <a:t>Technological </a:t>
            </a:r>
            <a:r>
              <a:rPr lang="en-GB" altLang="en-US" dirty="0" smtClean="0"/>
              <a:t>forces</a:t>
            </a:r>
          </a:p>
          <a:p>
            <a:pPr marL="773103" lvl="1" indent="-373053"/>
            <a:r>
              <a:rPr lang="en-GB" altLang="en-US" dirty="0" smtClean="0"/>
              <a:t>Digital disruption, online customer relationships</a:t>
            </a:r>
            <a:endParaRPr lang="en-GB" altLang="en-US" dirty="0"/>
          </a:p>
          <a:p>
            <a:pPr marL="373053" indent="-373053"/>
            <a:r>
              <a:rPr lang="en-GB" altLang="en-US" dirty="0">
                <a:solidFill>
                  <a:srgbClr val="FFFF00"/>
                </a:solidFill>
              </a:rPr>
              <a:t>Legal forces </a:t>
            </a:r>
          </a:p>
          <a:p>
            <a:pPr marL="773103" lvl="1" indent="-373053"/>
            <a:r>
              <a:rPr lang="en-GB" altLang="en-US" dirty="0" smtClean="0">
                <a:solidFill>
                  <a:srgbClr val="FFFF00"/>
                </a:solidFill>
              </a:rPr>
              <a:t>Adherence to laws pertaining to personal information, security, &amp; selling</a:t>
            </a:r>
            <a:endParaRPr lang="en-GB" altLang="en-US" dirty="0">
              <a:solidFill>
                <a:srgbClr val="FFFF00"/>
              </a:solidFill>
            </a:endParaRPr>
          </a:p>
          <a:p>
            <a:pPr marL="373053" indent="-373053"/>
            <a:r>
              <a:rPr lang="en-GB" altLang="en-US" dirty="0"/>
              <a:t>Environmental </a:t>
            </a:r>
            <a:r>
              <a:rPr lang="en-GB" altLang="en-US" dirty="0" smtClean="0"/>
              <a:t>forces</a:t>
            </a:r>
          </a:p>
          <a:p>
            <a:pPr marL="773103" lvl="1" indent="-373053"/>
            <a:r>
              <a:rPr lang="en-GB" altLang="en-US" dirty="0" smtClean="0"/>
              <a:t>Sustainability and environmental impact</a:t>
            </a:r>
            <a:endParaRPr lang="en-GB" altLang="en-US" dirty="0"/>
          </a:p>
          <a:p>
            <a:pPr marL="373053" indent="-373053"/>
            <a:endParaRPr lang="en-GB" altLang="en-US" dirty="0"/>
          </a:p>
        </p:txBody>
      </p:sp>
    </p:spTree>
    <p:extLst>
      <p:ext uri="{BB962C8B-B14F-4D97-AF65-F5344CB8AC3E}">
        <p14:creationId xmlns:p14="http://schemas.microsoft.com/office/powerpoint/2010/main" val="3048118365"/>
      </p:ext>
    </p:extLst>
  </p:cSld>
  <p:clrMapOvr>
    <a:masterClrMapping/>
  </p:clrMapOvr>
  <p:timing>
    <p:tnLst>
      <p:par>
        <p:cTn xmlns:p14="http://schemas.microsoft.com/office/powerpoint/2010/mai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gital-marketing-lecture-two-5-63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1400" y="185644"/>
            <a:ext cx="8102600" cy="6083300"/>
          </a:xfrm>
          <a:prstGeom prst="rect">
            <a:avLst/>
          </a:prstGeom>
        </p:spPr>
      </p:pic>
    </p:spTree>
    <p:extLst>
      <p:ext uri="{BB962C8B-B14F-4D97-AF65-F5344CB8AC3E}">
        <p14:creationId xmlns:p14="http://schemas.microsoft.com/office/powerpoint/2010/main" val="6185514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0168" y="2217465"/>
            <a:ext cx="2957323" cy="864082"/>
          </a:xfrm>
        </p:spPr>
        <p:txBody>
          <a:bodyPr>
            <a:noAutofit/>
          </a:bodyPr>
          <a:lstStyle/>
          <a:p>
            <a:r>
              <a:rPr lang="en-GB" altLang="en-US" sz="3200" dirty="0" smtClean="0"/>
              <a:t>Political &amp; Environmental</a:t>
            </a:r>
            <a:r>
              <a:rPr lang="en-GB" altLang="en-US" sz="3200" dirty="0"/>
              <a:t/>
            </a:r>
            <a:br>
              <a:rPr lang="en-GB" altLang="en-US" sz="3200" dirty="0"/>
            </a:br>
            <a:endParaRPr lang="en-US" sz="3200" dirty="0"/>
          </a:p>
        </p:txBody>
      </p:sp>
      <p:sp>
        <p:nvSpPr>
          <p:cNvPr id="3" name="Title 1"/>
          <p:cNvSpPr txBox="1">
            <a:spLocks/>
          </p:cNvSpPr>
          <p:nvPr/>
        </p:nvSpPr>
        <p:spPr>
          <a:xfrm>
            <a:off x="4787814" y="1898697"/>
            <a:ext cx="3009375" cy="92258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600" dirty="0" smtClean="0"/>
              <a:t>Economic</a:t>
            </a:r>
            <a:endParaRPr lang="en-US" sz="3600" dirty="0"/>
          </a:p>
        </p:txBody>
      </p:sp>
      <p:sp>
        <p:nvSpPr>
          <p:cNvPr id="4" name="Title 1"/>
          <p:cNvSpPr txBox="1">
            <a:spLocks/>
          </p:cNvSpPr>
          <p:nvPr/>
        </p:nvSpPr>
        <p:spPr>
          <a:xfrm>
            <a:off x="1425342" y="4376424"/>
            <a:ext cx="1905900" cy="7664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600" smtClean="0"/>
              <a:t>Social</a:t>
            </a:r>
            <a:endParaRPr lang="en-US" sz="3600" dirty="0"/>
          </a:p>
        </p:txBody>
      </p:sp>
      <p:sp>
        <p:nvSpPr>
          <p:cNvPr id="5" name="Title 1"/>
          <p:cNvSpPr txBox="1">
            <a:spLocks/>
          </p:cNvSpPr>
          <p:nvPr/>
        </p:nvSpPr>
        <p:spPr>
          <a:xfrm>
            <a:off x="4787814" y="4227799"/>
            <a:ext cx="3134296"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200" smtClean="0"/>
              <a:t>Technological</a:t>
            </a:r>
            <a:endParaRPr lang="en-US" sz="3200" dirty="0"/>
          </a:p>
        </p:txBody>
      </p:sp>
      <p:sp>
        <p:nvSpPr>
          <p:cNvPr id="6" name="Title 1"/>
          <p:cNvSpPr txBox="1">
            <a:spLocks/>
          </p:cNvSpPr>
          <p:nvPr/>
        </p:nvSpPr>
        <p:spPr>
          <a:xfrm>
            <a:off x="1830491" y="381435"/>
            <a:ext cx="5446192" cy="864082"/>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smtClean="0"/>
              <a:t>PEST Analysis</a:t>
            </a:r>
            <a:endParaRPr lang="en-US" sz="3200" dirty="0"/>
          </a:p>
        </p:txBody>
      </p:sp>
    </p:spTree>
    <p:extLst>
      <p:ext uri="{BB962C8B-B14F-4D97-AF65-F5344CB8AC3E}">
        <p14:creationId xmlns:p14="http://schemas.microsoft.com/office/powerpoint/2010/main" val="39398647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3"/>
          <p:cNvSpPr>
            <a:spLocks noChangeArrowheads="1"/>
          </p:cNvSpPr>
          <p:nvPr/>
        </p:nvSpPr>
        <p:spPr bwMode="auto">
          <a:xfrm>
            <a:off x="477838" y="5834063"/>
            <a:ext cx="8229600" cy="25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20000"/>
              </a:spcBef>
            </a:pPr>
            <a:r>
              <a:rPr lang="en-GB" sz="1200" dirty="0">
                <a:cs typeface="Arial" charset="0"/>
              </a:rPr>
              <a:t>Figure 4.9</a:t>
            </a:r>
            <a:r>
              <a:rPr lang="en-GB" dirty="0">
                <a:cs typeface="Arial" charset="0"/>
              </a:rPr>
              <a:t>  Will Wynne, Arena Flowers (</a:t>
            </a:r>
            <a:r>
              <a:rPr lang="en-GB" dirty="0" err="1">
                <a:cs typeface="Arial" charset="0"/>
              </a:rPr>
              <a:t>www.arenaflowers.com</a:t>
            </a:r>
            <a:r>
              <a:rPr lang="en-GB" dirty="0">
                <a:cs typeface="Arial" charset="0"/>
              </a:rPr>
              <a:t>)</a:t>
            </a:r>
          </a:p>
        </p:txBody>
      </p:sp>
      <p:pic>
        <p:nvPicPr>
          <p:cNvPr id="29699" name="Picture 6" descr="M04NF00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1263" y="1131888"/>
            <a:ext cx="6696075" cy="395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77484942"/>
      </p:ext>
    </p:extLst>
  </p:cSld>
  <p:clrMapOvr>
    <a:masterClrMapping/>
  </p:clrMapOvr>
  <p:timing>
    <p:tnLst>
      <p:par>
        <p:cTn xmlns:p14="http://schemas.microsoft.com/office/powerpoint/2010/mai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US">
                <a:latin typeface="Arial" charset="0"/>
                <a:ea typeface="MS PGothic" charset="0"/>
                <a:cs typeface="Arial" charset="0"/>
              </a:rPr>
              <a:t>Case Study: Arena Flowers</a:t>
            </a:r>
          </a:p>
        </p:txBody>
      </p:sp>
      <p:sp>
        <p:nvSpPr>
          <p:cNvPr id="31747" name="Content Placeholder 2"/>
          <p:cNvSpPr>
            <a:spLocks noGrp="1"/>
          </p:cNvSpPr>
          <p:nvPr>
            <p:ph idx="1"/>
          </p:nvPr>
        </p:nvSpPr>
        <p:spPr/>
        <p:txBody>
          <a:bodyPr/>
          <a:lstStyle/>
          <a:p>
            <a:r>
              <a:rPr lang="en-US" sz="2000" dirty="0">
                <a:latin typeface="Arial" charset="0"/>
                <a:ea typeface="MS PGothic" charset="0"/>
                <a:cs typeface="Arial" charset="0"/>
                <a:hlinkClick r:id="rId2"/>
              </a:rPr>
              <a:t>https://vzaar.com/case_studies/ecommerce/arena_flowers</a:t>
            </a:r>
          </a:p>
          <a:p>
            <a:r>
              <a:rPr lang="en-US" sz="2000" dirty="0">
                <a:latin typeface="Arial" charset="0"/>
                <a:ea typeface="MS PGothic" charset="0"/>
                <a:cs typeface="Arial" charset="0"/>
                <a:hlinkClick r:id="rId2"/>
              </a:rPr>
              <a:t>https://www.youtube.com/watch?v=xBKXYZvUww4</a:t>
            </a:r>
          </a:p>
          <a:p>
            <a:r>
              <a:rPr lang="en-US" sz="2000" dirty="0">
                <a:latin typeface="Arial" charset="0"/>
                <a:ea typeface="MS PGothic" charset="0"/>
                <a:cs typeface="Arial" charset="0"/>
                <a:hlinkClick r:id="rId2"/>
              </a:rPr>
              <a:t>https://www.youtube.com/watch?v=4SsnC5dRkIg</a:t>
            </a:r>
            <a:endParaRPr lang="en-US" sz="2000" dirty="0">
              <a:latin typeface="Arial" charset="0"/>
              <a:ea typeface="MS PGothic" charset="0"/>
              <a:cs typeface="Arial" charset="0"/>
            </a:endParaRPr>
          </a:p>
          <a:p>
            <a:r>
              <a:rPr lang="en-US" sz="2000" dirty="0">
                <a:latin typeface="Arial" charset="0"/>
                <a:ea typeface="MS PGothic" charset="0"/>
                <a:cs typeface="Arial" charset="0"/>
                <a:hlinkClick r:id="rId3"/>
              </a:rPr>
              <a:t>https://www.youtube.com/watch?v=CTweFMSVAVs</a:t>
            </a:r>
            <a:endParaRPr lang="en-US" sz="2000" dirty="0">
              <a:latin typeface="Arial" charset="0"/>
              <a:ea typeface="MS PGothic" charset="0"/>
              <a:cs typeface="Arial" charset="0"/>
            </a:endParaRPr>
          </a:p>
          <a:p>
            <a:r>
              <a:rPr lang="en-US" sz="2000" dirty="0">
                <a:latin typeface="Arial" charset="0"/>
                <a:ea typeface="MS PGothic" charset="0"/>
                <a:cs typeface="Arial" charset="0"/>
                <a:hlinkClick r:id="rId4"/>
              </a:rPr>
              <a:t>https://darwin.affiliatewindow.com/merchant-profile/1635</a:t>
            </a:r>
            <a:endParaRPr lang="en-US" sz="2000" dirty="0">
              <a:latin typeface="Arial" charset="0"/>
              <a:ea typeface="MS PGothic" charset="0"/>
              <a:cs typeface="Arial" charset="0"/>
            </a:endParaRPr>
          </a:p>
          <a:p>
            <a:endParaRPr lang="en-US" dirty="0">
              <a:latin typeface="Arial" charset="0"/>
              <a:ea typeface="MS PGothic" charset="0"/>
              <a:cs typeface="Arial" charset="0"/>
            </a:endParaRPr>
          </a:p>
        </p:txBody>
      </p:sp>
    </p:spTree>
    <p:extLst>
      <p:ext uri="{BB962C8B-B14F-4D97-AF65-F5344CB8AC3E}">
        <p14:creationId xmlns:p14="http://schemas.microsoft.com/office/powerpoint/2010/main" val="2507297229"/>
      </p:ext>
    </p:extLst>
  </p:cSld>
  <p:clrMapOvr>
    <a:masterClrMapping/>
  </p:clrMapOvr>
  <p:timing>
    <p:tnLst>
      <p:par>
        <p:cTn xmlns:p14="http://schemas.microsoft.com/office/powerpoint/2010/mai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52657"/>
            <a:ext cx="8229600" cy="1143000"/>
          </a:xfrm>
        </p:spPr>
        <p:txBody>
          <a:bodyPr>
            <a:normAutofit fontScale="90000"/>
          </a:bodyPr>
          <a:lstStyle/>
          <a:p>
            <a:r>
              <a:rPr lang="en-US" dirty="0" smtClean="0"/>
              <a:t/>
            </a:r>
            <a:br>
              <a:rPr lang="en-US" dirty="0" smtClean="0"/>
            </a:br>
            <a:r>
              <a:rPr lang="en-US" dirty="0" smtClean="0"/>
              <a:t>and then there’s the important </a:t>
            </a:r>
            <a:r>
              <a:rPr lang="is-IS" dirty="0" smtClean="0"/>
              <a:t>…</a:t>
            </a:r>
            <a:r>
              <a:rPr lang="en-US" dirty="0" smtClean="0"/>
              <a:t/>
            </a:r>
            <a:br>
              <a:rPr lang="en-US" dirty="0" smtClean="0"/>
            </a:br>
            <a:r>
              <a:rPr lang="en-US" dirty="0"/>
              <a:t/>
            </a:r>
            <a:br>
              <a:rPr lang="en-US" dirty="0"/>
            </a:br>
            <a:r>
              <a:rPr lang="en-US" sz="5300" dirty="0" smtClean="0">
                <a:solidFill>
                  <a:srgbClr val="FFFF00"/>
                </a:solidFill>
              </a:rPr>
              <a:t>Legal </a:t>
            </a:r>
            <a:r>
              <a:rPr lang="en-US" sz="5300" dirty="0" smtClean="0">
                <a:solidFill>
                  <a:srgbClr val="FFFF00"/>
                </a:solidFill>
              </a:rPr>
              <a:t>Forces</a:t>
            </a:r>
            <a:endParaRPr lang="en-US" dirty="0">
              <a:solidFill>
                <a:srgbClr val="FFFF00"/>
              </a:solidFill>
            </a:endParaRPr>
          </a:p>
        </p:txBody>
      </p:sp>
    </p:spTree>
    <p:extLst>
      <p:ext uri="{BB962C8B-B14F-4D97-AF65-F5344CB8AC3E}">
        <p14:creationId xmlns:p14="http://schemas.microsoft.com/office/powerpoint/2010/main" val="29632247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a_3_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6514" y="-1"/>
            <a:ext cx="7185029" cy="6857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3823634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a_3_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1098" y="-1"/>
            <a:ext cx="6933062" cy="68621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2579578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Protect Act 1998</a:t>
            </a:r>
            <a:endParaRPr lang="en-GB" dirty="0"/>
          </a:p>
        </p:txBody>
      </p:sp>
      <p:sp>
        <p:nvSpPr>
          <p:cNvPr id="3" name="Content Placeholder 2"/>
          <p:cNvSpPr>
            <a:spLocks noGrp="1"/>
          </p:cNvSpPr>
          <p:nvPr>
            <p:ph idx="1"/>
          </p:nvPr>
        </p:nvSpPr>
        <p:spPr/>
        <p:txBody>
          <a:bodyPr>
            <a:normAutofit fontScale="62500" lnSpcReduction="20000"/>
          </a:bodyPr>
          <a:lstStyle/>
          <a:p>
            <a:r>
              <a:rPr lang="en-GB" dirty="0"/>
              <a:t>If you collect data about people for one reason, you must not use it for a different reason;</a:t>
            </a:r>
          </a:p>
          <a:p>
            <a:r>
              <a:rPr lang="en-GB" dirty="0"/>
              <a:t>You must not give people's data to other people or </a:t>
            </a:r>
            <a:r>
              <a:rPr lang="en-GB" dirty="0">
                <a:hlinkClick r:id="rId2" tooltip="wikt:organization"/>
              </a:rPr>
              <a:t>organisations</a:t>
            </a:r>
            <a:r>
              <a:rPr lang="en-GB" dirty="0"/>
              <a:t> unless they agree;</a:t>
            </a:r>
          </a:p>
          <a:p>
            <a:r>
              <a:rPr lang="en-GB" dirty="0"/>
              <a:t>People have the right to look at data that any organisations store about them;</a:t>
            </a:r>
          </a:p>
          <a:p>
            <a:r>
              <a:rPr lang="en-GB" dirty="0"/>
              <a:t>You must not keep the data for longer than you need to and it must be kept up to date;</a:t>
            </a:r>
          </a:p>
          <a:p>
            <a:r>
              <a:rPr lang="en-GB" dirty="0"/>
              <a:t>You must not send the data to places outside of the </a:t>
            </a:r>
            <a:r>
              <a:rPr lang="en-GB" dirty="0">
                <a:hlinkClick r:id="rId3" tooltip="European Economic Area (not yet started)"/>
              </a:rPr>
              <a:t>European Economic Area</a:t>
            </a:r>
            <a:r>
              <a:rPr lang="en-GB" dirty="0"/>
              <a:t> unless adequate levels of protection exist;</a:t>
            </a:r>
          </a:p>
          <a:p>
            <a:r>
              <a:rPr lang="en-GB" dirty="0"/>
              <a:t>Organisations that store data about people must register with the Information Commissioner’s Office;</a:t>
            </a:r>
          </a:p>
          <a:p>
            <a:r>
              <a:rPr lang="en-GB" dirty="0"/>
              <a:t>If you store data about people you must make sure that it is secure and well protected;</a:t>
            </a:r>
          </a:p>
          <a:p>
            <a:r>
              <a:rPr lang="en-GB" dirty="0"/>
              <a:t>If an organisation has data about you that is wrong, then you have a right to ask them to change it.</a:t>
            </a:r>
          </a:p>
          <a:p>
            <a:endParaRPr lang="en-GB" dirty="0"/>
          </a:p>
        </p:txBody>
      </p:sp>
    </p:spTree>
    <p:extLst>
      <p:ext uri="{BB962C8B-B14F-4D97-AF65-F5344CB8AC3E}">
        <p14:creationId xmlns:p14="http://schemas.microsoft.com/office/powerpoint/2010/main" val="181908147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3919" y="2606618"/>
            <a:ext cx="8229600" cy="1143000"/>
          </a:xfrm>
        </p:spPr>
        <p:txBody>
          <a:bodyPr/>
          <a:lstStyle/>
          <a:p>
            <a:r>
              <a:rPr lang="en-US" dirty="0" smtClean="0"/>
              <a:t>Finish</a:t>
            </a:r>
            <a:endParaRPr lang="en-US" dirty="0"/>
          </a:p>
        </p:txBody>
      </p:sp>
    </p:spTree>
    <p:extLst>
      <p:ext uri="{BB962C8B-B14F-4D97-AF65-F5344CB8AC3E}">
        <p14:creationId xmlns:p14="http://schemas.microsoft.com/office/powerpoint/2010/main" val="1895667237"/>
      </p:ext>
    </p:extLst>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4054</TotalTime>
  <Words>809</Words>
  <Application>Microsoft Macintosh PowerPoint</Application>
  <PresentationFormat>On-screen Show (4:3)</PresentationFormat>
  <Paragraphs>108</Paragraphs>
  <Slides>54</Slides>
  <Notes>13</Notes>
  <HiddenSlides>0</HiddenSlides>
  <MMClips>0</MMClips>
  <ScaleCrop>false</ScaleCrop>
  <HeadingPairs>
    <vt:vector size="4" baseType="variant">
      <vt:variant>
        <vt:lpstr>Theme</vt:lpstr>
      </vt:variant>
      <vt:variant>
        <vt:i4>1</vt:i4>
      </vt:variant>
      <vt:variant>
        <vt:lpstr>Slide Titles</vt:lpstr>
      </vt:variant>
      <vt:variant>
        <vt:i4>54</vt:i4>
      </vt:variant>
    </vt:vector>
  </HeadingPairs>
  <TitlesOfParts>
    <vt:vector size="55" baseType="lpstr">
      <vt:lpstr>Black</vt:lpstr>
      <vt:lpstr>Digital Marketing SBUS5106</vt:lpstr>
      <vt:lpstr>Digital marketing strategy essentials</vt:lpstr>
      <vt:lpstr>Questions for marketers</vt:lpstr>
      <vt:lpstr>What is a digital marketing strategy?</vt:lpstr>
      <vt:lpstr>Digital marketing strategy essentials</vt:lpstr>
      <vt:lpstr>PowerPoint Presentation</vt:lpstr>
      <vt:lpstr>PowerPoint Presentation</vt:lpstr>
      <vt:lpstr>Analytical Model Questions  Are we capable? What channel should we target? What specific action could we take?  </vt:lpstr>
      <vt:lpstr>PowerPoint Presentation</vt:lpstr>
      <vt:lpstr>PowerPoint Presentation</vt:lpstr>
      <vt:lpstr>PowerPoint Presentation</vt:lpstr>
      <vt:lpstr>How does digital marketing planning differ from traditional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the story of the digital marketing mix?  Map out and show how you will ‘interact’ with the customer on their journey to your products and services and afterwards. </vt:lpstr>
      <vt:lpstr>PowerPoint Presentation</vt:lpstr>
      <vt:lpstr>PowerPoint Presentation</vt:lpstr>
      <vt:lpstr>PowerPoint Presentation</vt:lpstr>
      <vt:lpstr>PowerPoint Presentation</vt:lpstr>
      <vt:lpstr>What does a pull, real time, customer-centric, pull type marketing plan include?  The OVP A persona A customer journey  at least</vt:lpstr>
      <vt:lpstr>PowerPoint Presentation</vt:lpstr>
      <vt:lpstr>PowerPoint Presentation</vt:lpstr>
      <vt:lpstr>PowerPoint Presentation</vt:lpstr>
      <vt:lpstr>PowerPoint Presentation</vt:lpstr>
      <vt:lpstr>PowerPoint Presentation</vt:lpstr>
      <vt:lpstr>DIGITAL Marketing </vt:lpstr>
      <vt:lpstr>PowerPoint Presentation</vt:lpstr>
      <vt:lpstr>Questions for marketers</vt:lpstr>
      <vt:lpstr>Why review the macro-environment?</vt:lpstr>
      <vt:lpstr>PowerPoint Presentation</vt:lpstr>
      <vt:lpstr>Key micro-environment factors</vt:lpstr>
      <vt:lpstr>PowerPoint Presentation</vt:lpstr>
      <vt:lpstr>Political &amp; Environmental </vt:lpstr>
      <vt:lpstr>PowerPoint Presentation</vt:lpstr>
      <vt:lpstr>Case Study: Arena Flowers</vt:lpstr>
      <vt:lpstr> and then there’s the important …  Legal Forces</vt:lpstr>
      <vt:lpstr>PowerPoint Presentation</vt:lpstr>
      <vt:lpstr>PowerPoint Presentation</vt:lpstr>
      <vt:lpstr>Data Protect Act 1998</vt:lpstr>
      <vt:lpstr>Finish</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 Bell</dc:creator>
  <cp:lastModifiedBy>Alex Bell</cp:lastModifiedBy>
  <cp:revision>145</cp:revision>
  <dcterms:created xsi:type="dcterms:W3CDTF">2016-01-24T19:50:49Z</dcterms:created>
  <dcterms:modified xsi:type="dcterms:W3CDTF">2016-03-06T23:45:29Z</dcterms:modified>
</cp:coreProperties>
</file>