
<file path=[Content_Types].xml><?xml version="1.0" encoding="utf-8"?>
<Types xmlns="http://schemas.openxmlformats.org/package/2006/content-types">
  <Default Extension="gif" ContentType="image/gif"/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56" r:id="rId2"/>
    <p:sldId id="271" r:id="rId3"/>
    <p:sldId id="258" r:id="rId4"/>
    <p:sldId id="259" r:id="rId5"/>
    <p:sldId id="260" r:id="rId6"/>
    <p:sldId id="262" r:id="rId7"/>
    <p:sldId id="263" r:id="rId8"/>
    <p:sldId id="264" r:id="rId9"/>
    <p:sldId id="265" r:id="rId10"/>
    <p:sldId id="266" r:id="rId11"/>
    <p:sldId id="272" r:id="rId12"/>
    <p:sldId id="268" r:id="rId13"/>
    <p:sldId id="269" r:id="rId14"/>
    <p:sldId id="270" r:id="rId1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2D1ABC-48B0-B023-C1F6-E3D629E1819E}" v="33" dt="2026-03-25T23:34:00.600"/>
    <p1510:client id="{880E7145-5FA7-5286-BB6C-99C5E974E35C}" v="140" dt="2026-03-26T04:38:05.892"/>
    <p1510:client id="{9261D884-36AD-C252-27ED-E451BCCFD32A}" v="44" dt="2026-03-25T22:28:10.718"/>
    <p1510:client id="{984F1DEB-9DBF-3D1A-C104-9F0889346079}" v="108" dt="2026-03-25T23:21:37.00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49D6F5-A9D4-C22B-732C-A31A172FB93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209393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11AFD6E-3459-290F-1147-F0C47ACEEA5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346774"/>
            <a:ext cx="9144000" cy="106689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 cap="all" spc="300" baseline="0"/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4674D3-6FB9-5549-B0F2-FD61E82D1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7E39B8-A7CB-4B82-AC0C-44B99F546761}" type="datetimeFigureOut">
              <a:rPr lang="en-US" dirty="0"/>
              <a:t>3/25/2026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B239BBC-C979-2C77-493E-CF5498AEB5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813B7E-A51C-D9CD-2189-650A9D63BF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810736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155F0-A6D4-C39B-394F-0B16E9C9C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1860F-B260-57CE-E12B-2C9486031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45C9F-D94D-E5D3-B73A-20621FA53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E3940-CA92-4FEE-A698-62CF7BC5AC36}" type="datetimeFigureOut">
              <a:rPr lang="en-US" dirty="0"/>
              <a:t>3/25/2026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AB243-BB42-966A-4708-15C9B11D6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3A3BD-2CC5-03D3-4CD6-E31A55BA2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4741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2D8633-AC3B-E617-1C54-84932DDD7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4236" y="1514688"/>
            <a:ext cx="8584164" cy="3138875"/>
          </a:xfrm>
        </p:spPr>
        <p:txBody>
          <a:bodyPr anchor="b">
            <a:normAutofit/>
          </a:bodyPr>
          <a:lstStyle>
            <a:lvl1pPr>
              <a:defRPr sz="3600" cap="all" spc="300" baseline="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F68C242-ECAB-AEC3-7E9B-F9854AF31C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474236" y="4963885"/>
            <a:ext cx="8584165" cy="1125765"/>
          </a:xfrm>
        </p:spPr>
        <p:txBody>
          <a:bodyPr>
            <a:normAutofit/>
          </a:bodyPr>
          <a:lstStyle>
            <a:lvl1pPr marL="0" indent="0">
              <a:buNone/>
              <a:defRPr sz="1600" cap="all" spc="300" baseline="0">
                <a:solidFill>
                  <a:schemeClr val="tx2"/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0D9B82-EEF4-2CD7-61FE-BAFB2B96D6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CD641-6C35-45D1-9313-2719E9EA8AD8}" type="datetimeFigureOut">
              <a:rPr lang="en-US" dirty="0"/>
              <a:t>3/25/2026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A222B6-F7A8-70A5-B023-FCAD5D7C4B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85D758-2E38-8A8D-75BC-667F6A23B9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41764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F60DFF-11BD-F5F4-35D4-1986ABBD36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5D1279-E9A9-702E-144D-61114B788E8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7824" y="2159175"/>
            <a:ext cx="4977453" cy="4017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584E624-7A76-56EC-FA0D-E2AA8EF9B95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391" y="2159175"/>
            <a:ext cx="4985785" cy="4017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99D7DF5-30AD-AE47-D516-5CEE82770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301268-3A74-4110-8F08-063DFB8BB885}" type="datetimeFigureOut">
              <a:rPr lang="en-US" dirty="0"/>
              <a:t>3/25/2026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05C503-B649-B083-6341-F6E376AF8C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53EA35-CF5A-DB36-8B14-5C184B6F14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690823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ABA3D8-FDD9-329B-BCC6-BBF47F01B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48" y="602671"/>
            <a:ext cx="10429303" cy="76892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EEF7DC-0699-CB3C-A7CB-39035D89A4A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81349" y="1696325"/>
            <a:ext cx="4963538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252EB40-99E1-CCA4-BAFA-F51AA56CF29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1349" y="2344025"/>
            <a:ext cx="4963538" cy="38333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38979BC-6B50-751D-D569-F360938B05C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22669" y="1696325"/>
            <a:ext cx="4987982" cy="647700"/>
          </a:xfrm>
        </p:spPr>
        <p:txBody>
          <a:bodyPr anchor="b">
            <a:noAutofit/>
          </a:bodyPr>
          <a:lstStyle>
            <a:lvl1pPr marL="0" indent="0">
              <a:buNone/>
              <a:defRPr sz="1400" b="1" cap="all" spc="300" baseline="0"/>
            </a:lvl1pPr>
            <a:lvl2pPr marL="457200" indent="0">
              <a:buNone/>
              <a:defRPr sz="1400" b="1"/>
            </a:lvl2pPr>
            <a:lvl3pPr marL="914400" indent="0">
              <a:buNone/>
              <a:defRPr sz="1400" b="1"/>
            </a:lvl3pPr>
            <a:lvl4pPr marL="1371600" indent="0">
              <a:buNone/>
              <a:defRPr sz="1400" b="1"/>
            </a:lvl4pPr>
            <a:lvl5pPr marL="1828800" indent="0">
              <a:buNone/>
              <a:defRPr sz="1400" b="1"/>
            </a:lvl5pPr>
            <a:lvl6pPr marL="2286000" indent="0">
              <a:buNone/>
              <a:defRPr sz="1400" b="1"/>
            </a:lvl6pPr>
            <a:lvl7pPr marL="2743200" indent="0">
              <a:buNone/>
              <a:defRPr sz="1400" b="1"/>
            </a:lvl7pPr>
            <a:lvl8pPr marL="3200400" indent="0">
              <a:buNone/>
              <a:defRPr sz="1400" b="1"/>
            </a:lvl8pPr>
            <a:lvl9pPr marL="3657600" indent="0">
              <a:buNone/>
              <a:defRPr sz="14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4A3A26F-230E-2D25-6BDC-6ECA00FAEFD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22669" y="2344025"/>
            <a:ext cx="4987982" cy="383337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8182A01-DE7C-3BA4-96FF-CDEF2F60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91C1AF-C1FB-48A7-98B4-E595E63F6614}" type="datetimeFigureOut">
              <a:rPr lang="en-US" dirty="0"/>
              <a:t>3/25/2026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FCAA828-0166-8ECD-BCE8-654BEFDD71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690C0D2-459A-04AA-FD90-7687D2FE8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59421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0D549F-FA71-857F-E02E-3CB63CE683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569611-F911-D3D4-B613-ACCDA56C45D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144C44-5F8C-4BEA-BBCE-8694F126DC43}" type="datetimeFigureOut">
              <a:rPr lang="en-US" dirty="0"/>
              <a:t>3/25/2026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6EA1961-0B6B-8FEB-F2CB-C42E90EF2D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42AA80E-3139-9F1B-9C3E-2A76628CF4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46984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AF54789-9F96-511A-0FB6-24F6A8418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39E56F9-C8F2-4EF7-8042-704C94FF2795}" type="datetimeFigureOut">
              <a:rPr lang="en-US" dirty="0"/>
              <a:t>3/25/2026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B780399-ADEF-8F74-9F59-6AD804C93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B6A34F-ABAB-9C4E-38A1-C6EEB944B9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17870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FE3917-2BF6-1CE2-F34B-49F0D09A1B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07868"/>
            <a:ext cx="3640713" cy="2062594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15B8F-A9F3-8583-FFF1-175021F17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32898" y="807867"/>
            <a:ext cx="5922489" cy="5053183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D90AFF-A949-CE9E-6B94-C1B6196129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0713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95267E-088F-FB9A-9469-551890F29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6932DF-953D-44BD-83F8-5D8DA76EA12A}" type="datetimeFigureOut">
              <a:rPr lang="en-US" dirty="0"/>
              <a:t>3/25/2026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8EA3FFC-B3A6-C0B6-5DAE-70BE0D6FBD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08D35F-BC2E-8D14-060F-449CBAF7C0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882069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8909ED-ED97-A3CE-5569-77B45F4145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820881"/>
            <a:ext cx="3639312" cy="206259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683BB3A-9E24-DE4C-9619-1502F1B6F389}"/>
              </a:ext>
            </a:extLst>
          </p:cNvPr>
          <p:cNvSpPr>
            <a:spLocks noGrp="1" noChangeAspect="1"/>
          </p:cNvSpPr>
          <p:nvPr>
            <p:ph type="pic" idx="1"/>
          </p:nvPr>
        </p:nvSpPr>
        <p:spPr>
          <a:xfrm>
            <a:off x="5247408" y="919595"/>
            <a:ext cx="6107979" cy="5013614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4B4CE1F-29E0-88BB-8489-E58236B8B17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3000652"/>
            <a:ext cx="3643889" cy="2868336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4B7212-6816-FFD1-50B2-58844AD38E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2F326D-65F4-4B2F-9A62-9E4BD9402C47}" type="datetimeFigureOut">
              <a:rPr lang="en-US" dirty="0"/>
              <a:t>3/25/2026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417744-5A24-B7B7-5FD6-E98E60832F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DA4D1-A71D-A7A6-3D0C-294E5D280B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1351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990AE-F72C-4C2E-E2D0-7A8D7EEF08C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F41B46D-142E-8C8E-C4F4-B6B1586A6FD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4D92E3-36AD-2615-0166-6B73C34F10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1742F6F-0846-489A-A4BC-61B476BE2887}" type="datetimeFigureOut">
              <a:rPr lang="en-US" dirty="0"/>
              <a:t>3/25/2026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10BFB69-319D-2284-2734-217160D396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6883B0-C775-5BD2-8EC6-A41D19BCA1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38818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040463-6D41-8D45-088A-540B0D1883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92281"/>
            <a:ext cx="2628900" cy="5584681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B5F2276-7F04-F3F7-E3CE-F81C8DC637D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92281"/>
            <a:ext cx="7734300" cy="558468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1802BF-9E0C-3251-8FAE-81F07DB05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29DF21-A340-467A-94AB-9502647BB771}" type="datetimeFigureOut">
              <a:rPr lang="en-US" dirty="0"/>
              <a:t>3/25/2026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9F1754-5B8F-A9FA-E8B1-06E04CE28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01E6A8-5139-ECD4-CC0C-32FFC67410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085296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95858A62-FE72-978B-BE71-05908D82E1A4}"/>
              </a:ext>
            </a:extLst>
          </p:cNvPr>
          <p:cNvSpPr/>
          <p:nvPr/>
        </p:nvSpPr>
        <p:spPr>
          <a:xfrm>
            <a:off x="0" y="0"/>
            <a:ext cx="12192000" cy="6860161"/>
          </a:xfrm>
          <a:prstGeom prst="rect">
            <a:avLst/>
          </a:prstGeom>
          <a:solidFill>
            <a:schemeClr val="bg2">
              <a:lumMod val="75000"/>
              <a:alpha val="15000"/>
            </a:schemeClr>
          </a:solidFill>
          <a:ln w="1905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BFA14B7-4740-5D9F-6489-BAD00C3E0D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126592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90487F-803F-C5AF-BD93-39C0FC7389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77824" y="2157984"/>
            <a:ext cx="10442448" cy="390381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6FCEF-4EDF-C2EF-7D81-FEFF7042F35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77824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fld id="{F9B0CB28-85DB-480B-8C99-FD493ACC7120}" type="datetimeFigureOut">
              <a:rPr lang="en-US" dirty="0"/>
              <a:t>3/25/2026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663BC-4D46-C74D-DDF2-9D25B4D96F9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7132320" y="6356350"/>
            <a:ext cx="42976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 cap="all" spc="300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1B4EAE-CB5C-D14B-77EF-7B155FA6835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29999" y="6356350"/>
            <a:ext cx="521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+mj-lt"/>
              </a:defRPr>
            </a:lvl1pPr>
          </a:lstStyle>
          <a:p>
            <a:fld id="{5E4DE196-8A13-4FF7-A07E-102851959EAB}" type="slidenum">
              <a:rPr lang="en-US" dirty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40956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hf hdr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2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1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2160" userDrawn="1">
          <p15:clr>
            <a:srgbClr val="F26B43"/>
          </p15:clr>
        </p15:guide>
        <p15:guide id="4" pos="3840" userDrawn="1">
          <p15:clr>
            <a:srgbClr val="F26B43"/>
          </p15:clr>
        </p15:guide>
        <p15:guide id="5" orient="horz" pos="3816" userDrawn="1">
          <p15:clr>
            <a:srgbClr val="F26B43"/>
          </p15:clr>
        </p15:guide>
        <p15:guide id="6" orient="horz" pos="117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8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4.xml"/><Relationship Id="rId7" Type="http://schemas.openxmlformats.org/officeDocument/2006/relationships/hyperlink" Target="https://en.wikipedia.org/wiki/Endocrine_system" TargetMode="Externa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hyperlink" Target="http://researchoutreach.org/articles/timely-insulin-therapy-treat-type-2-diabetes/" TargetMode="External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4.png"/><Relationship Id="rId5" Type="http://schemas.openxmlformats.org/officeDocument/2006/relationships/hyperlink" Target="https://en.wikibooks.org/wiki/Metabolomics/hormones/insulin" TargetMode="External"/><Relationship Id="rId4" Type="http://schemas.openxmlformats.org/officeDocument/2006/relationships/image" Target="../media/image5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4.png"/><Relationship Id="rId5" Type="http://schemas.openxmlformats.org/officeDocument/2006/relationships/hyperlink" Target="https://www.biologycorner.com/anatomy/endocrine/endocrine_system_concept_map_key.html" TargetMode="Externa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models.cellml.org/exposure/520cbff71e195d0a0ed36ce1c78d46d5/lenbury_ruktamatakul_amornsamarnkul_2001_a.cellml/view" TargetMode="Externa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image" Target="../media/image8.png"/><Relationship Id="rId5" Type="http://schemas.openxmlformats.org/officeDocument/2006/relationships/hyperlink" Target="https://www.frontiersin.org/journals/physiology/articles/10.3389/fphys.2022.807632/full" TargetMode="External"/><Relationship Id="rId4" Type="http://schemas.openxmlformats.org/officeDocument/2006/relationships/image" Target="../media/image7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4.png"/><Relationship Id="rId5" Type="http://schemas.openxmlformats.org/officeDocument/2006/relationships/hyperlink" Target="https://mappingignorance.org/2017/11/22/one-kinase-rule-diabetes-role-jnk/" TargetMode="Externa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6" Type="http://schemas.openxmlformats.org/officeDocument/2006/relationships/image" Target="../media/image4.png"/><Relationship Id="rId5" Type="http://schemas.openxmlformats.org/officeDocument/2006/relationships/hyperlink" Target="http://www.pngall.com/profile-png" TargetMode="External"/><Relationship Id="rId4" Type="http://schemas.openxmlformats.org/officeDocument/2006/relationships/image" Target="../media/image10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image" Target="../media/image4.png"/><Relationship Id="rId5" Type="http://schemas.openxmlformats.org/officeDocument/2006/relationships/hyperlink" Target="https://www.frontiersin.org/articles/10.3389/fendo.2019.00045/full" TargetMode="External"/><Relationship Id="rId4" Type="http://schemas.openxmlformats.org/officeDocument/2006/relationships/image" Target="../media/image11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4.png"/><Relationship Id="rId4" Type="http://schemas.openxmlformats.org/officeDocument/2006/relationships/image" Target="../media/image1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6" Type="http://schemas.openxmlformats.org/officeDocument/2006/relationships/image" Target="../media/image4.png"/><Relationship Id="rId5" Type="http://schemas.openxmlformats.org/officeDocument/2006/relationships/hyperlink" Target="https://www.nurse24.it/infermiere/farmaci/metformina.html" TargetMode="External"/><Relationship Id="rId4" Type="http://schemas.openxmlformats.org/officeDocument/2006/relationships/image" Target="../media/image13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4.png"/><Relationship Id="rId4" Type="http://schemas.openxmlformats.org/officeDocument/2006/relationships/image" Target="../media/image14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4" Type="http://schemas.openxmlformats.org/officeDocument/2006/relationships/image" Target="../media/image4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ayoclinic.org/diseases-conditions/type-2-diabetes/symptoms-causes/syc-20351193" TargetMode="External"/><Relationship Id="rId3" Type="http://schemas.openxmlformats.org/officeDocument/2006/relationships/hyperlink" Target="https://www.nhs.uk/conditions/type-2-diabetes/" TargetMode="External"/><Relationship Id="rId7" Type="http://schemas.openxmlformats.org/officeDocument/2006/relationships/hyperlink" Target="https://www.who.int/news-room/fact-sheets/detail/diabetes" TargetMode="External"/><Relationship Id="rId12" Type="http://schemas.openxmlformats.org/officeDocument/2006/relationships/hyperlink" Target="https://www.legislation.gov.uk/ukpga/2018/12/contents" TargetMode="External"/><Relationship Id="rId2" Type="http://schemas.openxmlformats.org/officeDocument/2006/relationships/hyperlink" Target="https://www.nhs.uk/conditions/type-2-diabetes/what-is-type-2-diabete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nice.org.uk/guidance/ng28" TargetMode="External"/><Relationship Id="rId11" Type="http://schemas.openxmlformats.org/officeDocument/2006/relationships/hyperlink" Target="https://www.nice.org.uk/guidance/ng197" TargetMode="External"/><Relationship Id="rId5" Type="http://schemas.openxmlformats.org/officeDocument/2006/relationships/hyperlink" Target="https://www.nhs.uk/conditions/acute-pancreatitis/" TargetMode="External"/><Relationship Id="rId10" Type="http://schemas.openxmlformats.org/officeDocument/2006/relationships/hyperlink" Target="http://www.nice.org.uk" TargetMode="External"/><Relationship Id="rId4" Type="http://schemas.openxmlformats.org/officeDocument/2006/relationships/hyperlink" Target="https://my.clevelandclinic.org/health/body/21201-endocrine-system" TargetMode="External"/><Relationship Id="rId9" Type="http://schemas.openxmlformats.org/officeDocument/2006/relationships/hyperlink" Target="https://www.nhs.uk/conditions/type-2-diabetes/treatme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79831" y="2747995"/>
            <a:ext cx="5186328" cy="2095019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90000"/>
              </a:lnSpc>
            </a:pPr>
            <a:endParaRPr lang="en-GB" sz="2000"/>
          </a:p>
          <a:p>
            <a:pPr>
              <a:lnSpc>
                <a:spcPct val="90000"/>
              </a:lnSpc>
            </a:pPr>
            <a:r>
              <a:rPr lang="en-GB" sz="2400" b="1"/>
              <a:t>Student name: Rayan Ata</a:t>
            </a:r>
          </a:p>
          <a:p>
            <a:pPr>
              <a:lnSpc>
                <a:spcPct val="90000"/>
              </a:lnSpc>
            </a:pPr>
            <a:r>
              <a:rPr lang="en-GB" sz="2400" b="1"/>
              <a:t>Student number: 2324338</a:t>
            </a:r>
          </a:p>
          <a:p>
            <a:pPr>
              <a:lnSpc>
                <a:spcPct val="90000"/>
              </a:lnSpc>
            </a:pPr>
            <a:r>
              <a:rPr lang="en-GB" sz="2400" b="1"/>
              <a:t>Lecturer: Gillian Weaver</a:t>
            </a:r>
            <a:br>
              <a:rPr lang="en-GB" sz="2400" b="1"/>
            </a:br>
            <a:r>
              <a:rPr lang="en-GB" sz="2400" b="1"/>
              <a:t>Module Code: </a:t>
            </a:r>
            <a:r>
              <a:rPr lang="en-GB" sz="2000" b="1">
                <a:latin typeface="Walbaum Display"/>
                <a:cs typeface="Arial"/>
              </a:rPr>
              <a:t>BMHP5023</a:t>
            </a:r>
          </a:p>
          <a:p>
            <a:pPr>
              <a:lnSpc>
                <a:spcPct val="90000"/>
              </a:lnSpc>
            </a:pPr>
            <a:r>
              <a:rPr lang="en-GB" sz="2400" b="1"/>
              <a:t>Assignment: Component 2 Presentation – Care Plan</a:t>
            </a:r>
            <a:endParaRPr lang="en-GB"/>
          </a:p>
          <a:p>
            <a:pPr>
              <a:lnSpc>
                <a:spcPct val="90000"/>
              </a:lnSpc>
            </a:pPr>
            <a:endParaRPr lang="en-GB" sz="2000" b="1"/>
          </a:p>
        </p:txBody>
      </p:sp>
      <p:pic>
        <p:nvPicPr>
          <p:cNvPr id="4" name="Picture 3" descr="A close-up of a sign&#10;&#10;AI-generated content may be incorrect.">
            <a:extLst>
              <a:ext uri="{FF2B5EF4-FFF2-40B4-BE49-F238E27FC236}">
                <a16:creationId xmlns:a16="http://schemas.microsoft.com/office/drawing/2014/main" id="{221A443C-D63F-3D6A-F71B-300CCC56190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611" y="339954"/>
            <a:ext cx="6154871" cy="2752994"/>
          </a:xfrm>
          <a:prstGeom prst="rect">
            <a:avLst/>
          </a:prstGeom>
          <a:noFill/>
        </p:spPr>
      </p:pic>
      <p:sp>
        <p:nvSpPr>
          <p:cNvPr id="26" name="Date Placeholder 4">
            <a:extLst>
              <a:ext uri="{FF2B5EF4-FFF2-40B4-BE49-F238E27FC236}">
                <a16:creationId xmlns:a16="http://schemas.microsoft.com/office/drawing/2014/main" id="{4A18B12E-2DD5-F5E5-E1E8-0047C62981A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1D540DD-5B20-4830-8EDF-CC6FD114E646}" type="datetime1">
              <a:rPr lang="en-US"/>
              <a:pPr>
                <a:spcAft>
                  <a:spcPts val="600"/>
                </a:spcAft>
              </a:pPr>
              <a:t>3/25/2026</a:t>
            </a:fld>
            <a:endParaRPr lang="en-US"/>
          </a:p>
        </p:txBody>
      </p:sp>
      <p:sp>
        <p:nvSpPr>
          <p:cNvPr id="28" name="Footer Placeholder 5">
            <a:extLst>
              <a:ext uri="{FF2B5EF4-FFF2-40B4-BE49-F238E27FC236}">
                <a16:creationId xmlns:a16="http://schemas.microsoft.com/office/drawing/2014/main" id="{86A6C054-BBF2-3B41-E027-10BAAB9E00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30" name="Slide Number Placeholder 6">
            <a:extLst>
              <a:ext uri="{FF2B5EF4-FFF2-40B4-BE49-F238E27FC236}">
                <a16:creationId xmlns:a16="http://schemas.microsoft.com/office/drawing/2014/main" id="{3D55BB4E-0473-BE53-E062-5EDE3061FA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32D5A7-FABD-B820-9E0E-41412699AC8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31952" y="705431"/>
            <a:ext cx="5939410" cy="5471531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800" b="1">
                <a:latin typeface="Walbaum Display"/>
              </a:rPr>
              <a:t>Introduction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US" sz="1800" b="1" dirty="0"/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800" b="1"/>
              <a:t>This presentation will outline a care plan for a fictional patient diagnosed with Type 2 Diabetes</a:t>
            </a:r>
            <a:endParaRPr lang="en-US"/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US" sz="1800" b="1"/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800"/>
              <a:t>In this presentation I will:</a:t>
            </a:r>
            <a:endParaRPr lang="en-US" sz="1800" b="1"/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US" sz="1800"/>
              <a:t>• Explain the anatomy and physiology of the endocrine system</a:t>
            </a:r>
            <a:br>
              <a:rPr lang="en-US" sz="1800" dirty="0"/>
            </a:br>
            <a:r>
              <a:rPr lang="en-US" sz="1800"/>
              <a:t>• Describe how diabetes affects body functioning</a:t>
            </a:r>
            <a:br>
              <a:rPr lang="en-US" sz="1800" dirty="0"/>
            </a:br>
            <a:r>
              <a:rPr lang="en-US" sz="1800"/>
              <a:t>• Present a fictional patient profile and risk factors</a:t>
            </a:r>
            <a:br>
              <a:rPr lang="en-US" sz="1800" dirty="0"/>
            </a:br>
            <a:r>
              <a:rPr lang="en-US" sz="1800"/>
              <a:t>• Provide evidence-based care recommendations</a:t>
            </a:r>
            <a:br>
              <a:rPr lang="en-US" sz="1800" dirty="0"/>
            </a:br>
            <a:r>
              <a:rPr lang="en-US" sz="1800"/>
              <a:t>• Refer to guidelines from the National Health Service and the National Institute for Health and Care Excellence</a:t>
            </a:r>
            <a:r>
              <a:rPr lang="en-US" sz="1200">
                <a:latin typeface="Times New Roman"/>
                <a:cs typeface="Times New Roman"/>
              </a:rPr>
              <a:t>(NHS, 2025)</a:t>
            </a:r>
          </a:p>
        </p:txBody>
      </p:sp>
      <p:pic>
        <p:nvPicPr>
          <p:cNvPr id="10" name="Picture 9" descr="A diagram of diabetes&#10;&#10;AI-generated content may be incorrect.">
            <a:extLst>
              <a:ext uri="{FF2B5EF4-FFF2-40B4-BE49-F238E27FC236}">
                <a16:creationId xmlns:a16="http://schemas.microsoft.com/office/drawing/2014/main" id="{CF944DF0-B07D-2E26-3F55-A451DD8836C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133625" y="-322801"/>
            <a:ext cx="4985785" cy="3750418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FA00EF-4983-AFA6-6BAF-7B1FD54D094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9AF03FA3-B3EF-492C-B15D-42A823139124}" type="datetime1">
              <a:pPr>
                <a:spcAft>
                  <a:spcPts val="600"/>
                </a:spcAft>
              </a:pPr>
              <a:t>3/25/2026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343813F-6ED0-912D-351B-1AB1B98B15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 kern="1200" cap="all" spc="300" baseline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C9B095-7BB5-FAD8-E6C4-747CA35B05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E91CC32-6A6B-4E2E-BBA1-6864F305DA26}" type="slidenum">
              <a:rPr lang="en-US" dirty="0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pic>
        <p:nvPicPr>
          <p:cNvPr id="2" name="Picture 1" descr="A diagram of the internal organs&#10;&#10;AI-generated content may be incorrect.">
            <a:extLst>
              <a:ext uri="{FF2B5EF4-FFF2-40B4-BE49-F238E27FC236}">
                <a16:creationId xmlns:a16="http://schemas.microsoft.com/office/drawing/2014/main" id="{32FC0871-462C-9B03-439D-56F10C5A5A5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7136319" y="3467540"/>
            <a:ext cx="4993533" cy="3057387"/>
          </a:xfrm>
          <a:prstGeom prst="rect">
            <a:avLst/>
          </a:prstGeom>
        </p:spPr>
      </p:pic>
      <p:pic>
        <p:nvPicPr>
          <p:cNvPr id="7" name="Slide 1 introduction">
            <a:hlinkClick r:id="" action="ppaction://media"/>
            <a:extLst>
              <a:ext uri="{FF2B5EF4-FFF2-40B4-BE49-F238E27FC236}">
                <a16:creationId xmlns:a16="http://schemas.microsoft.com/office/drawing/2014/main" id="{D375B8F8-DFF8-B3C9-8B87-AE6028CB68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2551307" y="562945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72001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15BAA6-75FC-0CED-EB77-822C9F6991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1265928"/>
          </a:xfrm>
        </p:spPr>
        <p:txBody>
          <a:bodyPr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700" b="1"/>
              <a:t>What is Type 2 Diabetes?</a:t>
            </a:r>
            <a:br>
              <a:rPr lang="en-GB" sz="2700" b="1"/>
            </a:br>
            <a:r>
              <a:rPr lang="en-GB" sz="2700"/>
              <a:t>Type 2 Diabetes is a </a:t>
            </a:r>
            <a:r>
              <a:rPr lang="en-GB" sz="2700" b="1"/>
              <a:t>chronic metabolic condition</a:t>
            </a:r>
            <a:r>
              <a:rPr lang="en-GB" sz="2700"/>
              <a:t> that affects how the body regulates blood glucose (sugar) levels.</a:t>
            </a:r>
            <a:endParaRPr lang="en-GB" sz="2700" b="1"/>
          </a:p>
          <a:p>
            <a:pPr>
              <a:lnSpc>
                <a:spcPct val="90000"/>
              </a:lnSpc>
            </a:pPr>
            <a:endParaRPr lang="en-GB" sz="270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AA875BFB-1592-A22D-8D4B-80B4137EB4D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096" r="-5" b="-5"/>
          <a:stretch>
            <a:fillRect/>
          </a:stretch>
        </p:blipFill>
        <p:spPr>
          <a:xfrm>
            <a:off x="877824" y="2159175"/>
            <a:ext cx="4977453" cy="4017787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0C5060-2A71-0E71-F8F3-5807EB393C3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391" y="2159175"/>
            <a:ext cx="4985785" cy="4017787"/>
          </a:xfrm>
        </p:spPr>
        <p:txBody>
          <a:bodyPr vert="horz" lIns="91440" tIns="45720" rIns="91440" bIns="45720" rtlCol="0" anchor="t">
            <a:normAutofit fontScale="92500" lnSpcReduction="10000"/>
          </a:bodyPr>
          <a:lstStyle/>
          <a:p>
            <a:pPr>
              <a:buNone/>
            </a:pPr>
            <a:r>
              <a:rPr lang="en-GB" b="1"/>
              <a:t>Key characteristics include:</a:t>
            </a:r>
            <a:endParaRPr lang="en-US" b="1"/>
          </a:p>
          <a:p>
            <a:pPr>
              <a:buNone/>
            </a:pPr>
            <a:r>
              <a:rPr lang="en-GB">
                <a:solidFill>
                  <a:srgbClr val="2B2D38"/>
                </a:solidFill>
                <a:ea typeface="+mn-lt"/>
                <a:cs typeface="+mn-lt"/>
              </a:rPr>
              <a:t>• The body develops insulin resistance, resulting in cells not responding effectively to insulin.</a:t>
            </a:r>
            <a:endParaRPr lang="en-GB">
              <a:ea typeface="+mn-lt"/>
              <a:cs typeface="+mn-lt"/>
            </a:endParaRPr>
          </a:p>
          <a:p>
            <a:pPr>
              <a:buNone/>
            </a:pPr>
            <a:r>
              <a:rPr lang="en-GB">
                <a:solidFill>
                  <a:srgbClr val="2B2D38"/>
                </a:solidFill>
                <a:ea typeface="+mn-lt"/>
                <a:cs typeface="+mn-lt"/>
              </a:rPr>
              <a:t>• The pancreas generates inadequate insulin to sustain normal blood sugar levels </a:t>
            </a:r>
            <a:endParaRPr lang="en-GB">
              <a:ea typeface="+mn-lt"/>
              <a:cs typeface="+mn-lt"/>
            </a:endParaRPr>
          </a:p>
          <a:p>
            <a:pPr>
              <a:buNone/>
            </a:pPr>
            <a:r>
              <a:rPr lang="en-GB">
                <a:solidFill>
                  <a:srgbClr val="2B2D38"/>
                </a:solidFill>
                <a:ea typeface="+mn-lt"/>
                <a:cs typeface="+mn-lt"/>
              </a:rPr>
              <a:t>• Glucose is unable to transfer effectively from the blood into body cells </a:t>
            </a:r>
            <a:endParaRPr lang="en-GB">
              <a:ea typeface="+mn-lt"/>
              <a:cs typeface="+mn-lt"/>
            </a:endParaRPr>
          </a:p>
          <a:p>
            <a:pPr>
              <a:buNone/>
            </a:pPr>
            <a:r>
              <a:rPr lang="en-GB">
                <a:solidFill>
                  <a:srgbClr val="2B2D38"/>
                </a:solidFill>
                <a:ea typeface="+mn-lt"/>
                <a:cs typeface="+mn-lt"/>
              </a:rPr>
              <a:t>• This leads to elevated blood sugar levels, referred to as hyperglycaemia.</a:t>
            </a:r>
            <a:r>
              <a:rPr lang="en-GB" sz="1300">
                <a:solidFill>
                  <a:srgbClr val="2B2D38"/>
                </a:solidFill>
                <a:latin typeface="Times New Roman"/>
                <a:ea typeface="+mn-lt"/>
                <a:cs typeface="Times New Roman"/>
              </a:rPr>
              <a:t>(NHS, 2023)</a:t>
            </a:r>
            <a:br>
              <a:rPr lang="en-GB">
                <a:ea typeface="+mn-lt"/>
                <a:cs typeface="+mn-lt"/>
              </a:rPr>
            </a:br>
            <a:br>
              <a:rPr lang="en-GB">
                <a:ea typeface="+mn-lt"/>
                <a:cs typeface="+mn-lt"/>
              </a:rPr>
            </a:br>
            <a:r>
              <a:rPr lang="en-GB">
                <a:solidFill>
                  <a:srgbClr val="2B2D38"/>
                </a:solidFill>
                <a:ea typeface="+mn-lt"/>
                <a:cs typeface="+mn-lt"/>
              </a:rPr>
              <a:t>With time, unmanaged diabetes can cause complications that impact the heart, kidneys, nerves, and eyes.</a:t>
            </a:r>
            <a:br>
              <a:rPr lang="en-GB">
                <a:ea typeface="+mn-lt"/>
                <a:cs typeface="+mn-lt"/>
              </a:rPr>
            </a:br>
            <a:endParaRPr lang="en-GB">
              <a:solidFill>
                <a:srgbClr val="2B2D38"/>
              </a:solidFill>
              <a:ea typeface="+mn-lt"/>
              <a:cs typeface="+mn-lt"/>
            </a:endParaRPr>
          </a:p>
          <a:p>
            <a:pPr>
              <a:buNone/>
            </a:pPr>
            <a:endParaRPr lang="en-GB" b="1"/>
          </a:p>
          <a:p>
            <a:pPr>
              <a:buNone/>
            </a:pPr>
            <a:endParaRPr lang="en-GB"/>
          </a:p>
        </p:txBody>
      </p:sp>
      <p:sp>
        <p:nvSpPr>
          <p:cNvPr id="15" name="Date Placeholder 4">
            <a:extLst>
              <a:ext uri="{FF2B5EF4-FFF2-40B4-BE49-F238E27FC236}">
                <a16:creationId xmlns:a16="http://schemas.microsoft.com/office/drawing/2014/main" id="{7A98E8D9-6D53-2563-AC85-1700DB1EDE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BF311094-BE83-4166-BE85-138083D9BE77}" type="datetime1">
              <a:pPr>
                <a:spcAft>
                  <a:spcPts val="600"/>
                </a:spcAft>
              </a:pPr>
              <a:t>3/25/2026</a:t>
            </a:fld>
            <a:endParaRPr lang="en-US"/>
          </a:p>
        </p:txBody>
      </p:sp>
      <p:sp>
        <p:nvSpPr>
          <p:cNvPr id="16" name="Footer Placeholder 5">
            <a:extLst>
              <a:ext uri="{FF2B5EF4-FFF2-40B4-BE49-F238E27FC236}">
                <a16:creationId xmlns:a16="http://schemas.microsoft.com/office/drawing/2014/main" id="{620435CE-3916-4C3D-CA5B-EEA724832F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7" name="Slide Number Placeholder 6">
            <a:extLst>
              <a:ext uri="{FF2B5EF4-FFF2-40B4-BE49-F238E27FC236}">
                <a16:creationId xmlns:a16="http://schemas.microsoft.com/office/drawing/2014/main" id="{601E8CA0-4772-492D-4F99-ADC490D40C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3</a:t>
            </a:fld>
            <a:endParaRPr lang="en-US"/>
          </a:p>
        </p:txBody>
      </p:sp>
      <p:pic>
        <p:nvPicPr>
          <p:cNvPr id="5" name="Slide two, what is type D diabetes">
            <a:hlinkClick r:id="" action="ppaction://media"/>
            <a:extLst>
              <a:ext uri="{FF2B5EF4-FFF2-40B4-BE49-F238E27FC236}">
                <a16:creationId xmlns:a16="http://schemas.microsoft.com/office/drawing/2014/main" id="{5C3D4C4C-59EA-A7A0-6046-AEE25592845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005379" y="134800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90425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Title 1">
            <a:extLst>
              <a:ext uri="{FF2B5EF4-FFF2-40B4-BE49-F238E27FC236}">
                <a16:creationId xmlns:a16="http://schemas.microsoft.com/office/drawing/2014/main" id="{FDDA4E64-01D8-0F35-CCC0-E4686A0FC8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1265928"/>
          </a:xfrm>
        </p:spPr>
        <p:txBody>
          <a:bodyPr/>
          <a:lstStyle/>
          <a:p>
            <a:pPr marL="228600" indent="-228600">
              <a:lnSpc>
                <a:spcPct val="120000"/>
              </a:lnSpc>
              <a:spcBef>
                <a:spcPts val="1000"/>
              </a:spcBef>
            </a:pPr>
            <a:r>
              <a:rPr lang="en-US" sz="2800" b="1">
                <a:latin typeface="Walbaum Display"/>
              </a:rPr>
              <a:t>Endocrine System</a:t>
            </a:r>
            <a:endParaRPr lang="en-US" sz="2800">
              <a:latin typeface="Walbaum Display"/>
            </a:endParaRPr>
          </a:p>
          <a:p>
            <a:endParaRPr lang="en-US"/>
          </a:p>
        </p:txBody>
      </p:sp>
      <p:pic>
        <p:nvPicPr>
          <p:cNvPr id="4" name="Picture 3" descr="A diagram of the human body&#10;&#10;AI-generated content may be incorrect.">
            <a:extLst>
              <a:ext uri="{FF2B5EF4-FFF2-40B4-BE49-F238E27FC236}">
                <a16:creationId xmlns:a16="http://schemas.microsoft.com/office/drawing/2014/main" id="{424008A4-0DFF-1425-8BF3-F4FF8F498EA7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4099" r="2280" b="2"/>
          <a:stretch>
            <a:fillRect/>
          </a:stretch>
        </p:blipFill>
        <p:spPr>
          <a:xfrm>
            <a:off x="877824" y="2159175"/>
            <a:ext cx="4977453" cy="4017787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B0F142-1439-9CCE-B954-4B4A9FD7F8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391" y="2165036"/>
            <a:ext cx="5349200" cy="4011926"/>
          </a:xfrm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pPr marL="0" indent="0">
              <a:buNone/>
            </a:pPr>
            <a:r>
              <a:rPr lang="en-US" b="1"/>
              <a:t>Endocrine System</a:t>
            </a:r>
            <a:endParaRPr lang="en-US"/>
          </a:p>
          <a:p>
            <a:pPr>
              <a:buNone/>
            </a:pPr>
            <a:r>
              <a:rPr lang="en-US">
                <a:solidFill>
                  <a:srgbClr val="2B2D38"/>
                </a:solidFill>
                <a:ea typeface="+mn-lt"/>
                <a:cs typeface="+mn-lt"/>
              </a:rPr>
              <a:t>Controls hormones inside the body </a:t>
            </a:r>
            <a:endParaRPr lang="en-US">
              <a:ea typeface="+mn-lt"/>
              <a:cs typeface="+mn-lt"/>
            </a:endParaRPr>
          </a:p>
          <a:p>
            <a:pPr>
              <a:buNone/>
            </a:pPr>
            <a:r>
              <a:rPr lang="en-US">
                <a:solidFill>
                  <a:srgbClr val="2B2D38"/>
                </a:solidFill>
                <a:ea typeface="+mn-lt"/>
                <a:cs typeface="+mn-lt"/>
              </a:rPr>
              <a:t>• Regulates functions like metabolism and blood sugar levels </a:t>
            </a:r>
            <a:endParaRPr lang="en-US">
              <a:ea typeface="+mn-lt"/>
              <a:cs typeface="+mn-lt"/>
            </a:endParaRPr>
          </a:p>
          <a:p>
            <a:pPr>
              <a:buNone/>
            </a:pPr>
            <a:r>
              <a:rPr lang="en-US">
                <a:solidFill>
                  <a:srgbClr val="2B2D38"/>
                </a:solidFill>
                <a:ea typeface="+mn-lt"/>
                <a:cs typeface="+mn-lt"/>
              </a:rPr>
              <a:t>• Preserves internal equilibrium (homeostasis) </a:t>
            </a:r>
            <a:endParaRPr lang="en-US">
              <a:ea typeface="+mn-lt"/>
              <a:cs typeface="+mn-lt"/>
            </a:endParaRPr>
          </a:p>
          <a:p>
            <a:pPr>
              <a:buNone/>
            </a:pPr>
            <a:r>
              <a:rPr lang="en-US">
                <a:solidFill>
                  <a:srgbClr val="2B2D38"/>
                </a:solidFill>
                <a:ea typeface="+mn-lt"/>
                <a:cs typeface="+mn-lt"/>
              </a:rPr>
              <a:t>Comprises glands like: </a:t>
            </a:r>
            <a:endParaRPr lang="en-US">
              <a:ea typeface="+mn-lt"/>
              <a:cs typeface="+mn-lt"/>
            </a:endParaRPr>
          </a:p>
          <a:p>
            <a:pPr>
              <a:buNone/>
            </a:pPr>
            <a:r>
              <a:rPr lang="en-US">
                <a:solidFill>
                  <a:srgbClr val="2B2D38"/>
                </a:solidFill>
                <a:ea typeface="+mn-lt"/>
                <a:cs typeface="+mn-lt"/>
              </a:rPr>
              <a:t>• Pancreas </a:t>
            </a:r>
            <a:endParaRPr lang="en-US">
              <a:ea typeface="+mn-lt"/>
              <a:cs typeface="+mn-lt"/>
            </a:endParaRPr>
          </a:p>
          <a:p>
            <a:pPr>
              <a:buNone/>
            </a:pPr>
            <a:r>
              <a:rPr lang="en-US">
                <a:solidFill>
                  <a:srgbClr val="2B2D38"/>
                </a:solidFill>
                <a:ea typeface="+mn-lt"/>
                <a:cs typeface="+mn-lt"/>
              </a:rPr>
              <a:t>• </a:t>
            </a:r>
            <a:r>
              <a:rPr lang="en-US" err="1">
                <a:solidFill>
                  <a:srgbClr val="2B2D38"/>
                </a:solidFill>
                <a:ea typeface="+mn-lt"/>
                <a:cs typeface="+mn-lt"/>
              </a:rPr>
              <a:t>Glandula</a:t>
            </a:r>
            <a:r>
              <a:rPr lang="en-US">
                <a:solidFill>
                  <a:srgbClr val="2B2D38"/>
                </a:solidFill>
                <a:ea typeface="+mn-lt"/>
                <a:cs typeface="+mn-lt"/>
              </a:rPr>
              <a:t> </a:t>
            </a:r>
            <a:r>
              <a:rPr lang="en-US" err="1">
                <a:solidFill>
                  <a:srgbClr val="2B2D38"/>
                </a:solidFill>
                <a:ea typeface="+mn-lt"/>
                <a:cs typeface="+mn-lt"/>
              </a:rPr>
              <a:t>tiroides</a:t>
            </a:r>
            <a:r>
              <a:rPr lang="en-US">
                <a:solidFill>
                  <a:srgbClr val="2B2D38"/>
                </a:solidFill>
                <a:ea typeface="+mn-lt"/>
                <a:cs typeface="+mn-lt"/>
              </a:rPr>
              <a:t> </a:t>
            </a:r>
            <a:endParaRPr lang="en-US">
              <a:ea typeface="+mn-lt"/>
              <a:cs typeface="+mn-lt"/>
            </a:endParaRPr>
          </a:p>
          <a:p>
            <a:pPr>
              <a:buNone/>
            </a:pPr>
            <a:r>
              <a:rPr lang="en-US">
                <a:solidFill>
                  <a:srgbClr val="2B2D38"/>
                </a:solidFill>
                <a:ea typeface="+mn-lt"/>
                <a:cs typeface="+mn-lt"/>
              </a:rPr>
              <a:t>• Glands located on the adrenal cortex </a:t>
            </a:r>
            <a:endParaRPr lang="en-US">
              <a:ea typeface="+mn-lt"/>
              <a:cs typeface="+mn-lt"/>
            </a:endParaRPr>
          </a:p>
          <a:p>
            <a:pPr>
              <a:buNone/>
            </a:pPr>
            <a:r>
              <a:rPr lang="en-US">
                <a:solidFill>
                  <a:srgbClr val="2B2D38"/>
                </a:solidFill>
                <a:ea typeface="+mn-lt"/>
                <a:cs typeface="+mn-lt"/>
              </a:rPr>
              <a:t>• Hypophysis </a:t>
            </a:r>
            <a:r>
              <a:rPr lang="en-US" sz="1200">
                <a:solidFill>
                  <a:srgbClr val="2B2D38"/>
                </a:solidFill>
                <a:latin typeface="Times New Roman"/>
                <a:ea typeface="+mn-lt"/>
                <a:cs typeface="Times New Roman"/>
              </a:rPr>
              <a:t>(Cleveland Clinic, 2023)</a:t>
            </a:r>
          </a:p>
          <a:p>
            <a:pPr>
              <a:buNone/>
            </a:pPr>
            <a:r>
              <a:rPr lang="en-US" sz="1500" dirty="0">
                <a:solidFill>
                  <a:srgbClr val="2B2D38"/>
                </a:solidFill>
                <a:ea typeface="+mn-lt"/>
                <a:cs typeface="+mn-lt"/>
              </a:rPr>
              <a:t>The endocrine system plays a key role in regulating hormones such as insulin. For </a:t>
            </a:r>
            <a:r>
              <a:rPr lang="en-US" sz="1500" dirty="0" err="1">
                <a:solidFill>
                  <a:srgbClr val="2B2D38"/>
                </a:solidFill>
                <a:ea typeface="+mn-lt"/>
                <a:cs typeface="+mn-lt"/>
              </a:rPr>
              <a:t>Mr</a:t>
            </a:r>
            <a:r>
              <a:rPr lang="en-US" sz="1500" dirty="0">
                <a:solidFill>
                  <a:srgbClr val="2B2D38"/>
                </a:solidFill>
                <a:ea typeface="+mn-lt"/>
                <a:cs typeface="+mn-lt"/>
              </a:rPr>
              <a:t> Hassan, dysfunction in this system directly affects his ability to control blood glucose levels</a:t>
            </a:r>
            <a:endParaRPr lang="en-US" sz="1500" dirty="0"/>
          </a:p>
        </p:txBody>
      </p:sp>
      <p:sp>
        <p:nvSpPr>
          <p:cNvPr id="10" name="Date Placeholder 4">
            <a:extLst>
              <a:ext uri="{FF2B5EF4-FFF2-40B4-BE49-F238E27FC236}">
                <a16:creationId xmlns:a16="http://schemas.microsoft.com/office/drawing/2014/main" id="{24B473B1-C885-FA52-BC6D-0C00FEEE3C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A8789E29-EDB0-4AC4-8C40-FB49C118AF08}" type="datetime1">
              <a:rPr lang="en-US"/>
              <a:pPr>
                <a:spcAft>
                  <a:spcPts val="600"/>
                </a:spcAft>
              </a:pPr>
              <a:t>3/25/2026</a:t>
            </a:fld>
            <a:endParaRPr lang="en-US"/>
          </a:p>
        </p:txBody>
      </p:sp>
      <p:sp>
        <p:nvSpPr>
          <p:cNvPr id="12" name="Footer Placeholder 5">
            <a:extLst>
              <a:ext uri="{FF2B5EF4-FFF2-40B4-BE49-F238E27FC236}">
                <a16:creationId xmlns:a16="http://schemas.microsoft.com/office/drawing/2014/main" id="{2DCD8C03-E1A5-5D8F-D367-EC1E8220E3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14" name="Slide Number Placeholder 6">
            <a:extLst>
              <a:ext uri="{FF2B5EF4-FFF2-40B4-BE49-F238E27FC236}">
                <a16:creationId xmlns:a16="http://schemas.microsoft.com/office/drawing/2014/main" id="{31CCDAC8-AC5C-DCDD-0813-1F7F71F33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4</a:t>
            </a:fld>
            <a:endParaRPr lang="en-US"/>
          </a:p>
        </p:txBody>
      </p:sp>
      <p:pic>
        <p:nvPicPr>
          <p:cNvPr id="2" name="Endrocrine">
            <a:hlinkClick r:id="" action="ppaction://media"/>
            <a:extLst>
              <a:ext uri="{FF2B5EF4-FFF2-40B4-BE49-F238E27FC236}">
                <a16:creationId xmlns:a16="http://schemas.microsoft.com/office/drawing/2014/main" id="{5B35CF1A-E2E9-5098-B712-FAAEDF44C8B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5264904" y="68468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98110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ED361-DDB4-CD0C-CECE-D79C44EF8C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2400" b="1">
                <a:latin typeface="Walbaum Display"/>
              </a:rPr>
              <a:t> Anatomy of the Pancreas</a:t>
            </a:r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8C02DF-3326-DD0C-AD3C-BE8C92FFD3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902" y="2113596"/>
            <a:ext cx="6980157" cy="394820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solidFill>
                  <a:srgbClr val="2B2D38"/>
                </a:solidFill>
                <a:ea typeface="+mn-lt"/>
                <a:cs typeface="+mn-lt"/>
              </a:rPr>
              <a:t>The pancreas plays a crucial role in managing blood glucose levels.</a:t>
            </a:r>
            <a:endParaRPr lang="en-GB" b="1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b="1">
                <a:solidFill>
                  <a:srgbClr val="2B2D38"/>
                </a:solidFill>
                <a:ea typeface="+mn-lt"/>
                <a:cs typeface="+mn-lt"/>
              </a:rPr>
              <a:t>Main characteristics:</a:t>
            </a:r>
            <a:endParaRPr lang="en-GB" b="1">
              <a:ea typeface="+mn-lt"/>
              <a:cs typeface="+mn-lt"/>
            </a:endParaRPr>
          </a:p>
          <a:p>
            <a:r>
              <a:rPr lang="en-GB">
                <a:solidFill>
                  <a:srgbClr val="2B2D38"/>
                </a:solidFill>
                <a:ea typeface="+mn-lt"/>
                <a:cs typeface="+mn-lt"/>
              </a:rPr>
              <a:t>• Positioned behind the stomach</a:t>
            </a:r>
            <a:endParaRPr lang="en-GB">
              <a:ea typeface="+mn-lt"/>
              <a:cs typeface="+mn-lt"/>
            </a:endParaRPr>
          </a:p>
          <a:p>
            <a:r>
              <a:rPr lang="en-GB">
                <a:solidFill>
                  <a:srgbClr val="2B2D38"/>
                </a:solidFill>
                <a:ea typeface="+mn-lt"/>
                <a:cs typeface="+mn-lt"/>
              </a:rPr>
              <a:t>• Belongs to both the digestive and endocrine systems </a:t>
            </a:r>
            <a:endParaRPr lang="en-GB">
              <a:ea typeface="+mn-lt"/>
              <a:cs typeface="+mn-lt"/>
            </a:endParaRPr>
          </a:p>
          <a:p>
            <a:r>
              <a:rPr lang="en-GB">
                <a:solidFill>
                  <a:srgbClr val="2B2D38"/>
                </a:solidFill>
                <a:ea typeface="+mn-lt"/>
                <a:cs typeface="+mn-lt"/>
              </a:rPr>
              <a:t>• Synthesizes hormones such as: </a:t>
            </a:r>
            <a:endParaRPr lang="en-GB">
              <a:ea typeface="+mn-lt"/>
              <a:cs typeface="+mn-lt"/>
            </a:endParaRPr>
          </a:p>
          <a:p>
            <a:r>
              <a:rPr lang="en-GB">
                <a:solidFill>
                  <a:srgbClr val="2B2D38"/>
                </a:solidFill>
                <a:ea typeface="+mn-lt"/>
                <a:cs typeface="+mn-lt"/>
              </a:rPr>
              <a:t>– Insulin (reduces blood sugar)</a:t>
            </a:r>
            <a:endParaRPr lang="en-GB">
              <a:ea typeface="+mn-lt"/>
              <a:cs typeface="+mn-lt"/>
            </a:endParaRPr>
          </a:p>
          <a:p>
            <a:r>
              <a:rPr lang="en-GB">
                <a:solidFill>
                  <a:srgbClr val="2B2D38"/>
                </a:solidFill>
                <a:ea typeface="+mn-lt"/>
                <a:cs typeface="+mn-lt"/>
              </a:rPr>
              <a:t>– Glucagon (increases blood sugar) </a:t>
            </a:r>
            <a:endParaRPr lang="en-GB">
              <a:ea typeface="+mn-lt"/>
              <a:cs typeface="+mn-lt"/>
            </a:endParaRPr>
          </a:p>
          <a:p>
            <a:r>
              <a:rPr lang="en-GB">
                <a:solidFill>
                  <a:srgbClr val="2B2D38"/>
                </a:solidFill>
                <a:ea typeface="+mn-lt"/>
                <a:cs typeface="+mn-lt"/>
              </a:rPr>
              <a:t>• Houses beta cells that generate insulin </a:t>
            </a:r>
            <a:r>
              <a:rPr lang="en-GB" sz="1200">
                <a:solidFill>
                  <a:srgbClr val="2B2D38"/>
                </a:solidFill>
                <a:latin typeface="Times New Roman"/>
                <a:ea typeface="+mn-lt"/>
                <a:cs typeface="Times New Roman"/>
              </a:rPr>
              <a:t>(NHS, 2022)</a:t>
            </a:r>
            <a:br>
              <a:rPr lang="en-GB">
                <a:ea typeface="+mn-lt"/>
                <a:cs typeface="+mn-lt"/>
              </a:rPr>
            </a:br>
            <a:endParaRPr lang="en-GB" sz="1200">
              <a:solidFill>
                <a:srgbClr val="2B2D38"/>
              </a:solidFill>
              <a:ea typeface="+mn-lt"/>
              <a:cs typeface="+mn-lt"/>
            </a:endParaRPr>
          </a:p>
          <a:p>
            <a:endParaRPr lang="en-GB"/>
          </a:p>
        </p:txBody>
      </p:sp>
      <p:pic>
        <p:nvPicPr>
          <p:cNvPr id="4" name="Picture 3" descr="A diagram of the pancreas&#10;&#10;AI-generated content may be incorrect.">
            <a:extLst>
              <a:ext uri="{FF2B5EF4-FFF2-40B4-BE49-F238E27FC236}">
                <a16:creationId xmlns:a16="http://schemas.microsoft.com/office/drawing/2014/main" id="{32C6203B-45FE-FF5A-A07B-0591A2894B6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7814853" y="11100"/>
            <a:ext cx="4506101" cy="3449198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BD6EBE3-BC2C-8A70-C3F1-619F7D5CBB1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7808187" y="3426544"/>
            <a:ext cx="4387348" cy="3429758"/>
          </a:xfrm>
          <a:prstGeom prst="rect">
            <a:avLst/>
          </a:prstGeom>
        </p:spPr>
      </p:pic>
      <p:pic>
        <p:nvPicPr>
          <p:cNvPr id="5" name="Pancreas">
            <a:hlinkClick r:id="" action="ppaction://media"/>
            <a:extLst>
              <a:ext uri="{FF2B5EF4-FFF2-40B4-BE49-F238E27FC236}">
                <a16:creationId xmlns:a16="http://schemas.microsoft.com/office/drawing/2014/main" id="{51570BC0-9C60-AE3C-1E63-57104BA01CB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8"/>
          <a:stretch>
            <a:fillRect/>
          </a:stretch>
        </p:blipFill>
        <p:spPr>
          <a:xfrm>
            <a:off x="5730875" y="718428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22960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14F5E-A20C-E0F1-8F25-9F3C8D4D83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48" y="602671"/>
            <a:ext cx="10429303" cy="768928"/>
          </a:xfrm>
        </p:spPr>
        <p:txBody>
          <a:bodyPr anchor="b">
            <a:normAutofit/>
          </a:bodyPr>
          <a:lstStyle/>
          <a:p>
            <a:r>
              <a:rPr lang="en-GB" b="1"/>
              <a:t>What Happens in Type 2 Diabetes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A8C206-492E-B6C3-7DFB-248689D37D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1349" y="1886825"/>
            <a:ext cx="4963538" cy="429057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/>
              <a:t>In Type 2 Diabetes:</a:t>
            </a:r>
            <a:endParaRPr lang="en-US" b="1"/>
          </a:p>
          <a:p>
            <a:pPr marL="0" indent="0">
              <a:buNone/>
            </a:pPr>
            <a:r>
              <a:rPr lang="en-GB"/>
              <a:t>• Insulin resistance develops</a:t>
            </a:r>
            <a:br>
              <a:rPr lang="en-GB"/>
            </a:br>
            <a:r>
              <a:rPr lang="en-GB"/>
              <a:t>• Body cells do not respond properly to insulin</a:t>
            </a:r>
            <a:br>
              <a:rPr lang="en-GB"/>
            </a:br>
            <a:r>
              <a:rPr lang="en-GB"/>
              <a:t>• Glucose remains in the bloodstream</a:t>
            </a:r>
            <a:br>
              <a:rPr lang="en-GB"/>
            </a:br>
            <a:r>
              <a:rPr lang="en-GB"/>
              <a:t>• Leads to high blood sugar (hyperglycaemia)</a:t>
            </a:r>
          </a:p>
          <a:p>
            <a:pPr marL="0" indent="0">
              <a:buNone/>
            </a:pPr>
            <a:r>
              <a:rPr lang="en-GB" b="1"/>
              <a:t>Possible complications:</a:t>
            </a:r>
            <a:endParaRPr lang="en-GB"/>
          </a:p>
          <a:p>
            <a:r>
              <a:rPr lang="en-GB"/>
              <a:t>• Heart disease</a:t>
            </a:r>
            <a:br>
              <a:rPr lang="en-GB"/>
            </a:br>
            <a:r>
              <a:rPr lang="en-GB"/>
              <a:t>• Kidney damage</a:t>
            </a:r>
            <a:br>
              <a:rPr lang="en-GB"/>
            </a:br>
            <a:r>
              <a:rPr lang="en-GB"/>
              <a:t>• Nerve damage (NICE, 2022)</a:t>
            </a:r>
          </a:p>
          <a:p>
            <a:endParaRPr lang="en-GB"/>
          </a:p>
          <a:p>
            <a:endParaRPr lang="en-GB"/>
          </a:p>
        </p:txBody>
      </p:sp>
      <p:pic>
        <p:nvPicPr>
          <p:cNvPr id="4" name="Picture 3" descr="Diagram of insulin resistance and insulin resistance&#10;&#10;AI-generated content may be incorrect.">
            <a:extLst>
              <a:ext uri="{FF2B5EF4-FFF2-40B4-BE49-F238E27FC236}">
                <a16:creationId xmlns:a16="http://schemas.microsoft.com/office/drawing/2014/main" id="{475CEB55-CC98-4F28-0F91-46EEB2B43093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3798" r="2590" b="2"/>
          <a:stretch>
            <a:fillRect/>
          </a:stretch>
        </p:blipFill>
        <p:spPr>
          <a:xfrm>
            <a:off x="6322669" y="2344025"/>
            <a:ext cx="4987982" cy="3833370"/>
          </a:xfrm>
          <a:prstGeom prst="rect">
            <a:avLst/>
          </a:prstGeom>
          <a:noFill/>
        </p:spPr>
      </p:pic>
      <p:sp>
        <p:nvSpPr>
          <p:cNvPr id="12" name="Date Placeholder 6">
            <a:extLst>
              <a:ext uri="{FF2B5EF4-FFF2-40B4-BE49-F238E27FC236}">
                <a16:creationId xmlns:a16="http://schemas.microsoft.com/office/drawing/2014/main" id="{49B993ED-F760-7D7F-BE35-11DDDFB8755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8164D12-0F3F-41C2-9AF4-DC8850F18E72}" type="datetime1">
              <a:pPr>
                <a:spcAft>
                  <a:spcPts val="600"/>
                </a:spcAft>
              </a:pPr>
              <a:t>3/25/2026</a:t>
            </a:fld>
            <a:endParaRPr lang="en-US"/>
          </a:p>
        </p:txBody>
      </p:sp>
      <p:sp>
        <p:nvSpPr>
          <p:cNvPr id="14" name="Footer Placeholder 7">
            <a:extLst>
              <a:ext uri="{FF2B5EF4-FFF2-40B4-BE49-F238E27FC236}">
                <a16:creationId xmlns:a16="http://schemas.microsoft.com/office/drawing/2014/main" id="{07669028-74EC-2128-0CF2-9A1E171A3E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6" name="Slide Number Placeholder 8">
            <a:extLst>
              <a:ext uri="{FF2B5EF4-FFF2-40B4-BE49-F238E27FC236}">
                <a16:creationId xmlns:a16="http://schemas.microsoft.com/office/drawing/2014/main" id="{3E0CC7FD-D41A-47A0-C5D2-36DA808D64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6</a:t>
            </a:fld>
            <a:endParaRPr lang="en-US"/>
          </a:p>
        </p:txBody>
      </p:sp>
      <p:pic>
        <p:nvPicPr>
          <p:cNvPr id="5" name="New Recording 8">
            <a:hlinkClick r:id="" action="ppaction://media"/>
            <a:extLst>
              <a:ext uri="{FF2B5EF4-FFF2-40B4-BE49-F238E27FC236}">
                <a16:creationId xmlns:a16="http://schemas.microsoft.com/office/drawing/2014/main" id="{90EEABA6-C57B-E255-2B86-2656BE67FF0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817249" y="640825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19616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7ED5CEF-B9D7-7A72-00F8-A56B52D303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48" y="602671"/>
            <a:ext cx="10429303" cy="768928"/>
          </a:xfrm>
        </p:spPr>
        <p:txBody>
          <a:bodyPr anchor="b">
            <a:normAutofit/>
          </a:bodyPr>
          <a:lstStyle/>
          <a:p>
            <a:r>
              <a:rPr lang="en-GB" b="1">
                <a:solidFill>
                  <a:srgbClr val="35403A"/>
                </a:solidFill>
                <a:ea typeface="+mj-lt"/>
                <a:cs typeface="+mj-lt"/>
              </a:rPr>
              <a:t>Patient Profile</a:t>
            </a:r>
            <a:endParaRPr lang="en-US" b="1"/>
          </a:p>
        </p:txBody>
      </p:sp>
      <p:pic>
        <p:nvPicPr>
          <p:cNvPr id="4" name="Picture 3" descr="A blue circle with a person in it&#10;&#10;AI-generated content may be incorrect.">
            <a:extLst>
              <a:ext uri="{FF2B5EF4-FFF2-40B4-BE49-F238E27FC236}">
                <a16:creationId xmlns:a16="http://schemas.microsoft.com/office/drawing/2014/main" id="{E6271DDF-1AE9-9DD8-AA07-6C567F470C2E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455" y="1809099"/>
            <a:ext cx="4963538" cy="3238711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342E2D-33F6-C05F-FA18-A9A8F2F04DD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11904" y="2344025"/>
            <a:ext cx="5198747" cy="383337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b="1">
                <a:ea typeface="+mn-lt"/>
                <a:cs typeface="+mn-lt"/>
              </a:rPr>
              <a:t>Fictional Patient Profile</a:t>
            </a:r>
            <a:endParaRPr lang="en-US"/>
          </a:p>
          <a:p>
            <a:pPr>
              <a:buNone/>
            </a:pPr>
            <a:r>
              <a:rPr lang="en-GB" b="1">
                <a:ea typeface="+mn-lt"/>
                <a:cs typeface="+mn-lt"/>
              </a:rPr>
              <a:t>Name:</a:t>
            </a:r>
            <a:r>
              <a:rPr lang="en-GB">
                <a:ea typeface="+mn-lt"/>
                <a:cs typeface="+mn-lt"/>
              </a:rPr>
              <a:t> Mr Hassan Ali (fictional)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Age: 55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Gender: Male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Occupation: Taxi driver</a:t>
            </a:r>
            <a:endParaRPr lang="en-GB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• BMI: 31 (obese)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• Diagnosed with Type 2 Diabetes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• Sedentary lifestyle due to long driving hours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• Limited physical activity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• At risk of diabetes-related complications</a:t>
            </a:r>
            <a:endParaRPr lang="en-GB"/>
          </a:p>
          <a:p>
            <a:pPr>
              <a:buNone/>
            </a:pPr>
            <a:endParaRPr lang="en-GB" b="1"/>
          </a:p>
          <a:p>
            <a:pPr>
              <a:buNone/>
            </a:pPr>
            <a:endParaRPr lang="en-GB" i="1"/>
          </a:p>
        </p:txBody>
      </p:sp>
      <p:sp>
        <p:nvSpPr>
          <p:cNvPr id="12" name="Date Placeholder 6">
            <a:extLst>
              <a:ext uri="{FF2B5EF4-FFF2-40B4-BE49-F238E27FC236}">
                <a16:creationId xmlns:a16="http://schemas.microsoft.com/office/drawing/2014/main" id="{A242A0B5-45F0-45C9-43C5-75C1B96D09F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09429653-7DCA-430E-88D4-AF8F83412B26}" type="datetime1">
              <a:pPr>
                <a:spcAft>
                  <a:spcPts val="600"/>
                </a:spcAft>
              </a:pPr>
              <a:t>3/25/2026</a:t>
            </a:fld>
            <a:endParaRPr lang="en-US"/>
          </a:p>
        </p:txBody>
      </p:sp>
      <p:sp>
        <p:nvSpPr>
          <p:cNvPr id="14" name="Footer Placeholder 7">
            <a:extLst>
              <a:ext uri="{FF2B5EF4-FFF2-40B4-BE49-F238E27FC236}">
                <a16:creationId xmlns:a16="http://schemas.microsoft.com/office/drawing/2014/main" id="{14E76ECE-CF0A-E0EE-F593-31D494BAC0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6" name="Slide Number Placeholder 8">
            <a:extLst>
              <a:ext uri="{FF2B5EF4-FFF2-40B4-BE49-F238E27FC236}">
                <a16:creationId xmlns:a16="http://schemas.microsoft.com/office/drawing/2014/main" id="{A5079008-F97D-0BEE-3A98-1E6FD212F8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pic>
        <p:nvPicPr>
          <p:cNvPr id="6" name="New Recording 10">
            <a:hlinkClick r:id="" action="ppaction://media"/>
            <a:extLst>
              <a:ext uri="{FF2B5EF4-FFF2-40B4-BE49-F238E27FC236}">
                <a16:creationId xmlns:a16="http://schemas.microsoft.com/office/drawing/2014/main" id="{BF7E8FAF-8766-8F03-D3C7-15F11B23D96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4618026" y="525703"/>
            <a:ext cx="905674" cy="9276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6464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E3BA34-0A0B-F460-118A-0AB6D2E996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48" y="602671"/>
            <a:ext cx="10429303" cy="768928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 kern="1200">
                <a:latin typeface="+mj-lt"/>
                <a:ea typeface="+mj-ea"/>
                <a:cs typeface="+mj-cs"/>
              </a:rPr>
              <a:t>Risk Factors for Type 2 Diabetes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4E951A-E168-63AA-B76A-2EF849FB1F3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81349" y="1716841"/>
            <a:ext cx="4963538" cy="446055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b="1"/>
              <a:t>Risk Factors for Type 2 Diabetes (</a:t>
            </a:r>
            <a:r>
              <a:rPr lang="en-US" b="1" err="1"/>
              <a:t>Mr</a:t>
            </a:r>
            <a:r>
              <a:rPr lang="en-US" b="1"/>
              <a:t> Hassan Ali)</a:t>
            </a:r>
            <a:endParaRPr lang="en-US"/>
          </a:p>
          <a:p>
            <a:r>
              <a:rPr lang="en-US"/>
              <a:t>• Unhealthy eating habits (frequent fast food and sugary drinks)</a:t>
            </a:r>
            <a:br>
              <a:rPr lang="en-US"/>
            </a:br>
            <a:r>
              <a:rPr lang="en-US"/>
              <a:t>• Limited physical exercise due to long working hours as a taxi driver</a:t>
            </a:r>
            <a:br>
              <a:rPr lang="en-US"/>
            </a:br>
            <a:r>
              <a:rPr lang="en-US"/>
              <a:t>• Overweight and obesity (BMI 31)</a:t>
            </a:r>
            <a:br>
              <a:rPr lang="en-US"/>
            </a:br>
            <a:r>
              <a:rPr lang="en-US"/>
              <a:t>• Age-related risk (over 45 years old)</a:t>
            </a:r>
            <a:br>
              <a:rPr lang="en-US"/>
            </a:br>
            <a:r>
              <a:rPr lang="en-US"/>
              <a:t>• Family history of diabetes increases susceptibility</a:t>
            </a:r>
            <a:br>
              <a:rPr lang="en-US"/>
            </a:br>
            <a:r>
              <a:rPr lang="en-US"/>
              <a:t>• Stress and irregular daily routine (World Health Organization, 2024)</a:t>
            </a:r>
          </a:p>
          <a:p>
            <a:endParaRPr lang="en-US"/>
          </a:p>
          <a:p>
            <a:pPr marL="0"/>
            <a:endParaRPr lang="en-US"/>
          </a:p>
        </p:txBody>
      </p:sp>
      <p:pic>
        <p:nvPicPr>
          <p:cNvPr id="4" name="Picture 3" descr="A diagram of different types of diseases&#10;&#10;AI-generated content may be incorrect.">
            <a:extLst>
              <a:ext uri="{FF2B5EF4-FFF2-40B4-BE49-F238E27FC236}">
                <a16:creationId xmlns:a16="http://schemas.microsoft.com/office/drawing/2014/main" id="{B0DBC6AD-B919-A15D-12B9-043ECECE5E71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6514336" y="2344025"/>
            <a:ext cx="4604648" cy="3833370"/>
          </a:xfrm>
          <a:prstGeom prst="rect">
            <a:avLst/>
          </a:prstGeom>
          <a:noFill/>
        </p:spPr>
      </p:pic>
      <p:sp>
        <p:nvSpPr>
          <p:cNvPr id="12" name="Date Placeholder 6">
            <a:extLst>
              <a:ext uri="{FF2B5EF4-FFF2-40B4-BE49-F238E27FC236}">
                <a16:creationId xmlns:a16="http://schemas.microsoft.com/office/drawing/2014/main" id="{C78C6199-CA40-E321-FBC1-8B661E4D523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7A9F85AC-6D07-48CB-B81B-9229FA5D637C}" type="datetime1">
              <a:pPr>
                <a:spcAft>
                  <a:spcPts val="600"/>
                </a:spcAft>
              </a:pPr>
              <a:t>3/25/2026</a:t>
            </a:fld>
            <a:endParaRPr lang="en-US"/>
          </a:p>
        </p:txBody>
      </p:sp>
      <p:sp>
        <p:nvSpPr>
          <p:cNvPr id="14" name="Footer Placeholder 7">
            <a:extLst>
              <a:ext uri="{FF2B5EF4-FFF2-40B4-BE49-F238E27FC236}">
                <a16:creationId xmlns:a16="http://schemas.microsoft.com/office/drawing/2014/main" id="{2CEDB1B7-5013-CA93-1043-6E304E3C4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6" name="Slide Number Placeholder 8">
            <a:extLst>
              <a:ext uri="{FF2B5EF4-FFF2-40B4-BE49-F238E27FC236}">
                <a16:creationId xmlns:a16="http://schemas.microsoft.com/office/drawing/2014/main" id="{48B1F726-B787-849B-9FE2-AEBFFD6F07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8</a:t>
            </a:fld>
            <a:endParaRPr lang="en-US"/>
          </a:p>
        </p:txBody>
      </p:sp>
      <p:pic>
        <p:nvPicPr>
          <p:cNvPr id="6" name="New Recording 11">
            <a:hlinkClick r:id="" action="ppaction://media"/>
            <a:extLst>
              <a:ext uri="{FF2B5EF4-FFF2-40B4-BE49-F238E27FC236}">
                <a16:creationId xmlns:a16="http://schemas.microsoft.com/office/drawing/2014/main" id="{FA3A1491-9810-07D6-2B1A-6235D550B37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8362242" y="520221"/>
            <a:ext cx="883746" cy="850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29892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CC4783-7557-A77D-A4DF-FDD5F13979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1265928"/>
          </a:xfrm>
        </p:spPr>
        <p:txBody>
          <a:bodyPr anchor="b">
            <a:normAutofit/>
          </a:bodyPr>
          <a:lstStyle/>
          <a:p>
            <a:r>
              <a:rPr lang="en-GB" b="1"/>
              <a:t>Common Symptoms of Type 2 Diabetes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B2D3820-DE4C-A513-67AE-D4AC4AAA5C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77824" y="2159175"/>
            <a:ext cx="4977453" cy="401778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• Frequent urination (polyuria)</a:t>
            </a:r>
            <a:br>
              <a:rPr lang="en-GB"/>
            </a:br>
            <a:r>
              <a:rPr lang="en-GB"/>
              <a:t>• Increased thirst (polydipsia)</a:t>
            </a:r>
            <a:br>
              <a:rPr lang="en-GB"/>
            </a:br>
            <a:r>
              <a:rPr lang="en-GB"/>
              <a:t>• Fatigue and tiredness</a:t>
            </a:r>
            <a:br>
              <a:rPr lang="en-GB"/>
            </a:br>
            <a:r>
              <a:rPr lang="en-GB"/>
              <a:t>• Blurred vision</a:t>
            </a:r>
            <a:br>
              <a:rPr lang="en-GB"/>
            </a:br>
            <a:r>
              <a:rPr lang="en-GB"/>
              <a:t>• Slow wound healing</a:t>
            </a:r>
            <a:br>
              <a:rPr lang="en-GB"/>
            </a:br>
            <a:r>
              <a:rPr lang="en-GB"/>
              <a:t>• Unexplained weight changes (Mayo Clinic, 2025)</a:t>
            </a:r>
          </a:p>
          <a:p>
            <a:endParaRPr lang="en-GB" i="1"/>
          </a:p>
          <a:p>
            <a:endParaRPr lang="en-GB"/>
          </a:p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3892AAF-DA4F-6F13-A94A-03DBBF2FDAC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144128" y="1996418"/>
            <a:ext cx="3472679" cy="4180544"/>
          </a:xfrm>
          <a:prstGeom prst="rect">
            <a:avLst/>
          </a:prstGeom>
          <a:noFill/>
        </p:spPr>
      </p:pic>
      <p:sp>
        <p:nvSpPr>
          <p:cNvPr id="9" name="Date Placeholder 4">
            <a:extLst>
              <a:ext uri="{FF2B5EF4-FFF2-40B4-BE49-F238E27FC236}">
                <a16:creationId xmlns:a16="http://schemas.microsoft.com/office/drawing/2014/main" id="{5E99FC37-8671-6AE8-D2EB-6213BE3D958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458269C5-25D8-4AE5-817F-2990DAD29F22}" type="datetime1">
              <a:pPr>
                <a:spcAft>
                  <a:spcPts val="600"/>
                </a:spcAft>
              </a:pPr>
              <a:t>3/25/2026</a:t>
            </a:fld>
            <a:endParaRPr lang="en-US"/>
          </a:p>
        </p:txBody>
      </p:sp>
      <p:sp>
        <p:nvSpPr>
          <p:cNvPr id="11" name="Footer Placeholder 5">
            <a:extLst>
              <a:ext uri="{FF2B5EF4-FFF2-40B4-BE49-F238E27FC236}">
                <a16:creationId xmlns:a16="http://schemas.microsoft.com/office/drawing/2014/main" id="{101990BA-D68F-5BF1-34AE-658B8C756D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3" name="Slide Number Placeholder 6">
            <a:extLst>
              <a:ext uri="{FF2B5EF4-FFF2-40B4-BE49-F238E27FC236}">
                <a16:creationId xmlns:a16="http://schemas.microsoft.com/office/drawing/2014/main" id="{BC148864-07B6-D14E-C92E-87FB1795D3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9</a:t>
            </a:fld>
            <a:endParaRPr lang="en-US"/>
          </a:p>
        </p:txBody>
      </p:sp>
      <p:pic>
        <p:nvPicPr>
          <p:cNvPr id="6" name="New Recording 14">
            <a:hlinkClick r:id="" action="ppaction://media"/>
            <a:extLst>
              <a:ext uri="{FF2B5EF4-FFF2-40B4-BE49-F238E27FC236}">
                <a16:creationId xmlns:a16="http://schemas.microsoft.com/office/drawing/2014/main" id="{CDDE0603-B45D-7776-271A-D560D6F0D7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69839" y="4642695"/>
            <a:ext cx="850854" cy="8508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404120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B06C7D-95CE-073C-A0DB-EB68DBF12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1348" y="602671"/>
            <a:ext cx="10429303" cy="768928"/>
          </a:xfrm>
        </p:spPr>
        <p:txBody>
          <a:bodyPr anchor="b">
            <a:normAutofit/>
          </a:bodyPr>
          <a:lstStyle/>
          <a:p>
            <a:r>
              <a:rPr lang="en-GB" b="1"/>
              <a:t>Care Plan: Monitoring &amp; Treatment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A5CDDD-8D66-D13A-95EC-B731E00366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41734" y="1617195"/>
            <a:ext cx="5989306" cy="4560200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10000"/>
              </a:lnSpc>
              <a:buNone/>
            </a:pPr>
            <a:r>
              <a:rPr lang="en-GB" b="1"/>
              <a:t>Plan of Care: Oversight and Management</a:t>
            </a:r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Regular blood glucose monitoring</a:t>
            </a:r>
            <a:endParaRPr lang="en-GB" sz="2000"/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HbA1c testing every 3–6 months</a:t>
            </a:r>
            <a:endParaRPr lang="en-GB" sz="2000"/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Blood pressure and cholesterol checks</a:t>
            </a:r>
            <a:endParaRPr lang="en-GB" sz="2000"/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Healthy diet and physical activity</a:t>
            </a:r>
            <a:endParaRPr lang="en-GB" sz="2000"/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Medication (e.g. Metformin) if required</a:t>
            </a:r>
            <a:endParaRPr lang="en-GB" sz="2000"/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Ongoing review by healthcare professionals</a:t>
            </a:r>
            <a:r>
              <a:rPr lang="en-GB"/>
              <a:t> (Mayo Clinic, 2025)</a:t>
            </a:r>
          </a:p>
          <a:p>
            <a:pPr>
              <a:buFont typeface="Arial"/>
              <a:buChar char="•"/>
            </a:pPr>
            <a:r>
              <a:rPr lang="en-GB">
                <a:ea typeface="+mn-lt"/>
                <a:cs typeface="+mn-lt"/>
              </a:rPr>
              <a:t>This care plan is essential for managing Mr Hassan’s condition and preventing complications</a:t>
            </a:r>
            <a:endParaRPr lang="en-GB"/>
          </a:p>
          <a:p>
            <a:pPr marL="0" indent="0">
              <a:lnSpc>
                <a:spcPct val="110000"/>
              </a:lnSpc>
              <a:buNone/>
            </a:pPr>
            <a:endParaRPr lang="en-GB" sz="1000"/>
          </a:p>
          <a:p>
            <a:pPr>
              <a:lnSpc>
                <a:spcPct val="110000"/>
              </a:lnSpc>
            </a:pPr>
            <a:endParaRPr lang="en-GB" sz="1000"/>
          </a:p>
        </p:txBody>
      </p:sp>
      <p:pic>
        <p:nvPicPr>
          <p:cNvPr id="4" name="Picture 3" descr="A purple pill on top of white pills&#10;&#10;AI-generated content may be incorrect.">
            <a:extLst>
              <a:ext uri="{FF2B5EF4-FFF2-40B4-BE49-F238E27FC236}">
                <a16:creationId xmlns:a16="http://schemas.microsoft.com/office/drawing/2014/main" id="{A90F0E10-F30C-37A5-5CE7-C00453D7D8E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837473B0-CC2E-450A-ABE3-18F120FF3D39}">
                <a1611:picAttrSrcUrl xmlns:a1611="http://schemas.microsoft.com/office/drawing/2016/11/main" r:id="rId5"/>
              </a:ext>
            </a:extLst>
          </a:blip>
          <a:srcRect l="13470" r="-1" b="-1"/>
          <a:stretch>
            <a:fillRect/>
          </a:stretch>
        </p:blipFill>
        <p:spPr>
          <a:xfrm>
            <a:off x="6785545" y="1511359"/>
            <a:ext cx="4987982" cy="3833370"/>
          </a:xfrm>
          <a:prstGeom prst="rect">
            <a:avLst/>
          </a:prstGeom>
          <a:noFill/>
        </p:spPr>
      </p:pic>
      <p:sp>
        <p:nvSpPr>
          <p:cNvPr id="12" name="Date Placeholder 6">
            <a:extLst>
              <a:ext uri="{FF2B5EF4-FFF2-40B4-BE49-F238E27FC236}">
                <a16:creationId xmlns:a16="http://schemas.microsoft.com/office/drawing/2014/main" id="{8D8E7646-1595-DE82-7C67-BFE57EF9C7CE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194DEF0C-0BAF-4F86-8043-807B4FAAA47E}" type="datetime1">
              <a:pPr>
                <a:spcAft>
                  <a:spcPts val="600"/>
                </a:spcAft>
              </a:pPr>
              <a:t>3/25/2026</a:t>
            </a:fld>
            <a:endParaRPr lang="en-US"/>
          </a:p>
        </p:txBody>
      </p:sp>
      <p:sp>
        <p:nvSpPr>
          <p:cNvPr id="14" name="Footer Placeholder 7">
            <a:extLst>
              <a:ext uri="{FF2B5EF4-FFF2-40B4-BE49-F238E27FC236}">
                <a16:creationId xmlns:a16="http://schemas.microsoft.com/office/drawing/2014/main" id="{C01E71EF-9A68-53E2-2167-00EDEBCFDD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6" name="Slide Number Placeholder 8">
            <a:extLst>
              <a:ext uri="{FF2B5EF4-FFF2-40B4-BE49-F238E27FC236}">
                <a16:creationId xmlns:a16="http://schemas.microsoft.com/office/drawing/2014/main" id="{0A4075C5-BD56-6677-6642-119DD5C100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/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10</a:t>
            </a:fld>
            <a:endParaRPr lang="en-US"/>
          </a:p>
        </p:txBody>
      </p:sp>
      <p:pic>
        <p:nvPicPr>
          <p:cNvPr id="5" name="New Recording 9">
            <a:hlinkClick r:id="" action="ppaction://media"/>
            <a:extLst>
              <a:ext uri="{FF2B5EF4-FFF2-40B4-BE49-F238E27FC236}">
                <a16:creationId xmlns:a16="http://schemas.microsoft.com/office/drawing/2014/main" id="{70A21BC0-2A8E-E0C5-B2EB-8A88E7121C5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21638" y="5448551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050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6BFB7-5BFD-4B83-F8AA-C1663E2E621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1108" y="588245"/>
            <a:ext cx="10449784" cy="1265928"/>
          </a:xfrm>
        </p:spPr>
        <p:txBody>
          <a:bodyPr anchor="b">
            <a:normAutofit/>
          </a:bodyPr>
          <a:lstStyle/>
          <a:p>
            <a:r>
              <a:rPr lang="en-GB" b="1"/>
              <a:t>Person-Centred Care Approach</a:t>
            </a:r>
            <a:endParaRPr lang="en-US" b="1"/>
          </a:p>
          <a:p>
            <a:endParaRPr lang="en-GB"/>
          </a:p>
        </p:txBody>
      </p:sp>
      <p:pic>
        <p:nvPicPr>
          <p:cNvPr id="8" name="Picture 7" descr="A doctor shaking hands with a person&#10;&#10;AI-generated content may be incorrect.">
            <a:extLst>
              <a:ext uri="{FF2B5EF4-FFF2-40B4-BE49-F238E27FC236}">
                <a16:creationId xmlns:a16="http://schemas.microsoft.com/office/drawing/2014/main" id="{4C15DAE6-BC76-B05F-3761-3BA884D2FEE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r="18236" b="1"/>
          <a:stretch>
            <a:fillRect/>
          </a:stretch>
        </p:blipFill>
        <p:spPr>
          <a:xfrm>
            <a:off x="877824" y="2159175"/>
            <a:ext cx="4977453" cy="4017787"/>
          </a:xfrm>
          <a:prstGeom prst="rect">
            <a:avLst/>
          </a:prstGeom>
          <a:noFill/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6C8FB6-9012-3E1D-96BF-F62C69377C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8391" y="2159175"/>
            <a:ext cx="4985785" cy="4017787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GB" sz="1100"/>
              <a:t>Care Focused on the Individual</a:t>
            </a:r>
          </a:p>
          <a:p>
            <a:pPr>
              <a:lnSpc>
                <a:spcPct val="110000"/>
              </a:lnSpc>
            </a:pPr>
            <a:r>
              <a:rPr lang="en-GB" sz="1100"/>
              <a:t>Person-centred care emphasizes providing assistance that is customized to the specific needs, preferences, and values of the individual, keeping them at the heart of every decision made.</a:t>
            </a:r>
          </a:p>
          <a:p>
            <a:pPr>
              <a:lnSpc>
                <a:spcPct val="110000"/>
              </a:lnSpc>
            </a:pPr>
            <a:r>
              <a:rPr lang="en-GB" sz="1100"/>
              <a:t>Care is tailored to the patient’s unique health requirements, lifestyle, and personal situation.</a:t>
            </a:r>
          </a:p>
          <a:p>
            <a:pPr>
              <a:lnSpc>
                <a:spcPct val="110000"/>
              </a:lnSpc>
            </a:pPr>
            <a:r>
              <a:rPr lang="en-GB" sz="1100"/>
              <a:t>Patients participate actively in decisions regarding their care and treatment strategies.</a:t>
            </a:r>
          </a:p>
          <a:p>
            <a:pPr>
              <a:lnSpc>
                <a:spcPct val="110000"/>
              </a:lnSpc>
            </a:pPr>
            <a:r>
              <a:rPr lang="en-GB" sz="1100"/>
              <a:t>Emotional and mental assistance is offered in addition to physical treatment to enhance overall wellness.</a:t>
            </a:r>
          </a:p>
          <a:p>
            <a:pPr>
              <a:lnSpc>
                <a:spcPct val="110000"/>
              </a:lnSpc>
            </a:pPr>
            <a:r>
              <a:rPr lang="en-GB" sz="1100"/>
              <a:t>Healthcare providers </a:t>
            </a:r>
            <a:r>
              <a:rPr lang="en-GB" sz="1100" err="1"/>
              <a:t>honor</a:t>
            </a:r>
            <a:r>
              <a:rPr lang="en-GB" sz="1100"/>
              <a:t> patient choices, convictions, and cultural traditions.</a:t>
            </a:r>
          </a:p>
          <a:p>
            <a:pPr>
              <a:lnSpc>
                <a:spcPct val="110000"/>
              </a:lnSpc>
            </a:pPr>
            <a:r>
              <a:rPr lang="en-GB" sz="1100"/>
              <a:t>Promotes autonomy by facilitating self-governance and educated decisions.</a:t>
            </a:r>
          </a:p>
          <a:p>
            <a:pPr>
              <a:lnSpc>
                <a:spcPct val="110000"/>
              </a:lnSpc>
            </a:pPr>
            <a:r>
              <a:rPr lang="en-GB" sz="1100"/>
              <a:t>Fosters trust and enhances communication between patients and healthcare professionals.</a:t>
            </a:r>
          </a:p>
          <a:p>
            <a:pPr>
              <a:lnSpc>
                <a:spcPct val="110000"/>
              </a:lnSpc>
            </a:pPr>
            <a:endParaRPr lang="en-GB" sz="1100" b="1"/>
          </a:p>
          <a:p>
            <a:pPr>
              <a:lnSpc>
                <a:spcPct val="110000"/>
              </a:lnSpc>
            </a:pPr>
            <a:endParaRPr lang="en-GB" sz="11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F02837-8FDA-4423-D499-7CB90D40A48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7824" y="6356350"/>
            <a:ext cx="2743200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81A749E-8135-40A1-BB39-BABBED9319D7}" type="datetime1">
              <a:rPr lang="en-US"/>
              <a:pPr>
                <a:spcAft>
                  <a:spcPts val="600"/>
                </a:spcAft>
              </a:pPr>
              <a:t>3/25/2026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32B692-7AE8-24BE-43B0-1A4913BB11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7132320" y="6356350"/>
            <a:ext cx="4297680" cy="36512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F6A403-7ABE-75B4-BEC4-CC7687B282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429999" y="6356350"/>
            <a:ext cx="521207" cy="365125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5E4DE196-8A13-4FF7-A07E-102851959EAB}" type="slidenum">
              <a:rPr lang="en-US" dirty="0"/>
              <a:pPr>
                <a:spcAft>
                  <a:spcPts val="600"/>
                </a:spcAft>
              </a:pPr>
              <a:t>11</a:t>
            </a:fld>
            <a:endParaRPr lang="en-US"/>
          </a:p>
        </p:txBody>
      </p:sp>
      <p:pic>
        <p:nvPicPr>
          <p:cNvPr id="7" name="New Recording 12">
            <a:hlinkClick r:id="" action="ppaction://media"/>
            <a:extLst>
              <a:ext uri="{FF2B5EF4-FFF2-40B4-BE49-F238E27FC236}">
                <a16:creationId xmlns:a16="http://schemas.microsoft.com/office/drawing/2014/main" id="{02360974-FB63-A8B6-B72F-6C5162C6EBC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8455436" y="586004"/>
            <a:ext cx="730250" cy="7302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700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85F20D-6B2C-E683-31D4-46A555D9F3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>
                <a:ea typeface="+mj-lt"/>
                <a:cs typeface="+mj-lt"/>
              </a:rPr>
              <a:t>Communication &amp; Ethical Considerations</a:t>
            </a:r>
            <a:endParaRPr lang="en-US" b="1">
              <a:ea typeface="+mj-lt"/>
              <a:cs typeface="+mj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BD576D-F06B-C284-0F9F-24EFFF1E15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b="1">
                <a:ea typeface="+mn-lt"/>
                <a:cs typeface="+mn-lt"/>
              </a:rPr>
              <a:t>Communication and Ethical Care for Type 2 Diabetes</a:t>
            </a:r>
            <a:endParaRPr lang="en-US"/>
          </a:p>
          <a:p>
            <a:pPr>
              <a:buNone/>
            </a:pPr>
            <a:r>
              <a:rPr lang="en-GB">
                <a:ea typeface="+mn-lt"/>
                <a:cs typeface="+mn-lt"/>
              </a:rPr>
              <a:t>Person-centred communication with the patient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• Clear explanation of treatment and lifestyle changes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• Respect for patient dignity, values and cultural beliefs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• Confidentiality and data protection of patient information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• Informed consent in care planning and treatment decisions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• Building trust and supporting patient understanding </a:t>
            </a:r>
            <a:r>
              <a:rPr lang="en-GB" sz="1200">
                <a:latin typeface="Times New Roman"/>
                <a:ea typeface="+mn-lt"/>
                <a:cs typeface="Times New Roman"/>
              </a:rPr>
              <a:t>(GOV.UK, 2018)</a:t>
            </a:r>
            <a:endParaRPr lang="en-GB"/>
          </a:p>
          <a:p>
            <a:pPr>
              <a:buNone/>
            </a:pPr>
            <a:endParaRPr lang="en-GB" i="1"/>
          </a:p>
          <a:p>
            <a:pPr>
              <a:buNone/>
            </a:pPr>
            <a:endParaRPr lang="en-GB"/>
          </a:p>
          <a:p>
            <a:pPr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  <p:pic>
        <p:nvPicPr>
          <p:cNvPr id="4" name="New Recording 13">
            <a:hlinkClick r:id="" action="ppaction://media"/>
            <a:extLst>
              <a:ext uri="{FF2B5EF4-FFF2-40B4-BE49-F238E27FC236}">
                <a16:creationId xmlns:a16="http://schemas.microsoft.com/office/drawing/2014/main" id="{1C84B289-0A62-F6C6-FE1B-688AA224047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01753" y="2005847"/>
            <a:ext cx="1684120" cy="1656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428251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ED701-86E6-0A01-11D5-F9EE3BE0E4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/>
              <a:t>Slide 14 – Conclusion</a:t>
            </a:r>
            <a:endParaRPr lang="en-US" b="1"/>
          </a:p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19F1DF-768B-EBCA-3E5E-52D3B4FD120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ea typeface="+mn-lt"/>
                <a:cs typeface="+mn-lt"/>
              </a:rPr>
              <a:t>Conclusion</a:t>
            </a:r>
            <a:endParaRPr lang="en-US"/>
          </a:p>
          <a:p>
            <a:pPr marL="0" indent="0">
              <a:buNone/>
            </a:pPr>
            <a:r>
              <a:rPr lang="en-GB">
                <a:ea typeface="+mn-lt"/>
                <a:cs typeface="+mn-lt"/>
              </a:rPr>
              <a:t>• Type 2 Diabetes affects blood glucose regulation and overall health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• The endocrine system and Pancreas play a key role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• Insulin resistance leads to hyperglycaemia and complications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• Effective care planning helps prevent long-term health risks</a:t>
            </a:r>
            <a:br>
              <a:rPr lang="en-GB">
                <a:ea typeface="+mn-lt"/>
                <a:cs typeface="+mn-lt"/>
              </a:rPr>
            </a:br>
            <a:r>
              <a:rPr lang="en-GB">
                <a:ea typeface="+mn-lt"/>
                <a:cs typeface="+mn-lt"/>
              </a:rPr>
              <a:t>• National Health Service and National Institute for Health and Care Excellence guidelines support safe and effective management</a:t>
            </a:r>
          </a:p>
          <a:p>
            <a:pPr marL="0" indent="0">
              <a:buNone/>
            </a:pPr>
            <a:endParaRPr lang="en-GB">
              <a:ea typeface="+mn-lt"/>
              <a:cs typeface="+mn-lt"/>
            </a:endParaRPr>
          </a:p>
          <a:p>
            <a:endParaRPr lang="en-GB">
              <a:ea typeface="+mn-lt"/>
              <a:cs typeface="+mn-lt"/>
            </a:endParaRPr>
          </a:p>
          <a:p>
            <a:endParaRPr lang="en-GB">
              <a:ea typeface="+mn-lt"/>
              <a:cs typeface="+mn-lt"/>
            </a:endParaRPr>
          </a:p>
        </p:txBody>
      </p:sp>
      <p:pic>
        <p:nvPicPr>
          <p:cNvPr id="4" name="New Recording 15">
            <a:hlinkClick r:id="" action="ppaction://media"/>
            <a:extLst>
              <a:ext uri="{FF2B5EF4-FFF2-40B4-BE49-F238E27FC236}">
                <a16:creationId xmlns:a16="http://schemas.microsoft.com/office/drawing/2014/main" id="{1198394C-16D4-E113-35A5-ACFF4585ADB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5725393" y="454437"/>
            <a:ext cx="1103026" cy="10975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86117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audio>
              <p:cMediaNode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CD96F-27B7-BD5F-B658-A2215A2890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ea typeface="+mj-lt"/>
                <a:cs typeface="+mj-lt"/>
              </a:rPr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76A8001-325D-B3B3-B767-1BBBDFAA5B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72420" y="2157984"/>
            <a:ext cx="10447852" cy="452530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None/>
            </a:pPr>
            <a:r>
              <a:rPr lang="en-GB" sz="1200">
                <a:latin typeface="Times New Roman"/>
                <a:cs typeface="Times New Roman"/>
              </a:rPr>
              <a:t>NHS</a:t>
            </a:r>
            <a:r>
              <a:rPr lang="en-GB" sz="1200">
                <a:latin typeface="Times New Roman"/>
                <a:ea typeface="+mn-lt"/>
                <a:cs typeface="Times New Roman"/>
              </a:rPr>
              <a:t> (2025). </a:t>
            </a:r>
            <a:r>
              <a:rPr lang="en-GB" sz="1200" i="1">
                <a:latin typeface="Times New Roman"/>
                <a:ea typeface="+mn-lt"/>
                <a:cs typeface="Times New Roman"/>
              </a:rPr>
              <a:t>What is type 2 diabetes?</a:t>
            </a:r>
            <a:r>
              <a:rPr lang="en-GB" sz="1200">
                <a:latin typeface="Times New Roman"/>
                <a:ea typeface="+mn-lt"/>
                <a:cs typeface="Times New Roman"/>
              </a:rPr>
              <a:t> [online] NHS. Available at: </a:t>
            </a:r>
            <a:r>
              <a:rPr lang="en-GB" sz="1200">
                <a:latin typeface="Times New Roman"/>
                <a:ea typeface="+mn-lt"/>
                <a:cs typeface="Times New Roman"/>
                <a:hlinkClick r:id="rId2"/>
              </a:rPr>
              <a:t>https://www.nhs.uk/conditions/type-2-diabetes/what-is-type-2-diabetes/</a:t>
            </a:r>
            <a:r>
              <a:rPr lang="en-GB" sz="1200">
                <a:latin typeface="Times New Roman"/>
                <a:ea typeface="+mn-lt"/>
                <a:cs typeface="Times New Roman"/>
              </a:rPr>
              <a:t>.</a:t>
            </a:r>
            <a:endParaRPr lang="en-US"/>
          </a:p>
          <a:p>
            <a:pPr>
              <a:buNone/>
            </a:pPr>
            <a:r>
              <a:rPr lang="en-GB" sz="1200">
                <a:latin typeface="Times New Roman"/>
                <a:cs typeface="Times New Roman"/>
              </a:rPr>
              <a:t>NHS (2023). </a:t>
            </a:r>
            <a:r>
              <a:rPr lang="en-GB" sz="1200" i="1">
                <a:latin typeface="Times New Roman"/>
                <a:cs typeface="Times New Roman"/>
              </a:rPr>
              <a:t>What is type 2 diabetes?</a:t>
            </a:r>
            <a:r>
              <a:rPr lang="en-GB" sz="1200">
                <a:latin typeface="Times New Roman"/>
                <a:cs typeface="Times New Roman"/>
              </a:rPr>
              <a:t> [online] NHS. Available at: </a:t>
            </a:r>
            <a:r>
              <a:rPr lang="en-GB" sz="1200">
                <a:latin typeface="Times New Roman"/>
                <a:cs typeface="Times New Roman"/>
                <a:hlinkClick r:id="rId3"/>
              </a:rPr>
              <a:t>https://www.nhs.uk/conditions/type-2-diabetes/</a:t>
            </a:r>
            <a:r>
              <a:rPr lang="en-GB" sz="1200">
                <a:latin typeface="Times New Roman"/>
                <a:cs typeface="Times New Roman"/>
              </a:rPr>
              <a:t>.</a:t>
            </a:r>
            <a:endParaRPr lang="en-GB"/>
          </a:p>
          <a:p>
            <a:pPr>
              <a:buNone/>
            </a:pPr>
            <a:r>
              <a:rPr lang="en-GB" sz="1200">
                <a:latin typeface="Times New Roman"/>
                <a:cs typeface="Times New Roman"/>
              </a:rPr>
              <a:t>Cleveland Clinic (2023). </a:t>
            </a:r>
            <a:r>
              <a:rPr lang="en-GB" sz="1200" i="1">
                <a:latin typeface="Times New Roman"/>
                <a:cs typeface="Times New Roman"/>
              </a:rPr>
              <a:t>Endocrine System: What Is It, Functions &amp; Organs</a:t>
            </a:r>
            <a:r>
              <a:rPr lang="en-GB" sz="1200">
                <a:latin typeface="Times New Roman"/>
                <a:cs typeface="Times New Roman"/>
              </a:rPr>
              <a:t>. [online] Cleveland Clinic. Available at: </a:t>
            </a:r>
            <a:r>
              <a:rPr lang="en-GB" sz="1200">
                <a:latin typeface="Times New Roman"/>
                <a:cs typeface="Times New Roman"/>
                <a:hlinkClick r:id="rId4"/>
              </a:rPr>
              <a:t>https://my.clevelandclinic.org/health/body/21201-endocrine-system</a:t>
            </a:r>
            <a:r>
              <a:rPr lang="en-GB" sz="1200">
                <a:latin typeface="Times New Roman"/>
                <a:cs typeface="Times New Roman"/>
              </a:rPr>
              <a:t>.</a:t>
            </a:r>
            <a:endParaRPr lang="en-GB"/>
          </a:p>
          <a:p>
            <a:pPr>
              <a:buNone/>
            </a:pPr>
            <a:r>
              <a:rPr lang="en-GB" sz="1200">
                <a:latin typeface="Times New Roman"/>
                <a:cs typeface="Times New Roman"/>
              </a:rPr>
              <a:t>NHS (2022). </a:t>
            </a:r>
            <a:r>
              <a:rPr lang="en-GB" sz="1200" i="1">
                <a:latin typeface="Times New Roman"/>
                <a:cs typeface="Times New Roman"/>
              </a:rPr>
              <a:t>Acute pancreatitis</a:t>
            </a:r>
            <a:r>
              <a:rPr lang="en-GB" sz="1200">
                <a:latin typeface="Times New Roman"/>
                <a:cs typeface="Times New Roman"/>
              </a:rPr>
              <a:t>. [online] nhs.uk. Available at: </a:t>
            </a:r>
            <a:r>
              <a:rPr lang="en-GB" sz="1200">
                <a:latin typeface="Times New Roman"/>
                <a:cs typeface="Times New Roman"/>
                <a:hlinkClick r:id="rId5"/>
              </a:rPr>
              <a:t>https://www.nhs.uk/conditions/acute-pancreatitis/</a:t>
            </a:r>
            <a:r>
              <a:rPr lang="en-GB" sz="1200">
                <a:latin typeface="Times New Roman"/>
                <a:cs typeface="Times New Roman"/>
              </a:rPr>
              <a:t>.</a:t>
            </a:r>
            <a:endParaRPr lang="en-GB"/>
          </a:p>
          <a:p>
            <a:pPr>
              <a:buNone/>
            </a:pPr>
            <a:r>
              <a:rPr lang="en-GB" sz="1200">
                <a:latin typeface="Times New Roman"/>
                <a:cs typeface="Times New Roman"/>
              </a:rPr>
              <a:t>NICE (2022). </a:t>
            </a:r>
            <a:r>
              <a:rPr lang="en-GB" sz="1200" i="1">
                <a:latin typeface="Times New Roman"/>
                <a:cs typeface="Times New Roman"/>
              </a:rPr>
              <a:t>Type 2 Diabetes in adults: Management</a:t>
            </a:r>
            <a:r>
              <a:rPr lang="en-GB" sz="1200">
                <a:latin typeface="Times New Roman"/>
                <a:cs typeface="Times New Roman"/>
              </a:rPr>
              <a:t>. [online] Nice.org.uk. Available at: </a:t>
            </a:r>
            <a:r>
              <a:rPr lang="en-GB" sz="1200">
                <a:latin typeface="Times New Roman"/>
                <a:cs typeface="Times New Roman"/>
                <a:hlinkClick r:id="rId6"/>
              </a:rPr>
              <a:t>https://www.nice.org.uk/guidance/ng28</a:t>
            </a:r>
            <a:r>
              <a:rPr lang="en-GB" sz="1200">
                <a:latin typeface="Times New Roman"/>
                <a:cs typeface="Times New Roman"/>
              </a:rPr>
              <a:t>.</a:t>
            </a:r>
            <a:endParaRPr lang="en-GB"/>
          </a:p>
          <a:p>
            <a:pPr>
              <a:buNone/>
            </a:pPr>
            <a:r>
              <a:rPr lang="en-GB" sz="1200">
                <a:latin typeface="Times New Roman"/>
                <a:cs typeface="Times New Roman"/>
              </a:rPr>
              <a:t>World Health Organization (2024). </a:t>
            </a:r>
            <a:r>
              <a:rPr lang="en-GB" sz="1200" i="1">
                <a:latin typeface="Times New Roman"/>
                <a:cs typeface="Times New Roman"/>
              </a:rPr>
              <a:t>Diabetes</a:t>
            </a:r>
            <a:r>
              <a:rPr lang="en-GB" sz="1200">
                <a:latin typeface="Times New Roman"/>
                <a:cs typeface="Times New Roman"/>
              </a:rPr>
              <a:t>. [online] World Health Organization. Available at: </a:t>
            </a:r>
            <a:r>
              <a:rPr lang="en-GB" sz="1200">
                <a:latin typeface="Times New Roman"/>
                <a:cs typeface="Times New Roman"/>
                <a:hlinkClick r:id="rId7"/>
              </a:rPr>
              <a:t>https://www.who.int/news-room/fact-sheets/detail/diabetes</a:t>
            </a:r>
            <a:r>
              <a:rPr lang="en-GB" sz="1200">
                <a:latin typeface="Times New Roman"/>
                <a:cs typeface="Times New Roman"/>
              </a:rPr>
              <a:t>.</a:t>
            </a:r>
            <a:endParaRPr lang="en-GB"/>
          </a:p>
          <a:p>
            <a:pPr>
              <a:buNone/>
            </a:pPr>
            <a:r>
              <a:rPr lang="en-GB" sz="1200">
                <a:latin typeface="Times New Roman"/>
                <a:cs typeface="Times New Roman"/>
              </a:rPr>
              <a:t>Mayo Clinic (2025). </a:t>
            </a:r>
            <a:r>
              <a:rPr lang="en-GB" sz="1200" i="1">
                <a:latin typeface="Times New Roman"/>
                <a:cs typeface="Times New Roman"/>
              </a:rPr>
              <a:t>Type 2 diabetes</a:t>
            </a:r>
            <a:r>
              <a:rPr lang="en-GB" sz="1200">
                <a:latin typeface="Times New Roman"/>
                <a:cs typeface="Times New Roman"/>
              </a:rPr>
              <a:t>. [online] Mayo Clinic. Available at: </a:t>
            </a:r>
            <a:r>
              <a:rPr lang="en-GB" sz="1200">
                <a:latin typeface="Times New Roman"/>
                <a:cs typeface="Times New Roman"/>
                <a:hlinkClick r:id="rId8"/>
              </a:rPr>
              <a:t>https://www.mayoclinic.org/diseases-conditions/type-2-diabetes/symptoms-causes/syc-20351193</a:t>
            </a:r>
            <a:r>
              <a:rPr lang="en-GB" sz="1200">
                <a:latin typeface="Times New Roman"/>
                <a:cs typeface="Times New Roman"/>
              </a:rPr>
              <a:t>.</a:t>
            </a:r>
            <a:endParaRPr lang="en-GB"/>
          </a:p>
          <a:p>
            <a:pPr>
              <a:buNone/>
            </a:pPr>
            <a:r>
              <a:rPr lang="en-GB" sz="1200">
                <a:latin typeface="Times New Roman"/>
                <a:cs typeface="Times New Roman"/>
              </a:rPr>
              <a:t>NHS (2025). </a:t>
            </a:r>
            <a:r>
              <a:rPr lang="en-GB" sz="1200" i="1">
                <a:latin typeface="Times New Roman"/>
                <a:cs typeface="Times New Roman"/>
              </a:rPr>
              <a:t>Treatment for Type 2 diabetes</a:t>
            </a:r>
            <a:r>
              <a:rPr lang="en-GB" sz="1200">
                <a:latin typeface="Times New Roman"/>
                <a:cs typeface="Times New Roman"/>
              </a:rPr>
              <a:t>. [online] NHS. Available at: </a:t>
            </a:r>
            <a:r>
              <a:rPr lang="en-GB" sz="1200">
                <a:latin typeface="Times New Roman"/>
                <a:cs typeface="Times New Roman"/>
                <a:hlinkClick r:id="rId9"/>
              </a:rPr>
              <a:t>https://www.nhs.uk/conditions/type-2-diabetes/treatment/</a:t>
            </a:r>
            <a:r>
              <a:rPr lang="en-GB" sz="1200">
                <a:latin typeface="Times New Roman"/>
                <a:cs typeface="Times New Roman"/>
              </a:rPr>
              <a:t>.</a:t>
            </a:r>
            <a:endParaRPr lang="en-GB"/>
          </a:p>
          <a:p>
            <a:pPr>
              <a:buNone/>
            </a:pPr>
            <a:r>
              <a:rPr lang="en-GB" sz="1200">
                <a:latin typeface="Times New Roman"/>
                <a:cs typeface="Times New Roman"/>
              </a:rPr>
              <a:t>National Institute for Health and Care Excellence (2021). </a:t>
            </a:r>
            <a:r>
              <a:rPr lang="en-GB" sz="1200" i="1">
                <a:latin typeface="Times New Roman"/>
                <a:cs typeface="Times New Roman"/>
              </a:rPr>
              <a:t>Overview | Shared Decision Making | Guidance | NICE</a:t>
            </a:r>
            <a:r>
              <a:rPr lang="en-GB" sz="1200">
                <a:latin typeface="Times New Roman"/>
                <a:cs typeface="Times New Roman"/>
              </a:rPr>
              <a:t>. [online] </a:t>
            </a:r>
            <a:r>
              <a:rPr lang="en-GB" sz="1200">
                <a:latin typeface="Times New Roman"/>
                <a:cs typeface="Times New Roman"/>
                <a:hlinkClick r:id="rId10"/>
              </a:rPr>
              <a:t>www.nice.org.uk</a:t>
            </a:r>
            <a:r>
              <a:rPr lang="en-GB" sz="1200">
                <a:latin typeface="Times New Roman"/>
                <a:cs typeface="Times New Roman"/>
              </a:rPr>
              <a:t>. Available at: </a:t>
            </a:r>
            <a:r>
              <a:rPr lang="en-GB" sz="1200">
                <a:latin typeface="Times New Roman"/>
                <a:cs typeface="Times New Roman"/>
                <a:hlinkClick r:id="rId11"/>
              </a:rPr>
              <a:t>https://www.nice.org.uk/guidance/ng197</a:t>
            </a:r>
            <a:r>
              <a:rPr lang="en-GB" sz="1200">
                <a:latin typeface="Times New Roman"/>
                <a:cs typeface="Times New Roman"/>
              </a:rPr>
              <a:t>.</a:t>
            </a:r>
            <a:endParaRPr lang="en-GB"/>
          </a:p>
          <a:p>
            <a:pPr>
              <a:buNone/>
            </a:pPr>
            <a:r>
              <a:rPr lang="en-GB" sz="1200">
                <a:latin typeface="Times New Roman"/>
                <a:cs typeface="Times New Roman"/>
              </a:rPr>
              <a:t>GOV.UK (2018). </a:t>
            </a:r>
            <a:r>
              <a:rPr lang="en-GB" sz="1200" i="1">
                <a:latin typeface="Times New Roman"/>
                <a:cs typeface="Times New Roman"/>
              </a:rPr>
              <a:t>Data Protection Act 2018</a:t>
            </a:r>
            <a:r>
              <a:rPr lang="en-GB" sz="1200">
                <a:latin typeface="Times New Roman"/>
                <a:cs typeface="Times New Roman"/>
              </a:rPr>
              <a:t>. [online] legislation.gov.uk. Available at: </a:t>
            </a:r>
            <a:r>
              <a:rPr lang="en-GB" sz="1200">
                <a:latin typeface="Times New Roman"/>
                <a:cs typeface="Times New Roman"/>
                <a:hlinkClick r:id="rId12"/>
              </a:rPr>
              <a:t>https://www.legislation.gov.uk/ukpga/2018/12/contents</a:t>
            </a:r>
            <a:r>
              <a:rPr lang="en-GB" sz="1200">
                <a:latin typeface="Times New Roman"/>
                <a:cs typeface="Times New Roman"/>
              </a:rPr>
              <a:t>.</a:t>
            </a:r>
            <a:endParaRPr lang="en-GB"/>
          </a:p>
          <a:p>
            <a:pPr>
              <a:buNone/>
            </a:pPr>
            <a:endParaRPr lang="en-GB" sz="1200">
              <a:latin typeface="Times New Roman"/>
              <a:cs typeface="Times New Roman"/>
            </a:endParaRPr>
          </a:p>
          <a:p>
            <a:pPr>
              <a:buNone/>
            </a:pPr>
            <a:endParaRPr lang="en-GB" sz="1200">
              <a:latin typeface="Times New Roman"/>
              <a:cs typeface="Times New Roman"/>
            </a:endParaRPr>
          </a:p>
          <a:p>
            <a:pPr>
              <a:buNone/>
            </a:pPr>
            <a:endParaRPr lang="en-GB" sz="1200">
              <a:latin typeface="Times New Roman"/>
              <a:cs typeface="Times New Roman"/>
            </a:endParaRPr>
          </a:p>
          <a:p>
            <a:pPr>
              <a:buNone/>
            </a:pPr>
            <a:endParaRPr lang="en-GB" sz="1200">
              <a:latin typeface="Times New Roman"/>
              <a:cs typeface="Times New Roman"/>
            </a:endParaRPr>
          </a:p>
          <a:p>
            <a:pPr>
              <a:buNone/>
            </a:pPr>
            <a:endParaRPr lang="en-GB" sz="1200">
              <a:latin typeface="Times New Roman"/>
              <a:cs typeface="Times New Roman"/>
            </a:endParaRPr>
          </a:p>
          <a:p>
            <a:pPr>
              <a:buNone/>
            </a:pPr>
            <a:endParaRPr lang="en-GB" sz="1200">
              <a:latin typeface="Times New Roman"/>
              <a:cs typeface="Times New Roman"/>
            </a:endParaRPr>
          </a:p>
          <a:p>
            <a:pPr>
              <a:buNone/>
            </a:pPr>
            <a:endParaRPr lang="en-GB" sz="1200">
              <a:latin typeface="Times New Roman"/>
              <a:cs typeface="Times New Roman"/>
            </a:endParaRPr>
          </a:p>
          <a:p>
            <a:pPr>
              <a:buNone/>
            </a:pPr>
            <a:endParaRPr lang="en-GB" sz="1200">
              <a:latin typeface="Times New Roman"/>
              <a:cs typeface="Times New Roman"/>
            </a:endParaRPr>
          </a:p>
          <a:p>
            <a:pPr>
              <a:buNone/>
            </a:pPr>
            <a:endParaRPr lang="en-GB" sz="1200">
              <a:latin typeface="Times New Roman"/>
              <a:cs typeface="Times New Roman"/>
            </a:endParaRPr>
          </a:p>
          <a:p>
            <a:pPr>
              <a:buNone/>
            </a:pPr>
            <a:endParaRPr lang="en-GB" sz="1200">
              <a:latin typeface="Times New Roman"/>
              <a:cs typeface="Times New Roman"/>
            </a:endParaRPr>
          </a:p>
          <a:p>
            <a:pPr>
              <a:buNone/>
            </a:pPr>
            <a:endParaRPr lang="en-GB"/>
          </a:p>
          <a:p>
            <a:pPr marL="0" indent="0">
              <a:buNone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0140802"/>
      </p:ext>
    </p:extLst>
  </p:cSld>
  <p:clrMapOvr>
    <a:masterClrMapping/>
  </p:clrMapOvr>
</p:sld>
</file>

<file path=ppt/theme/theme1.xml><?xml version="1.0" encoding="utf-8"?>
<a:theme xmlns:a="http://schemas.openxmlformats.org/drawingml/2006/main" name="BohoVogueVTI">
  <a:themeElements>
    <a:clrScheme name="BohoVogueVTI">
      <a:dk1>
        <a:sysClr val="windowText" lastClr="000000"/>
      </a:dk1>
      <a:lt1>
        <a:sysClr val="window" lastClr="FFFFFF"/>
      </a:lt1>
      <a:dk2>
        <a:srgbClr val="35403A"/>
      </a:dk2>
      <a:lt2>
        <a:srgbClr val="F1EFEB"/>
      </a:lt2>
      <a:accent1>
        <a:srgbClr val="9E8B50"/>
      </a:accent1>
      <a:accent2>
        <a:srgbClr val="D5966B"/>
      </a:accent2>
      <a:accent3>
        <a:srgbClr val="9BA6BB"/>
      </a:accent3>
      <a:accent4>
        <a:srgbClr val="869880"/>
      </a:accent4>
      <a:accent5>
        <a:srgbClr val="588267"/>
      </a:accent5>
      <a:accent6>
        <a:srgbClr val="B89C46"/>
      </a:accent6>
      <a:hlink>
        <a:srgbClr val="C77138"/>
      </a:hlink>
      <a:folHlink>
        <a:srgbClr val="589374"/>
      </a:folHlink>
    </a:clrScheme>
    <a:fontScheme name="BohoVogueVTI">
      <a:majorFont>
        <a:latin typeface="Walbaum Display"/>
        <a:ea typeface=""/>
        <a:cs typeface=""/>
      </a:majorFont>
      <a:minorFont>
        <a:latin typeface="Aptos Light"/>
        <a:ea typeface=""/>
        <a:cs typeface=""/>
      </a:minorFont>
    </a:fontScheme>
    <a:fmtScheme name="BohoVogueVTI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BohoVogueVTI" id="{587E0025-A466-4551-A341-1A9F570FDF06}" vid="{F615CBBD-D1BB-4663-887F-92A47C7C6AB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BohoVogueVTI</vt:lpstr>
      <vt:lpstr> Student name: Rayan Ata Student number: 2324338 Lecturer: Gillian Weaver Module Code: BMHP5023 Assignment: Component 2 Presentation – Care Plan </vt:lpstr>
      <vt:lpstr>PowerPoint Presentation</vt:lpstr>
      <vt:lpstr>What is Type 2 Diabetes? Type 2 Diabetes is a chronic metabolic condition that affects how the body regulates blood glucose (sugar) levels. </vt:lpstr>
      <vt:lpstr>Endocrine System </vt:lpstr>
      <vt:lpstr> Anatomy of the Pancreas </vt:lpstr>
      <vt:lpstr>What Happens in Type 2 Diabetes</vt:lpstr>
      <vt:lpstr>Patient Profile</vt:lpstr>
      <vt:lpstr>Risk Factors for Type 2 Diabetes</vt:lpstr>
      <vt:lpstr>Common Symptoms of Type 2 Diabetes</vt:lpstr>
      <vt:lpstr>Care Plan: Monitoring &amp; Treatment</vt:lpstr>
      <vt:lpstr>Person-Centred Care Approach </vt:lpstr>
      <vt:lpstr>Communication &amp; Ethical Considerations</vt:lpstr>
      <vt:lpstr>Slide 14 – 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44</cp:revision>
  <dcterms:created xsi:type="dcterms:W3CDTF">2026-03-07T23:31:46Z</dcterms:created>
  <dcterms:modified xsi:type="dcterms:W3CDTF">2026-03-26T04:38:17Z</dcterms:modified>
</cp:coreProperties>
</file>