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handoutMasterIdLst>
    <p:handoutMasterId r:id="rId27"/>
  </p:handoutMasterIdLst>
  <p:sldIdLst>
    <p:sldId id="316" r:id="rId4"/>
    <p:sldId id="310" r:id="rId5"/>
    <p:sldId id="258" r:id="rId6"/>
    <p:sldId id="313" r:id="rId7"/>
    <p:sldId id="260" r:id="rId8"/>
    <p:sldId id="263" r:id="rId9"/>
    <p:sldId id="267" r:id="rId10"/>
    <p:sldId id="317" r:id="rId11"/>
    <p:sldId id="264" r:id="rId12"/>
    <p:sldId id="273" r:id="rId13"/>
    <p:sldId id="285" r:id="rId14"/>
    <p:sldId id="295" r:id="rId15"/>
    <p:sldId id="287" r:id="rId16"/>
    <p:sldId id="302" r:id="rId17"/>
    <p:sldId id="311" r:id="rId18"/>
    <p:sldId id="315" r:id="rId19"/>
    <p:sldId id="304" r:id="rId20"/>
    <p:sldId id="307" r:id="rId21"/>
    <p:sldId id="305" r:id="rId22"/>
    <p:sldId id="312" r:id="rId23"/>
    <p:sldId id="318" r:id="rId24"/>
    <p:sldId id="308" r:id="rId25"/>
    <p:sldId id="309" r:id="rId2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956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39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F6F53A-CBE7-49A9-898B-F1DF80323A3E}" type="doc">
      <dgm:prSet loTypeId="urn:microsoft.com/office/officeart/2005/8/layout/gear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D089147-264C-4A47-BCA1-A149FA1AED5B}">
      <dgm:prSet phldrT="[Text]"/>
      <dgm:spPr/>
      <dgm:t>
        <a:bodyPr/>
        <a:lstStyle/>
        <a:p>
          <a:r>
            <a:rPr lang="en-GB" dirty="0"/>
            <a:t>Shared Values</a:t>
          </a:r>
        </a:p>
      </dgm:t>
    </dgm:pt>
    <dgm:pt modelId="{DFACD8C1-E608-4CC1-835E-06B573E3E67F}" type="parTrans" cxnId="{31BD2C47-6AA8-4715-9FDA-4D86757334F3}">
      <dgm:prSet/>
      <dgm:spPr/>
      <dgm:t>
        <a:bodyPr/>
        <a:lstStyle/>
        <a:p>
          <a:endParaRPr lang="en-GB"/>
        </a:p>
      </dgm:t>
    </dgm:pt>
    <dgm:pt modelId="{A26E84DD-AC82-49EC-BC3D-1E24D3C40563}" type="sibTrans" cxnId="{31BD2C47-6AA8-4715-9FDA-4D86757334F3}">
      <dgm:prSet/>
      <dgm:spPr/>
      <dgm:t>
        <a:bodyPr/>
        <a:lstStyle/>
        <a:p>
          <a:endParaRPr lang="en-GB"/>
        </a:p>
      </dgm:t>
    </dgm:pt>
    <dgm:pt modelId="{EFF091E4-2A32-4A3C-84AA-C98EE0B7BD60}" type="pres">
      <dgm:prSet presAssocID="{99F6F53A-CBE7-49A9-898B-F1DF80323A3E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3C3CD185-800E-457E-A485-641523289E02}" type="pres">
      <dgm:prSet presAssocID="{6D089147-264C-4A47-BCA1-A149FA1AED5B}" presName="gear1" presStyleLbl="node1" presStyleIdx="0" presStyleCnt="1" custScaleX="163867" custScaleY="166843" custLinFactNeighborX="-25926" custLinFactNeighborY="-35646">
        <dgm:presLayoutVars>
          <dgm:chMax val="1"/>
          <dgm:bulletEnabled val="1"/>
        </dgm:presLayoutVars>
      </dgm:prSet>
      <dgm:spPr/>
    </dgm:pt>
    <dgm:pt modelId="{B5FD333D-6AF5-41F7-902E-98116BB513BB}" type="pres">
      <dgm:prSet presAssocID="{6D089147-264C-4A47-BCA1-A149FA1AED5B}" presName="gear1srcNode" presStyleLbl="node1" presStyleIdx="0" presStyleCnt="1"/>
      <dgm:spPr/>
    </dgm:pt>
    <dgm:pt modelId="{CD6D0708-3D17-4DDA-8B0E-30735EF42DD9}" type="pres">
      <dgm:prSet presAssocID="{6D089147-264C-4A47-BCA1-A149FA1AED5B}" presName="gear1dstNode" presStyleLbl="node1" presStyleIdx="0" presStyleCnt="1"/>
      <dgm:spPr/>
    </dgm:pt>
    <dgm:pt modelId="{D5FD2074-AF4E-4105-A2CB-4006CB6BBE29}" type="pres">
      <dgm:prSet presAssocID="{A26E84DD-AC82-49EC-BC3D-1E24D3C40563}" presName="connector1" presStyleLbl="sibTrans2D1" presStyleIdx="0" presStyleCnt="1" custAng="2267540" custScaleX="143495" custScaleY="158601" custLinFactNeighborX="41525" custLinFactNeighborY="-5953"/>
      <dgm:spPr/>
    </dgm:pt>
  </dgm:ptLst>
  <dgm:cxnLst>
    <dgm:cxn modelId="{38DAA05E-C13B-4EFF-BB2A-04AFC3D452BE}" type="presOf" srcId="{6D089147-264C-4A47-BCA1-A149FA1AED5B}" destId="{CD6D0708-3D17-4DDA-8B0E-30735EF42DD9}" srcOrd="2" destOrd="0" presId="urn:microsoft.com/office/officeart/2005/8/layout/gear1"/>
    <dgm:cxn modelId="{31BD2C47-6AA8-4715-9FDA-4D86757334F3}" srcId="{99F6F53A-CBE7-49A9-898B-F1DF80323A3E}" destId="{6D089147-264C-4A47-BCA1-A149FA1AED5B}" srcOrd="0" destOrd="0" parTransId="{DFACD8C1-E608-4CC1-835E-06B573E3E67F}" sibTransId="{A26E84DD-AC82-49EC-BC3D-1E24D3C40563}"/>
    <dgm:cxn modelId="{C3741152-BD1E-4866-AD77-013E7107A6FB}" type="presOf" srcId="{A26E84DD-AC82-49EC-BC3D-1E24D3C40563}" destId="{D5FD2074-AF4E-4105-A2CB-4006CB6BBE29}" srcOrd="0" destOrd="0" presId="urn:microsoft.com/office/officeart/2005/8/layout/gear1"/>
    <dgm:cxn modelId="{C734177F-4F3E-4D00-B042-185F8FD6B660}" type="presOf" srcId="{99F6F53A-CBE7-49A9-898B-F1DF80323A3E}" destId="{EFF091E4-2A32-4A3C-84AA-C98EE0B7BD60}" srcOrd="0" destOrd="0" presId="urn:microsoft.com/office/officeart/2005/8/layout/gear1"/>
    <dgm:cxn modelId="{5E08C49B-2912-487A-B203-B6F33B3C1D19}" type="presOf" srcId="{6D089147-264C-4A47-BCA1-A149FA1AED5B}" destId="{3C3CD185-800E-457E-A485-641523289E02}" srcOrd="0" destOrd="0" presId="urn:microsoft.com/office/officeart/2005/8/layout/gear1"/>
    <dgm:cxn modelId="{5E6957C0-A322-4B70-A7BB-8A81DAFBCCB8}" type="presOf" srcId="{6D089147-264C-4A47-BCA1-A149FA1AED5B}" destId="{B5FD333D-6AF5-41F7-902E-98116BB513BB}" srcOrd="1" destOrd="0" presId="urn:microsoft.com/office/officeart/2005/8/layout/gear1"/>
    <dgm:cxn modelId="{D534BDEB-93CC-43CD-9677-E117636DD0BE}" type="presParOf" srcId="{EFF091E4-2A32-4A3C-84AA-C98EE0B7BD60}" destId="{3C3CD185-800E-457E-A485-641523289E02}" srcOrd="0" destOrd="0" presId="urn:microsoft.com/office/officeart/2005/8/layout/gear1"/>
    <dgm:cxn modelId="{19385FCE-871B-4577-959D-A64145E5DBB8}" type="presParOf" srcId="{EFF091E4-2A32-4A3C-84AA-C98EE0B7BD60}" destId="{B5FD333D-6AF5-41F7-902E-98116BB513BB}" srcOrd="1" destOrd="0" presId="urn:microsoft.com/office/officeart/2005/8/layout/gear1"/>
    <dgm:cxn modelId="{6A0D7F88-82E7-46BA-B3B2-3A27452BB375}" type="presParOf" srcId="{EFF091E4-2A32-4A3C-84AA-C98EE0B7BD60}" destId="{CD6D0708-3D17-4DDA-8B0E-30735EF42DD9}" srcOrd="2" destOrd="0" presId="urn:microsoft.com/office/officeart/2005/8/layout/gear1"/>
    <dgm:cxn modelId="{4AFB8A28-31E3-4517-9314-7316DEC859E3}" type="presParOf" srcId="{EFF091E4-2A32-4A3C-84AA-C98EE0B7BD60}" destId="{D5FD2074-AF4E-4105-A2CB-4006CB6BBE29}" srcOrd="3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CD185-800E-457E-A485-641523289E02}">
      <dsp:nvSpPr>
        <dsp:cNvPr id="0" name=""/>
        <dsp:cNvSpPr/>
      </dsp:nvSpPr>
      <dsp:spPr>
        <a:xfrm>
          <a:off x="90194" y="0"/>
          <a:ext cx="4208719" cy="4285154"/>
        </a:xfrm>
        <a:prstGeom prst="gear9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marL="0" lvl="0" indent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 dirty="0"/>
            <a:t>Shared Values</a:t>
          </a:r>
        </a:p>
      </dsp:txBody>
      <dsp:txXfrm>
        <a:off x="936334" y="998699"/>
        <a:ext cx="2516439" cy="2212480"/>
      </dsp:txXfrm>
    </dsp:sp>
    <dsp:sp modelId="{D5FD2074-AF4E-4105-A2CB-4006CB6BBE29}">
      <dsp:nvSpPr>
        <dsp:cNvPr id="0" name=""/>
        <dsp:cNvSpPr/>
      </dsp:nvSpPr>
      <dsp:spPr>
        <a:xfrm rot="2267540">
          <a:off x="2333360" y="-507774"/>
          <a:ext cx="4533152" cy="5010366"/>
        </a:xfrm>
        <a:prstGeom prst="circularArrow">
          <a:avLst>
            <a:gd name="adj1" fmla="val 4878"/>
            <a:gd name="adj2" fmla="val 312630"/>
            <a:gd name="adj3" fmla="val 3177302"/>
            <a:gd name="adj4" fmla="val 15174828"/>
            <a:gd name="adj5" fmla="val 569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DC0DD-85DC-41EB-AC3B-A79B782BD1C1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D7A20F-93C1-42B7-B158-7B64866FC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1404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803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33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9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39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930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828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93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505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681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7329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4291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2961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760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3743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0967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6422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8269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5655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6824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6972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40824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52FF6-9111-41D7-841C-6FF1D1E8FD38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9696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EF646-74A4-44F2-B0C8-7A9DB18AF347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5455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8FE5B-CD87-4542-BBE6-9BE46C8FE322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6996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19DD-4672-4E0C-9696-6ED0E6B524CD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94879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E42D-9C90-43C7-A291-EAEB3C651731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16743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171C9-23ED-4543-9E05-401B56B9D754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6802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AA4C-2374-48E2-87E4-029060504CAC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4506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8EA89-73F9-43F7-BEB7-D27809C20559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33536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F43F-3EF4-407C-B154-F0ED058D44F0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8270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35EAC-374A-4D34-B0E3-85A23691CF3A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15894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DE56-D1CE-47DB-BC47-00A6EC7EE9DA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87905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31905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60485-1EF0-494E-93D1-C4B922BD2CD7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818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9820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3259AE7-AA0E-4772-974D-1F4D1B90D726}" type="datetime1">
              <a:rPr lang="en-US" smtClean="0"/>
              <a:t>4/12/2024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2583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DEE259A-12A6-39E4-4104-21F4B2438E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661" y="882004"/>
            <a:ext cx="10001816" cy="5000908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AD1E4445-1A2D-1AAD-5CF2-91A1145F2F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-5475" y="0"/>
            <a:ext cx="6096000" cy="685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75BA6-C09D-4877-A20E-5BED01E3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24" y="685800"/>
            <a:ext cx="5568076" cy="4953000"/>
          </a:xfrm>
        </p:spPr>
        <p:txBody>
          <a:bodyPr>
            <a:noAutofit/>
          </a:bodyPr>
          <a:lstStyle/>
          <a:p>
            <a:pPr algn="ctr"/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US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endParaRPr lang="en-GB" sz="4400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290675" y="1285592"/>
            <a:ext cx="5810802" cy="4597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Raleway" pitchFamily="2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BMBM6015 Strategic Management &amp; Sustainability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</a:b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9. </a:t>
            </a:r>
            <a:r>
              <a:rPr lang="en-GB" sz="4000" b="1" dirty="0">
                <a:solidFill>
                  <a:prstClr val="white"/>
                </a:solidFill>
              </a:rPr>
              <a:t>Change Management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leway" pitchFamily="2" charset="0"/>
              <a:ea typeface="+mj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Mike Durke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FC23AFF-2566-9963-ACE6-0828BA64A726}"/>
              </a:ext>
            </a:extLst>
          </p:cNvPr>
          <p:cNvSpPr txBox="1">
            <a:spLocks/>
          </p:cNvSpPr>
          <p:nvPr/>
        </p:nvSpPr>
        <p:spPr>
          <a:xfrm>
            <a:off x="5809671" y="419878"/>
            <a:ext cx="6002884" cy="40976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9300" b="1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846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5588001" cy="3836504"/>
          </a:xfrm>
        </p:spPr>
        <p:txBody>
          <a:bodyPr/>
          <a:lstStyle/>
          <a:p>
            <a:r>
              <a:rPr lang="en-GB" dirty="0"/>
              <a:t>Nature of change</a:t>
            </a:r>
          </a:p>
          <a:p>
            <a:r>
              <a:rPr lang="en-GB" dirty="0"/>
              <a:t>Change management</a:t>
            </a:r>
          </a:p>
          <a:p>
            <a:r>
              <a:rPr lang="en-GB" dirty="0"/>
              <a:t>Management tools</a:t>
            </a:r>
          </a:p>
          <a:p>
            <a:r>
              <a:rPr lang="en-GB" dirty="0"/>
              <a:t>Winners and losers in the process of change</a:t>
            </a:r>
          </a:p>
          <a:p>
            <a:r>
              <a:rPr lang="en-GB" dirty="0"/>
              <a:t>Ansoff’s insights (turbulence)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7E4F7-FC14-4BD1-B041-69A7B8853C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2047875"/>
            <a:ext cx="5384800" cy="3541366"/>
          </a:xfrm>
        </p:spPr>
        <p:txBody>
          <a:bodyPr/>
          <a:lstStyle/>
          <a:p>
            <a:r>
              <a:rPr lang="en-GB" dirty="0"/>
              <a:t>Models of change:</a:t>
            </a:r>
          </a:p>
          <a:p>
            <a:pPr lvl="1"/>
            <a:r>
              <a:rPr lang="en-GB" dirty="0"/>
              <a:t>Kotter</a:t>
            </a:r>
          </a:p>
          <a:p>
            <a:pPr lvl="1"/>
            <a:r>
              <a:rPr lang="en-GB" dirty="0"/>
              <a:t>Kubler-Ross</a:t>
            </a:r>
          </a:p>
          <a:p>
            <a:pPr lvl="1"/>
            <a:r>
              <a:rPr lang="en-GB" dirty="0" err="1"/>
              <a:t>Mckinsey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671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6000" dirty="0"/>
              <a:t>Change</a:t>
            </a:r>
            <a:r>
              <a:rPr lang="en-GB" sz="36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06EE60-183E-42A1-A2F7-17978A1AC6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433" b="31460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3982" y="3752850"/>
            <a:ext cx="7487005" cy="2707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/>
              <a:t>What’s is all about ? </a:t>
            </a:r>
          </a:p>
          <a:p>
            <a:pPr marL="0" indent="0">
              <a:buNone/>
            </a:pPr>
            <a:r>
              <a:rPr lang="en-GB" sz="3200" dirty="0"/>
              <a:t>What does it mean to you ? </a:t>
            </a:r>
          </a:p>
          <a:p>
            <a:pPr marL="0" indent="0">
              <a:buNone/>
            </a:pPr>
            <a:r>
              <a:rPr lang="en-GB" sz="3200" dirty="0"/>
              <a:t>What is change management ?</a:t>
            </a:r>
          </a:p>
        </p:txBody>
      </p:sp>
    </p:spTree>
    <p:extLst>
      <p:ext uri="{BB962C8B-B14F-4D97-AF65-F5344CB8AC3E}">
        <p14:creationId xmlns:p14="http://schemas.microsoft.com/office/powerpoint/2010/main" val="1611245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05B030-F946-4C0E-880D-3BA3F654BA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2690" b="304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AAB7144-BF68-4909-A1E6-94A7ECFC2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87" y="-1367931"/>
            <a:ext cx="11929055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8000" b="1" dirty="0">
                <a:solidFill>
                  <a:srgbClr val="FFFFFF"/>
                </a:solidFill>
              </a:rPr>
              <a:t>Why change</a:t>
            </a:r>
            <a:r>
              <a:rPr lang="en-US" sz="9600" b="1" dirty="0">
                <a:solidFill>
                  <a:srgbClr val="FFFFFF"/>
                </a:solidFill>
              </a:rPr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8862C57-E354-16EE-ED5D-1291B344B2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49" y="506256"/>
            <a:ext cx="5775399" cy="342294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240CB8C-78E7-5252-C948-F2244BEA28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0742" y="1981206"/>
            <a:ext cx="6205300" cy="413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3247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422" y="586855"/>
            <a:ext cx="4477074" cy="3505311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Change is a  constant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07280" y="45888"/>
            <a:ext cx="6206669" cy="571211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Change is a constant factor </a:t>
            </a:r>
          </a:p>
          <a:p>
            <a:pPr lvl="1"/>
            <a:r>
              <a:rPr lang="en-GB" sz="2000" dirty="0"/>
              <a:t>shifts in technology, digital transformation or changing market pressures, new law, new government.</a:t>
            </a:r>
          </a:p>
          <a:p>
            <a:r>
              <a:rPr lang="en-GB" sz="2400" dirty="0"/>
              <a:t>Changing your business can be a difficult and daunting task</a:t>
            </a:r>
          </a:p>
          <a:p>
            <a:pPr lvl="1"/>
            <a:r>
              <a:rPr lang="en-GB" sz="2000" dirty="0"/>
              <a:t>Bend with the change, take steps to ensure it is handled well, poorly-managed change can end in disaster.</a:t>
            </a:r>
          </a:p>
          <a:p>
            <a:r>
              <a:rPr lang="en-GB" sz="2400" dirty="0"/>
              <a:t>That's why having a solid change management strategy is so essential.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F7C640-B66B-406C-946D-0D428FB290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4060" y="4960669"/>
            <a:ext cx="6133108" cy="134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0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525" y="586855"/>
            <a:ext cx="4640971" cy="3769159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The process of 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4463" y="333375"/>
            <a:ext cx="5602011" cy="602297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5400" b="1" dirty="0"/>
              <a:t>Assess</a:t>
            </a:r>
            <a:r>
              <a:rPr lang="en-GB" sz="3200" b="1" dirty="0"/>
              <a:t> </a:t>
            </a:r>
          </a:p>
          <a:p>
            <a:r>
              <a:rPr lang="en-GB" sz="2400" dirty="0"/>
              <a:t>Establish what is needed. </a:t>
            </a:r>
          </a:p>
          <a:p>
            <a:r>
              <a:rPr lang="en-GB" sz="2400" dirty="0"/>
              <a:t>Viable change depends on a clear assessment of the impact it will have on various parts of the organisation and other stakeholders, understand the consequences</a:t>
            </a:r>
          </a:p>
          <a:p>
            <a:pPr marL="0" indent="0">
              <a:buNone/>
            </a:pPr>
            <a:r>
              <a:rPr lang="en-GB" sz="5400" b="1" dirty="0"/>
              <a:t>Prepare</a:t>
            </a:r>
            <a:r>
              <a:rPr lang="en-GB" sz="5400" dirty="0"/>
              <a:t> </a:t>
            </a:r>
          </a:p>
          <a:p>
            <a:r>
              <a:rPr lang="en-GB" sz="2400" dirty="0"/>
              <a:t>Create a vision, gain support from the organisation and key stakeholders (these could be customers and the supply chain). </a:t>
            </a:r>
          </a:p>
          <a:p>
            <a:r>
              <a:rPr lang="en-GB" sz="2400" dirty="0"/>
              <a:t>There needs to be an emotional, rational and often an economic case for change</a:t>
            </a:r>
          </a:p>
        </p:txBody>
      </p:sp>
    </p:spTree>
    <p:extLst>
      <p:ext uri="{BB962C8B-B14F-4D97-AF65-F5344CB8AC3E}">
        <p14:creationId xmlns:p14="http://schemas.microsoft.com/office/powerpoint/2010/main" val="359235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790" y="586855"/>
            <a:ext cx="4628706" cy="3769159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The process of 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20966" y="217283"/>
            <a:ext cx="6065822" cy="642796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5400" b="1" dirty="0"/>
              <a:t>Plan </a:t>
            </a:r>
          </a:p>
          <a:p>
            <a:r>
              <a:rPr lang="en-GB" sz="2400" dirty="0"/>
              <a:t>The map, the start point, the route and the destination. </a:t>
            </a:r>
          </a:p>
          <a:p>
            <a:r>
              <a:rPr lang="en-GB" sz="2400" dirty="0"/>
              <a:t>Define activities</a:t>
            </a:r>
          </a:p>
          <a:p>
            <a:r>
              <a:rPr lang="en-GB" sz="2400" dirty="0"/>
              <a:t>Consider the risks, roles and tasks to manage, basis for control and tracking, considers contingencies</a:t>
            </a:r>
          </a:p>
          <a:p>
            <a:r>
              <a:rPr lang="en-GB" sz="2400" dirty="0"/>
              <a:t>Contingencies? What if scenarios</a:t>
            </a:r>
          </a:p>
          <a:p>
            <a:pPr marL="0" indent="0">
              <a:buNone/>
            </a:pPr>
            <a:r>
              <a:rPr lang="en-GB" sz="5400" b="1" dirty="0"/>
              <a:t>Implement</a:t>
            </a:r>
            <a:r>
              <a:rPr lang="en-GB" sz="3200" b="1" dirty="0"/>
              <a:t> </a:t>
            </a:r>
          </a:p>
          <a:p>
            <a:r>
              <a:rPr lang="en-GB" sz="2400" dirty="0"/>
              <a:t>Communicating the benefits, removing barriers, coordinating activities that change how the business operates</a:t>
            </a:r>
          </a:p>
          <a:p>
            <a:r>
              <a:rPr lang="en-GB" sz="2400" dirty="0"/>
              <a:t>Manage the risks, be flexible, adjust, respond, react as it there will be many challenges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481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E08BA8-0B9E-0164-9C18-EA510B23E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D4B338-DD3D-9DB6-E62E-A38051B41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1C5A59-CD19-1740-2311-15545026F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311DFA-4A6A-5234-0F18-F33BD2603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98744E-30B5-77BA-3B70-58F316560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73C379D-BC7A-F46A-0910-7AA164CEB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39AC02C-3671-9638-EA71-42125BEF9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2867A-95BF-CA52-5EA5-9419FE876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790" y="586855"/>
            <a:ext cx="4628706" cy="3769159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The process of change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C4EE0-38D1-A2AB-270F-C1FADD0BF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9490" y="332960"/>
            <a:ext cx="5797298" cy="631228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5400" b="1" dirty="0"/>
              <a:t>Sustaining change </a:t>
            </a:r>
          </a:p>
          <a:p>
            <a:r>
              <a:rPr lang="en-US" dirty="0"/>
              <a:t>Critical </a:t>
            </a:r>
          </a:p>
          <a:p>
            <a:r>
              <a:rPr lang="en-US" dirty="0"/>
              <a:t>Successful change sustains the benefits in the long term</a:t>
            </a:r>
          </a:p>
          <a:p>
            <a:r>
              <a:rPr lang="en-US" dirty="0"/>
              <a:t>Evaluating performance</a:t>
            </a:r>
          </a:p>
          <a:p>
            <a:r>
              <a:rPr lang="en-US" dirty="0"/>
              <a:t>Reward </a:t>
            </a:r>
            <a:r>
              <a:rPr lang="en-US" dirty="0" err="1"/>
              <a:t>behavioural</a:t>
            </a:r>
            <a:r>
              <a:rPr lang="en-US" dirty="0"/>
              <a:t> changes </a:t>
            </a:r>
          </a:p>
          <a:p>
            <a:r>
              <a:rPr lang="en-US" dirty="0" err="1"/>
              <a:t>Organisations</a:t>
            </a:r>
            <a:r>
              <a:rPr lang="en-US" dirty="0"/>
              <a:t> must embed the appropriate mind sets, practices, and </a:t>
            </a:r>
            <a:r>
              <a:rPr lang="en-US" dirty="0" err="1"/>
              <a:t>behaviours</a:t>
            </a:r>
            <a:r>
              <a:rPr lang="en-US" dirty="0"/>
              <a:t> at every level </a:t>
            </a:r>
          </a:p>
          <a:p>
            <a:r>
              <a:rPr lang="en-US" dirty="0"/>
              <a:t>Culture change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2569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826" y="1493823"/>
            <a:ext cx="4711574" cy="4517678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Blockers in the system</a:t>
            </a:r>
          </a:p>
          <a:p>
            <a:endParaRPr lang="en-GB" sz="3600" dirty="0"/>
          </a:p>
          <a:p>
            <a:r>
              <a:rPr lang="en-GB" sz="3600" dirty="0"/>
              <a:t>Apostles and terrorists</a:t>
            </a:r>
          </a:p>
          <a:p>
            <a:endParaRPr lang="en-GB" sz="3600" dirty="0"/>
          </a:p>
          <a:p>
            <a:r>
              <a:rPr lang="en-GB" sz="3600" dirty="0"/>
              <a:t>Change agents</a:t>
            </a:r>
          </a:p>
          <a:p>
            <a:endParaRPr lang="en-GB" sz="3600" dirty="0"/>
          </a:p>
          <a:p>
            <a:r>
              <a:rPr lang="en-GB" sz="3600" dirty="0"/>
              <a:t>Dispel the myths from the rumour factor</a:t>
            </a:r>
          </a:p>
        </p:txBody>
      </p:sp>
      <p:sp>
        <p:nvSpPr>
          <p:cNvPr id="4" name="Rectangle 3"/>
          <p:cNvSpPr/>
          <p:nvPr/>
        </p:nvSpPr>
        <p:spPr>
          <a:xfrm>
            <a:off x="5934456" y="1179576"/>
            <a:ext cx="5126736" cy="43799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Change Challenges</a:t>
            </a:r>
          </a:p>
        </p:txBody>
      </p:sp>
    </p:spTree>
    <p:extLst>
      <p:ext uri="{BB962C8B-B14F-4D97-AF65-F5344CB8AC3E}">
        <p14:creationId xmlns:p14="http://schemas.microsoft.com/office/powerpoint/2010/main" val="2408345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– as an opportunity or threat?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Those who:</a:t>
            </a:r>
          </a:p>
          <a:p>
            <a:r>
              <a:rPr lang="en-GB" dirty="0"/>
              <a:t>Can’t see it</a:t>
            </a:r>
          </a:p>
          <a:p>
            <a:r>
              <a:rPr lang="en-GB" dirty="0"/>
              <a:t>Deny it</a:t>
            </a:r>
          </a:p>
          <a:p>
            <a:r>
              <a:rPr lang="en-GB" dirty="0"/>
              <a:t>Avoid it</a:t>
            </a:r>
          </a:p>
          <a:p>
            <a:r>
              <a:rPr lang="en-GB" dirty="0"/>
              <a:t>Can’t react to it</a:t>
            </a:r>
          </a:p>
          <a:p>
            <a:r>
              <a:rPr lang="en-GB" dirty="0"/>
              <a:t>Get consumed by it</a:t>
            </a:r>
          </a:p>
          <a:p>
            <a:r>
              <a:rPr lang="en-GB" dirty="0"/>
              <a:t>Don’t manage it</a:t>
            </a:r>
          </a:p>
          <a:p>
            <a:r>
              <a:rPr lang="en-GB" dirty="0"/>
              <a:t>Lose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9173184" y="1812722"/>
            <a:ext cx="2608634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Those who:</a:t>
            </a:r>
          </a:p>
          <a:p>
            <a:r>
              <a:rPr lang="en-GB" dirty="0"/>
              <a:t>Anticipate it</a:t>
            </a:r>
          </a:p>
          <a:p>
            <a:r>
              <a:rPr lang="en-GB" dirty="0"/>
              <a:t>See it</a:t>
            </a:r>
          </a:p>
          <a:p>
            <a:r>
              <a:rPr lang="en-GB" dirty="0"/>
              <a:t>Accept it</a:t>
            </a:r>
          </a:p>
          <a:p>
            <a:r>
              <a:rPr lang="en-GB" dirty="0"/>
              <a:t>React to it</a:t>
            </a:r>
          </a:p>
          <a:p>
            <a:r>
              <a:rPr lang="en-GB" dirty="0"/>
              <a:t>Embrace it</a:t>
            </a:r>
          </a:p>
          <a:p>
            <a:r>
              <a:rPr lang="en-GB" dirty="0"/>
              <a:t>Manage it</a:t>
            </a:r>
          </a:p>
          <a:p>
            <a:r>
              <a:rPr lang="en-GB" dirty="0"/>
              <a:t>Win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0741" y="1955867"/>
            <a:ext cx="4876800" cy="325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59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76930AB-45CF-4C89-9D60-52E0D9B0A8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3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DD2FA668-E690-4DAB-87BA-51A173434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36" y="5091762"/>
            <a:ext cx="7834193" cy="126458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5400" dirty="0"/>
              <a:t>What are the approaches to managing change ?</a:t>
            </a:r>
          </a:p>
        </p:txBody>
      </p:sp>
    </p:spTree>
    <p:extLst>
      <p:ext uri="{BB962C8B-B14F-4D97-AF65-F5344CB8AC3E}">
        <p14:creationId xmlns:p14="http://schemas.microsoft.com/office/powerpoint/2010/main" val="10512767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Ansoff’s Strategic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4299" y="2036062"/>
            <a:ext cx="5379868" cy="3505202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GB" sz="3200" dirty="0"/>
              <a:t>“A basic hypothesis of the book  is that an organisation will be successful if </a:t>
            </a:r>
            <a:r>
              <a:rPr lang="en-GB" sz="3200" b="1" dirty="0">
                <a:solidFill>
                  <a:srgbClr val="FF0000"/>
                </a:solidFill>
              </a:rPr>
              <a:t>environment</a:t>
            </a:r>
            <a:r>
              <a:rPr lang="en-GB" sz="3200" dirty="0"/>
              <a:t>, </a:t>
            </a:r>
            <a:r>
              <a:rPr lang="en-GB" sz="3200" b="1" dirty="0">
                <a:solidFill>
                  <a:srgbClr val="FF0000"/>
                </a:solidFill>
              </a:rPr>
              <a:t>response</a:t>
            </a:r>
            <a:r>
              <a:rPr lang="en-GB" sz="3200" dirty="0"/>
              <a:t>, </a:t>
            </a:r>
            <a:r>
              <a:rPr lang="en-GB" sz="3200" b="1" dirty="0">
                <a:solidFill>
                  <a:srgbClr val="FF0000"/>
                </a:solidFill>
              </a:rPr>
              <a:t>culture</a:t>
            </a:r>
            <a:r>
              <a:rPr lang="en-GB" sz="3200" dirty="0"/>
              <a:t> and </a:t>
            </a:r>
            <a:r>
              <a:rPr lang="en-GB" sz="3200" b="1" dirty="0">
                <a:solidFill>
                  <a:srgbClr val="FF0000"/>
                </a:solidFill>
              </a:rPr>
              <a:t>capability</a:t>
            </a:r>
            <a:r>
              <a:rPr lang="en-GB" sz="3200" dirty="0"/>
              <a:t> match each other.” (11)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7238999" y="1600200"/>
            <a:ext cx="3958701" cy="838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Environment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7239000" y="3931879"/>
            <a:ext cx="3958700" cy="8382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Culture</a:t>
            </a:r>
          </a:p>
        </p:txBody>
      </p:sp>
      <p:sp>
        <p:nvSpPr>
          <p:cNvPr id="7" name="Rectangle 6"/>
          <p:cNvSpPr/>
          <p:nvPr/>
        </p:nvSpPr>
        <p:spPr>
          <a:xfrm>
            <a:off x="7239000" y="5122164"/>
            <a:ext cx="3958700" cy="8382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Capability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DB1077C-3386-4DB5-A727-209748FB4481}"/>
              </a:ext>
            </a:extLst>
          </p:cNvPr>
          <p:cNvSpPr/>
          <p:nvPr/>
        </p:nvSpPr>
        <p:spPr>
          <a:xfrm>
            <a:off x="7238999" y="2766219"/>
            <a:ext cx="3958701" cy="8382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Response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C5F3C-B06E-4F49-8E93-25009E9E5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E452A2-1196-4B97-A220-2D9E40642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9262" y="276225"/>
            <a:ext cx="8753475" cy="630555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99630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14E26-D2BB-4396-8903-7FDEDD0D7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Different models of change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056BAF-7DBB-4910-9CCE-36904EAAA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669" y="289249"/>
            <a:ext cx="7080531" cy="627950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Kotter Model</a:t>
            </a:r>
            <a:r>
              <a:rPr lang="en-US" dirty="0">
                <a:solidFill>
                  <a:srgbClr val="FFFFFF"/>
                </a:solidFill>
              </a:rPr>
              <a:t>: Professor John Paul Kotter of Harvard Business School </a:t>
            </a:r>
          </a:p>
          <a:p>
            <a:r>
              <a:rPr lang="en-US" b="1" dirty="0">
                <a:solidFill>
                  <a:srgbClr val="FFFFFF"/>
                </a:solidFill>
              </a:rPr>
              <a:t>Eight-step process for leading change</a:t>
            </a:r>
            <a:r>
              <a:rPr lang="en-US" dirty="0">
                <a:solidFill>
                  <a:srgbClr val="FFFFFF"/>
                </a:solidFill>
              </a:rPr>
              <a:t>.</a:t>
            </a:r>
          </a:p>
          <a:p>
            <a:r>
              <a:rPr lang="en-US" dirty="0">
                <a:solidFill>
                  <a:srgbClr val="FFFFFF"/>
                </a:solidFill>
              </a:rPr>
              <a:t> Creating a sense of urgency, building a guiding coalition, forming a strategic vision and initiatives, enlisting a volunteer army, enabling action by removing barriers, generating short-term wins, sustained acceleration, and instituting change </a:t>
            </a:r>
          </a:p>
          <a:p>
            <a:r>
              <a:rPr lang="en-US" b="1" dirty="0">
                <a:solidFill>
                  <a:srgbClr val="FFFFFF"/>
                </a:solidFill>
              </a:rPr>
              <a:t>Lewin Model</a:t>
            </a:r>
            <a:r>
              <a:rPr lang="en-US" dirty="0">
                <a:solidFill>
                  <a:srgbClr val="FFFFFF"/>
                </a:solidFill>
              </a:rPr>
              <a:t>: Kurt Lewin, </a:t>
            </a:r>
            <a:r>
              <a:rPr lang="en-US" dirty="0" err="1">
                <a:solidFill>
                  <a:srgbClr val="FFFFFF"/>
                </a:solidFill>
              </a:rPr>
              <a:t>recognised</a:t>
            </a:r>
            <a:r>
              <a:rPr lang="en-US" dirty="0">
                <a:solidFill>
                  <a:srgbClr val="FFFFFF"/>
                </a:solidFill>
              </a:rPr>
              <a:t> as the founder of social psychology, developed a change model involving three steps:-  </a:t>
            </a:r>
            <a:r>
              <a:rPr lang="en-US" b="1" dirty="0">
                <a:solidFill>
                  <a:srgbClr val="FFFFFF"/>
                </a:solidFill>
              </a:rPr>
              <a:t>Unfreezing, Changing and Re-freezing</a:t>
            </a:r>
            <a:r>
              <a:rPr lang="en-US" dirty="0">
                <a:solidFill>
                  <a:srgbClr val="FFFFFF"/>
                </a:solidFill>
              </a:rPr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9186331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14E26-D2BB-4396-8903-7FDEDD0D7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Different models of change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056BAF-7DBB-4910-9CCE-36904EAAA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669" y="289249"/>
            <a:ext cx="7080531" cy="627950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Kübler-Ross Five Stage Model</a:t>
            </a:r>
            <a:r>
              <a:rPr lang="en-US" dirty="0">
                <a:solidFill>
                  <a:srgbClr val="FFFFFF"/>
                </a:solidFill>
              </a:rPr>
              <a:t>: developed by Elisabeth Kübler-Ross from her research on the dying and death, also known as the Grief Model as it talks about the various emotional states and stages a person goes through when he/she discovers the end is near. </a:t>
            </a:r>
          </a:p>
          <a:p>
            <a:r>
              <a:rPr lang="en-US" dirty="0">
                <a:solidFill>
                  <a:srgbClr val="FFFFFF"/>
                </a:solidFill>
              </a:rPr>
              <a:t>The model can also be applied to other life situations: loss of job, changes in work, less serious health conditions. The model helps to understand and deal with personal trauma and has been widely accepted worldwide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1302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9F42571-9532-48D9-B53E-DAE817902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Different models of change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466F86-79B3-4F88-9FB2-8E26BCAA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9808" y="119271"/>
            <a:ext cx="6977269" cy="6410738"/>
          </a:xfrm>
        </p:spPr>
        <p:txBody>
          <a:bodyPr anchor="ctr">
            <a:normAutofit/>
          </a:bodyPr>
          <a:lstStyle/>
          <a:p>
            <a:r>
              <a:rPr lang="en-US" sz="3200" b="1" dirty="0" err="1">
                <a:solidFill>
                  <a:srgbClr val="FFFFFF"/>
                </a:solidFill>
              </a:rPr>
              <a:t>McKinseys</a:t>
            </a:r>
            <a:r>
              <a:rPr lang="en-US" sz="3200" b="1" dirty="0">
                <a:solidFill>
                  <a:srgbClr val="FFFFFF"/>
                </a:solidFill>
              </a:rPr>
              <a:t>’ 7 S Framework</a:t>
            </a:r>
            <a:r>
              <a:rPr lang="en-US" sz="3200" dirty="0">
                <a:solidFill>
                  <a:srgbClr val="FFFFFF"/>
                </a:solidFill>
              </a:rPr>
              <a:t>: one of those few models that have managed to persist even when others came in and went out of trend. It was developed by consultants working for McKinsey &amp; Company in the 1980s and features seven steps or stages for managing change. </a:t>
            </a:r>
            <a:endParaRPr lang="en-GB" sz="3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3608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7F9B1-8C72-47C2-9458-2B429ABE4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15CAD-7D3B-4CD6-84A2-4F6EA1184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197975-02E1-491E-90FD-C8C51110E7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381000"/>
            <a:ext cx="8534400" cy="6096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D628AC4-5BA9-416D-9772-C69E36037987}"/>
              </a:ext>
            </a:extLst>
          </p:cNvPr>
          <p:cNvSpPr/>
          <p:nvPr/>
        </p:nvSpPr>
        <p:spPr>
          <a:xfrm>
            <a:off x="2077375" y="4660777"/>
            <a:ext cx="4190260" cy="17133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E3D87ED-F9BC-48B4-9461-06573E6F12DE}"/>
              </a:ext>
            </a:extLst>
          </p:cNvPr>
          <p:cNvSpPr/>
          <p:nvPr/>
        </p:nvSpPr>
        <p:spPr>
          <a:xfrm>
            <a:off x="4253884" y="2799750"/>
            <a:ext cx="4190260" cy="17133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327C61A-BA03-4CA0-B42F-06599CE86B24}"/>
              </a:ext>
            </a:extLst>
          </p:cNvPr>
          <p:cNvSpPr/>
          <p:nvPr/>
        </p:nvSpPr>
        <p:spPr>
          <a:xfrm>
            <a:off x="6096000" y="951423"/>
            <a:ext cx="4190260" cy="17133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96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CD2A7-2798-4907-89E3-899A9C3D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01B65-6C9A-4B5D-AB54-E3F59DFFE7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6C8D22-3439-4276-A25A-0A7D1E439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0" y="188075"/>
            <a:ext cx="9906740" cy="6251196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3CC90EF-F940-42B2-9FB3-7EE1835C694C}"/>
              </a:ext>
            </a:extLst>
          </p:cNvPr>
          <p:cNvSpPr/>
          <p:nvPr/>
        </p:nvSpPr>
        <p:spPr>
          <a:xfrm>
            <a:off x="1296140" y="1376039"/>
            <a:ext cx="2982897" cy="12517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95362BE-B7AE-48F0-939F-ABB53D56F42D}"/>
              </a:ext>
            </a:extLst>
          </p:cNvPr>
          <p:cNvSpPr/>
          <p:nvPr/>
        </p:nvSpPr>
        <p:spPr>
          <a:xfrm>
            <a:off x="4452151" y="1352195"/>
            <a:ext cx="2982897" cy="12517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C7B559A-DC45-4C6C-ACF7-35C71F82ECC3}"/>
              </a:ext>
            </a:extLst>
          </p:cNvPr>
          <p:cNvSpPr/>
          <p:nvPr/>
        </p:nvSpPr>
        <p:spPr>
          <a:xfrm>
            <a:off x="7608163" y="1352196"/>
            <a:ext cx="2982897" cy="12517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608917E-931D-4822-B92E-3A2FAE0AE602}"/>
              </a:ext>
            </a:extLst>
          </p:cNvPr>
          <p:cNvSpPr/>
          <p:nvPr/>
        </p:nvSpPr>
        <p:spPr>
          <a:xfrm>
            <a:off x="1108229" y="3012828"/>
            <a:ext cx="2982897" cy="3299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9DA53F3-1285-4AC7-B33E-39B2838B5F56}"/>
              </a:ext>
            </a:extLst>
          </p:cNvPr>
          <p:cNvSpPr/>
          <p:nvPr/>
        </p:nvSpPr>
        <p:spPr>
          <a:xfrm>
            <a:off x="4210235" y="2970559"/>
            <a:ext cx="2982897" cy="33413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17A9245-7A7D-410B-90D8-0BFE3960265D}"/>
              </a:ext>
            </a:extLst>
          </p:cNvPr>
          <p:cNvSpPr/>
          <p:nvPr/>
        </p:nvSpPr>
        <p:spPr>
          <a:xfrm>
            <a:off x="7344052" y="2927838"/>
            <a:ext cx="2982897" cy="342678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045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61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C1C71D3-AAD0-B517-09D7-8D148CD7F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" y="0"/>
            <a:ext cx="12186080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2C2A069-05E6-25B0-4A44-AF7884543B77}"/>
              </a:ext>
            </a:extLst>
          </p:cNvPr>
          <p:cNvSpPr/>
          <p:nvPr/>
        </p:nvSpPr>
        <p:spPr>
          <a:xfrm>
            <a:off x="2021090" y="1652750"/>
            <a:ext cx="1520687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FFEE6B7-387F-0D23-802C-BAA520A55B9D}"/>
              </a:ext>
            </a:extLst>
          </p:cNvPr>
          <p:cNvSpPr/>
          <p:nvPr/>
        </p:nvSpPr>
        <p:spPr>
          <a:xfrm>
            <a:off x="3409122" y="2857726"/>
            <a:ext cx="1854499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5E6556-80BA-87F0-28D5-36C9FDAC4D10}"/>
              </a:ext>
            </a:extLst>
          </p:cNvPr>
          <p:cNvSpPr/>
          <p:nvPr/>
        </p:nvSpPr>
        <p:spPr>
          <a:xfrm>
            <a:off x="5173385" y="3784278"/>
            <a:ext cx="1673087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9C72659-DEB8-CD98-F0AF-27A24B201259}"/>
              </a:ext>
            </a:extLst>
          </p:cNvPr>
          <p:cNvSpPr/>
          <p:nvPr/>
        </p:nvSpPr>
        <p:spPr>
          <a:xfrm>
            <a:off x="6846472" y="2490195"/>
            <a:ext cx="1631608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038BAFF-5114-BC01-A196-3F1CF955CB8B}"/>
              </a:ext>
            </a:extLst>
          </p:cNvPr>
          <p:cNvSpPr/>
          <p:nvPr/>
        </p:nvSpPr>
        <p:spPr>
          <a:xfrm>
            <a:off x="8478080" y="1801304"/>
            <a:ext cx="1520687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C128A19-655D-0203-33D7-8119FB3712B2}"/>
              </a:ext>
            </a:extLst>
          </p:cNvPr>
          <p:cNvSpPr/>
          <p:nvPr/>
        </p:nvSpPr>
        <p:spPr>
          <a:xfrm>
            <a:off x="9572236" y="480060"/>
            <a:ext cx="2007146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56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28" y="158540"/>
            <a:ext cx="10878311" cy="6471448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02CB839F-456F-DDD0-26E6-FFC40F407D69}"/>
              </a:ext>
            </a:extLst>
          </p:cNvPr>
          <p:cNvSpPr/>
          <p:nvPr/>
        </p:nvSpPr>
        <p:spPr>
          <a:xfrm>
            <a:off x="566928" y="1358020"/>
            <a:ext cx="1071749" cy="6790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413EC9D-3B2B-7D34-6EE5-D0419389AB62}"/>
              </a:ext>
            </a:extLst>
          </p:cNvPr>
          <p:cNvSpPr/>
          <p:nvPr/>
        </p:nvSpPr>
        <p:spPr>
          <a:xfrm>
            <a:off x="1461713" y="365125"/>
            <a:ext cx="1429844" cy="90730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9139A04-C406-93C8-FD73-78B435A7B886}"/>
              </a:ext>
            </a:extLst>
          </p:cNvPr>
          <p:cNvSpPr/>
          <p:nvPr/>
        </p:nvSpPr>
        <p:spPr>
          <a:xfrm>
            <a:off x="2891557" y="422685"/>
            <a:ext cx="1738144" cy="7921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73CD4A6-34DF-4250-F50F-E91113E515F3}"/>
              </a:ext>
            </a:extLst>
          </p:cNvPr>
          <p:cNvSpPr/>
          <p:nvPr/>
        </p:nvSpPr>
        <p:spPr>
          <a:xfrm>
            <a:off x="3619643" y="1661257"/>
            <a:ext cx="1538003" cy="6790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19B9777-3D9E-CF8D-C49D-E5847F8AF7AA}"/>
              </a:ext>
            </a:extLst>
          </p:cNvPr>
          <p:cNvSpPr/>
          <p:nvPr/>
        </p:nvSpPr>
        <p:spPr>
          <a:xfrm>
            <a:off x="4934334" y="2982779"/>
            <a:ext cx="1071749" cy="6790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B40DE18-FE07-CD8C-8592-64AB6F472573}"/>
              </a:ext>
            </a:extLst>
          </p:cNvPr>
          <p:cNvSpPr/>
          <p:nvPr/>
        </p:nvSpPr>
        <p:spPr>
          <a:xfrm>
            <a:off x="5873768" y="3661789"/>
            <a:ext cx="1071749" cy="6790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637CA04-2350-03DF-42E8-7BF622B58D4B}"/>
              </a:ext>
            </a:extLst>
          </p:cNvPr>
          <p:cNvSpPr/>
          <p:nvPr/>
        </p:nvSpPr>
        <p:spPr>
          <a:xfrm>
            <a:off x="5766182" y="268961"/>
            <a:ext cx="1523336" cy="6924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EB97C0E-277B-E9D2-69B8-0663457F0423}"/>
              </a:ext>
            </a:extLst>
          </p:cNvPr>
          <p:cNvSpPr/>
          <p:nvPr/>
        </p:nvSpPr>
        <p:spPr>
          <a:xfrm>
            <a:off x="6153082" y="1557768"/>
            <a:ext cx="1071749" cy="6790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D606A4E-6CC0-08AF-4BCF-DD80447ECDB6}"/>
              </a:ext>
            </a:extLst>
          </p:cNvPr>
          <p:cNvSpPr/>
          <p:nvPr/>
        </p:nvSpPr>
        <p:spPr>
          <a:xfrm>
            <a:off x="8431372" y="1238190"/>
            <a:ext cx="1411254" cy="7921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B92885E-B033-3758-0F8E-75FBF8B6C873}"/>
              </a:ext>
            </a:extLst>
          </p:cNvPr>
          <p:cNvSpPr/>
          <p:nvPr/>
        </p:nvSpPr>
        <p:spPr>
          <a:xfrm>
            <a:off x="9326156" y="4648953"/>
            <a:ext cx="1411254" cy="7921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0F943AF-4F12-BCDE-E79C-20CE1367201B}"/>
              </a:ext>
            </a:extLst>
          </p:cNvPr>
          <p:cNvSpPr/>
          <p:nvPr/>
        </p:nvSpPr>
        <p:spPr>
          <a:xfrm>
            <a:off x="9949336" y="158540"/>
            <a:ext cx="1523336" cy="6924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5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480" y="175847"/>
            <a:ext cx="3705252" cy="148557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McKinsey 7-S Framework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9869" y="6336329"/>
            <a:ext cx="8880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Capon (2008: 10) after Peters and Waterman (1982) In Search of Excellence 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4994030" y="1468560"/>
          <a:ext cx="5720862" cy="4669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5" name="Group 14"/>
          <p:cNvGrpSpPr/>
          <p:nvPr/>
        </p:nvGrpSpPr>
        <p:grpSpPr>
          <a:xfrm>
            <a:off x="9116063" y="3362146"/>
            <a:ext cx="1780875" cy="1780875"/>
            <a:chOff x="2516647" y="200121"/>
            <a:chExt cx="1780875" cy="1780875"/>
          </a:xfrm>
        </p:grpSpPr>
        <p:sp>
          <p:nvSpPr>
            <p:cNvPr id="16" name="Shape 15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8725465" y="1271910"/>
            <a:ext cx="1780875" cy="1780875"/>
            <a:chOff x="2516647" y="200121"/>
            <a:chExt cx="1780875" cy="1780875"/>
          </a:xfrm>
        </p:grpSpPr>
        <p:sp>
          <p:nvSpPr>
            <p:cNvPr id="19" name="Shape 18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7725786" y="5077125"/>
            <a:ext cx="1780875" cy="1780875"/>
            <a:chOff x="2516647" y="200121"/>
            <a:chExt cx="1780875" cy="1780875"/>
          </a:xfrm>
        </p:grpSpPr>
        <p:sp>
          <p:nvSpPr>
            <p:cNvPr id="22" name="Shape 21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3562134" y="2498517"/>
            <a:ext cx="1780875" cy="1780875"/>
            <a:chOff x="2516647" y="200121"/>
            <a:chExt cx="1780875" cy="1780875"/>
          </a:xfrm>
        </p:grpSpPr>
        <p:sp>
          <p:nvSpPr>
            <p:cNvPr id="25" name="Shape 24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5118786" y="78284"/>
            <a:ext cx="1780875" cy="1780875"/>
            <a:chOff x="2516647" y="200121"/>
            <a:chExt cx="1780875" cy="1780875"/>
          </a:xfrm>
        </p:grpSpPr>
        <p:sp>
          <p:nvSpPr>
            <p:cNvPr id="28" name="Shape 27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7370124" y="3175"/>
            <a:ext cx="1780875" cy="1780875"/>
            <a:chOff x="2516647" y="200121"/>
            <a:chExt cx="1780875" cy="1780875"/>
          </a:xfrm>
        </p:grpSpPr>
        <p:sp>
          <p:nvSpPr>
            <p:cNvPr id="31" name="Shape 30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3739548" y="4099828"/>
            <a:ext cx="1780875" cy="1780875"/>
            <a:chOff x="2516647" y="200121"/>
            <a:chExt cx="1780875" cy="1780875"/>
          </a:xfrm>
        </p:grpSpPr>
        <p:sp>
          <p:nvSpPr>
            <p:cNvPr id="34" name="Shape 33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6" name="Rectangle 35"/>
          <p:cNvSpPr/>
          <p:nvPr/>
        </p:nvSpPr>
        <p:spPr>
          <a:xfrm>
            <a:off x="399707" y="2424836"/>
            <a:ext cx="2836985" cy="37513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Structure</a:t>
            </a:r>
          </a:p>
        </p:txBody>
      </p:sp>
      <p:sp>
        <p:nvSpPr>
          <p:cNvPr id="37" name="Rectangle 36"/>
          <p:cNvSpPr/>
          <p:nvPr/>
        </p:nvSpPr>
        <p:spPr>
          <a:xfrm>
            <a:off x="399707" y="3028477"/>
            <a:ext cx="2836985" cy="37513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Systems</a:t>
            </a:r>
          </a:p>
        </p:txBody>
      </p:sp>
      <p:sp>
        <p:nvSpPr>
          <p:cNvPr id="38" name="Rectangle 37"/>
          <p:cNvSpPr/>
          <p:nvPr/>
        </p:nvSpPr>
        <p:spPr>
          <a:xfrm>
            <a:off x="410215" y="3644652"/>
            <a:ext cx="2836985" cy="3751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Style</a:t>
            </a:r>
          </a:p>
        </p:txBody>
      </p:sp>
      <p:sp>
        <p:nvSpPr>
          <p:cNvPr id="39" name="Rectangle 38"/>
          <p:cNvSpPr/>
          <p:nvPr/>
        </p:nvSpPr>
        <p:spPr>
          <a:xfrm>
            <a:off x="410215" y="4271835"/>
            <a:ext cx="2836985" cy="3751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Staff</a:t>
            </a:r>
          </a:p>
        </p:txBody>
      </p:sp>
      <p:sp>
        <p:nvSpPr>
          <p:cNvPr id="40" name="Rectangle 39"/>
          <p:cNvSpPr/>
          <p:nvPr/>
        </p:nvSpPr>
        <p:spPr>
          <a:xfrm>
            <a:off x="448631" y="4877003"/>
            <a:ext cx="2836985" cy="3751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Skills</a:t>
            </a:r>
          </a:p>
        </p:txBody>
      </p:sp>
      <p:sp>
        <p:nvSpPr>
          <p:cNvPr id="41" name="Rectangle 40"/>
          <p:cNvSpPr/>
          <p:nvPr/>
        </p:nvSpPr>
        <p:spPr>
          <a:xfrm>
            <a:off x="399707" y="1884806"/>
            <a:ext cx="2836985" cy="37513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Strategy</a:t>
            </a:r>
          </a:p>
        </p:txBody>
      </p:sp>
    </p:spTree>
    <p:extLst>
      <p:ext uri="{BB962C8B-B14F-4D97-AF65-F5344CB8AC3E}">
        <p14:creationId xmlns:p14="http://schemas.microsoft.com/office/powerpoint/2010/main" val="214108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F529F-D682-4178-8954-5F5E83500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0BAC5-1294-4EB6-B7F3-0BB2A1F82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D5F56F-50B6-4A23-BF70-FFAF0E2D2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974" y="136854"/>
            <a:ext cx="9756559" cy="6511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8576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1CE74-F812-4F97-99F4-C76305A43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A1B64-BE2C-4E91-87EC-437DB2ADEA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445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704</Words>
  <Application>Microsoft Office PowerPoint</Application>
  <PresentationFormat>Widescreen</PresentationFormat>
  <Paragraphs>102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Arial Rounded MT Bold</vt:lpstr>
      <vt:lpstr>Calibri</vt:lpstr>
      <vt:lpstr>Calibri Light</vt:lpstr>
      <vt:lpstr>Myriad Pro</vt:lpstr>
      <vt:lpstr>Raleway</vt:lpstr>
      <vt:lpstr>Office Theme</vt:lpstr>
      <vt:lpstr>20140311PresentationUWTSDTemplate</vt:lpstr>
      <vt:lpstr>1_Title Slide 1</vt:lpstr>
      <vt:lpstr>    </vt:lpstr>
      <vt:lpstr>Objectives</vt:lpstr>
      <vt:lpstr>Change </vt:lpstr>
      <vt:lpstr>Why change?</vt:lpstr>
      <vt:lpstr>Change is a  constant</vt:lpstr>
      <vt:lpstr>The process of change management</vt:lpstr>
      <vt:lpstr>The process of change management</vt:lpstr>
      <vt:lpstr>The process of change management</vt:lpstr>
      <vt:lpstr>PowerPoint Presentation</vt:lpstr>
      <vt:lpstr>Change – as an opportunity or threat?</vt:lpstr>
      <vt:lpstr>What are the approaches to managing change ?</vt:lpstr>
      <vt:lpstr>Ansoff’s Strategic Management</vt:lpstr>
      <vt:lpstr>PowerPoint Presentation</vt:lpstr>
      <vt:lpstr>Different models of change management</vt:lpstr>
      <vt:lpstr>Different models of change management</vt:lpstr>
      <vt:lpstr>Different models of change management</vt:lpstr>
      <vt:lpstr>PowerPoint Presentation</vt:lpstr>
      <vt:lpstr>PowerPoint Presentation</vt:lpstr>
      <vt:lpstr>PowerPoint Presentation</vt:lpstr>
      <vt:lpstr>PowerPoint Presentation</vt:lpstr>
      <vt:lpstr>McKinsey 7-S Framework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and Stability Management</dc:title>
  <dc:creator>Mike Durke</dc:creator>
  <cp:lastModifiedBy>Mike Durke</cp:lastModifiedBy>
  <cp:revision>15</cp:revision>
  <dcterms:created xsi:type="dcterms:W3CDTF">2020-02-17T09:42:37Z</dcterms:created>
  <dcterms:modified xsi:type="dcterms:W3CDTF">2024-04-12T08:11:25Z</dcterms:modified>
</cp:coreProperties>
</file>