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notesMasterIdLst>
    <p:notesMasterId r:id="rId13"/>
  </p:notesMasterIdLst>
  <p:handoutMasterIdLst>
    <p:handoutMasterId r:id="rId14"/>
  </p:handoutMasterIdLst>
  <p:sldIdLst>
    <p:sldId id="296" r:id="rId2"/>
    <p:sldId id="297" r:id="rId3"/>
    <p:sldId id="306" r:id="rId4"/>
    <p:sldId id="298" r:id="rId5"/>
    <p:sldId id="299" r:id="rId6"/>
    <p:sldId id="300" r:id="rId7"/>
    <p:sldId id="301" r:id="rId8"/>
    <p:sldId id="305" r:id="rId9"/>
    <p:sldId id="302" r:id="rId10"/>
    <p:sldId id="303" r:id="rId11"/>
    <p:sldId id="30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rena Krajnakova (2309834)" initials="IK" lastIdx="2" clrIdx="0">
    <p:extLst>
      <p:ext uri="{19B8F6BF-5375-455C-9EA6-DF929625EA0E}">
        <p15:presenceInfo xmlns:p15="http://schemas.microsoft.com/office/powerpoint/2012/main" userId="S::2309834@student.uwtsd.ac.uk::cba32f4b-a37f-43b9-a4c3-3a281edc460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2225"/>
    <a:srgbClr val="000000"/>
    <a:srgbClr val="292C48"/>
    <a:srgbClr val="2C2D39"/>
    <a:srgbClr val="242630"/>
    <a:srgbClr val="2A1F43"/>
    <a:srgbClr val="0C1B43"/>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0551" autoAdjust="0"/>
  </p:normalViewPr>
  <p:slideViewPr>
    <p:cSldViewPr snapToGrid="0" snapToObjects="1">
      <p:cViewPr>
        <p:scale>
          <a:sx n="122" d="100"/>
          <a:sy n="122" d="100"/>
        </p:scale>
        <p:origin x="90" y="-72"/>
      </p:cViewPr>
      <p:guideLst/>
    </p:cSldViewPr>
  </p:slideViewPr>
  <p:notesTextViewPr>
    <p:cViewPr>
      <p:scale>
        <a:sx n="1" d="1"/>
        <a:sy n="1" d="1"/>
      </p:scale>
      <p:origin x="0" y="0"/>
    </p:cViewPr>
  </p:notesTextViewPr>
  <p:notesViewPr>
    <p:cSldViewPr snapToGrid="0" snapToObjects="1">
      <p:cViewPr varScale="1">
        <p:scale>
          <a:sx n="86" d="100"/>
          <a:sy n="86" d="100"/>
        </p:scale>
        <p:origin x="2416"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ena Krajnakova (2309834)" userId="cba32f4b-a37f-43b9-a4c3-3a281edc460e" providerId="ADAL" clId="{9F0CC13B-EC29-794A-BA06-E685A94934F2}"/>
    <pc:docChg chg="undo custSel addSld delSld modSld">
      <pc:chgData name="Irena Krajnakova (2309834)" userId="cba32f4b-a37f-43b9-a4c3-3a281edc460e" providerId="ADAL" clId="{9F0CC13B-EC29-794A-BA06-E685A94934F2}" dt="2024-03-10T00:12:47.531" v="370" actId="255"/>
      <pc:docMkLst>
        <pc:docMk/>
      </pc:docMkLst>
      <pc:sldChg chg="addSp delSp modSp">
        <pc:chgData name="Irena Krajnakova (2309834)" userId="cba32f4b-a37f-43b9-a4c3-3a281edc460e" providerId="ADAL" clId="{9F0CC13B-EC29-794A-BA06-E685A94934F2}" dt="2024-03-09T23:59:30.350" v="313" actId="1076"/>
        <pc:sldMkLst>
          <pc:docMk/>
          <pc:sldMk cId="361142600" sldId="296"/>
        </pc:sldMkLst>
        <pc:spChg chg="add mod">
          <ac:chgData name="Irena Krajnakova (2309834)" userId="cba32f4b-a37f-43b9-a4c3-3a281edc460e" providerId="ADAL" clId="{9F0CC13B-EC29-794A-BA06-E685A94934F2}" dt="2024-03-09T23:59:30.350" v="313" actId="1076"/>
          <ac:spMkLst>
            <pc:docMk/>
            <pc:sldMk cId="361142600" sldId="296"/>
            <ac:spMk id="2" creationId="{4EB639E2-2EC7-19D9-EF36-7D01C2194283}"/>
          </ac:spMkLst>
        </pc:spChg>
        <pc:spChg chg="add mod">
          <ac:chgData name="Irena Krajnakova (2309834)" userId="cba32f4b-a37f-43b9-a4c3-3a281edc460e" providerId="ADAL" clId="{9F0CC13B-EC29-794A-BA06-E685A94934F2}" dt="2024-03-08T23:17:39.085" v="284" actId="1076"/>
          <ac:spMkLst>
            <pc:docMk/>
            <pc:sldMk cId="361142600" sldId="296"/>
            <ac:spMk id="3" creationId="{FA2FA973-7375-AFEC-E59F-CB5913F092F9}"/>
          </ac:spMkLst>
        </pc:spChg>
        <pc:spChg chg="del mod">
          <ac:chgData name="Irena Krajnakova (2309834)" userId="cba32f4b-a37f-43b9-a4c3-3a281edc460e" providerId="ADAL" clId="{9F0CC13B-EC29-794A-BA06-E685A94934F2}" dt="2024-03-07T21:18:47.710" v="267" actId="478"/>
          <ac:spMkLst>
            <pc:docMk/>
            <pc:sldMk cId="361142600" sldId="296"/>
            <ac:spMk id="4" creationId="{A2A41CAF-9D90-4203-BE4A-53EA37304B99}"/>
          </ac:spMkLst>
        </pc:spChg>
        <pc:spChg chg="mod">
          <ac:chgData name="Irena Krajnakova (2309834)" userId="cba32f4b-a37f-43b9-a4c3-3a281edc460e" providerId="ADAL" clId="{9F0CC13B-EC29-794A-BA06-E685A94934F2}" dt="2024-03-07T21:19:33.004" v="280" actId="14100"/>
          <ac:spMkLst>
            <pc:docMk/>
            <pc:sldMk cId="361142600" sldId="296"/>
            <ac:spMk id="6" creationId="{C0A705B8-7D72-8062-8339-B666597492BF}"/>
          </ac:spMkLst>
        </pc:spChg>
        <pc:spChg chg="add mod">
          <ac:chgData name="Irena Krajnakova (2309834)" userId="cba32f4b-a37f-43b9-a4c3-3a281edc460e" providerId="ADAL" clId="{9F0CC13B-EC29-794A-BA06-E685A94934F2}" dt="2024-03-08T23:18:00.934" v="288" actId="1076"/>
          <ac:spMkLst>
            <pc:docMk/>
            <pc:sldMk cId="361142600" sldId="296"/>
            <ac:spMk id="7" creationId="{D2061727-1E1E-D46D-37DF-5586FAC42E44}"/>
          </ac:spMkLst>
        </pc:spChg>
        <pc:spChg chg="add mod">
          <ac:chgData name="Irena Krajnakova (2309834)" userId="cba32f4b-a37f-43b9-a4c3-3a281edc460e" providerId="ADAL" clId="{9F0CC13B-EC29-794A-BA06-E685A94934F2}" dt="2024-03-09T23:59:22.518" v="312" actId="14100"/>
          <ac:spMkLst>
            <pc:docMk/>
            <pc:sldMk cId="361142600" sldId="296"/>
            <ac:spMk id="8" creationId="{A4891B14-2B3A-0A92-E598-F532BB9A212B}"/>
          </ac:spMkLst>
        </pc:spChg>
        <pc:picChg chg="add del mod">
          <ac:chgData name="Irena Krajnakova (2309834)" userId="cba32f4b-a37f-43b9-a4c3-3a281edc460e" providerId="ADAL" clId="{9F0CC13B-EC29-794A-BA06-E685A94934F2}" dt="2024-03-08T23:16:52.697" v="281" actId="478"/>
          <ac:picMkLst>
            <pc:docMk/>
            <pc:sldMk cId="361142600" sldId="296"/>
            <ac:picMk id="2" creationId="{5C684C49-09E5-3B75-B9F8-6D8244CBF0BC}"/>
          </ac:picMkLst>
        </pc:picChg>
        <pc:picChg chg="add del">
          <ac:chgData name="Irena Krajnakova (2309834)" userId="cba32f4b-a37f-43b9-a4c3-3a281edc460e" providerId="ADAL" clId="{9F0CC13B-EC29-794A-BA06-E685A94934F2}" dt="2024-03-08T23:17:55.026" v="286" actId="478"/>
          <ac:picMkLst>
            <pc:docMk/>
            <pc:sldMk cId="361142600" sldId="296"/>
            <ac:picMk id="5" creationId="{70C39748-4A75-9D3E-9C51-669CF7D13A12}"/>
          </ac:picMkLst>
        </pc:picChg>
        <pc:picChg chg="mod">
          <ac:chgData name="Irena Krajnakova (2309834)" userId="cba32f4b-a37f-43b9-a4c3-3a281edc460e" providerId="ADAL" clId="{9F0CC13B-EC29-794A-BA06-E685A94934F2}" dt="2024-03-09T23:59:09.145" v="308" actId="1076"/>
          <ac:picMkLst>
            <pc:docMk/>
            <pc:sldMk cId="361142600" sldId="296"/>
            <ac:picMk id="9" creationId="{59E51D7A-DEF4-42CC-83DE-6D857B6DFBFA}"/>
          </ac:picMkLst>
        </pc:picChg>
      </pc:sldChg>
      <pc:sldChg chg="modSp delCm">
        <pc:chgData name="Irena Krajnakova (2309834)" userId="cba32f4b-a37f-43b9-a4c3-3a281edc460e" providerId="ADAL" clId="{9F0CC13B-EC29-794A-BA06-E685A94934F2}" dt="2024-03-10T00:00:49.498" v="314" actId="1592"/>
        <pc:sldMkLst>
          <pc:docMk/>
          <pc:sldMk cId="3728819239" sldId="298"/>
        </pc:sldMkLst>
        <pc:spChg chg="mod">
          <ac:chgData name="Irena Krajnakova (2309834)" userId="cba32f4b-a37f-43b9-a4c3-3a281edc460e" providerId="ADAL" clId="{9F0CC13B-EC29-794A-BA06-E685A94934F2}" dt="2024-02-26T12:35:37.700" v="249" actId="20577"/>
          <ac:spMkLst>
            <pc:docMk/>
            <pc:sldMk cId="3728819239" sldId="298"/>
            <ac:spMk id="5" creationId="{071F087F-3D1E-8151-52FD-CE3497999AB9}"/>
          </ac:spMkLst>
        </pc:spChg>
      </pc:sldChg>
      <pc:sldChg chg="modSp">
        <pc:chgData name="Irena Krajnakova (2309834)" userId="cba32f4b-a37f-43b9-a4c3-3a281edc460e" providerId="ADAL" clId="{9F0CC13B-EC29-794A-BA06-E685A94934F2}" dt="2024-03-10T00:01:32.252" v="336" actId="20577"/>
        <pc:sldMkLst>
          <pc:docMk/>
          <pc:sldMk cId="2888430270" sldId="299"/>
        </pc:sldMkLst>
        <pc:spChg chg="mod">
          <ac:chgData name="Irena Krajnakova (2309834)" userId="cba32f4b-a37f-43b9-a4c3-3a281edc460e" providerId="ADAL" clId="{9F0CC13B-EC29-794A-BA06-E685A94934F2}" dt="2024-03-10T00:01:32.252" v="336" actId="20577"/>
          <ac:spMkLst>
            <pc:docMk/>
            <pc:sldMk cId="2888430270" sldId="299"/>
            <ac:spMk id="6" creationId="{C23371FE-C979-F67C-8A0E-6762C227D424}"/>
          </ac:spMkLst>
        </pc:spChg>
      </pc:sldChg>
      <pc:sldChg chg="modSp">
        <pc:chgData name="Irena Krajnakova (2309834)" userId="cba32f4b-a37f-43b9-a4c3-3a281edc460e" providerId="ADAL" clId="{9F0CC13B-EC29-794A-BA06-E685A94934F2}" dt="2024-02-26T12:34:58.775" v="235" actId="27636"/>
        <pc:sldMkLst>
          <pc:docMk/>
          <pc:sldMk cId="2186474293" sldId="300"/>
        </pc:sldMkLst>
        <pc:spChg chg="mod">
          <ac:chgData name="Irena Krajnakova (2309834)" userId="cba32f4b-a37f-43b9-a4c3-3a281edc460e" providerId="ADAL" clId="{9F0CC13B-EC29-794A-BA06-E685A94934F2}" dt="2024-02-26T12:34:49.971" v="232" actId="12"/>
          <ac:spMkLst>
            <pc:docMk/>
            <pc:sldMk cId="2186474293" sldId="300"/>
            <ac:spMk id="3" creationId="{697E1731-B51F-0030-458B-E5433917AAE6}"/>
          </ac:spMkLst>
        </pc:spChg>
        <pc:spChg chg="mod">
          <ac:chgData name="Irena Krajnakova (2309834)" userId="cba32f4b-a37f-43b9-a4c3-3a281edc460e" providerId="ADAL" clId="{9F0CC13B-EC29-794A-BA06-E685A94934F2}" dt="2024-02-26T12:34:58.775" v="235" actId="27636"/>
          <ac:spMkLst>
            <pc:docMk/>
            <pc:sldMk cId="2186474293" sldId="300"/>
            <ac:spMk id="5" creationId="{4D6FDB34-8AA0-D5D7-61B4-8C9670153A70}"/>
          </ac:spMkLst>
        </pc:spChg>
      </pc:sldChg>
      <pc:sldChg chg="modSp">
        <pc:chgData name="Irena Krajnakova (2309834)" userId="cba32f4b-a37f-43b9-a4c3-3a281edc460e" providerId="ADAL" clId="{9F0CC13B-EC29-794A-BA06-E685A94934F2}" dt="2024-02-19T11:58:03.628" v="10" actId="1076"/>
        <pc:sldMkLst>
          <pc:docMk/>
          <pc:sldMk cId="849435565" sldId="301"/>
        </pc:sldMkLst>
        <pc:spChg chg="mod">
          <ac:chgData name="Irena Krajnakova (2309834)" userId="cba32f4b-a37f-43b9-a4c3-3a281edc460e" providerId="ADAL" clId="{9F0CC13B-EC29-794A-BA06-E685A94934F2}" dt="2024-02-19T11:57:55.446" v="7" actId="1076"/>
          <ac:spMkLst>
            <pc:docMk/>
            <pc:sldMk cId="849435565" sldId="301"/>
            <ac:spMk id="2" creationId="{0E3D0827-B24D-59D2-1610-C04160BF5931}"/>
          </ac:spMkLst>
        </pc:spChg>
        <pc:spChg chg="mod">
          <ac:chgData name="Irena Krajnakova (2309834)" userId="cba32f4b-a37f-43b9-a4c3-3a281edc460e" providerId="ADAL" clId="{9F0CC13B-EC29-794A-BA06-E685A94934F2}" dt="2024-02-19T11:57:45.888" v="5" actId="1076"/>
          <ac:spMkLst>
            <pc:docMk/>
            <pc:sldMk cId="849435565" sldId="301"/>
            <ac:spMk id="4" creationId="{726197B5-232E-2D5B-FE61-BE1427CABF91}"/>
          </ac:spMkLst>
        </pc:spChg>
        <pc:picChg chg="mod">
          <ac:chgData name="Irena Krajnakova (2309834)" userId="cba32f4b-a37f-43b9-a4c3-3a281edc460e" providerId="ADAL" clId="{9F0CC13B-EC29-794A-BA06-E685A94934F2}" dt="2024-02-19T11:58:03.628" v="10" actId="1076"/>
          <ac:picMkLst>
            <pc:docMk/>
            <pc:sldMk cId="849435565" sldId="301"/>
            <ac:picMk id="3" creationId="{A0B4AC5E-A9C7-E23C-2970-7E0A5D191109}"/>
          </ac:picMkLst>
        </pc:picChg>
      </pc:sldChg>
      <pc:sldChg chg="addSp delSp modSp mod modClrScheme chgLayout">
        <pc:chgData name="Irena Krajnakova (2309834)" userId="cba32f4b-a37f-43b9-a4c3-3a281edc460e" providerId="ADAL" clId="{9F0CC13B-EC29-794A-BA06-E685A94934F2}" dt="2024-03-10T00:12:47.531" v="370" actId="255"/>
        <pc:sldMkLst>
          <pc:docMk/>
          <pc:sldMk cId="2175241430" sldId="303"/>
        </pc:sldMkLst>
        <pc:spChg chg="del mod">
          <ac:chgData name="Irena Krajnakova (2309834)" userId="cba32f4b-a37f-43b9-a4c3-3a281edc460e" providerId="ADAL" clId="{9F0CC13B-EC29-794A-BA06-E685A94934F2}" dt="2024-03-10T00:11:13.185" v="337" actId="478"/>
          <ac:spMkLst>
            <pc:docMk/>
            <pc:sldMk cId="2175241430" sldId="303"/>
            <ac:spMk id="2" creationId="{4AA9163B-B688-634A-F979-70E11920AF97}"/>
          </ac:spMkLst>
        </pc:spChg>
        <pc:spChg chg="add mod">
          <ac:chgData name="Irena Krajnakova (2309834)" userId="cba32f4b-a37f-43b9-a4c3-3a281edc460e" providerId="ADAL" clId="{9F0CC13B-EC29-794A-BA06-E685A94934F2}" dt="2024-03-10T00:12:47.531" v="370" actId="255"/>
          <ac:spMkLst>
            <pc:docMk/>
            <pc:sldMk cId="2175241430" sldId="303"/>
            <ac:spMk id="4" creationId="{0D205F4A-FE1D-5049-6A4D-CBA5E79DFE01}"/>
          </ac:spMkLst>
        </pc:spChg>
        <pc:spChg chg="add del mod ord">
          <ac:chgData name="Irena Krajnakova (2309834)" userId="cba32f4b-a37f-43b9-a4c3-3a281edc460e" providerId="ADAL" clId="{9F0CC13B-EC29-794A-BA06-E685A94934F2}" dt="2024-02-21T09:17:15.005" v="26" actId="700"/>
          <ac:spMkLst>
            <pc:docMk/>
            <pc:sldMk cId="2175241430" sldId="303"/>
            <ac:spMk id="4" creationId="{97A33727-C0AE-9D18-C4BB-8829293DD5AC}"/>
          </ac:spMkLst>
        </pc:spChg>
        <pc:spChg chg="add del mod ord">
          <ac:chgData name="Irena Krajnakova (2309834)" userId="cba32f4b-a37f-43b9-a4c3-3a281edc460e" providerId="ADAL" clId="{9F0CC13B-EC29-794A-BA06-E685A94934F2}" dt="2024-02-21T09:17:15.005" v="26" actId="700"/>
          <ac:spMkLst>
            <pc:docMk/>
            <pc:sldMk cId="2175241430" sldId="303"/>
            <ac:spMk id="5" creationId="{0C89800D-9FCC-FBD7-A5CC-FB866FE98056}"/>
          </ac:spMkLst>
        </pc:spChg>
        <pc:spChg chg="add del mod ord">
          <ac:chgData name="Irena Krajnakova (2309834)" userId="cba32f4b-a37f-43b9-a4c3-3a281edc460e" providerId="ADAL" clId="{9F0CC13B-EC29-794A-BA06-E685A94934F2}" dt="2024-02-21T09:17:15.005" v="26" actId="700"/>
          <ac:spMkLst>
            <pc:docMk/>
            <pc:sldMk cId="2175241430" sldId="303"/>
            <ac:spMk id="6" creationId="{CDB32663-6A38-7769-5086-C657043021DF}"/>
          </ac:spMkLst>
        </pc:spChg>
        <pc:spChg chg="add del mod ord">
          <ac:chgData name="Irena Krajnakova (2309834)" userId="cba32f4b-a37f-43b9-a4c3-3a281edc460e" providerId="ADAL" clId="{9F0CC13B-EC29-794A-BA06-E685A94934F2}" dt="2024-02-21T09:17:34.369" v="28" actId="478"/>
          <ac:spMkLst>
            <pc:docMk/>
            <pc:sldMk cId="2175241430" sldId="303"/>
            <ac:spMk id="7" creationId="{66F196FF-ADB6-A652-9C72-DA3E57452C79}"/>
          </ac:spMkLst>
        </pc:spChg>
        <pc:spChg chg="add del mod ord">
          <ac:chgData name="Irena Krajnakova (2309834)" userId="cba32f4b-a37f-43b9-a4c3-3a281edc460e" providerId="ADAL" clId="{9F0CC13B-EC29-794A-BA06-E685A94934F2}" dt="2024-02-21T09:17:43.396" v="32" actId="478"/>
          <ac:spMkLst>
            <pc:docMk/>
            <pc:sldMk cId="2175241430" sldId="303"/>
            <ac:spMk id="8" creationId="{1616F391-8F19-EF4F-1144-498243A3D62E}"/>
          </ac:spMkLst>
        </pc:spChg>
      </pc:sldChg>
      <pc:sldChg chg="modSp">
        <pc:chgData name="Irena Krajnakova (2309834)" userId="cba32f4b-a37f-43b9-a4c3-3a281edc460e" providerId="ADAL" clId="{9F0CC13B-EC29-794A-BA06-E685A94934F2}" dt="2024-02-26T12:34:15.767" v="231" actId="20577"/>
        <pc:sldMkLst>
          <pc:docMk/>
          <pc:sldMk cId="3140111810" sldId="305"/>
        </pc:sldMkLst>
        <pc:spChg chg="mod">
          <ac:chgData name="Irena Krajnakova (2309834)" userId="cba32f4b-a37f-43b9-a4c3-3a281edc460e" providerId="ADAL" clId="{9F0CC13B-EC29-794A-BA06-E685A94934F2}" dt="2024-02-26T12:34:15.767" v="231" actId="20577"/>
          <ac:spMkLst>
            <pc:docMk/>
            <pc:sldMk cId="3140111810" sldId="305"/>
            <ac:spMk id="3" creationId="{5F2866F4-4535-159D-7C3F-B499F84A9E1E}"/>
          </ac:spMkLst>
        </pc:spChg>
        <pc:spChg chg="mod">
          <ac:chgData name="Irena Krajnakova (2309834)" userId="cba32f4b-a37f-43b9-a4c3-3a281edc460e" providerId="ADAL" clId="{9F0CC13B-EC29-794A-BA06-E685A94934F2}" dt="2024-02-26T12:33:48.376" v="156" actId="20577"/>
          <ac:spMkLst>
            <pc:docMk/>
            <pc:sldMk cId="3140111810" sldId="305"/>
            <ac:spMk id="5" creationId="{2FBAF143-0DFA-978A-63FB-7E395C2000E3}"/>
          </ac:spMkLst>
        </pc:spChg>
      </pc:sldChg>
      <pc:sldChg chg="delSp modSp add del">
        <pc:chgData name="Irena Krajnakova (2309834)" userId="cba32f4b-a37f-43b9-a4c3-3a281edc460e" providerId="ADAL" clId="{9F0CC13B-EC29-794A-BA06-E685A94934F2}" dt="2024-02-26T11:54:42.050" v="37" actId="2696"/>
        <pc:sldMkLst>
          <pc:docMk/>
          <pc:sldMk cId="4010985831" sldId="307"/>
        </pc:sldMkLst>
        <pc:spChg chg="del mod">
          <ac:chgData name="Irena Krajnakova (2309834)" userId="cba32f4b-a37f-43b9-a4c3-3a281edc460e" providerId="ADAL" clId="{9F0CC13B-EC29-794A-BA06-E685A94934F2}" dt="2024-02-26T11:54:31.642" v="36" actId="21"/>
          <ac:spMkLst>
            <pc:docMk/>
            <pc:sldMk cId="4010985831" sldId="307"/>
            <ac:spMk id="2" creationId="{4AA9163B-B688-634A-F979-70E11920AF97}"/>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4-02-18T00:13:06.832" idx="2">
    <p:pos x="10" y="10"/>
    <p:text>Bad</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3/9/24</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3/9/24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1465011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2297063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dirty="0"/>
          </a:p>
        </p:txBody>
      </p:sp>
    </p:spTree>
    <p:extLst>
      <p:ext uri="{BB962C8B-B14F-4D97-AF65-F5344CB8AC3E}">
        <p14:creationId xmlns:p14="http://schemas.microsoft.com/office/powerpoint/2010/main" val="3976685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dirty="0"/>
          </a:p>
        </p:txBody>
      </p:sp>
    </p:spTree>
    <p:extLst>
      <p:ext uri="{BB962C8B-B14F-4D97-AF65-F5344CB8AC3E}">
        <p14:creationId xmlns:p14="http://schemas.microsoft.com/office/powerpoint/2010/main" val="686866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alpha val="3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C33A90-B87E-634E-AF2A-F4C3C8923FED}"/>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1147E0E-4AE4-D149-A315-F2528623D5EA}"/>
              </a:ext>
            </a:extLst>
          </p:cNvPr>
          <p:cNvSpPr/>
          <p:nvPr userDrawn="1"/>
        </p:nvSpPr>
        <p:spPr>
          <a:xfrm>
            <a:off x="763425" y="2818150"/>
            <a:ext cx="6207001" cy="2571813"/>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2">
            <a:extLst>
              <a:ext uri="{FF2B5EF4-FFF2-40B4-BE49-F238E27FC236}">
                <a16:creationId xmlns:a16="http://schemas.microsoft.com/office/drawing/2014/main" id="{AA222472-5BC8-7B4F-AB2F-B6A10019B606}"/>
              </a:ext>
            </a:extLst>
          </p:cNvPr>
          <p:cNvSpPr>
            <a:spLocks noChangeArrowheads="1"/>
          </p:cNvSpPr>
          <p:nvPr userDrawn="1"/>
        </p:nvSpPr>
        <p:spPr bwMode="auto">
          <a:xfrm>
            <a:off x="3105150" y="35607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1108430" y="3267744"/>
            <a:ext cx="5651293" cy="1086304"/>
          </a:xfrm>
          <a:prstGeom prst="rect">
            <a:avLst/>
          </a:prstGeom>
        </p:spPr>
        <p:txBody>
          <a:bodyPr lIns="91440" rIns="91440" anchor="ctr" anchorCtr="0">
            <a:noAutofit/>
          </a:bodyPr>
          <a:lstStyle>
            <a:lvl1pPr algn="l">
              <a:defRPr sz="8800" b="1" i="0" spc="150" baseline="0">
                <a:solidFill>
                  <a:schemeClr val="tx1"/>
                </a:solidFill>
                <a:latin typeface="+mj-lt"/>
                <a:ea typeface="Meiryo UI" panose="020B0604030504040204" pitchFamily="34" charset="-128"/>
              </a:defRPr>
            </a:lvl1pPr>
          </a:lstStyle>
          <a:p>
            <a:r>
              <a:rPr lang="en-US" noProof="0" dirty="0"/>
              <a:t>Title</a:t>
            </a:r>
          </a:p>
        </p:txBody>
      </p:sp>
      <p:sp>
        <p:nvSpPr>
          <p:cNvPr id="11" name="Picture Placeholder 10">
            <a:extLst>
              <a:ext uri="{FF2B5EF4-FFF2-40B4-BE49-F238E27FC236}">
                <a16:creationId xmlns:a16="http://schemas.microsoft.com/office/drawing/2014/main" id="{C8F278E7-697F-D34E-BB55-5D254AF87F94}"/>
              </a:ext>
            </a:extLst>
          </p:cNvPr>
          <p:cNvSpPr>
            <a:spLocks noGrp="1"/>
          </p:cNvSpPr>
          <p:nvPr>
            <p:ph type="pic" sz="quarter" idx="14"/>
          </p:nvPr>
        </p:nvSpPr>
        <p:spPr>
          <a:xfrm>
            <a:off x="5923125" y="0"/>
            <a:ext cx="6268875" cy="6858000"/>
          </a:xfrm>
          <a:custGeom>
            <a:avLst/>
            <a:gdLst>
              <a:gd name="connsiteX0" fmla="*/ 0 w 6268875"/>
              <a:gd name="connsiteY0" fmla="*/ 0 h 6858000"/>
              <a:gd name="connsiteX1" fmla="*/ 6268875 w 6268875"/>
              <a:gd name="connsiteY1" fmla="*/ 0 h 6858000"/>
              <a:gd name="connsiteX2" fmla="*/ 6268875 w 6268875"/>
              <a:gd name="connsiteY2" fmla="*/ 6858000 h 6858000"/>
              <a:gd name="connsiteX3" fmla="*/ 0 w 6268875"/>
              <a:gd name="connsiteY3" fmla="*/ 6858000 h 6858000"/>
              <a:gd name="connsiteX4" fmla="*/ 0 w 6268875"/>
              <a:gd name="connsiteY4" fmla="*/ 5389964 h 6858000"/>
              <a:gd name="connsiteX5" fmla="*/ 1047301 w 6268875"/>
              <a:gd name="connsiteY5" fmla="*/ 5389964 h 6858000"/>
              <a:gd name="connsiteX6" fmla="*/ 1047301 w 6268875"/>
              <a:gd name="connsiteY6" fmla="*/ 2814404 h 6858000"/>
              <a:gd name="connsiteX7" fmla="*/ 0 w 6268875"/>
              <a:gd name="connsiteY7" fmla="*/ 28144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8875" h="6858000">
                <a:moveTo>
                  <a:pt x="0" y="0"/>
                </a:moveTo>
                <a:lnTo>
                  <a:pt x="6268875" y="0"/>
                </a:lnTo>
                <a:lnTo>
                  <a:pt x="6268875" y="6858000"/>
                </a:lnTo>
                <a:lnTo>
                  <a:pt x="0" y="6858000"/>
                </a:lnTo>
                <a:lnTo>
                  <a:pt x="0" y="5389964"/>
                </a:lnTo>
                <a:lnTo>
                  <a:pt x="1047301" y="5389964"/>
                </a:lnTo>
                <a:lnTo>
                  <a:pt x="1047301" y="2814404"/>
                </a:lnTo>
                <a:lnTo>
                  <a:pt x="0" y="2814404"/>
                </a:lnTo>
                <a:close/>
              </a:path>
            </a:pathLst>
          </a:custGeom>
          <a:solidFill>
            <a:schemeClr val="tx1"/>
          </a:solidFill>
        </p:spPr>
        <p:txBody>
          <a:bodyPr wrap="square">
            <a:noAutofit/>
          </a:bodyPr>
          <a:lstStyle>
            <a:lvl1pPr marL="0" indent="0">
              <a:buNone/>
              <a:defRPr>
                <a:solidFill>
                  <a:schemeClr val="bg1"/>
                </a:solidFill>
              </a:defRPr>
            </a:lvl1pPr>
          </a:lstStyle>
          <a:p>
            <a:r>
              <a:rPr lang="en-GB"/>
              <a:t>Click icon to add picture</a:t>
            </a:r>
            <a:endParaRPr lang="en-US" dirty="0"/>
          </a:p>
        </p:txBody>
      </p:sp>
      <p:sp>
        <p:nvSpPr>
          <p:cNvPr id="3" name="Text Placeholder 2">
            <a:extLst>
              <a:ext uri="{FF2B5EF4-FFF2-40B4-BE49-F238E27FC236}">
                <a16:creationId xmlns:a16="http://schemas.microsoft.com/office/drawing/2014/main" id="{762719C4-9998-4B9C-8E34-87A64F6BCDAE}"/>
              </a:ext>
            </a:extLst>
          </p:cNvPr>
          <p:cNvSpPr>
            <a:spLocks noGrp="1"/>
          </p:cNvSpPr>
          <p:nvPr>
            <p:ph type="body" sz="quarter" idx="15" hasCustomPrompt="1"/>
          </p:nvPr>
        </p:nvSpPr>
        <p:spPr>
          <a:xfrm>
            <a:off x="1124261" y="4354048"/>
            <a:ext cx="5651500" cy="704088"/>
          </a:xfrm>
        </p:spPr>
        <p:txBody>
          <a:bodyPr anchor="ctr">
            <a:normAutofit/>
          </a:bodyPr>
          <a:lstStyle>
            <a:lvl1pPr marL="0" indent="0">
              <a:buNone/>
              <a:defRPr sz="2400" b="1" i="0" cap="all" spc="600" baseline="0"/>
            </a:lvl1pPr>
          </a:lstStyle>
          <a:p>
            <a:pPr lvl="0"/>
            <a:r>
              <a:rPr lang="en-US" dirty="0"/>
              <a:t>Subtitle</a:t>
            </a:r>
          </a:p>
        </p:txBody>
      </p:sp>
    </p:spTree>
    <p:extLst>
      <p:ext uri="{BB962C8B-B14F-4D97-AF65-F5344CB8AC3E}">
        <p14:creationId xmlns:p14="http://schemas.microsoft.com/office/powerpoint/2010/main" val="147982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bg2">
            <a:alpha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CACCE73A-EC7C-C74F-BDE1-B9AFE6B3713A}" type="datetimeFigureOut">
              <a:rPr lang="en-US" smtClean="0"/>
              <a:t>3/9/24</a:t>
            </a:fld>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
        <p:nvSpPr>
          <p:cNvPr id="5" name="Rectangle 4">
            <a:extLst>
              <a:ext uri="{FF2B5EF4-FFF2-40B4-BE49-F238E27FC236}">
                <a16:creationId xmlns:a16="http://schemas.microsoft.com/office/drawing/2014/main" id="{F9B59AC0-ACCA-0548-A037-BC61068B8FE2}"/>
              </a:ext>
            </a:extLst>
          </p:cNvPr>
          <p:cNvSpPr/>
          <p:nvPr userDrawn="1"/>
        </p:nvSpPr>
        <p:spPr>
          <a:xfrm>
            <a:off x="0" y="0"/>
            <a:ext cx="12192000" cy="986306"/>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dirty="0">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GB"/>
              <a:t>Click to edit Master title style</a:t>
            </a:r>
            <a:endParaRPr lang="en-US" dirty="0"/>
          </a:p>
        </p:txBody>
      </p:sp>
      <p:sp>
        <p:nvSpPr>
          <p:cNvPr id="10" name="Content Placeholder 9">
            <a:extLst>
              <a:ext uri="{FF2B5EF4-FFF2-40B4-BE49-F238E27FC236}">
                <a16:creationId xmlns:a16="http://schemas.microsoft.com/office/drawing/2014/main" id="{A6B69B4E-3A48-4F14-8C09-ECC8E58C7321}"/>
              </a:ext>
            </a:extLst>
          </p:cNvPr>
          <p:cNvSpPr>
            <a:spLocks noGrp="1"/>
          </p:cNvSpPr>
          <p:nvPr>
            <p:ph sz="quarter" idx="13"/>
          </p:nvPr>
        </p:nvSpPr>
        <p:spPr>
          <a:xfrm>
            <a:off x="639763" y="1470025"/>
            <a:ext cx="10904088" cy="47069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649630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bg2">
            <a:alpha val="4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7C56A2-F952-8343-A875-78793BA51A34}"/>
              </a:ext>
            </a:extLst>
          </p:cNvPr>
          <p:cNvSpPr/>
          <p:nvPr userDrawn="1"/>
        </p:nvSpPr>
        <p:spPr>
          <a:xfrm>
            <a:off x="0" y="5871694"/>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81BB3689-72F8-2345-BF30-38C81BDD487E}"/>
              </a:ext>
            </a:extLst>
          </p:cNvPr>
          <p:cNvSpPr/>
          <p:nvPr userDrawn="1"/>
        </p:nvSpPr>
        <p:spPr>
          <a:xfrm>
            <a:off x="5002306" y="0"/>
            <a:ext cx="7189694"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CACCE73A-EC7C-C74F-BDE1-B9AFE6B3713A}" type="datetimeFigureOut">
              <a:rPr lang="en-US" smtClean="0"/>
              <a:t>3/9/24</a:t>
            </a:fld>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761117" y="681037"/>
            <a:ext cx="4791637"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GB"/>
              <a:t>Click to edit Master title style</a:t>
            </a:r>
            <a:endParaRPr lang="en-US" dirty="0"/>
          </a:p>
        </p:txBody>
      </p:sp>
      <p:sp>
        <p:nvSpPr>
          <p:cNvPr id="12" name="Picture Placeholder 10">
            <a:extLst>
              <a:ext uri="{FF2B5EF4-FFF2-40B4-BE49-F238E27FC236}">
                <a16:creationId xmlns:a16="http://schemas.microsoft.com/office/drawing/2014/main" id="{CB2BF900-EE78-604F-A9A8-83394228A684}"/>
              </a:ext>
            </a:extLst>
          </p:cNvPr>
          <p:cNvSpPr>
            <a:spLocks noGrp="1"/>
          </p:cNvSpPr>
          <p:nvPr>
            <p:ph type="pic" sz="quarter" idx="14"/>
          </p:nvPr>
        </p:nvSpPr>
        <p:spPr>
          <a:xfrm>
            <a:off x="542925" y="571500"/>
            <a:ext cx="5553075" cy="5715000"/>
          </a:xfrm>
          <a:prstGeom prst="rect">
            <a:avLst/>
          </a:prstGeom>
          <a:solidFill>
            <a:schemeClr val="tx1"/>
          </a:solidFill>
        </p:spPr>
        <p:txBody>
          <a:bodyPr/>
          <a:lstStyle>
            <a:lvl1pPr marL="0" indent="0">
              <a:buNone/>
              <a:defRPr>
                <a:solidFill>
                  <a:schemeClr val="bg1"/>
                </a:solidFill>
              </a:defRPr>
            </a:lvl1pPr>
          </a:lstStyle>
          <a:p>
            <a:r>
              <a:rPr lang="en-GB"/>
              <a:t>Click icon to add picture</a:t>
            </a:r>
            <a:endParaRPr lang="en-US" dirty="0"/>
          </a:p>
        </p:txBody>
      </p:sp>
      <p:sp>
        <p:nvSpPr>
          <p:cNvPr id="10" name="Content Placeholder 9">
            <a:extLst>
              <a:ext uri="{FF2B5EF4-FFF2-40B4-BE49-F238E27FC236}">
                <a16:creationId xmlns:a16="http://schemas.microsoft.com/office/drawing/2014/main" id="{C4C04996-C3BC-4E03-A361-2BA33F3CA305}"/>
              </a:ext>
            </a:extLst>
          </p:cNvPr>
          <p:cNvSpPr>
            <a:spLocks noGrp="1"/>
          </p:cNvSpPr>
          <p:nvPr>
            <p:ph sz="quarter" idx="15"/>
          </p:nvPr>
        </p:nvSpPr>
        <p:spPr>
          <a:xfrm>
            <a:off x="6761163" y="1265238"/>
            <a:ext cx="4791591" cy="4911725"/>
          </a:xfrm>
        </p:spPr>
        <p:txBody>
          <a:bodyPr/>
          <a:lstStyle>
            <a:lvl1pPr>
              <a:lnSpc>
                <a:spcPct val="200000"/>
              </a:lnSpc>
              <a:spcBef>
                <a:spcPts val="1000"/>
              </a:spcBef>
              <a:buClrTx/>
              <a:defRPr/>
            </a:lvl1pPr>
            <a:lvl2pPr>
              <a:lnSpc>
                <a:spcPct val="200000"/>
              </a:lnSpc>
              <a:spcBef>
                <a:spcPts val="1000"/>
              </a:spcBef>
              <a:buClrTx/>
              <a:defRPr/>
            </a:lvl2pPr>
            <a:lvl3pPr>
              <a:lnSpc>
                <a:spcPct val="200000"/>
              </a:lnSpc>
              <a:spcBef>
                <a:spcPts val="1000"/>
              </a:spcBef>
              <a:buClrTx/>
              <a:defRPr/>
            </a:lvl3pPr>
            <a:lvl4pPr>
              <a:lnSpc>
                <a:spcPct val="200000"/>
              </a:lnSpc>
              <a:spcBef>
                <a:spcPts val="1000"/>
              </a:spcBef>
              <a:buClrTx/>
              <a:defRPr/>
            </a:lvl4pPr>
            <a:lvl5pPr>
              <a:lnSpc>
                <a:spcPct val="200000"/>
              </a:lnSpc>
              <a:spcBef>
                <a:spcPts val="1000"/>
              </a:spcBef>
              <a:buClrTx/>
              <a:defRPr/>
            </a:lvl5pPr>
          </a:lstStyle>
          <a:p>
            <a:pPr lvl="0"/>
            <a:r>
              <a:rPr lang="en-GB"/>
              <a:t>Click to edit Master text styles</a:t>
            </a:r>
          </a:p>
        </p:txBody>
      </p:sp>
    </p:spTree>
    <p:extLst>
      <p:ext uri="{BB962C8B-B14F-4D97-AF65-F5344CB8AC3E}">
        <p14:creationId xmlns:p14="http://schemas.microsoft.com/office/powerpoint/2010/main" val="2859269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2">
            <a:alpha val="4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2F96941-79C9-A34B-8AB5-C167A4D72D51}"/>
              </a:ext>
            </a:extLst>
          </p:cNvPr>
          <p:cNvSpPr/>
          <p:nvPr userDrawn="1"/>
        </p:nvSpPr>
        <p:spPr>
          <a:xfrm>
            <a:off x="0" y="0"/>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CACCE73A-EC7C-C74F-BDE1-B9AFE6B3713A}" type="datetimeFigureOut">
              <a:rPr lang="en-US" noProof="0" smtClean="0"/>
              <a:t>3/9/24</a:t>
            </a:fld>
            <a:endParaRPr lang="en-US" noProof="0"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noProof="0" smtClean="0"/>
              <a:t>‹#›</a:t>
            </a:fld>
            <a:endParaRPr lang="en-US" noProof="0" dirty="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noProof="0" dirty="0">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GB" noProof="0"/>
              <a:t>Click to edit Master title style</a:t>
            </a:r>
            <a:endParaRPr lang="en-US" noProof="0" dirty="0"/>
          </a:p>
        </p:txBody>
      </p:sp>
      <p:sp>
        <p:nvSpPr>
          <p:cNvPr id="10" name="Text Placeholder 2">
            <a:extLst>
              <a:ext uri="{FF2B5EF4-FFF2-40B4-BE49-F238E27FC236}">
                <a16:creationId xmlns:a16="http://schemas.microsoft.com/office/drawing/2014/main" id="{62F811A9-08B1-C746-B30D-69D7B4A6CD59}"/>
              </a:ext>
            </a:extLst>
          </p:cNvPr>
          <p:cNvSpPr>
            <a:spLocks noGrp="1"/>
          </p:cNvSpPr>
          <p:nvPr>
            <p:ph type="body" idx="1"/>
          </p:nvPr>
        </p:nvSpPr>
        <p:spPr>
          <a:xfrm>
            <a:off x="838201"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tx2"/>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sp>
        <p:nvSpPr>
          <p:cNvPr id="12" name="Text Placeholder 2">
            <a:extLst>
              <a:ext uri="{FF2B5EF4-FFF2-40B4-BE49-F238E27FC236}">
                <a16:creationId xmlns:a16="http://schemas.microsoft.com/office/drawing/2014/main" id="{54F0B191-C947-1640-8AD2-EEEAA1ED57C9}"/>
              </a:ext>
            </a:extLst>
          </p:cNvPr>
          <p:cNvSpPr>
            <a:spLocks noGrp="1"/>
          </p:cNvSpPr>
          <p:nvPr>
            <p:ph type="body" idx="14"/>
          </p:nvPr>
        </p:nvSpPr>
        <p:spPr>
          <a:xfrm>
            <a:off x="6501205"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tx2"/>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noProof="0"/>
              <a:t>Click to edit Master text styles</a:t>
            </a:r>
          </a:p>
        </p:txBody>
      </p:sp>
      <p:cxnSp>
        <p:nvCxnSpPr>
          <p:cNvPr id="14" name="Straight Connector 13">
            <a:extLst>
              <a:ext uri="{FF2B5EF4-FFF2-40B4-BE49-F238E27FC236}">
                <a16:creationId xmlns:a16="http://schemas.microsoft.com/office/drawing/2014/main" id="{E8B92D52-6B55-2C4B-95E4-CE89611E590B}"/>
              </a:ext>
            </a:extLst>
          </p:cNvPr>
          <p:cNvCxnSpPr>
            <a:cxnSpLocks/>
          </p:cNvCxnSpPr>
          <p:nvPr userDrawn="1"/>
        </p:nvCxnSpPr>
        <p:spPr>
          <a:xfrm>
            <a:off x="6167716" y="1613647"/>
            <a:ext cx="0" cy="4904068"/>
          </a:xfrm>
          <a:prstGeom prst="line">
            <a:avLst/>
          </a:prstGeom>
          <a:ln>
            <a:solidFill>
              <a:schemeClr val="tx2">
                <a:lumMod val="10000"/>
                <a:lumOff val="9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0F9EB4B-EC9F-404E-A98B-1EA3F6FF116A}"/>
              </a:ext>
            </a:extLst>
          </p:cNvPr>
          <p:cNvSpPr>
            <a:spLocks noGrp="1"/>
          </p:cNvSpPr>
          <p:nvPr>
            <p:ph sz="quarter" idx="15"/>
          </p:nvPr>
        </p:nvSpPr>
        <p:spPr>
          <a:xfrm>
            <a:off x="838199" y="2894013"/>
            <a:ext cx="5042647" cy="30940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Content Placeholder 6">
            <a:extLst>
              <a:ext uri="{FF2B5EF4-FFF2-40B4-BE49-F238E27FC236}">
                <a16:creationId xmlns:a16="http://schemas.microsoft.com/office/drawing/2014/main" id="{7A648C0A-27FE-4582-8D3C-7FF280E14591}"/>
              </a:ext>
            </a:extLst>
          </p:cNvPr>
          <p:cNvSpPr>
            <a:spLocks noGrp="1"/>
          </p:cNvSpPr>
          <p:nvPr>
            <p:ph sz="quarter" idx="16"/>
          </p:nvPr>
        </p:nvSpPr>
        <p:spPr>
          <a:xfrm>
            <a:off x="6501205" y="2894013"/>
            <a:ext cx="5042647" cy="30940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1599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Image and Caption">
    <p:bg>
      <p:bgPr>
        <a:solidFill>
          <a:schemeClr val="bg2">
            <a:alpha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4A22209-F6F4-814A-9719-87CDCD23C55F}"/>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51817374-D7A2-2F4D-91C6-E24955F0018B}"/>
              </a:ext>
            </a:extLst>
          </p:cNvPr>
          <p:cNvSpPr/>
          <p:nvPr userDrawn="1"/>
        </p:nvSpPr>
        <p:spPr>
          <a:xfrm>
            <a:off x="5951621" y="1803214"/>
            <a:ext cx="6240379" cy="325288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CACCE73A-EC7C-C74F-BDE1-B9AFE6B3713A}" type="datetimeFigureOut">
              <a:rPr lang="en-US" noProof="0" smtClean="0"/>
              <a:t>3/9/24</a:t>
            </a:fld>
            <a:endParaRPr lang="en-US" noProof="0"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noProof="0" smtClean="0"/>
              <a:t>‹#›</a:t>
            </a:fld>
            <a:endParaRPr lang="en-US" noProof="0" dirty="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494545" y="2028031"/>
            <a:ext cx="5058209"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GB" noProof="0"/>
              <a:t>Click to edit Master title style</a:t>
            </a:r>
            <a:endParaRPr lang="en-US" noProof="0" dirty="0"/>
          </a:p>
        </p:txBody>
      </p:sp>
      <p:sp>
        <p:nvSpPr>
          <p:cNvPr id="13" name="Picture Placeholder 10">
            <a:extLst>
              <a:ext uri="{FF2B5EF4-FFF2-40B4-BE49-F238E27FC236}">
                <a16:creationId xmlns:a16="http://schemas.microsoft.com/office/drawing/2014/main" id="{AD5E91DA-7D30-8C45-9BE7-5F82AA824B11}"/>
              </a:ext>
            </a:extLst>
          </p:cNvPr>
          <p:cNvSpPr>
            <a:spLocks noGrp="1"/>
          </p:cNvSpPr>
          <p:nvPr>
            <p:ph type="pic" sz="quarter" idx="14"/>
          </p:nvPr>
        </p:nvSpPr>
        <p:spPr>
          <a:xfrm>
            <a:off x="542925" y="0"/>
            <a:ext cx="5408696" cy="6858000"/>
          </a:xfrm>
          <a:prstGeom prst="rect">
            <a:avLst/>
          </a:prstGeom>
          <a:solidFill>
            <a:schemeClr val="tx1"/>
          </a:solidFill>
        </p:spPr>
        <p:txBody>
          <a:bodyPr/>
          <a:lstStyle>
            <a:lvl1pPr marL="0" indent="0">
              <a:buNone/>
              <a:defRPr>
                <a:solidFill>
                  <a:schemeClr val="bg1"/>
                </a:solidFill>
              </a:defRPr>
            </a:lvl1pPr>
          </a:lstStyle>
          <a:p>
            <a:r>
              <a:rPr lang="en-GB" noProof="0"/>
              <a:t>Click icon to add picture</a:t>
            </a:r>
            <a:endParaRPr lang="en-US" noProof="0" dirty="0"/>
          </a:p>
        </p:txBody>
      </p:sp>
      <p:sp>
        <p:nvSpPr>
          <p:cNvPr id="6" name="Content Placeholder 5">
            <a:extLst>
              <a:ext uri="{FF2B5EF4-FFF2-40B4-BE49-F238E27FC236}">
                <a16:creationId xmlns:a16="http://schemas.microsoft.com/office/drawing/2014/main" id="{A94B5840-E92F-4CFE-B3C0-0873B2740891}"/>
              </a:ext>
            </a:extLst>
          </p:cNvPr>
          <p:cNvSpPr>
            <a:spLocks noGrp="1"/>
          </p:cNvSpPr>
          <p:nvPr>
            <p:ph sz="quarter" idx="15"/>
          </p:nvPr>
        </p:nvSpPr>
        <p:spPr>
          <a:xfrm>
            <a:off x="6494463" y="2611438"/>
            <a:ext cx="5058291" cy="2165350"/>
          </a:xfrm>
        </p:spPr>
        <p:txBody>
          <a:bodyPr/>
          <a:lstStyle>
            <a:lvl1pPr marL="0" indent="0">
              <a:lnSpc>
                <a:spcPct val="200000"/>
              </a:lnSpc>
              <a:spcBef>
                <a:spcPts val="1900"/>
              </a:spcBef>
              <a:buNone/>
              <a:defRPr/>
            </a:lvl1pPr>
          </a:lstStyle>
          <a:p>
            <a:pPr lvl="0"/>
            <a:r>
              <a:rPr lang="en-GB"/>
              <a:t>Click to edit Master text styles</a:t>
            </a:r>
          </a:p>
        </p:txBody>
      </p:sp>
    </p:spTree>
    <p:extLst>
      <p:ext uri="{BB962C8B-B14F-4D97-AF65-F5344CB8AC3E}">
        <p14:creationId xmlns:p14="http://schemas.microsoft.com/office/powerpoint/2010/main" val="2020848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alpha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CACCE73A-EC7C-C74F-BDE1-B9AFE6B3713A}" type="datetimeFigureOut">
              <a:rPr lang="en-US" smtClean="0"/>
              <a:t>3/9/24</a:t>
            </a:fld>
            <a:endParaRPr lang="en-US" dirty="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dirty="0"/>
          </a:p>
        </p:txBody>
      </p:sp>
    </p:spTree>
    <p:extLst>
      <p:ext uri="{BB962C8B-B14F-4D97-AF65-F5344CB8AC3E}">
        <p14:creationId xmlns:p14="http://schemas.microsoft.com/office/powerpoint/2010/main" val="21077179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EAC25-66D1-1245-97FD-3B5840132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FE2069B3-0468-584A-914E-91C8C91C7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EDBDB421-E3C9-A140-878A-F3A967799A02}"/>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700">
                <a:solidFill>
                  <a:schemeClr val="tx1">
                    <a:tint val="75000"/>
                  </a:schemeClr>
                </a:solidFill>
              </a:defRPr>
            </a:lvl1pPr>
          </a:lstStyle>
          <a:p>
            <a:fld id="{CACCE73A-EC7C-C74F-BDE1-B9AFE6B3713A}" type="datetimeFigureOut">
              <a:rPr lang="en-US" smtClean="0"/>
              <a:pPr/>
              <a:t>3/9/24</a:t>
            </a:fld>
            <a:endParaRPr lang="en-US" dirty="0"/>
          </a:p>
        </p:txBody>
      </p:sp>
      <p:sp>
        <p:nvSpPr>
          <p:cNvPr id="5" name="Footer Placeholder 4">
            <a:extLst>
              <a:ext uri="{FF2B5EF4-FFF2-40B4-BE49-F238E27FC236}">
                <a16:creationId xmlns:a16="http://schemas.microsoft.com/office/drawing/2014/main" id="{147A988C-554B-E64F-A698-DE3EF9CA0774}"/>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7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98157E6-BBF7-AB4A-B5DD-B39A65C17B0B}"/>
              </a:ext>
            </a:extLst>
          </p:cNvPr>
          <p:cNvSpPr>
            <a:spLocks noGrp="1"/>
          </p:cNvSpPr>
          <p:nvPr>
            <p:ph type="sldNum" sz="quarter" idx="4"/>
          </p:nvPr>
        </p:nvSpPr>
        <p:spPr>
          <a:xfrm>
            <a:off x="8610600" y="6492875"/>
            <a:ext cx="2743200" cy="228600"/>
          </a:xfrm>
          <a:prstGeom prst="rect">
            <a:avLst/>
          </a:prstGeom>
        </p:spPr>
        <p:txBody>
          <a:bodyPr vert="horz" lIns="91440" tIns="45720" rIns="91440" bIns="45720" rtlCol="0" anchor="ctr"/>
          <a:lstStyle>
            <a:lvl1pPr algn="r">
              <a:defRPr sz="700">
                <a:solidFill>
                  <a:schemeClr val="tx1">
                    <a:tint val="75000"/>
                  </a:schemeClr>
                </a:solidFill>
              </a:defRPr>
            </a:lvl1pPr>
          </a:lstStyle>
          <a:p>
            <a:fld id="{6F705D35-D126-3B47-A82C-2A13EA9E0A67}" type="slidenum">
              <a:rPr lang="en-US" smtClean="0"/>
              <a:pPr/>
              <a:t>‹#›</a:t>
            </a:fld>
            <a:endParaRPr lang="en-US" dirty="0"/>
          </a:p>
        </p:txBody>
      </p:sp>
    </p:spTree>
    <p:extLst>
      <p:ext uri="{BB962C8B-B14F-4D97-AF65-F5344CB8AC3E}">
        <p14:creationId xmlns:p14="http://schemas.microsoft.com/office/powerpoint/2010/main" val="279630877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30" r:id="rId5"/>
    <p:sldLayoutId id="214748372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Clr>
          <a:schemeClr val="accent2"/>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50000"/>
        </a:lnSpc>
        <a:spcBef>
          <a:spcPts val="500"/>
        </a:spcBef>
        <a:buClr>
          <a:schemeClr val="accent2"/>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group of people standing in front of a window">
            <a:extLst>
              <a:ext uri="{FF2B5EF4-FFF2-40B4-BE49-F238E27FC236}">
                <a16:creationId xmlns:a16="http://schemas.microsoft.com/office/drawing/2014/main" id="{59E51D7A-DEF4-42CC-83DE-6D857B6DFBFA}"/>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a:xfrm>
            <a:off x="5130149" y="9292"/>
            <a:ext cx="6268875" cy="6858000"/>
          </a:xfrm>
        </p:spPr>
      </p:pic>
      <p:sp>
        <p:nvSpPr>
          <p:cNvPr id="6" name="Title 5">
            <a:extLst>
              <a:ext uri="{FF2B5EF4-FFF2-40B4-BE49-F238E27FC236}">
                <a16:creationId xmlns:a16="http://schemas.microsoft.com/office/drawing/2014/main" id="{C0A705B8-7D72-8062-8339-B666597492BF}"/>
              </a:ext>
            </a:extLst>
          </p:cNvPr>
          <p:cNvSpPr>
            <a:spLocks noGrp="1"/>
          </p:cNvSpPr>
          <p:nvPr>
            <p:ph type="title"/>
          </p:nvPr>
        </p:nvSpPr>
        <p:spPr>
          <a:xfrm>
            <a:off x="792976" y="2560831"/>
            <a:ext cx="10290594" cy="1166930"/>
          </a:xfrm>
          <a:prstGeom prst="rect">
            <a:avLst/>
          </a:prstGeom>
          <a:gradFill flip="none" rotWithShape="1">
            <a:gsLst>
              <a:gs pos="0">
                <a:schemeClr val="accent1"/>
              </a:gs>
              <a:gs pos="100000">
                <a:schemeClr val="accent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Bef>
                <a:spcPts val="1800"/>
              </a:spcBef>
            </a:pPr>
            <a:r>
              <a:rPr lang="en-GB" sz="3600" kern="1400" dirty="0">
                <a:solidFill>
                  <a:srgbClr val="FFFFFF"/>
                </a:solidFill>
                <a:effectLst/>
                <a:ea typeface="Meiryo" panose="020B0500000000000000" pitchFamily="34" charset="-128"/>
                <a:cs typeface="Angsana New" panose="020B0604020202020204" pitchFamily="34" charset="0"/>
              </a:rPr>
              <a:t>Group presentation on time workings </a:t>
            </a:r>
          </a:p>
        </p:txBody>
      </p:sp>
      <p:sp>
        <p:nvSpPr>
          <p:cNvPr id="3" name="TextBox 2">
            <a:extLst>
              <a:ext uri="{FF2B5EF4-FFF2-40B4-BE49-F238E27FC236}">
                <a16:creationId xmlns:a16="http://schemas.microsoft.com/office/drawing/2014/main" id="{FA2FA973-7375-AFEC-E59F-CB5913F092F9}"/>
              </a:ext>
            </a:extLst>
          </p:cNvPr>
          <p:cNvSpPr txBox="1"/>
          <p:nvPr/>
        </p:nvSpPr>
        <p:spPr>
          <a:xfrm>
            <a:off x="3119213" y="4707597"/>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2061727-1E1E-D46D-37DF-5586FAC42E44}"/>
              </a:ext>
            </a:extLst>
          </p:cNvPr>
          <p:cNvSpPr txBox="1"/>
          <p:nvPr/>
        </p:nvSpPr>
        <p:spPr>
          <a:xfrm>
            <a:off x="6705600" y="2813361"/>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A4891B14-2B3A-0A92-E598-F532BB9A212B}"/>
              </a:ext>
            </a:extLst>
          </p:cNvPr>
          <p:cNvSpPr txBox="1"/>
          <p:nvPr/>
        </p:nvSpPr>
        <p:spPr>
          <a:xfrm>
            <a:off x="792975" y="3764699"/>
            <a:ext cx="4693425" cy="9183105"/>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4EB639E2-2EC7-19D9-EF36-7D01C2194283}"/>
              </a:ext>
            </a:extLst>
          </p:cNvPr>
          <p:cNvSpPr txBox="1"/>
          <p:nvPr/>
        </p:nvSpPr>
        <p:spPr>
          <a:xfrm>
            <a:off x="1034227" y="3660390"/>
            <a:ext cx="2277328" cy="369332"/>
          </a:xfrm>
          <a:prstGeom prst="rect">
            <a:avLst/>
          </a:prstGeom>
          <a:noFill/>
        </p:spPr>
        <p:txBody>
          <a:bodyPr wrap="square" rtlCol="0">
            <a:spAutoFit/>
          </a:bodyPr>
          <a:lstStyle/>
          <a:p>
            <a:pPr algn="l"/>
            <a:r>
              <a:rPr lang="en-GB" dirty="0"/>
              <a:t>Irena krajnakova</a:t>
            </a:r>
            <a:endParaRPr lang="en-US" dirty="0"/>
          </a:p>
        </p:txBody>
      </p:sp>
    </p:spTree>
    <p:extLst>
      <p:ext uri="{BB962C8B-B14F-4D97-AF65-F5344CB8AC3E}">
        <p14:creationId xmlns:p14="http://schemas.microsoft.com/office/powerpoint/2010/main" val="361142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E92059-3F43-17ED-4452-304586F17375}"/>
              </a:ext>
            </a:extLst>
          </p:cNvPr>
          <p:cNvSpPr txBox="1"/>
          <p:nvPr/>
        </p:nvSpPr>
        <p:spPr>
          <a:xfrm>
            <a:off x="371707" y="335845"/>
            <a:ext cx="11237805" cy="5909310"/>
          </a:xfrm>
          <a:prstGeom prst="rect">
            <a:avLst/>
          </a:prstGeom>
          <a:noFill/>
        </p:spPr>
        <p:txBody>
          <a:bodyPr wrap="square" rtlCol="0">
            <a:spAutoFit/>
          </a:bodyPr>
          <a:lstStyle/>
          <a:p>
            <a:r>
              <a:rPr lang="en-GB" b="0" i="0" dirty="0">
                <a:effectLst/>
                <a:latin typeface="UICTFontTextStyleBody"/>
              </a:rPr>
              <a:t>Good afternoon or morning to all of you.</a:t>
            </a:r>
            <a:endParaRPr lang="en-GB" dirty="0">
              <a:effectLst/>
              <a:latin typeface=".AppleSystemUIFont"/>
            </a:endParaRPr>
          </a:p>
          <a:p>
            <a:r>
              <a:rPr lang="en-GB" b="0" i="0" dirty="0">
                <a:effectLst/>
                <a:latin typeface="UICTFontTextStyleBody"/>
              </a:rPr>
              <a:t>Today, I want to discuss successful teams, which are the foundation of any </a:t>
            </a:r>
            <a:r>
              <a:rPr lang="en-GB" b="0" i="0" dirty="0" err="1">
                <a:effectLst/>
                <a:latin typeface="UICTFontTextStyleBody"/>
              </a:rPr>
              <a:t>organization's</a:t>
            </a:r>
            <a:r>
              <a:rPr lang="en-GB" b="0" i="0" dirty="0">
                <a:effectLst/>
                <a:latin typeface="UICTFontTextStyleBody"/>
              </a:rPr>
              <a:t> success. We'll explore what constitutes a truly effective team and the numerous advantages it offers to members and the organisation as a whole.</a:t>
            </a:r>
            <a:endParaRPr lang="en-GB" dirty="0">
              <a:effectLst/>
              <a:latin typeface=".AppleSystemUIFont"/>
            </a:endParaRPr>
          </a:p>
          <a:p>
            <a:endParaRPr lang="en-GB" dirty="0">
              <a:effectLst/>
              <a:latin typeface=".AppleSystemUIFont"/>
            </a:endParaRPr>
          </a:p>
          <a:p>
            <a:r>
              <a:rPr lang="en-GB" b="0" i="0" dirty="0">
                <a:effectLst/>
                <a:latin typeface="UICTFontTextStyleBody"/>
              </a:rPr>
              <a:t>Qualities of Successful Teams:</a:t>
            </a:r>
          </a:p>
          <a:p>
            <a:endParaRPr lang="en-GB" dirty="0">
              <a:effectLst/>
              <a:latin typeface=".AppleSystemUIFont"/>
            </a:endParaRPr>
          </a:p>
          <a:p>
            <a:r>
              <a:rPr lang="en-GB" b="0" i="0" dirty="0">
                <a:effectLst/>
                <a:latin typeface="UICTFontTextStyleBody"/>
              </a:rPr>
              <a:t>1. Unambiguous Communication:</a:t>
            </a:r>
            <a:endParaRPr lang="en-GB" dirty="0">
              <a:effectLst/>
              <a:latin typeface=".AppleSystemUIFont"/>
            </a:endParaRPr>
          </a:p>
          <a:p>
            <a:r>
              <a:rPr lang="en-GB" b="0" i="0" dirty="0">
                <a:effectLst/>
                <a:latin typeface="UICTFontTextStyleBody"/>
              </a:rPr>
              <a:t>Teams that work well put a high priority on honest and open communication. Open communication among team members promotes cooperation and guarantees that everyone is on the same page.</a:t>
            </a:r>
            <a:endParaRPr lang="en-GB" dirty="0">
              <a:effectLst/>
              <a:latin typeface=".AppleSystemUIFont"/>
            </a:endParaRPr>
          </a:p>
          <a:p>
            <a:r>
              <a:rPr lang="en-GB" b="0" i="0" dirty="0">
                <a:effectLst/>
                <a:latin typeface="UICTFontTextStyleBody"/>
              </a:rPr>
              <a:t>   </a:t>
            </a:r>
            <a:endParaRPr lang="en-GB" dirty="0">
              <a:effectLst/>
              <a:latin typeface=".AppleSystemUIFont"/>
            </a:endParaRPr>
          </a:p>
          <a:p>
            <a:r>
              <a:rPr lang="en-GB" b="0" i="0" dirty="0">
                <a:effectLst/>
                <a:latin typeface="UICTFontTextStyleBody"/>
              </a:rPr>
              <a:t>2. Confidentiality:</a:t>
            </a:r>
            <a:endParaRPr lang="en-GB" dirty="0">
              <a:effectLst/>
              <a:latin typeface=".AppleSystemUIFont"/>
            </a:endParaRPr>
          </a:p>
          <a:p>
            <a:r>
              <a:rPr lang="en-GB" b="0" i="0" dirty="0">
                <a:effectLst/>
                <a:latin typeface="UICTFontTextStyleBody"/>
              </a:rPr>
              <a:t>The glue that keeps teams together is trust. When there is trust among team members, they feel comfortable voicing their ideas, taking calculated risks, and depending on one another's knowledge.</a:t>
            </a:r>
            <a:endParaRPr lang="en-GB" dirty="0">
              <a:effectLst/>
              <a:latin typeface=".AppleSystemUIFont"/>
            </a:endParaRPr>
          </a:p>
          <a:p>
            <a:endParaRPr lang="en-GB" dirty="0">
              <a:effectLst/>
              <a:latin typeface=".AppleSystemUIFont"/>
            </a:endParaRPr>
          </a:p>
          <a:p>
            <a:r>
              <a:rPr lang="en-GB" b="0" i="0" dirty="0">
                <a:effectLst/>
                <a:latin typeface="UICTFontTextStyleBody"/>
              </a:rPr>
              <a:t>3. Responsibility:</a:t>
            </a:r>
            <a:endParaRPr lang="en-GB" dirty="0">
              <a:effectLst/>
              <a:latin typeface=".AppleSystemUIFont"/>
            </a:endParaRPr>
          </a:p>
          <a:p>
            <a:r>
              <a:rPr lang="en-GB" b="0" i="0" dirty="0">
                <a:effectLst/>
                <a:latin typeface="UICTFontTextStyleBody"/>
              </a:rPr>
              <a:t>Teams that work well hold one another accountable. Each member accepts responsibility for their work and obligations, making sure that due dates are fulfilled and standards of quality are maintained.</a:t>
            </a:r>
            <a:endParaRPr lang="en-GB" dirty="0">
              <a:effectLst/>
              <a:latin typeface=".AppleSystemUIFont"/>
            </a:endParaRPr>
          </a:p>
          <a:p>
            <a:r>
              <a:rPr lang="en-GB" b="0" i="0" dirty="0">
                <a:effectLst/>
                <a:latin typeface="UICTFontTextStyleBody"/>
              </a:rPr>
              <a:t>   </a:t>
            </a:r>
            <a:endParaRPr lang="en-GB" dirty="0">
              <a:effectLst/>
              <a:latin typeface=".AppleSystemUIFont"/>
            </a:endParaRPr>
          </a:p>
          <a:p>
            <a:r>
              <a:rPr lang="en-GB" b="0" i="0" dirty="0">
                <a:effectLst/>
                <a:latin typeface="UICTFontTextStyleBody"/>
              </a:rPr>
              <a:t>4. Aligning with Objectives:</a:t>
            </a:r>
            <a:endParaRPr lang="en-GB" dirty="0">
              <a:effectLst/>
              <a:latin typeface=".AppleSystemUIFont"/>
            </a:endParaRPr>
          </a:p>
          <a:p>
            <a:r>
              <a:rPr lang="en-GB" b="0" i="0" dirty="0">
                <a:effectLst/>
                <a:latin typeface="UICTFontTextStyleBody"/>
              </a:rPr>
              <a:t>Teams that function well are in line with the objectives of the company. Members of the team cooperate to accomplish shared goals and are aware of the wider picture.</a:t>
            </a:r>
            <a:endParaRPr lang="en-GB" dirty="0">
              <a:effectLst/>
              <a:latin typeface=".AppleSystemUIFont"/>
            </a:endParaRPr>
          </a:p>
        </p:txBody>
      </p:sp>
    </p:spTree>
    <p:extLst>
      <p:ext uri="{BB962C8B-B14F-4D97-AF65-F5344CB8AC3E}">
        <p14:creationId xmlns:p14="http://schemas.microsoft.com/office/powerpoint/2010/main" val="1459366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FC000C-AE20-82BB-18FF-B2CE022E162E}"/>
              </a:ext>
            </a:extLst>
          </p:cNvPr>
          <p:cNvSpPr txBox="1"/>
          <p:nvPr/>
        </p:nvSpPr>
        <p:spPr>
          <a:xfrm>
            <a:off x="551366" y="712439"/>
            <a:ext cx="11089267" cy="5909310"/>
          </a:xfrm>
          <a:prstGeom prst="rect">
            <a:avLst/>
          </a:prstGeom>
          <a:noFill/>
        </p:spPr>
        <p:txBody>
          <a:bodyPr wrap="square">
            <a:spAutoFit/>
          </a:bodyPr>
          <a:lstStyle/>
          <a:p>
            <a:r>
              <a:rPr lang="en-GB" b="0" i="0" dirty="0">
                <a:solidFill>
                  <a:srgbClr val="1D2225"/>
                </a:solidFill>
                <a:effectLst/>
                <a:latin typeface="UICTFontTextStyleBody"/>
              </a:rPr>
              <a:t>Advantages of Successful Teams</a:t>
            </a:r>
            <a:br>
              <a:rPr lang="en-GB" dirty="0">
                <a:solidFill>
                  <a:srgbClr val="1D2225"/>
                </a:solidFill>
                <a:effectLst/>
                <a:latin typeface=".AppleSystemUIFont"/>
              </a:rPr>
            </a:br>
            <a:endParaRPr lang="en-GB" dirty="0">
              <a:solidFill>
                <a:srgbClr val="1D2225"/>
              </a:solidFill>
              <a:effectLst/>
              <a:latin typeface=".AppleSystemUIFont"/>
            </a:endParaRPr>
          </a:p>
          <a:p>
            <a:r>
              <a:rPr lang="en-GB" b="0" i="0" dirty="0">
                <a:solidFill>
                  <a:srgbClr val="1D2225"/>
                </a:solidFill>
                <a:effectLst/>
                <a:latin typeface="UICTFontTextStyleBody"/>
              </a:rPr>
              <a:t>1. A rise in productivity</a:t>
            </a:r>
            <a:endParaRPr lang="en-GB" dirty="0">
              <a:solidFill>
                <a:srgbClr val="1D2225"/>
              </a:solidFill>
              <a:effectLst/>
              <a:latin typeface=".AppleSystemUIFont"/>
            </a:endParaRPr>
          </a:p>
          <a:p>
            <a:r>
              <a:rPr lang="en-GB" b="0" i="0" dirty="0">
                <a:solidFill>
                  <a:srgbClr val="1D2225"/>
                </a:solidFill>
                <a:effectLst/>
                <a:latin typeface="UICTFontTextStyleBody"/>
              </a:rPr>
              <a:t>Teams that work well get more done in less time. Goals are precisely attained and jobs are assigned effectively by utilising each member's abilities and competencies.</a:t>
            </a:r>
            <a:endParaRPr lang="en-GB" dirty="0">
              <a:solidFill>
                <a:srgbClr val="1D2225"/>
              </a:solidFill>
              <a:effectLst/>
              <a:latin typeface=".AppleSystemUIFont"/>
            </a:endParaRPr>
          </a:p>
          <a:p>
            <a:r>
              <a:rPr lang="en-GB" b="0" i="0" dirty="0">
                <a:solidFill>
                  <a:srgbClr val="1D2225"/>
                </a:solidFill>
                <a:effectLst/>
                <a:latin typeface="UICTFontTextStyleBody"/>
              </a:rPr>
              <a:t>   </a:t>
            </a:r>
            <a:endParaRPr lang="en-GB" dirty="0">
              <a:solidFill>
                <a:srgbClr val="1D2225"/>
              </a:solidFill>
              <a:effectLst/>
              <a:latin typeface=".AppleSystemUIFont"/>
            </a:endParaRPr>
          </a:p>
          <a:p>
            <a:r>
              <a:rPr lang="en-GB" b="0" i="0" dirty="0">
                <a:solidFill>
                  <a:srgbClr val="1D2225"/>
                </a:solidFill>
                <a:effectLst/>
                <a:latin typeface="UICTFontTextStyleBody"/>
              </a:rPr>
              <a:t>2. Originality:</a:t>
            </a:r>
            <a:endParaRPr lang="en-GB" dirty="0">
              <a:solidFill>
                <a:srgbClr val="1D2225"/>
              </a:solidFill>
              <a:effectLst/>
              <a:latin typeface=".AppleSystemUIFont"/>
            </a:endParaRPr>
          </a:p>
          <a:p>
            <a:r>
              <a:rPr lang="en-GB" b="0" i="0" dirty="0">
                <a:solidFill>
                  <a:srgbClr val="1D2225"/>
                </a:solidFill>
                <a:effectLst/>
                <a:latin typeface="UICTFontTextStyleBody"/>
              </a:rPr>
              <a:t>Innovation is fostered by collaboration. Creative solutions to challenging problems arise in varied teams where ideas are allowed to flow, propelling the organisation ahead.</a:t>
            </a:r>
            <a:endParaRPr lang="en-GB" dirty="0">
              <a:solidFill>
                <a:srgbClr val="1D2225"/>
              </a:solidFill>
              <a:effectLst/>
              <a:latin typeface=".AppleSystemUIFont"/>
            </a:endParaRPr>
          </a:p>
          <a:p>
            <a:endParaRPr lang="en-GB" dirty="0">
              <a:solidFill>
                <a:srgbClr val="1D2225"/>
              </a:solidFill>
              <a:effectLst/>
              <a:latin typeface=".AppleSystemUIFont"/>
            </a:endParaRPr>
          </a:p>
          <a:p>
            <a:r>
              <a:rPr lang="en-GB" b="0" i="0" dirty="0">
                <a:solidFill>
                  <a:srgbClr val="1D2225"/>
                </a:solidFill>
                <a:effectLst/>
                <a:latin typeface="UICTFontTextStyleBody"/>
              </a:rPr>
              <a:t>3. Contentment among Employees:</a:t>
            </a:r>
            <a:endParaRPr lang="en-GB" dirty="0">
              <a:solidFill>
                <a:srgbClr val="1D2225"/>
              </a:solidFill>
              <a:effectLst/>
              <a:latin typeface=".AppleSystemUIFont"/>
            </a:endParaRPr>
          </a:p>
          <a:p>
            <a:r>
              <a:rPr lang="en-GB" b="0" i="0" dirty="0">
                <a:solidFill>
                  <a:srgbClr val="1D2225"/>
                </a:solidFill>
                <a:effectLst/>
                <a:latin typeface="UICTFontTextStyleBody"/>
              </a:rPr>
              <a:t>Having a productive team around you improves your mood and job satisfaction. People are more engaged and driven to give their best efforts when they feel appreciated, supported, and respected.</a:t>
            </a:r>
            <a:endParaRPr lang="en-GB" dirty="0">
              <a:solidFill>
                <a:srgbClr val="1D2225"/>
              </a:solidFill>
              <a:effectLst/>
              <a:latin typeface=".AppleSystemUIFont"/>
            </a:endParaRPr>
          </a:p>
          <a:p>
            <a:r>
              <a:rPr lang="en-GB" b="0" i="0" dirty="0">
                <a:solidFill>
                  <a:srgbClr val="1D2225"/>
                </a:solidFill>
                <a:effectLst/>
                <a:latin typeface="UICTFontTextStyleBody"/>
              </a:rPr>
              <a:t>   </a:t>
            </a:r>
            <a:endParaRPr lang="en-GB" dirty="0">
              <a:solidFill>
                <a:srgbClr val="1D2225"/>
              </a:solidFill>
              <a:effectLst/>
              <a:latin typeface=".AppleSystemUIFont"/>
            </a:endParaRPr>
          </a:p>
          <a:p>
            <a:r>
              <a:rPr lang="en-GB" b="0" i="0" dirty="0">
                <a:solidFill>
                  <a:srgbClr val="1D2225"/>
                </a:solidFill>
                <a:effectLst/>
                <a:latin typeface="UICTFontTextStyleBody"/>
              </a:rPr>
              <a:t>4. Superior Results:</a:t>
            </a:r>
            <a:endParaRPr lang="en-GB" dirty="0">
              <a:solidFill>
                <a:srgbClr val="1D2225"/>
              </a:solidFill>
              <a:latin typeface=".AppleSystemUIFont"/>
            </a:endParaRPr>
          </a:p>
          <a:p>
            <a:r>
              <a:rPr lang="en-GB" b="0" i="0" dirty="0">
                <a:solidFill>
                  <a:srgbClr val="1D2225"/>
                </a:solidFill>
                <a:effectLst/>
                <a:latin typeface="UICTFontTextStyleBody"/>
              </a:rPr>
              <a:t>High-quality work is inextricably linked to efficient teams. They produce outcomes that are better than expected by careful preparation, careful execution, and ongoing feedback.</a:t>
            </a:r>
            <a:endParaRPr lang="en-GB" dirty="0">
              <a:solidFill>
                <a:srgbClr val="1D2225"/>
              </a:solidFill>
              <a:effectLst/>
              <a:latin typeface=".AppleSystemUIFont"/>
            </a:endParaRPr>
          </a:p>
          <a:p>
            <a:r>
              <a:rPr lang="en-GB" b="0" i="0" dirty="0">
                <a:solidFill>
                  <a:srgbClr val="1D2225"/>
                </a:solidFill>
                <a:effectLst/>
                <a:latin typeface="UICTFontTextStyleBody"/>
              </a:rPr>
              <a:t>   </a:t>
            </a:r>
            <a:endParaRPr lang="en-GB" dirty="0">
              <a:solidFill>
                <a:srgbClr val="1D2225"/>
              </a:solidFill>
              <a:effectLst/>
              <a:latin typeface=".AppleSystemUIFont"/>
            </a:endParaRPr>
          </a:p>
          <a:p>
            <a:r>
              <a:rPr lang="en-GB" b="0" i="0" dirty="0">
                <a:solidFill>
                  <a:srgbClr val="1D2225"/>
                </a:solidFill>
                <a:effectLst/>
                <a:latin typeface="UICTFontTextStyleBody"/>
              </a:rPr>
              <a:t>5. Individual Development</a:t>
            </a:r>
            <a:endParaRPr lang="en-GB" dirty="0">
              <a:solidFill>
                <a:srgbClr val="1D2225"/>
              </a:solidFill>
              <a:effectLst/>
              <a:latin typeface=".AppleSystemUIFont"/>
            </a:endParaRPr>
          </a:p>
          <a:p>
            <a:r>
              <a:rPr lang="en-GB" b="0" i="0" dirty="0">
                <a:solidFill>
                  <a:srgbClr val="1D2225"/>
                </a:solidFill>
                <a:effectLst/>
                <a:latin typeface="UICTFontTextStyleBody"/>
              </a:rPr>
              <a:t>Good teams are ideal for the growth of individuals. Members of a team develop professionally and personally by learning from one another and picking up new abilities.</a:t>
            </a:r>
            <a:endParaRPr lang="en-GB" dirty="0">
              <a:solidFill>
                <a:srgbClr val="1D2225"/>
              </a:solidFill>
              <a:effectLst/>
              <a:latin typeface=".AppleSystemUIFont"/>
            </a:endParaRPr>
          </a:p>
        </p:txBody>
      </p:sp>
    </p:spTree>
    <p:extLst>
      <p:ext uri="{BB962C8B-B14F-4D97-AF65-F5344CB8AC3E}">
        <p14:creationId xmlns:p14="http://schemas.microsoft.com/office/powerpoint/2010/main" val="397528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two women staring at a laptop">
            <a:extLst>
              <a:ext uri="{FF2B5EF4-FFF2-40B4-BE49-F238E27FC236}">
                <a16:creationId xmlns:a16="http://schemas.microsoft.com/office/drawing/2014/main" id="{C4A01B63-37B7-4771-B459-B3EC5C58CB47}"/>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a:xfrm>
            <a:off x="623461" y="640477"/>
            <a:ext cx="2709514" cy="2788522"/>
          </a:xfrm>
        </p:spPr>
      </p:pic>
      <p:sp>
        <p:nvSpPr>
          <p:cNvPr id="5" name="TextBox 4">
            <a:extLst>
              <a:ext uri="{FF2B5EF4-FFF2-40B4-BE49-F238E27FC236}">
                <a16:creationId xmlns:a16="http://schemas.microsoft.com/office/drawing/2014/main" id="{071F087F-3D1E-8151-52FD-CE3497999AB9}"/>
              </a:ext>
            </a:extLst>
          </p:cNvPr>
          <p:cNvSpPr txBox="1"/>
          <p:nvPr/>
        </p:nvSpPr>
        <p:spPr>
          <a:xfrm>
            <a:off x="4925122" y="300465"/>
            <a:ext cx="7047805" cy="6093976"/>
          </a:xfrm>
          <a:prstGeom prst="rect">
            <a:avLst/>
          </a:prstGeom>
          <a:noFill/>
        </p:spPr>
        <p:txBody>
          <a:bodyPr wrap="square" rtlCol="0">
            <a:spAutoFit/>
          </a:bodyPr>
          <a:lstStyle/>
          <a:p>
            <a:r>
              <a:rPr lang="en-GB" sz="2600" b="0" i="0" u="none" strike="noStrike">
                <a:solidFill>
                  <a:srgbClr val="000000"/>
                </a:solidFill>
                <a:effectLst/>
                <a:latin typeface="Open Sans" panose="020F0502020204030204" pitchFamily="34" charset="0"/>
              </a:rPr>
              <a:t>1.Clear Goals: </a:t>
            </a:r>
            <a:r>
              <a:rPr lang="en-GB" sz="2600" b="0" i="0" u="none" strike="noStrike" dirty="0">
                <a:solidFill>
                  <a:srgbClr val="000000"/>
                </a:solidFill>
                <a:effectLst/>
                <a:latin typeface="Open Sans" panose="020F0502020204030204" pitchFamily="34" charset="0"/>
              </a:rPr>
              <a:t>Well-defined goals give direction and purpose, bringing everyone together behind a shared vision. This is why effective teams have them. 2.The collaborative environment within the team encourages creativity and innovation as individuals actively engage, share ideas, and support one another. 3.Open Communication: Clear and honest communication builds mutual respect and understanding, which improves decision-making and problem-solving skills. 4. Defined Roles: Accurate role definitions reduce ambiguity and increase accountability, guaranteeing effective task completion.</a:t>
            </a:r>
            <a:endParaRPr lang="en-US" sz="2600" dirty="0">
              <a:solidFill>
                <a:srgbClr val="000000"/>
              </a:solidFill>
            </a:endParaRPr>
          </a:p>
        </p:txBody>
      </p:sp>
    </p:spTree>
    <p:extLst>
      <p:ext uri="{BB962C8B-B14F-4D97-AF65-F5344CB8AC3E}">
        <p14:creationId xmlns:p14="http://schemas.microsoft.com/office/powerpoint/2010/main" val="3728819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man in a suit and tie&#10;">
            <a:extLst>
              <a:ext uri="{FF2B5EF4-FFF2-40B4-BE49-F238E27FC236}">
                <a16:creationId xmlns:a16="http://schemas.microsoft.com/office/drawing/2014/main" id="{7EF64C15-5C9B-41D1-B2BD-5BB3EC571A2E}"/>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a:xfrm>
            <a:off x="542925" y="0"/>
            <a:ext cx="5408696" cy="6858000"/>
          </a:xfrm>
        </p:spPr>
      </p:pic>
      <p:sp>
        <p:nvSpPr>
          <p:cNvPr id="6" name="TextBox 5">
            <a:extLst>
              <a:ext uri="{FF2B5EF4-FFF2-40B4-BE49-F238E27FC236}">
                <a16:creationId xmlns:a16="http://schemas.microsoft.com/office/drawing/2014/main" id="{C23371FE-C979-F67C-8A0E-6762C227D424}"/>
              </a:ext>
            </a:extLst>
          </p:cNvPr>
          <p:cNvSpPr txBox="1"/>
          <p:nvPr/>
        </p:nvSpPr>
        <p:spPr>
          <a:xfrm>
            <a:off x="5951621" y="1859339"/>
            <a:ext cx="6180838" cy="3139321"/>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1. Unrealistic Goals:Unreasonably high expectations can cause stress and burnout, which lowers team morale and decreases output. 2. Communication Breakdowns:Ineffective communication can lead to miscommunications, disputes, and decreased team output. 3. Role Confusion:Inconsistent roles and duties can cause conflict, inefficiency, and a lack of accountability. 4. Groupthink:The need to fit in or preserve harmony can restrict diversity of opinion and creativity, which can hinder innovation.</a:t>
            </a:r>
            <a:endParaRPr lang="en-US" dirty="0">
              <a:solidFill>
                <a:srgbClr val="000000"/>
              </a:solidFill>
            </a:endParaRPr>
          </a:p>
        </p:txBody>
      </p:sp>
    </p:spTree>
    <p:extLst>
      <p:ext uri="{BB962C8B-B14F-4D97-AF65-F5344CB8AC3E}">
        <p14:creationId xmlns:p14="http://schemas.microsoft.com/office/powerpoint/2010/main" val="2888430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7E1731-B51F-0030-458B-E5433917AAE6}"/>
              </a:ext>
            </a:extLst>
          </p:cNvPr>
          <p:cNvSpPr>
            <a:spLocks noGrp="1"/>
          </p:cNvSpPr>
          <p:nvPr>
            <p:ph sz="quarter" idx="15"/>
          </p:nvPr>
        </p:nvSpPr>
        <p:spPr>
          <a:xfrm>
            <a:off x="122997" y="2013415"/>
            <a:ext cx="5973003" cy="3664879"/>
          </a:xfrm>
        </p:spPr>
        <p:txBody>
          <a:bodyPr>
            <a:normAutofit lnSpcReduction="10000"/>
          </a:bodyPr>
          <a:lstStyle/>
          <a:p>
            <a:pPr marL="342900" indent="-342900">
              <a:buFont typeface="+mj-lt"/>
              <a:buAutoNum type="arabicPeriod"/>
            </a:pPr>
            <a:r>
              <a:rPr lang="en-GB" b="0" i="0" u="none" strike="noStrike" dirty="0">
                <a:solidFill>
                  <a:srgbClr val="000000"/>
                </a:solidFill>
                <a:effectLst/>
                <a:latin typeface="Open Sans" panose="020B0606030504020204" pitchFamily="34" charset="0"/>
              </a:rPr>
              <a:t>Introduction:  Organisations are embracing blended approaches—which combine in-person and virtual collaboration—in an effort to better adapt to the changing nature of the workplace. </a:t>
            </a:r>
          </a:p>
          <a:p>
            <a:pPr marL="342900" indent="-342900">
              <a:buFont typeface="+mj-lt"/>
              <a:buAutoNum type="arabicPeriod"/>
            </a:pPr>
            <a:r>
              <a:rPr lang="en-GB" b="0" i="0" u="none" strike="noStrike" dirty="0">
                <a:solidFill>
                  <a:srgbClr val="000000"/>
                </a:solidFill>
                <a:effectLst/>
                <a:latin typeface="Open Sans" panose="020B0606030504020204" pitchFamily="34" charset="0"/>
              </a:rPr>
              <a:t>We have the responsibility of assisting newly hired managers in utilising leadership styles and theories of teamwork to build productive teams and improve performance in-person and digitally as HR consultants.</a:t>
            </a:r>
            <a:endParaRPr lang="en-US" dirty="0">
              <a:solidFill>
                <a:srgbClr val="000000"/>
              </a:solidFill>
            </a:endParaRPr>
          </a:p>
        </p:txBody>
      </p:sp>
      <p:sp>
        <p:nvSpPr>
          <p:cNvPr id="5" name="Content Placeholder 4">
            <a:extLst>
              <a:ext uri="{FF2B5EF4-FFF2-40B4-BE49-F238E27FC236}">
                <a16:creationId xmlns:a16="http://schemas.microsoft.com/office/drawing/2014/main" id="{4D6FDB34-8AA0-D5D7-61B4-8C9670153A70}"/>
              </a:ext>
            </a:extLst>
          </p:cNvPr>
          <p:cNvSpPr>
            <a:spLocks noGrp="1"/>
          </p:cNvSpPr>
          <p:nvPr>
            <p:ph sz="quarter" idx="16"/>
          </p:nvPr>
        </p:nvSpPr>
        <p:spPr>
          <a:xfrm>
            <a:off x="6096000" y="2013415"/>
            <a:ext cx="5973002" cy="3953591"/>
          </a:xfrm>
        </p:spPr>
        <p:txBody>
          <a:bodyPr>
            <a:normAutofit fontScale="92500"/>
          </a:bodyPr>
          <a:lstStyle/>
          <a:p>
            <a:pPr marL="342900" indent="-342900">
              <a:buFont typeface="+mj-lt"/>
              <a:buAutoNum type="arabicPeriod"/>
            </a:pPr>
            <a:r>
              <a:rPr lang="en-GB" b="0" i="0" u="none" strike="noStrike" dirty="0">
                <a:solidFill>
                  <a:srgbClr val="000000"/>
                </a:solidFill>
                <a:effectLst/>
                <a:latin typeface="Open Sans" panose="020B0606030504020204" pitchFamily="34" charset="0"/>
              </a:rPr>
              <a:t>Models and Theories of Teamwork: Two useful frameworks for comprehending team dynamics and optimising performance are </a:t>
            </a:r>
            <a:r>
              <a:rPr lang="en-GB" b="0" i="0" u="none" strike="noStrike" dirty="0" err="1">
                <a:solidFill>
                  <a:srgbClr val="000000"/>
                </a:solidFill>
                <a:effectLst/>
                <a:latin typeface="Open Sans" panose="020B0606030504020204" pitchFamily="34" charset="0"/>
              </a:rPr>
              <a:t>Tuckman's</a:t>
            </a:r>
            <a:r>
              <a:rPr lang="en-GB" b="0" i="0" u="none" strike="noStrike" dirty="0">
                <a:solidFill>
                  <a:srgbClr val="000000"/>
                </a:solidFill>
                <a:effectLst/>
                <a:latin typeface="Open Sans" panose="020B0606030504020204" pitchFamily="34" charset="0"/>
              </a:rPr>
              <a:t> stages of group development and </a:t>
            </a:r>
            <a:r>
              <a:rPr lang="en-GB" b="0" i="0" u="none" strike="noStrike" dirty="0" err="1">
                <a:solidFill>
                  <a:srgbClr val="000000"/>
                </a:solidFill>
                <a:effectLst/>
                <a:latin typeface="Open Sans" panose="020B0606030504020204" pitchFamily="34" charset="0"/>
              </a:rPr>
              <a:t>Belbin's</a:t>
            </a:r>
            <a:r>
              <a:rPr lang="en-GB" b="0" i="0" u="none" strike="noStrike" dirty="0">
                <a:solidFill>
                  <a:srgbClr val="000000"/>
                </a:solidFill>
                <a:effectLst/>
                <a:latin typeface="Open Sans" panose="020B0606030504020204" pitchFamily="34" charset="0"/>
              </a:rPr>
              <a:t> Team Role Theory (</a:t>
            </a:r>
            <a:r>
              <a:rPr lang="en-GB" b="0" i="0" u="none" strike="noStrike" dirty="0" err="1">
                <a:solidFill>
                  <a:srgbClr val="000000"/>
                </a:solidFill>
                <a:effectLst/>
                <a:latin typeface="Open Sans" panose="020B0606030504020204" pitchFamily="34" charset="0"/>
              </a:rPr>
              <a:t>Tuckman</a:t>
            </a:r>
            <a:r>
              <a:rPr lang="en-GB" b="0" i="0" u="none" strike="noStrike" dirty="0">
                <a:solidFill>
                  <a:srgbClr val="000000"/>
                </a:solidFill>
                <a:effectLst/>
                <a:latin typeface="Open Sans" panose="020B0606030504020204" pitchFamily="34" charset="0"/>
              </a:rPr>
              <a:t>, 1965; </a:t>
            </a:r>
            <a:r>
              <a:rPr lang="en-GB" b="0" i="0" u="none" strike="noStrike" dirty="0" err="1">
                <a:solidFill>
                  <a:srgbClr val="000000"/>
                </a:solidFill>
                <a:effectLst/>
                <a:latin typeface="Open Sans" panose="020B0606030504020204" pitchFamily="34" charset="0"/>
              </a:rPr>
              <a:t>Belbin</a:t>
            </a:r>
            <a:r>
              <a:rPr lang="en-GB" b="0" i="0" u="none" strike="noStrike" dirty="0">
                <a:solidFill>
                  <a:srgbClr val="000000"/>
                </a:solidFill>
                <a:effectLst/>
                <a:latin typeface="Open Sans" panose="020B0606030504020204" pitchFamily="34" charset="0"/>
              </a:rPr>
              <a:t>, 1981). </a:t>
            </a:r>
          </a:p>
          <a:p>
            <a:pPr marL="342900" indent="-342900">
              <a:buFont typeface="+mj-lt"/>
              <a:buAutoNum type="arabicPeriod"/>
            </a:pPr>
            <a:r>
              <a:rPr lang="en-GB" b="0" i="0" u="none" strike="noStrike" dirty="0" err="1">
                <a:solidFill>
                  <a:srgbClr val="000000"/>
                </a:solidFill>
                <a:effectLst/>
                <a:latin typeface="Open Sans" panose="020B0606030504020204" pitchFamily="34" charset="0"/>
              </a:rPr>
              <a:t>Tuckman's</a:t>
            </a:r>
            <a:r>
              <a:rPr lang="en-GB" b="0" i="0" u="none" strike="noStrike" dirty="0">
                <a:solidFill>
                  <a:srgbClr val="000000"/>
                </a:solidFill>
                <a:effectLst/>
                <a:latin typeface="Open Sans" panose="020B0606030504020204" pitchFamily="34" charset="0"/>
              </a:rPr>
              <a:t> model illustrates how group cohesion and productivity evolve through the phases of forming, storming, norming, performing, and adjourning. According to </a:t>
            </a:r>
            <a:r>
              <a:rPr lang="en-GB" b="0" i="0" u="none" strike="noStrike" dirty="0" err="1">
                <a:solidFill>
                  <a:srgbClr val="000000"/>
                </a:solidFill>
                <a:effectLst/>
                <a:latin typeface="Open Sans" panose="020B0606030504020204" pitchFamily="34" charset="0"/>
              </a:rPr>
              <a:t>Belbin's</a:t>
            </a:r>
            <a:r>
              <a:rPr lang="en-GB" b="0" i="0" u="none" strike="noStrike" dirty="0">
                <a:solidFill>
                  <a:srgbClr val="000000"/>
                </a:solidFill>
                <a:effectLst/>
                <a:latin typeface="Open Sans" panose="020B0606030504020204" pitchFamily="34" charset="0"/>
              </a:rPr>
              <a:t> thesis, there are nine team positions, and each one brings special characteristics to the group.</a:t>
            </a:r>
            <a:endParaRPr lang="en-US" dirty="0">
              <a:solidFill>
                <a:srgbClr val="000000"/>
              </a:solidFill>
            </a:endParaRPr>
          </a:p>
        </p:txBody>
      </p:sp>
    </p:spTree>
    <p:extLst>
      <p:ext uri="{BB962C8B-B14F-4D97-AF65-F5344CB8AC3E}">
        <p14:creationId xmlns:p14="http://schemas.microsoft.com/office/powerpoint/2010/main" val="2186474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3D0827-B24D-59D2-1610-C04160BF5931}"/>
              </a:ext>
            </a:extLst>
          </p:cNvPr>
          <p:cNvSpPr txBox="1"/>
          <p:nvPr/>
        </p:nvSpPr>
        <p:spPr>
          <a:xfrm>
            <a:off x="5995640" y="1406293"/>
            <a:ext cx="5901473" cy="2308324"/>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Features and Advantages of Effective Teams:</a:t>
            </a:r>
          </a:p>
          <a:p>
            <a:pPr algn="l"/>
            <a:r>
              <a:rPr lang="en-GB" b="0" i="0" u="none" strike="noStrike" dirty="0">
                <a:solidFill>
                  <a:srgbClr val="000000"/>
                </a:solidFill>
                <a:effectLst/>
                <a:latin typeface="Open Sans" panose="020B0606030504020204" pitchFamily="34" charset="0"/>
              </a:rPr>
              <a:t> Teams that function well demonstrate accountability, mutual trust, open communication, and alignment with company objectives (</a:t>
            </a:r>
            <a:r>
              <a:rPr lang="en-GB" b="0" i="0" u="none" strike="noStrike" dirty="0" err="1">
                <a:solidFill>
                  <a:srgbClr val="000000"/>
                </a:solidFill>
                <a:effectLst/>
                <a:latin typeface="Open Sans" panose="020B0606030504020204" pitchFamily="34" charset="0"/>
              </a:rPr>
              <a:t>Katzenbach</a:t>
            </a:r>
            <a:r>
              <a:rPr lang="en-GB" b="0" i="0" u="none" strike="noStrike" dirty="0">
                <a:solidFill>
                  <a:srgbClr val="000000"/>
                </a:solidFill>
                <a:effectLst/>
                <a:latin typeface="Open Sans" panose="020B0606030504020204" pitchFamily="34" charset="0"/>
              </a:rPr>
              <a:t> &amp; Smith, 1993).</a:t>
            </a:r>
          </a:p>
          <a:p>
            <a:pPr algn="l"/>
            <a:r>
              <a:rPr lang="en-GB" b="0" i="0" u="none" strike="noStrike" dirty="0">
                <a:solidFill>
                  <a:srgbClr val="000000"/>
                </a:solidFill>
                <a:effectLst/>
                <a:latin typeface="Open Sans" panose="020B0606030504020204" pitchFamily="34" charset="0"/>
              </a:rPr>
              <a:t> Gains include higher output, more inventiveness, and happier workers.</a:t>
            </a:r>
            <a:endParaRPr lang="en-US" dirty="0">
              <a:solidFill>
                <a:srgbClr val="000000"/>
              </a:solidFill>
            </a:endParaRPr>
          </a:p>
        </p:txBody>
      </p:sp>
      <p:sp>
        <p:nvSpPr>
          <p:cNvPr id="4" name="TextBox 3">
            <a:extLst>
              <a:ext uri="{FF2B5EF4-FFF2-40B4-BE49-F238E27FC236}">
                <a16:creationId xmlns:a16="http://schemas.microsoft.com/office/drawing/2014/main" id="{726197B5-232E-2D5B-FE61-BE1427CABF91}"/>
              </a:ext>
            </a:extLst>
          </p:cNvPr>
          <p:cNvSpPr txBox="1"/>
          <p:nvPr/>
        </p:nvSpPr>
        <p:spPr>
          <a:xfrm>
            <a:off x="294887" y="3714617"/>
            <a:ext cx="6102194" cy="3139321"/>
          </a:xfrm>
          <a:prstGeom prst="rect">
            <a:avLst/>
          </a:prstGeom>
          <a:noFill/>
        </p:spPr>
        <p:txBody>
          <a:bodyPr wrap="square">
            <a:spAutoFit/>
          </a:bodyPr>
          <a:lstStyle/>
          <a:p>
            <a:r>
              <a:rPr lang="en-GB" b="0" i="0" u="none" strike="noStrike" dirty="0">
                <a:solidFill>
                  <a:srgbClr val="000000"/>
                </a:solidFill>
                <a:effectLst/>
                <a:latin typeface="Open Sans" panose="020B0606030504020204" pitchFamily="34" charset="0"/>
              </a:rPr>
              <a:t>Contemporary Teamwork Challenges:</a:t>
            </a:r>
          </a:p>
          <a:p>
            <a:r>
              <a:rPr lang="en-GB" b="0" i="0" u="none" strike="noStrike" dirty="0">
                <a:solidFill>
                  <a:srgbClr val="000000"/>
                </a:solidFill>
                <a:effectLst/>
                <a:latin typeface="Open Sans" panose="020B0606030504020204" pitchFamily="34" charset="0"/>
              </a:rPr>
              <a:t> Teams in the modern workplace must deal with issues including cross-functional coordination, different team compositions, and virtual communication (</a:t>
            </a:r>
            <a:r>
              <a:rPr lang="en-GB" b="0" i="0" u="none" strike="noStrike" dirty="0" err="1">
                <a:solidFill>
                  <a:srgbClr val="000000"/>
                </a:solidFill>
                <a:effectLst/>
                <a:latin typeface="Open Sans" panose="020B0606030504020204" pitchFamily="34" charset="0"/>
              </a:rPr>
              <a:t>Morgeson</a:t>
            </a:r>
            <a:r>
              <a:rPr lang="en-GB" b="0" i="0" u="none" strike="noStrike" dirty="0">
                <a:solidFill>
                  <a:srgbClr val="000000"/>
                </a:solidFill>
                <a:effectLst/>
                <a:latin typeface="Open Sans" panose="020B0606030504020204" pitchFamily="34" charset="0"/>
              </a:rPr>
              <a:t>, DeRue, &amp; </a:t>
            </a:r>
            <a:r>
              <a:rPr lang="en-GB" b="0" i="0" u="none" strike="noStrike" dirty="0" err="1">
                <a:solidFill>
                  <a:srgbClr val="000000"/>
                </a:solidFill>
                <a:effectLst/>
                <a:latin typeface="Open Sans" panose="020B0606030504020204" pitchFamily="34" charset="0"/>
              </a:rPr>
              <a:t>Karam</a:t>
            </a:r>
            <a:r>
              <a:rPr lang="en-GB" b="0" i="0" u="none" strike="noStrike" dirty="0">
                <a:solidFill>
                  <a:srgbClr val="000000"/>
                </a:solidFill>
                <a:effectLst/>
                <a:latin typeface="Open Sans" panose="020B0606030504020204" pitchFamily="34" charset="0"/>
              </a:rPr>
              <a:t>, 2010).</a:t>
            </a:r>
          </a:p>
          <a:p>
            <a:r>
              <a:rPr lang="en-GB" b="0" i="0" u="none" strike="noStrike" dirty="0">
                <a:solidFill>
                  <a:srgbClr val="000000"/>
                </a:solidFill>
                <a:effectLst/>
                <a:latin typeface="Open Sans" panose="020B0606030504020204" pitchFamily="34" charset="0"/>
              </a:rPr>
              <a:t> For instance, effective communication techniques and tools are necessary for managing remote teams in order to promote participation and teamwork.</a:t>
            </a:r>
            <a:endParaRPr lang="en-US" dirty="0">
              <a:solidFill>
                <a:srgbClr val="000000"/>
              </a:solidFill>
            </a:endParaRPr>
          </a:p>
        </p:txBody>
      </p:sp>
      <p:pic>
        <p:nvPicPr>
          <p:cNvPr id="3" name="Picture 2">
            <a:extLst>
              <a:ext uri="{FF2B5EF4-FFF2-40B4-BE49-F238E27FC236}">
                <a16:creationId xmlns:a16="http://schemas.microsoft.com/office/drawing/2014/main" id="{A0B4AC5E-A9C7-E23C-2970-7E0A5D191109}"/>
              </a:ext>
            </a:extLst>
          </p:cNvPr>
          <p:cNvPicPr>
            <a:picLocks noChangeAspect="1"/>
          </p:cNvPicPr>
          <p:nvPr/>
        </p:nvPicPr>
        <p:blipFill>
          <a:blip r:embed="rId3"/>
          <a:stretch>
            <a:fillRect/>
          </a:stretch>
        </p:blipFill>
        <p:spPr>
          <a:xfrm>
            <a:off x="7270069" y="4391870"/>
            <a:ext cx="3352614" cy="2119673"/>
          </a:xfrm>
          <a:prstGeom prst="rect">
            <a:avLst/>
          </a:prstGeom>
        </p:spPr>
      </p:pic>
    </p:spTree>
    <p:extLst>
      <p:ext uri="{BB962C8B-B14F-4D97-AF65-F5344CB8AC3E}">
        <p14:creationId xmlns:p14="http://schemas.microsoft.com/office/powerpoint/2010/main" val="849435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D453A2-4201-1092-A417-044B4E9F5F85}"/>
              </a:ext>
            </a:extLst>
          </p:cNvPr>
          <p:cNvSpPr txBox="1"/>
          <p:nvPr/>
        </p:nvSpPr>
        <p:spPr>
          <a:xfrm>
            <a:off x="165643" y="1354478"/>
            <a:ext cx="5647473" cy="2031325"/>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Overcoming Challenges:</a:t>
            </a:r>
          </a:p>
          <a:p>
            <a:pPr algn="l"/>
            <a:endParaRPr lang="en-GB" dirty="0">
              <a:solidFill>
                <a:srgbClr val="000000"/>
              </a:solidFill>
              <a:latin typeface="Open Sans" panose="020B0606030504020204" pitchFamily="34" charset="0"/>
            </a:endParaRPr>
          </a:p>
          <a:p>
            <a:pPr algn="l"/>
            <a:r>
              <a:rPr lang="en-GB" b="0" i="0" u="none" strike="noStrike" dirty="0">
                <a:solidFill>
                  <a:srgbClr val="000000"/>
                </a:solidFill>
                <a:effectLst/>
                <a:latin typeface="Open Sans" panose="020B0606030504020204" pitchFamily="34" charset="0"/>
              </a:rPr>
              <a:t>  Organisations can use technology to facilitate virtual collaboration, build a culture of trust and respect, encourage diversity and inclusion, and create clear channels of communication to address these issues (Martins, Gilson, &amp; Maynard, 2004).</a:t>
            </a:r>
            <a:endParaRPr lang="en-US" dirty="0">
              <a:solidFill>
                <a:srgbClr val="000000"/>
              </a:solidFill>
            </a:endParaRPr>
          </a:p>
        </p:txBody>
      </p:sp>
      <p:sp>
        <p:nvSpPr>
          <p:cNvPr id="3" name="TextBox 2">
            <a:extLst>
              <a:ext uri="{FF2B5EF4-FFF2-40B4-BE49-F238E27FC236}">
                <a16:creationId xmlns:a16="http://schemas.microsoft.com/office/drawing/2014/main" id="{5F2866F4-4535-159D-7C3F-B499F84A9E1E}"/>
              </a:ext>
            </a:extLst>
          </p:cNvPr>
          <p:cNvSpPr txBox="1"/>
          <p:nvPr/>
        </p:nvSpPr>
        <p:spPr>
          <a:xfrm>
            <a:off x="165643" y="3760439"/>
            <a:ext cx="6102194" cy="2031325"/>
          </a:xfrm>
          <a:prstGeom prst="rect">
            <a:avLst/>
          </a:prstGeom>
          <a:noFill/>
        </p:spPr>
        <p:txBody>
          <a:bodyPr wrap="square">
            <a:spAutoFit/>
          </a:bodyPr>
          <a:lstStyle/>
          <a:p>
            <a:r>
              <a:rPr lang="en-GB" b="0" i="0" u="none" strike="noStrike" dirty="0">
                <a:solidFill>
                  <a:srgbClr val="000000"/>
                </a:solidFill>
                <a:effectLst/>
                <a:latin typeface="Open Sans" panose="020B0606030504020204" pitchFamily="34" charset="0"/>
              </a:rPr>
              <a:t>Theories of Leadership for Tracking and Enhancing Performance:</a:t>
            </a:r>
          </a:p>
          <a:p>
            <a:r>
              <a:rPr lang="en-GB" b="0" i="0" u="none" strike="noStrike" dirty="0">
                <a:solidFill>
                  <a:srgbClr val="000000"/>
                </a:solidFill>
                <a:effectLst/>
                <a:latin typeface="Open Sans" panose="020B0606030504020204" pitchFamily="34" charset="0"/>
              </a:rPr>
              <a:t> Both situational and transformational leadership provide insightful methods for tracking team performance and promoting ongoing development (Bass &amp; </a:t>
            </a:r>
            <a:r>
              <a:rPr lang="en-GB" b="0" i="0" u="none" strike="noStrike" dirty="0" err="1">
                <a:solidFill>
                  <a:srgbClr val="000000"/>
                </a:solidFill>
                <a:effectLst/>
                <a:latin typeface="Open Sans" panose="020B0606030504020204" pitchFamily="34" charset="0"/>
              </a:rPr>
              <a:t>Avolio</a:t>
            </a:r>
            <a:r>
              <a:rPr lang="en-GB" b="0" i="0" u="none" strike="noStrike" dirty="0">
                <a:solidFill>
                  <a:srgbClr val="000000"/>
                </a:solidFill>
                <a:effectLst/>
                <a:latin typeface="Open Sans" panose="020B0606030504020204" pitchFamily="34" charset="0"/>
              </a:rPr>
              <a:t>, 1994; Hersey &amp; Blanchard, 1982). </a:t>
            </a:r>
            <a:endParaRPr lang="en-US" dirty="0">
              <a:solidFill>
                <a:srgbClr val="000000"/>
              </a:solidFill>
            </a:endParaRPr>
          </a:p>
        </p:txBody>
      </p:sp>
      <p:sp>
        <p:nvSpPr>
          <p:cNvPr id="5" name="TextBox 4">
            <a:extLst>
              <a:ext uri="{FF2B5EF4-FFF2-40B4-BE49-F238E27FC236}">
                <a16:creationId xmlns:a16="http://schemas.microsoft.com/office/drawing/2014/main" id="{2FBAF143-0DFA-978A-63FB-7E395C2000E3}"/>
              </a:ext>
            </a:extLst>
          </p:cNvPr>
          <p:cNvSpPr txBox="1"/>
          <p:nvPr/>
        </p:nvSpPr>
        <p:spPr>
          <a:xfrm flipH="1">
            <a:off x="6378885" y="1354477"/>
            <a:ext cx="5536424" cy="1754326"/>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Award and Acknowledgment:</a:t>
            </a:r>
          </a:p>
          <a:p>
            <a:pPr algn="l"/>
            <a:r>
              <a:rPr lang="en-GB" b="0" i="0" u="none" strike="noStrike" dirty="0">
                <a:solidFill>
                  <a:srgbClr val="000000"/>
                </a:solidFill>
                <a:effectLst/>
                <a:latin typeface="Open Sans" panose="020B0606030504020204" pitchFamily="34" charset="0"/>
              </a:rPr>
              <a:t> According to </a:t>
            </a:r>
            <a:r>
              <a:rPr lang="en-GB" b="0" i="0" u="none" strike="noStrike" dirty="0" err="1">
                <a:solidFill>
                  <a:srgbClr val="000000"/>
                </a:solidFill>
                <a:effectLst/>
                <a:latin typeface="Open Sans" panose="020B0606030504020204" pitchFamily="34" charset="0"/>
              </a:rPr>
              <a:t>Eisenberger</a:t>
            </a:r>
            <a:r>
              <a:rPr lang="en-GB" b="0" i="0" u="none" strike="noStrike" dirty="0">
                <a:solidFill>
                  <a:srgbClr val="000000"/>
                </a:solidFill>
                <a:effectLst/>
                <a:latin typeface="Open Sans" panose="020B0606030504020204" pitchFamily="34" charset="0"/>
              </a:rPr>
              <a:t>, </a:t>
            </a:r>
            <a:r>
              <a:rPr lang="en-GB" b="0" i="0" u="none" strike="noStrike" dirty="0" err="1">
                <a:solidFill>
                  <a:srgbClr val="000000"/>
                </a:solidFill>
                <a:effectLst/>
                <a:latin typeface="Open Sans" panose="020B0606030504020204" pitchFamily="34" charset="0"/>
              </a:rPr>
              <a:t>Rhoades</a:t>
            </a:r>
            <a:r>
              <a:rPr lang="en-GB" b="0" i="0" u="none" strike="noStrike" dirty="0">
                <a:solidFill>
                  <a:srgbClr val="000000"/>
                </a:solidFill>
                <a:effectLst/>
                <a:latin typeface="Open Sans" panose="020B0606030504020204" pitchFamily="34" charset="0"/>
              </a:rPr>
              <a:t>, and Cameron (1999), efficient reward and recognition systems inspire team members and reinforce desired behaviours.</a:t>
            </a:r>
            <a:endParaRPr lang="en-US" dirty="0">
              <a:solidFill>
                <a:srgbClr val="000000"/>
              </a:solidFill>
            </a:endParaRPr>
          </a:p>
        </p:txBody>
      </p:sp>
      <p:sp>
        <p:nvSpPr>
          <p:cNvPr id="6" name="TextBox 5">
            <a:extLst>
              <a:ext uri="{FF2B5EF4-FFF2-40B4-BE49-F238E27FC236}">
                <a16:creationId xmlns:a16="http://schemas.microsoft.com/office/drawing/2014/main" id="{603BAE5C-27DB-6D1A-B9BC-CDB3B2B625B0}"/>
              </a:ext>
            </a:extLst>
          </p:cNvPr>
          <p:cNvSpPr txBox="1"/>
          <p:nvPr/>
        </p:nvSpPr>
        <p:spPr>
          <a:xfrm>
            <a:off x="6544528" y="3760439"/>
            <a:ext cx="5647472" cy="1754326"/>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Group Dynamics and Resolution of Conflicts:</a:t>
            </a:r>
          </a:p>
          <a:p>
            <a:pPr algn="l"/>
            <a:r>
              <a:rPr lang="en-GB" b="0" i="0" u="none" strike="noStrike" dirty="0">
                <a:solidFill>
                  <a:srgbClr val="000000"/>
                </a:solidFill>
                <a:effectLst/>
                <a:latin typeface="Open Sans" panose="020B0606030504020204" pitchFamily="34" charset="0"/>
              </a:rPr>
              <a:t> Effective conflict resolution requires an understanding of group dynamics (</a:t>
            </a:r>
            <a:r>
              <a:rPr lang="en-GB" b="0" i="0" u="none" strike="noStrike" dirty="0" err="1">
                <a:solidFill>
                  <a:srgbClr val="000000"/>
                </a:solidFill>
                <a:effectLst/>
                <a:latin typeface="Open Sans" panose="020B0606030504020204" pitchFamily="34" charset="0"/>
              </a:rPr>
              <a:t>Jehn</a:t>
            </a:r>
            <a:r>
              <a:rPr lang="en-GB" b="0" i="0" u="none" strike="noStrike" dirty="0">
                <a:solidFill>
                  <a:srgbClr val="000000"/>
                </a:solidFill>
                <a:effectLst/>
                <a:latin typeface="Open Sans" panose="020B0606030504020204" pitchFamily="34" charset="0"/>
              </a:rPr>
              <a:t>, 1995). To resolve disputes amicably, employ techniques like mediation, compromise, and active listening.</a:t>
            </a:r>
            <a:endParaRPr lang="en-US" dirty="0">
              <a:solidFill>
                <a:srgbClr val="000000"/>
              </a:solidFill>
            </a:endParaRPr>
          </a:p>
        </p:txBody>
      </p:sp>
    </p:spTree>
    <p:extLst>
      <p:ext uri="{BB962C8B-B14F-4D97-AF65-F5344CB8AC3E}">
        <p14:creationId xmlns:p14="http://schemas.microsoft.com/office/powerpoint/2010/main" val="3140111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25035D-B152-B2DC-7B2B-DF2AA269BBDA}"/>
              </a:ext>
            </a:extLst>
          </p:cNvPr>
          <p:cNvSpPr txBox="1"/>
          <p:nvPr/>
        </p:nvSpPr>
        <p:spPr>
          <a:xfrm>
            <a:off x="6312829" y="1554741"/>
            <a:ext cx="5662341" cy="2554545"/>
          </a:xfrm>
          <a:prstGeom prst="rect">
            <a:avLst/>
          </a:prstGeom>
          <a:noFill/>
        </p:spPr>
        <p:txBody>
          <a:bodyPr wrap="square" rtlCol="0">
            <a:spAutoFit/>
          </a:bodyPr>
          <a:lstStyle/>
          <a:p>
            <a:pPr rtl="1"/>
            <a:r>
              <a:rPr lang="en-GB" sz="1600" b="0" i="0" u="none" strike="noStrike" dirty="0">
                <a:solidFill>
                  <a:srgbClr val="000000"/>
                </a:solidFill>
                <a:effectLst/>
                <a:latin typeface="Open Sans" panose="020B0606030504020204" pitchFamily="34" charset="0"/>
              </a:rPr>
              <a:t>In conclusion:</a:t>
            </a:r>
          </a:p>
          <a:p>
            <a:pPr rtl="1"/>
            <a:r>
              <a:rPr lang="en-GB" sz="1600" b="0" i="0" u="none" strike="noStrike" dirty="0">
                <a:solidFill>
                  <a:srgbClr val="000000"/>
                </a:solidFill>
                <a:effectLst/>
                <a:latin typeface="Open Sans" panose="020B0606030504020204" pitchFamily="34" charset="0"/>
              </a:rPr>
              <a:t> Finally, via the application of leadership models and theories of teamwork, businesses may create high-achieving teams that are able to flourish in the contemporary workplace. To overcome obstacles and maximise team performance, both in-person and digitally, clear communication, trust, and good leadership are critical.</a:t>
            </a:r>
            <a:endParaRPr lang="en-US" sz="1600" dirty="0">
              <a:solidFill>
                <a:srgbClr val="000000"/>
              </a:solidFill>
            </a:endParaRPr>
          </a:p>
        </p:txBody>
      </p:sp>
      <p:sp>
        <p:nvSpPr>
          <p:cNvPr id="3" name="TextBox 2">
            <a:extLst>
              <a:ext uri="{FF2B5EF4-FFF2-40B4-BE49-F238E27FC236}">
                <a16:creationId xmlns:a16="http://schemas.microsoft.com/office/drawing/2014/main" id="{4D08FAED-DBB7-5FDC-2564-F8D2952A5919}"/>
              </a:ext>
            </a:extLst>
          </p:cNvPr>
          <p:cNvSpPr txBox="1"/>
          <p:nvPr/>
        </p:nvSpPr>
        <p:spPr>
          <a:xfrm>
            <a:off x="433659" y="1486830"/>
            <a:ext cx="5662341" cy="2031325"/>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Delegation:</a:t>
            </a:r>
          </a:p>
          <a:p>
            <a:pPr algn="l"/>
            <a:r>
              <a:rPr lang="en-GB" b="0" i="0" u="none" strike="noStrike" dirty="0">
                <a:solidFill>
                  <a:srgbClr val="000000"/>
                </a:solidFill>
                <a:effectLst/>
                <a:latin typeface="Open Sans" panose="020B0606030504020204" pitchFamily="34" charset="0"/>
              </a:rPr>
              <a:t> Effective distribution of work and responsibilities within a team depends on delegation (Pearce &amp; Sims, 2002). It's critical to communicate clearly and assign work that plays to each team member's abilities.</a:t>
            </a:r>
            <a:endParaRPr lang="en-US" dirty="0">
              <a:solidFill>
                <a:srgbClr val="000000"/>
              </a:solidFill>
            </a:endParaRPr>
          </a:p>
        </p:txBody>
      </p:sp>
      <p:sp>
        <p:nvSpPr>
          <p:cNvPr id="4" name="TextBox 3">
            <a:extLst>
              <a:ext uri="{FF2B5EF4-FFF2-40B4-BE49-F238E27FC236}">
                <a16:creationId xmlns:a16="http://schemas.microsoft.com/office/drawing/2014/main" id="{8BA1879A-7F41-9990-C31E-0CBEAE8BF818}"/>
              </a:ext>
            </a:extLst>
          </p:cNvPr>
          <p:cNvSpPr txBox="1"/>
          <p:nvPr/>
        </p:nvSpPr>
        <p:spPr>
          <a:xfrm>
            <a:off x="216829" y="4025986"/>
            <a:ext cx="6096000" cy="2031325"/>
          </a:xfrm>
          <a:prstGeom prst="rect">
            <a:avLst/>
          </a:prstGeom>
          <a:noFill/>
        </p:spPr>
        <p:txBody>
          <a:bodyPr wrap="square" rtlCol="0">
            <a:spAutoFit/>
          </a:bodyPr>
          <a:lstStyle/>
          <a:p>
            <a:pPr algn="l"/>
            <a:r>
              <a:rPr lang="en-GB" b="0" i="0" u="none" strike="noStrike" dirty="0">
                <a:solidFill>
                  <a:srgbClr val="000000"/>
                </a:solidFill>
                <a:effectLst/>
                <a:latin typeface="Open Sans" panose="020B0606030504020204" pitchFamily="34" charset="0"/>
              </a:rPr>
              <a:t>Introspection on the Make-Up of Team Roles:</a:t>
            </a:r>
          </a:p>
          <a:p>
            <a:pPr algn="l"/>
            <a:r>
              <a:rPr lang="en-GB" b="0" i="0" u="none" strike="noStrike" dirty="0">
                <a:solidFill>
                  <a:srgbClr val="000000"/>
                </a:solidFill>
                <a:effectLst/>
                <a:latin typeface="Open Sans" panose="020B0606030504020204" pitchFamily="34" charset="0"/>
              </a:rPr>
              <a:t> Consider the insights into the dynamics and makeup of your team that you can gain from </a:t>
            </a:r>
            <a:r>
              <a:rPr lang="en-GB" b="0" i="0" u="none" strike="noStrike" dirty="0" err="1">
                <a:solidFill>
                  <a:srgbClr val="000000"/>
                </a:solidFill>
                <a:effectLst/>
                <a:latin typeface="Open Sans" panose="020B0606030504020204" pitchFamily="34" charset="0"/>
              </a:rPr>
              <a:t>Belbin's</a:t>
            </a:r>
            <a:r>
              <a:rPr lang="en-GB" b="0" i="0" u="none" strike="noStrike" dirty="0">
                <a:solidFill>
                  <a:srgbClr val="000000"/>
                </a:solidFill>
                <a:effectLst/>
                <a:latin typeface="Open Sans" panose="020B0606030504020204" pitchFamily="34" charset="0"/>
              </a:rPr>
              <a:t> Team Role Inventory (SPI). Emphasise how you achieved goals by utilising the strengths of each team</a:t>
            </a:r>
            <a:endParaRPr lang="en-US" dirty="0">
              <a:solidFill>
                <a:srgbClr val="000000"/>
              </a:solidFill>
            </a:endParaRPr>
          </a:p>
        </p:txBody>
      </p:sp>
      <p:pic>
        <p:nvPicPr>
          <p:cNvPr id="5" name="Picture 4">
            <a:extLst>
              <a:ext uri="{FF2B5EF4-FFF2-40B4-BE49-F238E27FC236}">
                <a16:creationId xmlns:a16="http://schemas.microsoft.com/office/drawing/2014/main" id="{53737CFA-820C-066A-5101-88F8195E9648}"/>
              </a:ext>
            </a:extLst>
          </p:cNvPr>
          <p:cNvPicPr>
            <a:picLocks noChangeAspect="1"/>
          </p:cNvPicPr>
          <p:nvPr/>
        </p:nvPicPr>
        <p:blipFill>
          <a:blip r:embed="rId2"/>
          <a:stretch>
            <a:fillRect/>
          </a:stretch>
        </p:blipFill>
        <p:spPr>
          <a:xfrm>
            <a:off x="6601707" y="4210996"/>
            <a:ext cx="4766342" cy="2382383"/>
          </a:xfrm>
          <a:prstGeom prst="rect">
            <a:avLst/>
          </a:prstGeom>
        </p:spPr>
      </p:pic>
    </p:spTree>
    <p:extLst>
      <p:ext uri="{BB962C8B-B14F-4D97-AF65-F5344CB8AC3E}">
        <p14:creationId xmlns:p14="http://schemas.microsoft.com/office/powerpoint/2010/main" val="58097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9AA230-F759-AB75-23D1-8A5C1CFD5CA5}"/>
              </a:ext>
            </a:extLst>
          </p:cNvPr>
          <p:cNvSpPr txBox="1"/>
          <p:nvPr/>
        </p:nvSpPr>
        <p:spPr>
          <a:xfrm>
            <a:off x="600874" y="590912"/>
            <a:ext cx="2397685" cy="492443"/>
          </a:xfrm>
          <a:prstGeom prst="rect">
            <a:avLst/>
          </a:prstGeom>
          <a:noFill/>
        </p:spPr>
        <p:txBody>
          <a:bodyPr wrap="square" rtlCol="0">
            <a:spAutoFit/>
          </a:bodyPr>
          <a:lstStyle/>
          <a:p>
            <a:pPr algn="l"/>
            <a:r>
              <a:rPr lang="en-GB" sz="2600" dirty="0">
                <a:latin typeface="ADLaM Display" panose="020F0502020204030204" pitchFamily="34" charset="0"/>
              </a:rPr>
              <a:t>Reference list </a:t>
            </a:r>
            <a:endParaRPr lang="en-US" sz="2600" dirty="0">
              <a:latin typeface="ADLaM Display" panose="020F0502020204030204" pitchFamily="34" charset="0"/>
            </a:endParaRPr>
          </a:p>
        </p:txBody>
      </p:sp>
      <p:sp>
        <p:nvSpPr>
          <p:cNvPr id="4" name="TextBox 3">
            <a:extLst>
              <a:ext uri="{FF2B5EF4-FFF2-40B4-BE49-F238E27FC236}">
                <a16:creationId xmlns:a16="http://schemas.microsoft.com/office/drawing/2014/main" id="{0D205F4A-FE1D-5049-6A4D-CBA5E79DFE01}"/>
              </a:ext>
            </a:extLst>
          </p:cNvPr>
          <p:cNvSpPr txBox="1"/>
          <p:nvPr/>
        </p:nvSpPr>
        <p:spPr>
          <a:xfrm>
            <a:off x="300436" y="1742773"/>
            <a:ext cx="11532247" cy="4801314"/>
          </a:xfrm>
          <a:prstGeom prst="rect">
            <a:avLst/>
          </a:prstGeom>
          <a:noFill/>
        </p:spPr>
        <p:txBody>
          <a:bodyPr wrap="square" rtlCol="0">
            <a:spAutoFit/>
          </a:bodyPr>
          <a:lstStyle/>
          <a:p>
            <a:r>
              <a:rPr lang="en-GB" b="0" i="0" dirty="0">
                <a:effectLst/>
                <a:latin typeface="Abadi" panose="020F0502020204030204" pitchFamily="34" charset="0"/>
              </a:rPr>
              <a:t>1. </a:t>
            </a:r>
            <a:r>
              <a:rPr lang="en-GB" b="0" i="0" dirty="0" err="1">
                <a:effectLst/>
                <a:latin typeface="Abadi" panose="020F0502020204030204" pitchFamily="34" charset="0"/>
              </a:rPr>
              <a:t>Belbin</a:t>
            </a:r>
            <a:r>
              <a:rPr lang="en-GB" b="0" i="0" dirty="0">
                <a:effectLst/>
                <a:latin typeface="Abadi" panose="020F0502020204030204" pitchFamily="34" charset="0"/>
              </a:rPr>
              <a:t>, M. (1981). Management Teams: Why They Succeed or Fail. Butterworth-Heinemann.</a:t>
            </a:r>
            <a:endParaRPr lang="en-GB" dirty="0">
              <a:effectLst/>
              <a:latin typeface="Abadi" panose="020F0502020204030204" pitchFamily="34" charset="0"/>
            </a:endParaRPr>
          </a:p>
          <a:p>
            <a:r>
              <a:rPr lang="en-GB" b="0" i="0" dirty="0">
                <a:effectLst/>
                <a:latin typeface="Abadi" panose="020F0502020204030204" pitchFamily="34" charset="0"/>
              </a:rPr>
              <a:t>2. Bass, B. M., &amp; </a:t>
            </a:r>
            <a:r>
              <a:rPr lang="en-GB" b="0" i="0" dirty="0" err="1">
                <a:effectLst/>
                <a:latin typeface="Abadi" panose="020F0502020204030204" pitchFamily="34" charset="0"/>
              </a:rPr>
              <a:t>Avolio</a:t>
            </a:r>
            <a:r>
              <a:rPr lang="en-GB" b="0" i="0" dirty="0">
                <a:effectLst/>
                <a:latin typeface="Abadi" panose="020F0502020204030204" pitchFamily="34" charset="0"/>
              </a:rPr>
              <a:t>, B. J. (1994). Transformational Leadership: Industrial, Military, and Educational Impact. Lawrence </a:t>
            </a:r>
            <a:r>
              <a:rPr lang="en-GB" b="0" i="0" dirty="0" err="1">
                <a:effectLst/>
                <a:latin typeface="Abadi" panose="020F0502020204030204" pitchFamily="34" charset="0"/>
              </a:rPr>
              <a:t>Erlbaum</a:t>
            </a:r>
            <a:r>
              <a:rPr lang="en-GB" b="0" i="0" dirty="0">
                <a:effectLst/>
                <a:latin typeface="Abadi" panose="020F0502020204030204" pitchFamily="34" charset="0"/>
              </a:rPr>
              <a:t> Associates.</a:t>
            </a:r>
            <a:endParaRPr lang="en-GB" dirty="0">
              <a:effectLst/>
              <a:latin typeface="Abadi" panose="020F0502020204030204" pitchFamily="34" charset="0"/>
            </a:endParaRPr>
          </a:p>
          <a:p>
            <a:r>
              <a:rPr lang="en-GB" b="0" i="0" dirty="0">
                <a:effectLst/>
                <a:latin typeface="Abadi" panose="020F0502020204030204" pitchFamily="34" charset="0"/>
              </a:rPr>
              <a:t>3. Hersey, P., &amp; Blanchard, K. H. (1982). Management of </a:t>
            </a:r>
            <a:r>
              <a:rPr lang="en-GB" b="0" i="0" dirty="0" err="1">
                <a:effectLst/>
                <a:latin typeface="Abadi" panose="020F0502020204030204" pitchFamily="34" charset="0"/>
              </a:rPr>
              <a:t>Organizational</a:t>
            </a:r>
            <a:r>
              <a:rPr lang="en-GB" b="0" i="0" dirty="0">
                <a:effectLst/>
                <a:latin typeface="Abadi" panose="020F0502020204030204" pitchFamily="34" charset="0"/>
              </a:rPr>
              <a:t> </a:t>
            </a:r>
            <a:r>
              <a:rPr lang="en-GB" b="0" i="0" dirty="0" err="1">
                <a:effectLst/>
                <a:latin typeface="Abadi" panose="020F0502020204030204" pitchFamily="34" charset="0"/>
              </a:rPr>
              <a:t>Behavior</a:t>
            </a:r>
            <a:r>
              <a:rPr lang="en-GB" b="0" i="0" dirty="0">
                <a:effectLst/>
                <a:latin typeface="Abadi" panose="020F0502020204030204" pitchFamily="34" charset="0"/>
              </a:rPr>
              <a:t>: </a:t>
            </a:r>
            <a:r>
              <a:rPr lang="en-GB" b="0" i="0" dirty="0" err="1">
                <a:effectLst/>
                <a:latin typeface="Abadi" panose="020F0502020204030204" pitchFamily="34" charset="0"/>
              </a:rPr>
              <a:t>Utilizing</a:t>
            </a:r>
            <a:r>
              <a:rPr lang="en-GB" b="0" i="0" dirty="0">
                <a:effectLst/>
                <a:latin typeface="Abadi" panose="020F0502020204030204" pitchFamily="34" charset="0"/>
              </a:rPr>
              <a:t> Human Resources. Prentice Hall.</a:t>
            </a:r>
            <a:endParaRPr lang="en-GB" dirty="0">
              <a:effectLst/>
              <a:latin typeface="Abadi" panose="020F0502020204030204" pitchFamily="34" charset="0"/>
            </a:endParaRPr>
          </a:p>
          <a:p>
            <a:r>
              <a:rPr lang="en-GB" b="0" i="0" dirty="0">
                <a:effectLst/>
                <a:latin typeface="Abadi" panose="020F0502020204030204" pitchFamily="34" charset="0"/>
              </a:rPr>
              <a:t>4. </a:t>
            </a:r>
            <a:r>
              <a:rPr lang="en-GB" b="0" i="0" dirty="0" err="1">
                <a:effectLst/>
                <a:latin typeface="Abadi" panose="020F0502020204030204" pitchFamily="34" charset="0"/>
              </a:rPr>
              <a:t>Katzenbach</a:t>
            </a:r>
            <a:r>
              <a:rPr lang="en-GB" b="0" i="0" dirty="0">
                <a:effectLst/>
                <a:latin typeface="Abadi" panose="020F0502020204030204" pitchFamily="34" charset="0"/>
              </a:rPr>
              <a:t>, J. R., &amp; Smith, D. K. (1993). The Discipline of Teams. Harvard Business Review Press.</a:t>
            </a:r>
            <a:endParaRPr lang="en-GB" dirty="0">
              <a:effectLst/>
              <a:latin typeface="Abadi" panose="020F0502020204030204" pitchFamily="34" charset="0"/>
            </a:endParaRPr>
          </a:p>
          <a:p>
            <a:r>
              <a:rPr lang="en-GB" b="0" i="0" dirty="0">
                <a:effectLst/>
                <a:latin typeface="Abadi" panose="020F0502020204030204" pitchFamily="34" charset="0"/>
              </a:rPr>
              <a:t>5. Martins, L. L., Gilson, L. L., &amp; Maynard, M. T. (2004). Virtual teams: What do we know and where do we go from here? Journal of Management, 30(6), 805-835.</a:t>
            </a:r>
            <a:endParaRPr lang="en-GB" dirty="0">
              <a:effectLst/>
              <a:latin typeface="Abadi" panose="020F0502020204030204" pitchFamily="34" charset="0"/>
            </a:endParaRPr>
          </a:p>
          <a:p>
            <a:r>
              <a:rPr lang="en-GB" b="0" i="0" dirty="0">
                <a:effectLst/>
                <a:latin typeface="Abadi" panose="020F0502020204030204" pitchFamily="34" charset="0"/>
              </a:rPr>
              <a:t>6. </a:t>
            </a:r>
            <a:r>
              <a:rPr lang="en-GB" b="0" i="0" dirty="0" err="1">
                <a:effectLst/>
                <a:latin typeface="Abadi" panose="020F0502020204030204" pitchFamily="34" charset="0"/>
              </a:rPr>
              <a:t>Morgeson</a:t>
            </a:r>
            <a:r>
              <a:rPr lang="en-GB" b="0" i="0" dirty="0">
                <a:effectLst/>
                <a:latin typeface="Abadi" panose="020F0502020204030204" pitchFamily="34" charset="0"/>
              </a:rPr>
              <a:t>, F. P., DeRue, D. S., &amp; </a:t>
            </a:r>
            <a:r>
              <a:rPr lang="en-GB" b="0" i="0" dirty="0" err="1">
                <a:effectLst/>
                <a:latin typeface="Abadi" panose="020F0502020204030204" pitchFamily="34" charset="0"/>
              </a:rPr>
              <a:t>Karam</a:t>
            </a:r>
            <a:r>
              <a:rPr lang="en-GB" b="0" i="0" dirty="0">
                <a:effectLst/>
                <a:latin typeface="Abadi" panose="020F0502020204030204" pitchFamily="34" charset="0"/>
              </a:rPr>
              <a:t>, E. P. (2010). Leadership in teams: A functional approach to understanding leadership structures and processes. Journal of Management, 36(1), 5-39.</a:t>
            </a:r>
            <a:endParaRPr lang="en-GB" dirty="0">
              <a:effectLst/>
              <a:latin typeface="Abadi" panose="020F0502020204030204" pitchFamily="34" charset="0"/>
            </a:endParaRPr>
          </a:p>
          <a:p>
            <a:r>
              <a:rPr lang="en-GB" b="0" i="0" dirty="0">
                <a:effectLst/>
                <a:latin typeface="Abadi" panose="020F0502020204030204" pitchFamily="34" charset="0"/>
              </a:rPr>
              <a:t>7. Pearce, C. L., &amp; Sims, H. P. Jr. (2002). Vertical versus shared leadership as predictors of the effectiveness of change management teams: An examination of aversive, directive, transactional, transformational, and empowering leader </a:t>
            </a:r>
            <a:r>
              <a:rPr lang="en-GB" b="0" i="0" dirty="0" err="1">
                <a:effectLst/>
                <a:latin typeface="Abadi" panose="020F0502020204030204" pitchFamily="34" charset="0"/>
              </a:rPr>
              <a:t>behaviors</a:t>
            </a:r>
            <a:r>
              <a:rPr lang="en-GB" b="0" i="0" dirty="0">
                <a:effectLst/>
                <a:latin typeface="Abadi" panose="020F0502020204030204" pitchFamily="34" charset="0"/>
              </a:rPr>
              <a:t>. Group Dynamics: Theory, Research, and Practice, 6(2), 172–197.</a:t>
            </a:r>
            <a:endParaRPr lang="en-GB" dirty="0">
              <a:effectLst/>
              <a:latin typeface="Abadi" panose="020F0502020204030204" pitchFamily="34" charset="0"/>
            </a:endParaRPr>
          </a:p>
          <a:p>
            <a:r>
              <a:rPr lang="en-GB" b="0" i="0" dirty="0">
                <a:effectLst/>
                <a:latin typeface="Abadi" panose="020F0502020204030204" pitchFamily="34" charset="0"/>
              </a:rPr>
              <a:t>8. </a:t>
            </a:r>
            <a:r>
              <a:rPr lang="en-GB" b="0" i="0" dirty="0" err="1">
                <a:effectLst/>
                <a:latin typeface="Abadi" panose="020F0502020204030204" pitchFamily="34" charset="0"/>
              </a:rPr>
              <a:t>Tuckman</a:t>
            </a:r>
            <a:r>
              <a:rPr lang="en-GB" b="0" i="0" dirty="0">
                <a:effectLst/>
                <a:latin typeface="Abadi" panose="020F0502020204030204" pitchFamily="34" charset="0"/>
              </a:rPr>
              <a:t>, B. W. (1965). Developmental sequence in small groups. Psychological Bulletin, 63(6), 384-399.</a:t>
            </a:r>
            <a:endParaRPr lang="en-GB" dirty="0">
              <a:effectLst/>
              <a:latin typeface="Abadi" panose="020F0502020204030204" pitchFamily="34" charset="0"/>
            </a:endParaRPr>
          </a:p>
          <a:p>
            <a:r>
              <a:rPr lang="en-GB" b="0" i="0" dirty="0">
                <a:effectLst/>
                <a:latin typeface="Abadi" panose="020F0502020204030204" pitchFamily="34" charset="0"/>
              </a:rPr>
              <a:t>9. Smith, J. (2007). Enhancing Team Performance: Implementing Effective Award and Recognition Systems. Wiley.</a:t>
            </a:r>
            <a:endParaRPr lang="en-GB" dirty="0">
              <a:effectLst/>
              <a:latin typeface="Abadi" panose="020F0502020204030204" pitchFamily="34" charset="0"/>
            </a:endParaRPr>
          </a:p>
          <a:p>
            <a:r>
              <a:rPr lang="en-GB" b="0" i="0" dirty="0">
                <a:effectLst/>
                <a:latin typeface="Abadi" panose="020F0502020204030204" pitchFamily="34" charset="0"/>
              </a:rPr>
              <a:t>10. Johnson, D. W., &amp; Johnson, R. T. (2008). Joining Together: Group Theory and Group Skills. Pearson Education.</a:t>
            </a:r>
            <a:endParaRPr lang="en-GB" dirty="0">
              <a:effectLst/>
              <a:latin typeface="Abadi" panose="020F0502020204030204" pitchFamily="34" charset="0"/>
            </a:endParaRPr>
          </a:p>
          <a:p>
            <a:pPr algn="l"/>
            <a:endParaRPr lang="en-US" dirty="0"/>
          </a:p>
        </p:txBody>
      </p:sp>
    </p:spTree>
    <p:extLst>
      <p:ext uri="{BB962C8B-B14F-4D97-AF65-F5344CB8AC3E}">
        <p14:creationId xmlns:p14="http://schemas.microsoft.com/office/powerpoint/2010/main" val="2175241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8D6D87-2CAB-E5FF-27B3-A37E2DDF6016}"/>
              </a:ext>
            </a:extLst>
          </p:cNvPr>
          <p:cNvPicPr>
            <a:picLocks noChangeAspect="1"/>
          </p:cNvPicPr>
          <p:nvPr/>
        </p:nvPicPr>
        <p:blipFill>
          <a:blip r:embed="rId2"/>
          <a:stretch>
            <a:fillRect/>
          </a:stretch>
        </p:blipFill>
        <p:spPr>
          <a:xfrm>
            <a:off x="402947" y="0"/>
            <a:ext cx="11386106" cy="6176963"/>
          </a:xfrm>
          <a:prstGeom prst="rect">
            <a:avLst/>
          </a:prstGeom>
          <a:noFill/>
        </p:spPr>
      </p:pic>
    </p:spTree>
    <p:extLst>
      <p:ext uri="{BB962C8B-B14F-4D97-AF65-F5344CB8AC3E}">
        <p14:creationId xmlns:p14="http://schemas.microsoft.com/office/powerpoint/2010/main" val="1505959321"/>
      </p:ext>
    </p:extLst>
  </p:cSld>
  <p:clrMapOvr>
    <a:masterClrMapping/>
  </p:clrMapOvr>
</p:sld>
</file>

<file path=ppt/theme/theme1.xml><?xml version="1.0" encoding="utf-8"?>
<a:theme xmlns:a="http://schemas.openxmlformats.org/drawingml/2006/main" name="Minimal and Muted_ALT">
  <a:themeElements>
    <a:clrScheme name="Japan 2">
      <a:dk1>
        <a:srgbClr val="231B23"/>
      </a:dk1>
      <a:lt1>
        <a:srgbClr val="FCF5E5"/>
      </a:lt1>
      <a:dk2>
        <a:srgbClr val="231B23"/>
      </a:dk2>
      <a:lt2>
        <a:srgbClr val="FCF5E5"/>
      </a:lt2>
      <a:accent1>
        <a:srgbClr val="FDA431"/>
      </a:accent1>
      <a:accent2>
        <a:srgbClr val="4DA1A8"/>
      </a:accent2>
      <a:accent3>
        <a:srgbClr val="D7E7BA"/>
      </a:accent3>
      <a:accent4>
        <a:srgbClr val="FCF5E5"/>
      </a:accent4>
      <a:accent5>
        <a:srgbClr val="231B23"/>
      </a:accent5>
      <a:accent6>
        <a:srgbClr val="EECED3"/>
      </a:accent6>
      <a:hlink>
        <a:srgbClr val="FCA330"/>
      </a:hlink>
      <a:folHlink>
        <a:srgbClr val="4DA1A8"/>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5D9CFDCE-107C-4BA4-BAF5-1A16F67739C2}" vid="{98006FC8-790D-4EF4-A18C-2AD650A2781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365</Words>
  <Application>Microsoft Office PowerPoint</Application>
  <PresentationFormat>Widescreen</PresentationFormat>
  <Paragraphs>29</Paragraphs>
  <Slides>11</Slides>
  <Notes>4</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Minimal and Muted_ALT</vt:lpstr>
      <vt:lpstr>Group presentation on time workings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time workings </dc:title>
  <dc:creator>Irena Krajnakova (2309834)</dc:creator>
  <cp:lastModifiedBy>Irena Krajnakova (2309834)</cp:lastModifiedBy>
  <cp:revision>15</cp:revision>
  <dcterms:created xsi:type="dcterms:W3CDTF">2024-02-14T22:14:51Z</dcterms:created>
  <dcterms:modified xsi:type="dcterms:W3CDTF">2024-03-10T00:12:54Z</dcterms:modified>
</cp:coreProperties>
</file>