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9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274" r:id="rId14"/>
    <p:sldId id="265" r:id="rId15"/>
    <p:sldId id="257" r:id="rId16"/>
    <p:sldId id="264" r:id="rId17"/>
    <p:sldId id="276" r:id="rId18"/>
    <p:sldId id="288" r:id="rId19"/>
    <p:sldId id="294" r:id="rId20"/>
    <p:sldId id="295" r:id="rId21"/>
    <p:sldId id="296" r:id="rId22"/>
    <p:sldId id="268" r:id="rId23"/>
    <p:sldId id="263" r:id="rId24"/>
    <p:sldId id="280" r:id="rId25"/>
    <p:sldId id="289" r:id="rId26"/>
    <p:sldId id="291" r:id="rId27"/>
    <p:sldId id="290" r:id="rId28"/>
    <p:sldId id="309" r:id="rId29"/>
    <p:sldId id="279" r:id="rId30"/>
  </p:sldIdLst>
  <p:sldSz cx="12192000" cy="6858000"/>
  <p:notesSz cx="6881813" cy="96615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0" autoAdjust="0"/>
    <p:restoredTop sz="93771" autoAdjust="0"/>
  </p:normalViewPr>
  <p:slideViewPr>
    <p:cSldViewPr snapToGrid="0">
      <p:cViewPr varScale="1">
        <p:scale>
          <a:sx n="36" d="100"/>
          <a:sy n="36" d="100"/>
        </p:scale>
        <p:origin x="68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484754"/>
          </a:xfrm>
          <a:prstGeom prst="rect">
            <a:avLst/>
          </a:prstGeom>
        </p:spPr>
        <p:txBody>
          <a:bodyPr vert="horz" lIns="94531" tIns="47265" rIns="94531" bIns="47265" rtlCol="0"/>
          <a:lstStyle>
            <a:lvl1pPr algn="r">
              <a:defRPr sz="1200"/>
            </a:lvl1pPr>
          </a:lstStyle>
          <a:p>
            <a:fld id="{DFA3784D-C63B-496B-854B-CD25FDA193E2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4513" y="1208088"/>
            <a:ext cx="5794375" cy="32607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531" tIns="47265" rIns="94531" bIns="47265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649609"/>
            <a:ext cx="5505450" cy="3804225"/>
          </a:xfrm>
          <a:prstGeom prst="rect">
            <a:avLst/>
          </a:prstGeom>
        </p:spPr>
        <p:txBody>
          <a:bodyPr vert="horz" lIns="94531" tIns="47265" rIns="94531" bIns="47265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176772"/>
            <a:ext cx="2982119" cy="484753"/>
          </a:xfrm>
          <a:prstGeom prst="rect">
            <a:avLst/>
          </a:prstGeom>
        </p:spPr>
        <p:txBody>
          <a:bodyPr vert="horz" lIns="94531" tIns="47265" rIns="94531" bIns="47265" rtlCol="0" anchor="b"/>
          <a:lstStyle>
            <a:lvl1pPr algn="r">
              <a:defRPr sz="1200"/>
            </a:lvl1pPr>
          </a:lstStyle>
          <a:p>
            <a:fld id="{A45B4561-305B-47DE-BD7C-2D41FE1DBF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400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005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744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324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6313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5219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244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1859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824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5345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8001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1091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5250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5427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4986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016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2637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</a:t>
            </a:r>
            <a:r>
              <a:rPr lang="en-GB" baseline="0" dirty="0"/>
              <a:t> that this useful resource has been provided in the folder.</a:t>
            </a:r>
          </a:p>
          <a:p>
            <a:endParaRPr lang="en-GB" baseline="0" dirty="0"/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Plan your arguments before you start writing, including which references you will use to back up the points you make!!!</a:t>
            </a:r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Use paragraphs.</a:t>
            </a:r>
          </a:p>
          <a:p>
            <a:pPr marL="177245" indent="-177245" defTabSz="945307">
              <a:buFont typeface="Arial" panose="020B0604020202020204" pitchFamily="34" charset="0"/>
              <a:buChar char="•"/>
            </a:pPr>
            <a:r>
              <a:rPr lang="en-GB" dirty="0"/>
              <a:t>Use topic sentences.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7204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693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092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900" dirty="0">
                <a:latin typeface="Comic Sans MS" panose="030F0702030302020204" pitchFamily="66" charset="0"/>
              </a:rPr>
              <a:t>A group of words established by usage as having a meaning not deducible from those of the individual words</a:t>
            </a:r>
          </a:p>
          <a:p>
            <a:endParaRPr lang="en-GB" sz="1900" dirty="0">
              <a:latin typeface="Comic Sans MS" panose="030F0702030302020204" pitchFamily="66" charset="0"/>
            </a:endParaRPr>
          </a:p>
          <a:p>
            <a:r>
              <a:rPr lang="en-GB" sz="1900" dirty="0">
                <a:latin typeface="Comic Sans MS" panose="030F0702030302020204" pitchFamily="66" charset="0"/>
              </a:rPr>
              <a:t>Idiomau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199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5B4561-305B-47DE-BD7C-2D41FE1DBF4A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149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5FC9D-5DDD-40F6-AD6A-111EFA541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2AE680-931B-4F99-B638-7BD6C6B4A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3342A-E7B7-4C7D-88D5-F223A6D33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DC923-B378-4E7F-8418-A4E510A9A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F60BA-D463-4DB2-B076-2E1D604D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96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D5012-06EF-4768-8151-C88C61E96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2C9CF-3987-4A12-AF97-0E4B4F962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C3A8D-EB96-4E5D-BA2A-565ED409A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AAC59-2DB7-47A1-8196-5F4F10063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D1634-424B-4E97-8B25-D859A5B4A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40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FD402-9319-4F39-942F-55C378549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6CF054-A198-4A19-80D8-987B435724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B1B15-134F-42A2-8D6A-7227FB66C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0265A-A883-4D88-8B4B-B6D16B309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15A8A-5AE0-4ED1-AC4B-BE7489B11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714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854E5-9B60-405E-9F16-5F05194D4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1CE98-6929-470F-8048-B069BAF759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178163-071F-4411-9D86-0A396B5C5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362E3F-7EB6-4835-821A-C81491EC8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9CCD6-EA10-4DC4-ADFE-B6027EDF5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6B3616-4585-4790-9664-0559416ED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685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0B7B5-147A-4F50-B9F6-2B04B243A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FBA6F2-76FE-4639-A149-3D2A434777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BFA0F-AF1E-453A-B1D4-0A5E3B6D5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B6F5F9-2D32-4657-91D0-1EB01B9BCD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47E075-B128-4FE5-B544-7DE61E74D9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CB4F3F-68EE-42C4-B677-D5D1567AE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E4E404-63A1-4E9F-BCC2-302B86DB4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DFAA0D-B0B6-4012-9383-DFDFCAD0F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631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2DBA9-E884-444C-BD63-6F8D44DBE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E02062-5881-4E54-A038-0E4889D4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BCE20B-8E39-49EF-AA2D-C6F9FE1BA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3B7FC-D74E-4682-B5F5-5E117A22A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76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647B2D-0EB4-4BA4-AA34-E30BAA3F5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C447B-CF30-43AF-93C0-EB7E68AB4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759F12-2DDB-4998-9026-42BB0A6B5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96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15DB-24F2-4AC3-8EE2-8D8A459BA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DBBF4-A313-4787-95FF-D9C8077AE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1D6BA-344F-4713-93A0-9030555709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3E0506-064B-436B-A9D8-6BA6BB826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BE1F-CDA9-4B3E-8E7C-62C0AC981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0054A-5689-4C80-B924-87CC51061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329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92DC-58CC-450D-818F-E106ECCB9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AE73C1-C4E5-49D1-B2A3-A11B795D84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7F26FA-5D1D-48CF-A261-84CD5338F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04DE8D-D7CC-406D-AD7D-8AD8C7992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A84018-AA58-415A-BE4A-9A5F558C2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D5DEFC-9D9B-4DD8-AE0C-4B140DAF7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798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62C48-B33B-4F7D-9374-82AC6FADA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63512B-1095-4111-93B1-BF64E58CA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A63F8-8232-4D56-BCA6-2F2622FB3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1F79C-B81C-4227-90CE-680F1274A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D0D67-0088-47D4-BC1A-32D113DBF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036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2497C-C3B3-4780-B915-C9D77427AC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5F6D1-8451-483F-A6B8-33ADAD553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C428E3-1AF8-42F5-92F6-FD21B6D41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5FAD0-18D5-46FD-8CBB-E9C956F86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6F339-A6FA-4B02-A3D5-BF3A6B6B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9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417257-8C02-42DD-B77D-3B15BC20F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1FD39-7BA0-4DE4-86C6-E67A11DE2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2BB3-FD13-4620-80DD-39747F168E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660C4-90D3-4CED-9B0C-EF62FFB8767D}" type="datetimeFigureOut">
              <a:rPr lang="en-GB" smtClean="0"/>
              <a:t>30/10/2018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1DED1-76DA-4797-B06B-C7799ABF00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253DB-396E-4CC6-84A8-3747ADD284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CD669-1983-4D8F-8775-1D7CEFDE741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152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The%20English%20Alphabetic%20Code%20-%20complete%20picture%20chart.pdf" TargetMode="External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5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hyperlink" Target="Phonics%20Summary.docx" TargetMode="External"/><Relationship Id="rId4" Type="http://schemas.openxmlformats.org/officeDocument/2006/relationships/hyperlink" Target="https://www.youtube.com/watch?v=42jb6PopZCI&amp;sns=e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0ahUKEwj08uzJtpHZAhUkAcAKHZfiCGgQjRwIBw&amp;url=http://grammar.yourdictionary.com/sentences/20-Rules-of-subject-verb-agreement.html&amp;psig=AOvVaw2-rQdUCMld6Ic6nBjVjbpT&amp;ust=151801116633344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g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estyn+discussion+paper+teaching+english+in+year+3&amp;src=IE-SearchBox&amp;FORM=IESR3A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hyperlink" Target="Forms%20of%20writing.pdf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gif"/><Relationship Id="rId4" Type="http://schemas.openxmlformats.org/officeDocument/2006/relationships/image" Target="../media/image32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61883" y="30452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>
                <a:solidFill>
                  <a:schemeClr val="tx2"/>
                </a:solidFill>
              </a:rPr>
              <a:t>Dysgu</a:t>
            </a:r>
            <a:r>
              <a:rPr lang="en-GB" b="1" dirty="0" smtClean="0">
                <a:solidFill>
                  <a:schemeClr val="tx2"/>
                </a:solidFill>
              </a:rPr>
              <a:t> </a:t>
            </a:r>
            <a:r>
              <a:rPr lang="en-GB" b="1" dirty="0" err="1" smtClean="0">
                <a:solidFill>
                  <a:schemeClr val="tx2"/>
                </a:solidFill>
              </a:rPr>
              <a:t>Saesneg</a:t>
            </a:r>
            <a:r>
              <a:rPr lang="en-GB" b="1" dirty="0" smtClean="0">
                <a:solidFill>
                  <a:schemeClr val="tx2"/>
                </a:solidFill>
              </a:rPr>
              <a:t> </a:t>
            </a:r>
            <a:r>
              <a:rPr lang="en-GB" b="1" dirty="0" err="1" smtClean="0">
                <a:solidFill>
                  <a:schemeClr val="tx2"/>
                </a:solidFill>
              </a:rPr>
              <a:t>mewn</a:t>
            </a:r>
            <a:r>
              <a:rPr lang="en-GB" b="1" dirty="0" smtClean="0">
                <a:solidFill>
                  <a:schemeClr val="tx2"/>
                </a:solidFill>
              </a:rPr>
              <a:t> </a:t>
            </a:r>
            <a:r>
              <a:rPr lang="en-GB" b="1" dirty="0" err="1" smtClean="0">
                <a:solidFill>
                  <a:schemeClr val="tx2"/>
                </a:solidFill>
              </a:rPr>
              <a:t>Ysgolion</a:t>
            </a:r>
            <a:r>
              <a:rPr lang="en-GB" b="1" dirty="0" smtClean="0">
                <a:solidFill>
                  <a:schemeClr val="tx2"/>
                </a:solidFill>
              </a:rPr>
              <a:t> </a:t>
            </a:r>
            <a:r>
              <a:rPr lang="en-GB" b="1" dirty="0" err="1" smtClean="0">
                <a:solidFill>
                  <a:schemeClr val="tx2"/>
                </a:solidFill>
              </a:rPr>
              <a:t>Cymraeg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3500" b="1" dirty="0" smtClean="0"/>
          </a:p>
          <a:p>
            <a:r>
              <a:rPr lang="en-GB" sz="4800" b="1" dirty="0" smtClean="0"/>
              <a:t>        Phonics</a:t>
            </a:r>
            <a:endParaRPr lang="en-GB" sz="4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0881" y="3226216"/>
            <a:ext cx="2060201" cy="27512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" y="2800350"/>
            <a:ext cx="4750860" cy="336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97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Phoneme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97049"/>
            <a:ext cx="10515600" cy="425442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11100" dirty="0" smtClean="0"/>
              <a:t>The </a:t>
            </a:r>
            <a:r>
              <a:rPr lang="en-GB" sz="11100" dirty="0"/>
              <a:t>smallest unit of sound in a word.  Phonemes may be written with more than one letter </a:t>
            </a:r>
            <a:r>
              <a:rPr lang="en-GB" sz="11100" dirty="0" err="1"/>
              <a:t>eg</a:t>
            </a:r>
            <a:r>
              <a:rPr lang="en-GB" sz="11100" dirty="0"/>
              <a:t> day.  The word start has 4 phonemes -  s - t - </a:t>
            </a:r>
            <a:r>
              <a:rPr lang="en-GB" sz="11100" dirty="0" err="1"/>
              <a:t>ar</a:t>
            </a:r>
            <a:r>
              <a:rPr lang="en-GB" sz="11100" dirty="0"/>
              <a:t> - t.  The word church has 3 phonemes - </a:t>
            </a:r>
            <a:r>
              <a:rPr lang="en-GB" sz="11100" dirty="0" err="1"/>
              <a:t>ch</a:t>
            </a:r>
            <a:r>
              <a:rPr lang="en-GB" sz="11100" dirty="0"/>
              <a:t> - </a:t>
            </a:r>
            <a:r>
              <a:rPr lang="en-GB" sz="11100" dirty="0" err="1"/>
              <a:t>ur</a:t>
            </a:r>
            <a:r>
              <a:rPr lang="en-GB" sz="11100" dirty="0"/>
              <a:t> - </a:t>
            </a:r>
            <a:r>
              <a:rPr lang="en-GB" sz="11100" dirty="0" err="1"/>
              <a:t>ch.</a:t>
            </a:r>
            <a:r>
              <a:rPr lang="en-GB" sz="11100" dirty="0"/>
              <a:t> The word strap has 5 phonemes - s - t - r - a - p. </a:t>
            </a:r>
            <a:endParaRPr lang="en-GB" sz="11100" dirty="0" smtClean="0"/>
          </a:p>
          <a:p>
            <a:pPr marL="0" indent="0">
              <a:buNone/>
            </a:pPr>
            <a:endParaRPr lang="en-GB" sz="3800" dirty="0" smtClean="0"/>
          </a:p>
          <a:p>
            <a:pPr marL="0" indent="0">
              <a:buNone/>
            </a:pPr>
            <a:r>
              <a:rPr lang="en-GB" sz="3800" dirty="0" smtClean="0"/>
              <a:t> 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/>
              <a:t> </a:t>
            </a:r>
          </a:p>
        </p:txBody>
      </p:sp>
      <p:sp>
        <p:nvSpPr>
          <p:cNvPr id="4" name="AutoShape 2" descr="Image result for telephone call"/>
          <p:cNvSpPr>
            <a:spLocks noChangeAspect="1" noChangeArrowheads="1"/>
          </p:cNvSpPr>
          <p:nvPr/>
        </p:nvSpPr>
        <p:spPr bwMode="auto">
          <a:xfrm>
            <a:off x="63500" y="-714375"/>
            <a:ext cx="2857500" cy="76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telephone call"/>
          <p:cNvSpPr>
            <a:spLocks noChangeAspect="1" noChangeArrowheads="1"/>
          </p:cNvSpPr>
          <p:nvPr/>
        </p:nvSpPr>
        <p:spPr bwMode="auto">
          <a:xfrm>
            <a:off x="5603688" y="4890247"/>
            <a:ext cx="2857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telephone call"/>
          <p:cNvSpPr>
            <a:spLocks noChangeAspect="1" noChangeArrowheads="1"/>
          </p:cNvSpPr>
          <p:nvPr/>
        </p:nvSpPr>
        <p:spPr bwMode="auto">
          <a:xfrm>
            <a:off x="63500" y="-685800"/>
            <a:ext cx="2857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557" y="4190160"/>
            <a:ext cx="1999818" cy="212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Grapheme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</a:t>
            </a:r>
            <a:r>
              <a:rPr lang="en-GB" sz="3600" dirty="0"/>
              <a:t>letter or letters that are used to write a phoneme.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1705" y="3137647"/>
            <a:ext cx="3600450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18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Digraph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</a:t>
            </a:r>
            <a:r>
              <a:rPr lang="en-GB" dirty="0"/>
              <a:t>two letter grapheme where two letters represent one phoneme or sound </a:t>
            </a: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, </a:t>
            </a:r>
            <a:r>
              <a:rPr lang="en-GB" dirty="0" err="1"/>
              <a:t>ea</a:t>
            </a:r>
            <a:r>
              <a:rPr lang="en-GB" dirty="0"/>
              <a:t>, </a:t>
            </a:r>
            <a:r>
              <a:rPr lang="en-GB" dirty="0" err="1"/>
              <a:t>er</a:t>
            </a:r>
            <a:r>
              <a:rPr lang="en-GB" dirty="0"/>
              <a:t>, oi, </a:t>
            </a:r>
            <a:r>
              <a:rPr lang="en-GB" dirty="0" err="1"/>
              <a:t>ch</a:t>
            </a:r>
            <a:r>
              <a:rPr lang="en-GB" dirty="0"/>
              <a:t>, </a:t>
            </a:r>
            <a:r>
              <a:rPr lang="en-GB" dirty="0" err="1"/>
              <a:t>th</a:t>
            </a:r>
            <a:r>
              <a:rPr lang="en-GB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189" y="3312369"/>
            <a:ext cx="3585042" cy="264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Vowel Digraph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dirty="0" smtClean="0"/>
              <a:t>A </a:t>
            </a:r>
            <a:r>
              <a:rPr lang="en-GB" sz="3500" dirty="0"/>
              <a:t>two letter grapheme that represents a vowel phoneme or sound </a:t>
            </a:r>
            <a:r>
              <a:rPr lang="en-GB" sz="3500" dirty="0" err="1"/>
              <a:t>eg</a:t>
            </a:r>
            <a:r>
              <a:rPr lang="en-GB" sz="3500" dirty="0"/>
              <a:t> ay, </a:t>
            </a:r>
            <a:r>
              <a:rPr lang="en-GB" sz="3500" dirty="0" err="1"/>
              <a:t>ee</a:t>
            </a:r>
            <a:r>
              <a:rPr lang="en-GB" sz="3500" dirty="0"/>
              <a:t>, oi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2072" y="3021572"/>
            <a:ext cx="4401728" cy="329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0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Split Vowel Digraph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08493"/>
          </a:xfrm>
        </p:spPr>
        <p:txBody>
          <a:bodyPr/>
          <a:lstStyle/>
          <a:p>
            <a:r>
              <a:rPr lang="en-GB" dirty="0"/>
              <a:t>A two letter grapheme that represent a vowel phoneme or sound where the sounds are pushed apart by another letter.  This digraph often used to be referred to as a magic e </a:t>
            </a:r>
            <a:r>
              <a:rPr lang="en-GB" dirty="0" err="1"/>
              <a:t>eg</a:t>
            </a:r>
            <a:r>
              <a:rPr lang="en-GB" dirty="0"/>
              <a:t> cake, bite, phone, these, cube. It is used for the long vowel sounds. </a:t>
            </a:r>
          </a:p>
        </p:txBody>
      </p:sp>
      <p:sp>
        <p:nvSpPr>
          <p:cNvPr id="4" name="AutoShape 2" descr="Image result for split vowel digraph"/>
          <p:cNvSpPr>
            <a:spLocks noChangeAspect="1" noChangeArrowheads="1"/>
          </p:cNvSpPr>
          <p:nvPr/>
        </p:nvSpPr>
        <p:spPr bwMode="auto">
          <a:xfrm>
            <a:off x="63500" y="-1203325"/>
            <a:ext cx="1914525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2618" y="3681973"/>
            <a:ext cx="3886200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36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Trigraph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688540"/>
          </a:xfrm>
        </p:spPr>
        <p:txBody>
          <a:bodyPr>
            <a:normAutofit/>
          </a:bodyPr>
          <a:lstStyle/>
          <a:p>
            <a:r>
              <a:rPr lang="en-GB" sz="3500" dirty="0"/>
              <a:t>A three letter grapheme where three letters represent one phoneme or sound </a:t>
            </a:r>
            <a:r>
              <a:rPr lang="en-GB" sz="3500" dirty="0" err="1"/>
              <a:t>eg</a:t>
            </a:r>
            <a:r>
              <a:rPr lang="en-GB" sz="3500" dirty="0"/>
              <a:t> air, </a:t>
            </a:r>
            <a:r>
              <a:rPr lang="en-GB" sz="3500" dirty="0" err="1"/>
              <a:t>igh</a:t>
            </a:r>
            <a:r>
              <a:rPr lang="en-GB" sz="3500" dirty="0"/>
              <a:t>, ear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8100" y="3351959"/>
            <a:ext cx="3695700" cy="277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79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Blending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3600" dirty="0"/>
              <a:t>Building words for reading by pushing together all the phonemes or sounds in the word. </a:t>
            </a:r>
          </a:p>
          <a:p>
            <a:pPr marL="0" indent="0">
              <a:buNone/>
            </a:pP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4581" y="2540000"/>
            <a:ext cx="2867025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9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Segmenting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08493"/>
          </a:xfrm>
        </p:spPr>
        <p:txBody>
          <a:bodyPr/>
          <a:lstStyle/>
          <a:p>
            <a:r>
              <a:rPr lang="en-GB" sz="3600" dirty="0" smtClean="0"/>
              <a:t>Splitting </a:t>
            </a:r>
            <a:r>
              <a:rPr lang="en-GB" sz="3600" dirty="0"/>
              <a:t>up words for spelling by breaking up words into all their sounds and then working out what letter or letters are needed to represent each sound.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042" y="3548343"/>
            <a:ext cx="2466975" cy="2952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321" y="3791231"/>
            <a:ext cx="4114800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362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Short Vowel Sound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</a:t>
            </a:r>
            <a:r>
              <a:rPr lang="en-GB" sz="3600" dirty="0"/>
              <a:t>sound that the letters a, e, </a:t>
            </a:r>
            <a:r>
              <a:rPr lang="en-GB" sz="3600" dirty="0" err="1"/>
              <a:t>i</a:t>
            </a:r>
            <a:r>
              <a:rPr lang="en-GB" sz="3600" dirty="0"/>
              <a:t>, o, u make in a word </a:t>
            </a:r>
            <a:r>
              <a:rPr lang="en-GB" sz="3600" dirty="0" err="1"/>
              <a:t>eg</a:t>
            </a:r>
            <a:r>
              <a:rPr lang="en-GB" sz="3600" dirty="0"/>
              <a:t> cat, peg, hit, not, sun.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1852" y="2587625"/>
            <a:ext cx="2867025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09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430" y="287478"/>
            <a:ext cx="10515600" cy="1325563"/>
          </a:xfrm>
        </p:spPr>
        <p:txBody>
          <a:bodyPr/>
          <a:lstStyle/>
          <a:p>
            <a:r>
              <a:rPr lang="en-GB" b="1" dirty="0" smtClean="0"/>
              <a:t>Long Vowel Sounds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430" y="141324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</a:t>
            </a:r>
            <a:r>
              <a:rPr lang="en-GB" sz="3600" dirty="0"/>
              <a:t>sound that is like the names of the vowel letters.  The long vowel sounds are often represented in more than one way by digraphs and </a:t>
            </a:r>
            <a:r>
              <a:rPr lang="en-GB" sz="3600" dirty="0" err="1"/>
              <a:t>trigraphs</a:t>
            </a:r>
            <a:r>
              <a:rPr lang="en-GB" sz="3600" dirty="0"/>
              <a:t> 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 err="1" smtClean="0"/>
              <a:t>eg</a:t>
            </a:r>
            <a:r>
              <a:rPr lang="en-GB" sz="3600" dirty="0" smtClean="0"/>
              <a:t> </a:t>
            </a:r>
            <a:r>
              <a:rPr lang="en-GB" sz="3600" dirty="0"/>
              <a:t>main, stay, cake, see, seat, mice, 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 smtClean="0"/>
              <a:t>light</a:t>
            </a:r>
            <a:r>
              <a:rPr lang="en-GB" sz="3600" dirty="0"/>
              <a:t>, coat, bone, glue, spoon.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492" y="2598551"/>
            <a:ext cx="2867025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6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>
                <a:solidFill>
                  <a:srgbClr val="C00000"/>
                </a:solidFill>
              </a:rPr>
              <a:t>Phonics Quiz</a:t>
            </a:r>
            <a:endParaRPr lang="en-GB" sz="4800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564" y="1426865"/>
            <a:ext cx="10515600" cy="4351338"/>
          </a:xfrm>
        </p:spPr>
        <p:txBody>
          <a:bodyPr>
            <a:noAutofit/>
          </a:bodyPr>
          <a:lstStyle/>
          <a:p>
            <a:r>
              <a:rPr lang="en-GB" sz="3500" dirty="0" smtClean="0"/>
              <a:t>How  many graphemes are there:</a:t>
            </a:r>
          </a:p>
          <a:p>
            <a:r>
              <a:rPr lang="en-GB" sz="3500" dirty="0" smtClean="0"/>
              <a:t> for the phoneme ‘s’?</a:t>
            </a:r>
          </a:p>
          <a:p>
            <a:r>
              <a:rPr lang="en-GB" sz="3500" dirty="0" smtClean="0"/>
              <a:t>for the phoneme ‘n’?</a:t>
            </a:r>
          </a:p>
          <a:p>
            <a:r>
              <a:rPr lang="en-GB" sz="3500" dirty="0" smtClean="0"/>
              <a:t>for the phoneme ‘c’?</a:t>
            </a:r>
          </a:p>
          <a:p>
            <a:r>
              <a:rPr lang="en-GB" sz="3500" dirty="0" smtClean="0"/>
              <a:t>for the short vowel phoneme ‘u’?</a:t>
            </a:r>
          </a:p>
          <a:p>
            <a:r>
              <a:rPr lang="en-GB" sz="3500" dirty="0" smtClean="0"/>
              <a:t>for the digraph ‘</a:t>
            </a:r>
            <a:r>
              <a:rPr lang="en-GB" sz="3500" dirty="0" err="1" smtClean="0"/>
              <a:t>ul</a:t>
            </a:r>
            <a:r>
              <a:rPr lang="en-GB" sz="3500" dirty="0" smtClean="0"/>
              <a:t>’?</a:t>
            </a:r>
          </a:p>
          <a:p>
            <a:r>
              <a:rPr lang="en-GB" sz="3500" dirty="0" smtClean="0"/>
              <a:t>for the long vowel phoneme ‘</a:t>
            </a:r>
            <a:r>
              <a:rPr lang="en-GB" sz="3500" dirty="0" err="1" smtClean="0"/>
              <a:t>ai</a:t>
            </a:r>
            <a:r>
              <a:rPr lang="en-GB" sz="3500" dirty="0" smtClean="0"/>
              <a:t>’</a:t>
            </a:r>
          </a:p>
          <a:p>
            <a:r>
              <a:rPr lang="en-GB" sz="3500" dirty="0" smtClean="0"/>
              <a:t>For the digraph ‘</a:t>
            </a:r>
            <a:r>
              <a:rPr lang="en-GB" sz="3500" dirty="0" err="1" smtClean="0"/>
              <a:t>zh</a:t>
            </a:r>
            <a:r>
              <a:rPr lang="en-GB" sz="3500" dirty="0" smtClean="0"/>
              <a:t>’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5807" y="2486819"/>
            <a:ext cx="4200525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4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851209-A606-438C-93D8-FAF68FA1613E}"/>
              </a:ext>
            </a:extLst>
          </p:cNvPr>
          <p:cNvSpPr/>
          <p:nvPr/>
        </p:nvSpPr>
        <p:spPr>
          <a:xfrm>
            <a:off x="657003" y="478788"/>
            <a:ext cx="3077716" cy="112967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Phonics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BAB985-827F-4CE5-98A3-27D932996BE8}"/>
              </a:ext>
            </a:extLst>
          </p:cNvPr>
          <p:cNvSpPr txBox="1"/>
          <p:nvPr/>
        </p:nvSpPr>
        <p:spPr>
          <a:xfrm>
            <a:off x="5902036" y="5283231"/>
            <a:ext cx="56911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https://www.youtube.com/watch?v=42jb6PopZCI&amp;sns=em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FD7F5E-67DA-4E08-B1A2-1C23A0B4E6F4}"/>
              </a:ext>
            </a:extLst>
          </p:cNvPr>
          <p:cNvSpPr txBox="1"/>
          <p:nvPr/>
        </p:nvSpPr>
        <p:spPr>
          <a:xfrm>
            <a:off x="5902036" y="5375564"/>
            <a:ext cx="5461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hlinkClick r:id="rId5" action="ppaction://hlinkfile"/>
            </a:endParaRPr>
          </a:p>
          <a:p>
            <a:r>
              <a:rPr lang="en-GB" dirty="0">
                <a:hlinkClick r:id="rId5" action="ppaction://hlinkfile"/>
              </a:rPr>
              <a:t>Phonics Summary.docx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761AB219-EAA6-44E9-9919-802911AE67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1560482"/>
              </p:ext>
            </p:extLst>
          </p:nvPr>
        </p:nvGraphicFramePr>
        <p:xfrm>
          <a:off x="828388" y="1811930"/>
          <a:ext cx="5346700" cy="3778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Acrobat Document" r:id="rId6" imgW="5346540" imgH="3777716" progId="AcroExch.Document.DC">
                  <p:embed/>
                </p:oleObj>
              </mc:Choice>
              <mc:Fallback>
                <p:oleObj name="Acrobat Document" r:id="rId6" imgW="5346540" imgH="3777716" progId="AcroExch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828388" y="1811930"/>
                        <a:ext cx="5346700" cy="3778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05AE658-BF09-484B-B426-ECF82B4C360E}"/>
              </a:ext>
            </a:extLst>
          </p:cNvPr>
          <p:cNvSpPr txBox="1"/>
          <p:nvPr/>
        </p:nvSpPr>
        <p:spPr>
          <a:xfrm>
            <a:off x="6940627" y="1811930"/>
            <a:ext cx="4422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 action="ppaction://hlinkfile"/>
              </a:rPr>
              <a:t>The English Alphabetic Code - complete picture chart.pdf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9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6E042B1-A6BB-41E9-A3B1-506CF6146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361" y="857850"/>
            <a:ext cx="4232275" cy="132556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US" sz="199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Gramadeg</a:t>
            </a:r>
            <a:endParaRPr lang="en-US" sz="199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11191E-BF7C-429C-9A0A-C1D43F5A5E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8617"/>
          <a:stretch/>
        </p:blipFill>
        <p:spPr>
          <a:xfrm>
            <a:off x="6401746" y="936239"/>
            <a:ext cx="4980528" cy="5505658"/>
          </a:xfrm>
          <a:prstGeom prst="rect">
            <a:avLst/>
          </a:prstGeom>
          <a:ln>
            <a:solidFill>
              <a:srgbClr val="00B0F0"/>
            </a:solidFill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7FE7BFB-45D0-4A24-80DB-6DBFB7D8F3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406375"/>
              </p:ext>
            </p:extLst>
          </p:nvPr>
        </p:nvGraphicFramePr>
        <p:xfrm>
          <a:off x="1372722" y="1613042"/>
          <a:ext cx="3553552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3552">
                  <a:extLst>
                    <a:ext uri="{9D8B030D-6E8A-4147-A177-3AD203B41FA5}">
                      <a16:colId xmlns:a16="http://schemas.microsoft.com/office/drawing/2014/main" val="2529081671"/>
                    </a:ext>
                  </a:extLst>
                </a:gridCol>
              </a:tblGrid>
              <a:tr h="35505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025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ansoddair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756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arddodiad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2488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berf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7561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cysylltair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2433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bannod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97068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rhagenw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22075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enw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2189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adferf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2253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207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34442-5BA3-404A-B285-1FEF0662A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Gwahanol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 err="1" smtClean="0">
                <a:latin typeface="Comic Sans MS" panose="030F0702030302020204" pitchFamily="66" charset="0"/>
              </a:rPr>
              <a:t>mathau</a:t>
            </a:r>
            <a:r>
              <a:rPr lang="en-GB" dirty="0" smtClean="0">
                <a:latin typeface="Comic Sans MS" panose="030F0702030302020204" pitchFamily="66" charset="0"/>
              </a:rPr>
              <a:t> o </a:t>
            </a:r>
            <a:r>
              <a:rPr lang="en-GB" dirty="0" err="1" smtClean="0">
                <a:latin typeface="Comic Sans MS" panose="030F0702030302020204" pitchFamily="66" charset="0"/>
              </a:rPr>
              <a:t>frawddegau</a:t>
            </a:r>
            <a:endParaRPr lang="en-GB" dirty="0">
              <a:latin typeface="Comic Sans MS" panose="030F0702030302020204" pitchFamily="66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885A7D4-E02A-4F23-8F9D-98C17856E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227310"/>
              </p:ext>
            </p:extLst>
          </p:nvPr>
        </p:nvGraphicFramePr>
        <p:xfrm>
          <a:off x="2280862" y="2250040"/>
          <a:ext cx="6490266" cy="35651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5133">
                  <a:extLst>
                    <a:ext uri="{9D8B030D-6E8A-4147-A177-3AD203B41FA5}">
                      <a16:colId xmlns:a16="http://schemas.microsoft.com/office/drawing/2014/main" val="336129737"/>
                    </a:ext>
                  </a:extLst>
                </a:gridCol>
                <a:gridCol w="3245133">
                  <a:extLst>
                    <a:ext uri="{9D8B030D-6E8A-4147-A177-3AD203B41FA5}">
                      <a16:colId xmlns:a16="http://schemas.microsoft.com/office/drawing/2014/main" val="1483495538"/>
                    </a:ext>
                  </a:extLst>
                </a:gridCol>
              </a:tblGrid>
              <a:tr h="62261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Types of sentence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… put simply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0762369"/>
                  </a:ext>
                </a:extLst>
              </a:tr>
              <a:tr h="62261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declarative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Ordinary sentences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8933436"/>
                  </a:ext>
                </a:extLst>
              </a:tr>
              <a:tr h="1074657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exclamatory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Contains excitement or emotion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74712"/>
                  </a:ext>
                </a:extLst>
              </a:tr>
              <a:tr h="62261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interrogative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250900"/>
                  </a:ext>
                </a:extLst>
              </a:tr>
              <a:tr h="62261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imperative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Command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67211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404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9AD87-2867-408C-8F1F-3BEBADA6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7661"/>
            <a:ext cx="7892332" cy="1325563"/>
          </a:xfrm>
          <a:ln>
            <a:noFill/>
          </a:ln>
        </p:spPr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Mwy</a:t>
            </a:r>
            <a:r>
              <a:rPr lang="en-GB" dirty="0" smtClean="0">
                <a:latin typeface="Comic Sans MS" panose="030F0702030302020204" pitchFamily="66" charset="0"/>
              </a:rPr>
              <a:t> am </a:t>
            </a:r>
            <a:r>
              <a:rPr lang="en-GB" dirty="0" err="1" smtClean="0">
                <a:latin typeface="Comic Sans MS" panose="030F0702030302020204" pitchFamily="66" charset="0"/>
              </a:rPr>
              <a:t>frawddegau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49DF1E-10A4-4F55-8866-594FAC0AFF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6892" y="1709530"/>
            <a:ext cx="7521860" cy="4231046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57736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8D2A74-81D3-4045-B513-31402CC64510}"/>
              </a:ext>
            </a:extLst>
          </p:cNvPr>
          <p:cNvSpPr/>
          <p:nvPr/>
        </p:nvSpPr>
        <p:spPr>
          <a:xfrm>
            <a:off x="660400" y="630534"/>
            <a:ext cx="4397117" cy="18205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Right">
              <a:avLst/>
            </a:prstTxWarp>
            <a:spAutoFit/>
          </a:bodyPr>
          <a:lstStyle/>
          <a:p>
            <a:pPr algn="ctr"/>
            <a:r>
              <a:rPr lang="en-US" sz="199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Atalnodi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D92453-5A62-43D6-A8C9-0BDA0DC595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345" y="1086925"/>
            <a:ext cx="6230219" cy="5153744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0CEB211-8C47-4362-AF1B-18E1D5A2BE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376" y="2655536"/>
            <a:ext cx="4039164" cy="3943900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114435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4DCF7B-1A5F-40DD-B243-6DB294831E4E}"/>
              </a:ext>
            </a:extLst>
          </p:cNvPr>
          <p:cNvSpPr txBox="1"/>
          <p:nvPr/>
        </p:nvSpPr>
        <p:spPr>
          <a:xfrm>
            <a:off x="1182255" y="424873"/>
            <a:ext cx="5735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omic Sans MS" panose="030F0702030302020204" pitchFamily="66" charset="0"/>
              </a:rPr>
              <a:t>A </a:t>
            </a:r>
            <a:r>
              <a:rPr lang="en-GB" sz="3600" dirty="0" err="1" smtClean="0">
                <a:latin typeface="Comic Sans MS" panose="030F0702030302020204" pitchFamily="66" charset="0"/>
              </a:rPr>
              <a:t>yw</a:t>
            </a:r>
            <a:r>
              <a:rPr lang="en-GB" sz="3600" dirty="0" smtClean="0">
                <a:latin typeface="Comic Sans MS" panose="030F0702030302020204" pitchFamily="66" charset="0"/>
              </a:rPr>
              <a:t> </a:t>
            </a:r>
            <a:r>
              <a:rPr lang="en-GB" sz="3600" dirty="0" err="1" smtClean="0">
                <a:latin typeface="Comic Sans MS" panose="030F0702030302020204" pitchFamily="66" charset="0"/>
              </a:rPr>
              <a:t>atalnodi</a:t>
            </a:r>
            <a:r>
              <a:rPr lang="en-GB" sz="3600" dirty="0" smtClean="0">
                <a:latin typeface="Comic Sans MS" panose="030F0702030302020204" pitchFamily="66" charset="0"/>
              </a:rPr>
              <a:t> </a:t>
            </a:r>
            <a:r>
              <a:rPr lang="en-GB" sz="3600" dirty="0" err="1" smtClean="0">
                <a:latin typeface="Comic Sans MS" panose="030F0702030302020204" pitchFamily="66" charset="0"/>
              </a:rPr>
              <a:t>yn</a:t>
            </a:r>
            <a:r>
              <a:rPr lang="en-GB" sz="3600" dirty="0" smtClean="0">
                <a:latin typeface="Comic Sans MS" panose="030F0702030302020204" pitchFamily="66" charset="0"/>
              </a:rPr>
              <a:t> </a:t>
            </a:r>
            <a:r>
              <a:rPr lang="en-GB" sz="3600" dirty="0" err="1" smtClean="0">
                <a:latin typeface="Comic Sans MS" panose="030F0702030302020204" pitchFamily="66" charset="0"/>
              </a:rPr>
              <a:t>bwysig</a:t>
            </a:r>
            <a:r>
              <a:rPr lang="en-GB" sz="3600" dirty="0" smtClean="0">
                <a:latin typeface="Comic Sans MS" panose="030F0702030302020204" pitchFamily="66" charset="0"/>
              </a:rPr>
              <a:t>?</a:t>
            </a:r>
            <a:endParaRPr lang="en-GB" sz="36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60ABF9-2287-42F6-9051-CF7FB4407B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347" y="1306286"/>
            <a:ext cx="5940912" cy="4725059"/>
          </a:xfrm>
          <a:prstGeom prst="rect">
            <a:avLst/>
          </a:prstGeom>
          <a:ln w="38100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10015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374B4-F6EF-4D32-BD7A-E31ACE496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91499" cy="1325563"/>
          </a:xfrm>
        </p:spPr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Berfau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79E19E-8AD6-46A8-A6E8-642509A307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1767436"/>
            <a:ext cx="6858000" cy="3600450"/>
          </a:xfrm>
          <a:ln w="38100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58315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E234C-662D-4E38-8C17-E3F109F7AF69}"/>
              </a:ext>
            </a:extLst>
          </p:cNvPr>
          <p:cNvSpPr txBox="1">
            <a:spLocks/>
          </p:cNvSpPr>
          <p:nvPr/>
        </p:nvSpPr>
        <p:spPr>
          <a:xfrm>
            <a:off x="459509" y="72036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latin typeface="Comic Sans MS" panose="030F0702030302020204" pitchFamily="66" charset="0"/>
              </a:rPr>
              <a:t>Amser</a:t>
            </a:r>
            <a:r>
              <a:rPr lang="en-GB" dirty="0" smtClean="0">
                <a:latin typeface="Comic Sans MS" panose="030F0702030302020204" pitchFamily="66" charset="0"/>
              </a:rPr>
              <a:t> y </a:t>
            </a:r>
            <a:r>
              <a:rPr lang="en-GB" dirty="0" err="1" smtClean="0">
                <a:latin typeface="Comic Sans MS" panose="030F0702030302020204" pitchFamily="66" charset="0"/>
              </a:rPr>
              <a:t>ferf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5809F9-9161-4A13-B1D2-4ABEB01D7C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1471612"/>
            <a:ext cx="7469466" cy="504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42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54043-8B1B-410F-BBA8-FF52F5173B70}"/>
              </a:ext>
            </a:extLst>
          </p:cNvPr>
          <p:cNvSpPr txBox="1">
            <a:spLocks/>
          </p:cNvSpPr>
          <p:nvPr/>
        </p:nvSpPr>
        <p:spPr>
          <a:xfrm>
            <a:off x="459509" y="72036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latin typeface="Comic Sans MS" panose="030F0702030302020204" pitchFamily="66" charset="0"/>
              </a:rPr>
              <a:t>Sengl</a:t>
            </a:r>
            <a:r>
              <a:rPr lang="en-GB" dirty="0" smtClean="0">
                <a:latin typeface="Comic Sans MS" panose="030F0702030302020204" pitchFamily="66" charset="0"/>
              </a:rPr>
              <a:t> a </a:t>
            </a:r>
            <a:r>
              <a:rPr lang="en-GB" dirty="0" err="1" smtClean="0">
                <a:latin typeface="Comic Sans MS" panose="030F0702030302020204" pitchFamily="66" charset="0"/>
              </a:rPr>
              <a:t>lluosog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Image result for subject verb agreement">
            <a:hlinkClick r:id="rId3"/>
            <a:extLst>
              <a:ext uri="{FF2B5EF4-FFF2-40B4-BE49-F238E27FC236}">
                <a16:creationId xmlns:a16="http://schemas.microsoft.com/office/drawing/2014/main" id="{0CAA7226-EEC3-4CD0-B86D-297BBD0D0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5926" y="172740"/>
            <a:ext cx="2069195" cy="651252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9C1D4A-6A12-438B-B41B-54C3AC21DD8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49" t="29104" r="936"/>
          <a:stretch/>
        </p:blipFill>
        <p:spPr>
          <a:xfrm>
            <a:off x="1402772" y="1848870"/>
            <a:ext cx="4867565" cy="3148066"/>
          </a:xfrm>
          <a:prstGeom prst="rect">
            <a:avLst/>
          </a:prstGeom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48781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FFBD9-5DA3-48B3-9C77-75AB3CFA9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751" y="360795"/>
            <a:ext cx="8841722" cy="1325563"/>
          </a:xfrm>
        </p:spPr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Ystyr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 err="1" smtClean="0">
                <a:latin typeface="Comic Sans MS" panose="030F0702030302020204" pitchFamily="66" charset="0"/>
              </a:rPr>
              <a:t>geiriau</a:t>
            </a:r>
            <a:r>
              <a:rPr lang="en-GB" dirty="0" smtClean="0">
                <a:latin typeface="Comic Sans MS" panose="030F0702030302020204" pitchFamily="66" charset="0"/>
              </a:rPr>
              <a:t> a </a:t>
            </a:r>
            <a:r>
              <a:rPr lang="en-GB" dirty="0" err="1" smtClean="0">
                <a:latin typeface="Comic Sans MS" panose="030F0702030302020204" pitchFamily="66" charset="0"/>
              </a:rPr>
              <a:t>pherthynas</a:t>
            </a:r>
            <a:endParaRPr lang="en-GB" dirty="0">
              <a:latin typeface="Comic Sans MS" panose="030F0702030302020204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AC52FE6-4404-46F1-8C4F-3D0B65F983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342693"/>
              </p:ext>
            </p:extLst>
          </p:nvPr>
        </p:nvGraphicFramePr>
        <p:xfrm>
          <a:off x="838200" y="2271395"/>
          <a:ext cx="10667198" cy="367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4106">
                  <a:extLst>
                    <a:ext uri="{9D8B030D-6E8A-4147-A177-3AD203B41FA5}">
                      <a16:colId xmlns:a16="http://schemas.microsoft.com/office/drawing/2014/main" val="2240039329"/>
                    </a:ext>
                  </a:extLst>
                </a:gridCol>
                <a:gridCol w="6493164">
                  <a:extLst>
                    <a:ext uri="{9D8B030D-6E8A-4147-A177-3AD203B41FA5}">
                      <a16:colId xmlns:a16="http://schemas.microsoft.com/office/drawing/2014/main" val="621622201"/>
                    </a:ext>
                  </a:extLst>
                </a:gridCol>
                <a:gridCol w="2419928">
                  <a:extLst>
                    <a:ext uri="{9D8B030D-6E8A-4147-A177-3AD203B41FA5}">
                      <a16:colId xmlns:a16="http://schemas.microsoft.com/office/drawing/2014/main" val="38384246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6525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Antonym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opposite in meaning to another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big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88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Synonym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a word or phrase that means exactly or nearly the same as another word or phrase in the same language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small &gt; tiny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9044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Homophone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having the same pronunciation but different meanings, origins, or spelling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new &gt; knew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4555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Homograph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each of two or more words spelled the same but not necessarily pronounced the same and having different meanings and origins 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(verb) </a:t>
                      </a:r>
                    </a:p>
                    <a:p>
                      <a:r>
                        <a:rPr lang="en-GB" dirty="0">
                          <a:latin typeface="Comic Sans MS" panose="030F0702030302020204" pitchFamily="66" charset="0"/>
                        </a:rPr>
                        <a:t>bow (noun)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467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1929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885055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B51DF1-94BF-43E7-9F26-64271E661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964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13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BD566-6568-4914-A42D-01CA3236C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750" y="466725"/>
            <a:ext cx="9495160" cy="990815"/>
          </a:xfrm>
        </p:spPr>
        <p:txBody>
          <a:bodyPr>
            <a:normAutofit fontScale="90000"/>
          </a:bodyPr>
          <a:lstStyle/>
          <a:p>
            <a:r>
              <a:rPr lang="en-GB" sz="3300" dirty="0" smtClean="0">
                <a:latin typeface="Comic Sans MS" panose="030F0702030302020204" pitchFamily="66" charset="0"/>
              </a:rPr>
              <a:t/>
            </a:r>
            <a:br>
              <a:rPr lang="en-GB" sz="3300" dirty="0" smtClean="0">
                <a:latin typeface="Comic Sans MS" panose="030F0702030302020204" pitchFamily="66" charset="0"/>
              </a:rPr>
            </a:br>
            <a:r>
              <a:rPr lang="en-GB" sz="3300" dirty="0">
                <a:latin typeface="Comic Sans MS" panose="030F0702030302020204" pitchFamily="66" charset="0"/>
              </a:rPr>
              <a:t/>
            </a:r>
            <a:br>
              <a:rPr lang="en-GB" sz="3300" dirty="0">
                <a:latin typeface="Comic Sans MS" panose="030F0702030302020204" pitchFamily="66" charset="0"/>
              </a:rPr>
            </a:br>
            <a:r>
              <a:rPr lang="en-GB" sz="3300" dirty="0" smtClean="0">
                <a:latin typeface="Comic Sans MS" panose="030F0702030302020204" pitchFamily="66" charset="0"/>
              </a:rPr>
              <a:t/>
            </a:r>
            <a:br>
              <a:rPr lang="en-GB" sz="3300" dirty="0" smtClean="0">
                <a:latin typeface="Comic Sans MS" panose="030F0702030302020204" pitchFamily="66" charset="0"/>
              </a:rPr>
            </a:br>
            <a:r>
              <a:rPr lang="en-GB" sz="3300" dirty="0" err="1" smtClean="0">
                <a:latin typeface="Comic Sans MS" panose="030F0702030302020204" pitchFamily="66" charset="0"/>
              </a:rPr>
              <a:t>Addysgu</a:t>
            </a:r>
            <a:r>
              <a:rPr lang="en-GB" sz="3300" dirty="0" smtClean="0">
                <a:latin typeface="Comic Sans MS" panose="030F0702030302020204" pitchFamily="66" charset="0"/>
              </a:rPr>
              <a:t> </a:t>
            </a:r>
            <a:r>
              <a:rPr lang="en-GB" sz="3300" dirty="0" err="1" smtClean="0">
                <a:latin typeface="Comic Sans MS" panose="030F0702030302020204" pitchFamily="66" charset="0"/>
              </a:rPr>
              <a:t>Sillafu</a:t>
            </a:r>
            <a:r>
              <a:rPr lang="en-GB" sz="3300" dirty="0" smtClean="0">
                <a:latin typeface="Comic Sans MS" panose="030F0702030302020204" pitchFamily="66" charset="0"/>
              </a:rPr>
              <a:t> </a:t>
            </a:r>
            <a:r>
              <a:rPr lang="en-GB" sz="3300" dirty="0" err="1" smtClean="0">
                <a:latin typeface="Comic Sans MS" panose="030F0702030302020204" pitchFamily="66" charset="0"/>
              </a:rPr>
              <a:t>Saesneg</a:t>
            </a:r>
            <a:r>
              <a:rPr lang="en-GB" sz="3300" dirty="0" smtClean="0">
                <a:latin typeface="Comic Sans MS" panose="030F0702030302020204" pitchFamily="66" charset="0"/>
              </a:rPr>
              <a:t> o </a:t>
            </a:r>
            <a:r>
              <a:rPr lang="en-GB" sz="3300" dirty="0" err="1" smtClean="0">
                <a:latin typeface="Comic Sans MS" panose="030F0702030302020204" pitchFamily="66" charset="0"/>
              </a:rPr>
              <a:t>Flwyddyn</a:t>
            </a:r>
            <a:r>
              <a:rPr lang="en-GB" sz="3300" dirty="0" smtClean="0">
                <a:latin typeface="Comic Sans MS" panose="030F0702030302020204" pitchFamily="66" charset="0"/>
              </a:rPr>
              <a:t> 3</a:t>
            </a:r>
            <a:br>
              <a:rPr lang="en-GB" sz="3300" dirty="0" smtClean="0">
                <a:latin typeface="Comic Sans MS" panose="030F0702030302020204" pitchFamily="66" charset="0"/>
              </a:rPr>
            </a:br>
            <a:r>
              <a:rPr lang="en-GB" sz="3300" dirty="0" smtClean="0">
                <a:latin typeface="Comic Sans MS" panose="030F0702030302020204" pitchFamily="66" charset="0"/>
              </a:rPr>
              <a:t>Teaching English Spelling from Year 3</a:t>
            </a:r>
            <a:br>
              <a:rPr lang="en-GB" sz="3300" dirty="0" smtClean="0">
                <a:latin typeface="Comic Sans MS" panose="030F0702030302020204" pitchFamily="66" charset="0"/>
              </a:rPr>
            </a:br>
            <a:r>
              <a:rPr lang="en-GB" sz="2400" dirty="0" smtClean="0">
                <a:latin typeface="Comic Sans MS" panose="030F0702030302020204" pitchFamily="66" charset="0"/>
                <a:hlinkClick r:id="rId3"/>
              </a:rPr>
              <a:t>(</a:t>
            </a:r>
            <a:r>
              <a:rPr lang="en-GB" sz="2400" dirty="0" err="1" smtClean="0">
                <a:latin typeface="Comic Sans MS" panose="030F0702030302020204" pitchFamily="66" charset="0"/>
                <a:hlinkClick r:id="rId3"/>
              </a:rPr>
              <a:t>Estyn</a:t>
            </a:r>
            <a:r>
              <a:rPr lang="en-GB" sz="2400" dirty="0" smtClean="0">
                <a:latin typeface="Comic Sans MS" panose="030F0702030302020204" pitchFamily="66" charset="0"/>
                <a:hlinkClick r:id="rId3"/>
              </a:rPr>
              <a:t> discussion paper: Raising Standards of Spelling in English in Primary Schools)</a:t>
            </a:r>
            <a:r>
              <a:rPr lang="en-GB" dirty="0" smtClean="0">
                <a:latin typeface="Comic Sans MS" panose="030F0702030302020204" pitchFamily="66" charset="0"/>
              </a:rPr>
              <a:t/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/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  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7510" y="2158808"/>
            <a:ext cx="11543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Welsh medium schools often seek advice regarding the raising standards of spelling in English in KS2. Specific concerns relate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common </a:t>
            </a:r>
            <a:r>
              <a:rPr lang="en-GB" dirty="0" err="1" smtClean="0"/>
              <a:t>mis</a:t>
            </a:r>
            <a:r>
              <a:rPr lang="en-GB" dirty="0" smtClean="0"/>
              <a:t>-spelling of many High Frequency Words. Errors often indicate an over reliance on phonic approaches which can be successfully applied in Welsh, though not always in English </a:t>
            </a:r>
            <a:r>
              <a:rPr lang="en-GB" dirty="0" err="1" smtClean="0"/>
              <a:t>eg</a:t>
            </a:r>
            <a:r>
              <a:rPr lang="en-GB" dirty="0" smtClean="0"/>
              <a:t> </a:t>
            </a:r>
            <a:r>
              <a:rPr lang="en-GB" dirty="0" err="1" smtClean="0"/>
              <a:t>byt</a:t>
            </a:r>
            <a:r>
              <a:rPr lang="en-GB" dirty="0" smtClean="0"/>
              <a:t> (but); </a:t>
            </a:r>
            <a:r>
              <a:rPr lang="en-GB" dirty="0" err="1" smtClean="0"/>
              <a:t>ddy</a:t>
            </a:r>
            <a:r>
              <a:rPr lang="en-GB" dirty="0" smtClean="0"/>
              <a:t> (the); hi (he).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Errors which appear to result from an application to English spelling of ‘rules’ or patterns which operate in Welsh, </a:t>
            </a:r>
            <a:r>
              <a:rPr lang="en-GB" dirty="0" err="1" smtClean="0"/>
              <a:t>eg</a:t>
            </a:r>
            <a:r>
              <a:rPr lang="en-GB" dirty="0" smtClean="0"/>
              <a:t> </a:t>
            </a:r>
            <a:r>
              <a:rPr lang="en-GB" dirty="0" err="1" smtClean="0"/>
              <a:t>bocs</a:t>
            </a:r>
            <a:r>
              <a:rPr lang="en-GB" dirty="0" smtClean="0"/>
              <a:t> (box); </a:t>
            </a:r>
            <a:r>
              <a:rPr lang="en-GB" dirty="0" err="1" smtClean="0"/>
              <a:t>hapi</a:t>
            </a:r>
            <a:r>
              <a:rPr lang="en-GB" dirty="0" smtClean="0"/>
              <a:t> (happy); </a:t>
            </a:r>
            <a:r>
              <a:rPr lang="en-GB" dirty="0" err="1" smtClean="0"/>
              <a:t>nefer</a:t>
            </a:r>
            <a:r>
              <a:rPr lang="en-GB" dirty="0" smtClean="0"/>
              <a:t> (never).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Planning for the teaching of spelling in Year 3 so that phonic knowledge is taught in an appropriate order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How best to take account of (and build on) pupils’ prior knowledge </a:t>
            </a:r>
            <a:r>
              <a:rPr lang="en-GB" dirty="0" err="1" smtClean="0"/>
              <a:t>ie</a:t>
            </a:r>
            <a:r>
              <a:rPr lang="en-GB" dirty="0" smtClean="0"/>
              <a:t> that derived from their knowledge of Welsh spelling – many teachers express concern about the possibility of confusing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need to identify effective teaching methods, strategies and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u="sng" dirty="0" smtClean="0"/>
              <a:t>Approaches:</a:t>
            </a:r>
          </a:p>
          <a:p>
            <a:r>
              <a:rPr lang="en-GB" dirty="0" smtClean="0"/>
              <a:t>1. Teaching of High Frequency Words</a:t>
            </a:r>
          </a:p>
          <a:p>
            <a:r>
              <a:rPr lang="en-GB" dirty="0" smtClean="0"/>
              <a:t>2. Phonic Teaching – see document above for suggested order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87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30364275-AF3C-4E31-9DE5-A2851523850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09" y="2101040"/>
            <a:ext cx="2619825" cy="18722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AA8C9D2-782B-4E26-BD2B-E0A02A204C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3" y="4141429"/>
            <a:ext cx="2619824" cy="187311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7F9023D-2638-40F5-BB11-19D705A47F3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733" y="1961402"/>
            <a:ext cx="2659915" cy="18722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FA847D-32C4-4199-964B-A9A25FC5657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654" y="4141429"/>
            <a:ext cx="2683934" cy="18731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3D7C9D2-F0AE-497E-A60B-8CB56A0192C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654" y="1892649"/>
            <a:ext cx="2580812" cy="20097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DFCC6C6-C89C-4FE4-ABE2-25C38CF2AF5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733" y="4280247"/>
            <a:ext cx="2727299" cy="191374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810AAC9-6E84-4AC6-AFD7-9EC8BE9BDED0}"/>
              </a:ext>
            </a:extLst>
          </p:cNvPr>
          <p:cNvSpPr/>
          <p:nvPr/>
        </p:nvSpPr>
        <p:spPr>
          <a:xfrm>
            <a:off x="2179781" y="110149"/>
            <a:ext cx="7158183" cy="1404616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Gwahanol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ffurfiau</a:t>
            </a:r>
            <a:r>
              <a:rPr lang="en-US" sz="5400" b="1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o </a:t>
            </a:r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ysgrifennu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F2DFB-A40B-48A1-BFD3-F3114125F482}"/>
              </a:ext>
            </a:extLst>
          </p:cNvPr>
          <p:cNvSpPr txBox="1"/>
          <p:nvPr/>
        </p:nvSpPr>
        <p:spPr>
          <a:xfrm>
            <a:off x="637309" y="6289964"/>
            <a:ext cx="3814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9" action="ppaction://hlinkfile"/>
              </a:rPr>
              <a:t>Forms of writing.pdf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7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388CBB-B5C5-4E8A-8E74-21F79313A6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841" y="2647005"/>
            <a:ext cx="3340650" cy="42147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63B67B-5E98-4C08-950D-67C3551ED3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7457" y="2617694"/>
            <a:ext cx="3084544" cy="4031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D41AC9-DB33-49F0-9174-4EDC41F159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4168" y="249631"/>
            <a:ext cx="4645934" cy="30924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A1A40F1-6591-4DFC-B413-156F713424C3}"/>
              </a:ext>
            </a:extLst>
          </p:cNvPr>
          <p:cNvSpPr/>
          <p:nvPr/>
        </p:nvSpPr>
        <p:spPr>
          <a:xfrm>
            <a:off x="4283623" y="3395065"/>
            <a:ext cx="3660622" cy="309056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Barddoniaeth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723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7BD22B-3267-4838-A9E2-A7C7F47CB6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63" y="360211"/>
            <a:ext cx="3061809" cy="3965917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49A6655-A0DB-4D2F-92A8-E25AA45500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5287" y="2699392"/>
            <a:ext cx="3452596" cy="3863044"/>
          </a:xfrm>
          <a:prstGeom prst="rect">
            <a:avLst/>
          </a:prstGeom>
          <a:ln>
            <a:solidFill>
              <a:srgbClr val="00B0F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E9A548-7228-48F6-BEAF-D4752A0A510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052" y="1922931"/>
            <a:ext cx="3590640" cy="3946777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89581D20-92BF-4E77-8EA0-26902CA3EBFB}"/>
              </a:ext>
            </a:extLst>
          </p:cNvPr>
          <p:cNvSpPr txBox="1">
            <a:spLocks/>
          </p:cNvSpPr>
          <p:nvPr/>
        </p:nvSpPr>
        <p:spPr>
          <a:xfrm>
            <a:off x="5384801" y="588124"/>
            <a:ext cx="7040418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latin typeface="Comic Sans MS" panose="030F0702030302020204" pitchFamily="66" charset="0"/>
              </a:rPr>
              <a:t>Mwy</a:t>
            </a:r>
            <a:r>
              <a:rPr lang="en-GB" dirty="0" smtClean="0">
                <a:latin typeface="Comic Sans MS" panose="030F0702030302020204" pitchFamily="66" charset="0"/>
              </a:rPr>
              <a:t> am </a:t>
            </a:r>
            <a:r>
              <a:rPr lang="en-GB" dirty="0" err="1" smtClean="0">
                <a:latin typeface="Comic Sans MS" panose="030F0702030302020204" pitchFamily="66" charset="0"/>
              </a:rPr>
              <a:t>farddoniaeth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7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586388-7903-4DCC-97EA-DB821FC3AC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945" y="1511048"/>
            <a:ext cx="9615055" cy="52882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33277D-DB27-4915-94F9-C7FDCB380273}"/>
              </a:ext>
            </a:extLst>
          </p:cNvPr>
          <p:cNvSpPr/>
          <p:nvPr/>
        </p:nvSpPr>
        <p:spPr>
          <a:xfrm rot="21095468">
            <a:off x="386356" y="247679"/>
            <a:ext cx="2701212" cy="15816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</a:bodyPr>
          <a:lstStyle/>
          <a:p>
            <a:pPr algn="ctr"/>
            <a:r>
              <a:rPr lang="en-US" sz="5400" b="1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Idiomau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511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rot="20757292">
            <a:off x="666893" y="445716"/>
            <a:ext cx="296320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b="1" dirty="0" smtClean="0"/>
              <a:t>Pie Corbett &amp; Julia Strong</a:t>
            </a:r>
            <a:endParaRPr lang="en-GB" sz="3500" b="1" dirty="0"/>
          </a:p>
        </p:txBody>
      </p:sp>
      <p:sp>
        <p:nvSpPr>
          <p:cNvPr id="3" name="TextBox 2"/>
          <p:cNvSpPr txBox="1"/>
          <p:nvPr/>
        </p:nvSpPr>
        <p:spPr>
          <a:xfrm rot="20736816" flipH="1">
            <a:off x="543139" y="3273612"/>
            <a:ext cx="24338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Roz </a:t>
            </a:r>
            <a:r>
              <a:rPr lang="en-GB" sz="3200" b="1" dirty="0" smtClean="0"/>
              <a:t>Wilson -</a:t>
            </a:r>
          </a:p>
          <a:p>
            <a:r>
              <a:rPr lang="en-GB" sz="3200" b="1" dirty="0" smtClean="0"/>
              <a:t>Big Write </a:t>
            </a:r>
            <a:endParaRPr lang="en-GB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8232" y="591229"/>
            <a:ext cx="1895475" cy="14954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9621" y="934096"/>
            <a:ext cx="2924175" cy="762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046" y="2990707"/>
            <a:ext cx="2598664" cy="24201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242" y="2935705"/>
            <a:ext cx="4267200" cy="29241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82532" y="6228920"/>
            <a:ext cx="8683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“If a child can’t say it, a child can’t write it.” (Roz Wilson)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70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5304-D8A1-49BD-AA00-6C962A1A7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62745" cy="1325563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E7C21-94FF-4E8B-9057-1DEFBA88D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90688"/>
            <a:ext cx="10515600" cy="1847273"/>
          </a:xfrm>
        </p:spPr>
        <p:txBody>
          <a:bodyPr>
            <a:normAutofit/>
          </a:bodyPr>
          <a:lstStyle/>
          <a:p>
            <a:r>
              <a:rPr lang="en-US" dirty="0"/>
              <a:t>Tomlinson, F. (n.d.). </a:t>
            </a:r>
            <a:r>
              <a:rPr lang="en-US" i="1" dirty="0"/>
              <a:t>Oxford primary grammar, punctuation, and spelling dictionary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Waugh, D., Warner, C. and Waugh, R. (n.d.). </a:t>
            </a:r>
            <a:r>
              <a:rPr lang="en-US" i="1" dirty="0"/>
              <a:t>Teaching grammar, punctuation and spelling in primary schools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45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895</Words>
  <Application>Microsoft Office PowerPoint</Application>
  <PresentationFormat>Widescreen</PresentationFormat>
  <Paragraphs>139</Paragraphs>
  <Slides>29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Comic Sans MS</vt:lpstr>
      <vt:lpstr>Office Theme</vt:lpstr>
      <vt:lpstr>Acrobat Document</vt:lpstr>
      <vt:lpstr> Dysgu Saesneg mewn Ysgolion Cymraeg</vt:lpstr>
      <vt:lpstr>Phoneme</vt:lpstr>
      <vt:lpstr>Grapheme</vt:lpstr>
      <vt:lpstr>Digraph</vt:lpstr>
      <vt:lpstr>Vowel Digraph</vt:lpstr>
      <vt:lpstr>Split Vowel Digraph</vt:lpstr>
      <vt:lpstr>Trigraph</vt:lpstr>
      <vt:lpstr>Blending</vt:lpstr>
      <vt:lpstr>Segmenting</vt:lpstr>
      <vt:lpstr> Short Vowel Sound</vt:lpstr>
      <vt:lpstr>Long Vowel Sounds</vt:lpstr>
      <vt:lpstr>Phonics Quiz</vt:lpstr>
      <vt:lpstr>PowerPoint Presentation</vt:lpstr>
      <vt:lpstr>Gramadeg</vt:lpstr>
      <vt:lpstr>Gwahanol mathau o frawddegau</vt:lpstr>
      <vt:lpstr>Mwy am frawddegau</vt:lpstr>
      <vt:lpstr>PowerPoint Presentation</vt:lpstr>
      <vt:lpstr>PowerPoint Presentation</vt:lpstr>
      <vt:lpstr>Berfau</vt:lpstr>
      <vt:lpstr>PowerPoint Presentation</vt:lpstr>
      <vt:lpstr>PowerPoint Presentation</vt:lpstr>
      <vt:lpstr>Ystyr geiriau a pherthynas</vt:lpstr>
      <vt:lpstr>   Addysgu Sillafu Saesneg o Flwyddyn 3 Teaching English Spelling from Year 3 (Estyn discussion paper: Raising Standards of Spelling in English in Primary Schools)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Literacy Audit</dc:title>
  <dc:creator>Jayne Morgan</dc:creator>
  <cp:lastModifiedBy>Helen A Griffiths</cp:lastModifiedBy>
  <cp:revision>116</cp:revision>
  <cp:lastPrinted>2018-02-08T12:54:24Z</cp:lastPrinted>
  <dcterms:created xsi:type="dcterms:W3CDTF">2018-02-02T14:37:07Z</dcterms:created>
  <dcterms:modified xsi:type="dcterms:W3CDTF">2018-10-30T00:54:13Z</dcterms:modified>
</cp:coreProperties>
</file>