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1" r:id="rId4"/>
    <p:sldId id="258" r:id="rId5"/>
    <p:sldId id="259"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74" d="100"/>
          <a:sy n="74" d="100"/>
        </p:scale>
        <p:origin x="606" y="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03F8BDD-D946-4772-87E0-57488F39C09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F07F0CF-4C63-4A20-8720-93B437F30D90}">
      <dgm:prSet/>
      <dgm:spPr/>
      <dgm:t>
        <a:bodyPr/>
        <a:lstStyle/>
        <a:p>
          <a:pPr>
            <a:lnSpc>
              <a:spcPct val="100000"/>
            </a:lnSpc>
          </a:pPr>
          <a:r>
            <a:rPr lang="en-GB" dirty="0"/>
            <a:t>Identifying person care needs</a:t>
          </a:r>
          <a:endParaRPr lang="en-US" dirty="0"/>
        </a:p>
      </dgm:t>
    </dgm:pt>
    <dgm:pt modelId="{4FBA7AFD-197F-474B-838B-291C5AAE70D0}" type="parTrans" cxnId="{955F5F03-2559-4871-A4AE-06573D7673B5}">
      <dgm:prSet/>
      <dgm:spPr/>
      <dgm:t>
        <a:bodyPr/>
        <a:lstStyle/>
        <a:p>
          <a:endParaRPr lang="en-US"/>
        </a:p>
      </dgm:t>
    </dgm:pt>
    <dgm:pt modelId="{D3685EEA-CBE9-4B32-8B3B-BBC2C9A6CB07}" type="sibTrans" cxnId="{955F5F03-2559-4871-A4AE-06573D7673B5}">
      <dgm:prSet/>
      <dgm:spPr/>
      <dgm:t>
        <a:bodyPr/>
        <a:lstStyle/>
        <a:p>
          <a:pPr>
            <a:lnSpc>
              <a:spcPct val="100000"/>
            </a:lnSpc>
          </a:pPr>
          <a:endParaRPr lang="en-US"/>
        </a:p>
      </dgm:t>
    </dgm:pt>
    <dgm:pt modelId="{4B820DDA-8782-42B6-86FC-FCEEDF266E30}">
      <dgm:prSet/>
      <dgm:spPr/>
      <dgm:t>
        <a:bodyPr/>
        <a:lstStyle/>
        <a:p>
          <a:pPr>
            <a:lnSpc>
              <a:spcPct val="100000"/>
            </a:lnSpc>
          </a:pPr>
          <a:r>
            <a:rPr lang="en-GB" dirty="0"/>
            <a:t>Creating a daily schedule</a:t>
          </a:r>
          <a:endParaRPr lang="en-US" dirty="0"/>
        </a:p>
      </dgm:t>
    </dgm:pt>
    <dgm:pt modelId="{D1944B8C-83A7-4B88-BE31-2B4216680790}" type="parTrans" cxnId="{C12BC254-088E-4C13-9AA7-7BF8FFBD9408}">
      <dgm:prSet/>
      <dgm:spPr/>
      <dgm:t>
        <a:bodyPr/>
        <a:lstStyle/>
        <a:p>
          <a:endParaRPr lang="en-US"/>
        </a:p>
      </dgm:t>
    </dgm:pt>
    <dgm:pt modelId="{F7E9F462-0428-4ABE-B770-29239A4AC354}" type="sibTrans" cxnId="{C12BC254-088E-4C13-9AA7-7BF8FFBD9408}">
      <dgm:prSet/>
      <dgm:spPr/>
      <dgm:t>
        <a:bodyPr/>
        <a:lstStyle/>
        <a:p>
          <a:pPr>
            <a:lnSpc>
              <a:spcPct val="100000"/>
            </a:lnSpc>
          </a:pPr>
          <a:endParaRPr lang="en-US"/>
        </a:p>
      </dgm:t>
    </dgm:pt>
    <dgm:pt modelId="{715A4BBC-D7B6-4D58-856E-08117AD94E3C}">
      <dgm:prSet/>
      <dgm:spPr/>
      <dgm:t>
        <a:bodyPr/>
        <a:lstStyle/>
        <a:p>
          <a:pPr>
            <a:lnSpc>
              <a:spcPct val="100000"/>
            </a:lnSpc>
          </a:pPr>
          <a:r>
            <a:rPr lang="en-GB" dirty="0"/>
            <a:t>Conducting a home safety assessment</a:t>
          </a:r>
          <a:endParaRPr lang="en-US" dirty="0"/>
        </a:p>
      </dgm:t>
    </dgm:pt>
    <dgm:pt modelId="{A0B436B9-C2C3-4141-A29B-523F81D9FA97}" type="parTrans" cxnId="{7456A6FB-21C6-489C-A727-558A75E3AA6D}">
      <dgm:prSet/>
      <dgm:spPr/>
      <dgm:t>
        <a:bodyPr/>
        <a:lstStyle/>
        <a:p>
          <a:endParaRPr lang="en-US"/>
        </a:p>
      </dgm:t>
    </dgm:pt>
    <dgm:pt modelId="{EBEADE4E-C55B-4824-8CC7-1DCAD90CAC9E}" type="sibTrans" cxnId="{7456A6FB-21C6-489C-A727-558A75E3AA6D}">
      <dgm:prSet/>
      <dgm:spPr/>
      <dgm:t>
        <a:bodyPr/>
        <a:lstStyle/>
        <a:p>
          <a:pPr>
            <a:lnSpc>
              <a:spcPct val="100000"/>
            </a:lnSpc>
          </a:pPr>
          <a:endParaRPr lang="en-US"/>
        </a:p>
      </dgm:t>
    </dgm:pt>
    <dgm:pt modelId="{6BDF11ED-AE1F-4321-8980-9828003F2BE7}">
      <dgm:prSet/>
      <dgm:spPr/>
      <dgm:t>
        <a:bodyPr/>
        <a:lstStyle/>
        <a:p>
          <a:pPr>
            <a:lnSpc>
              <a:spcPct val="100000"/>
            </a:lnSpc>
          </a:pPr>
          <a:r>
            <a:rPr lang="en-GB" dirty="0"/>
            <a:t>Determining medical care needs</a:t>
          </a:r>
          <a:endParaRPr lang="en-US" dirty="0"/>
        </a:p>
      </dgm:t>
    </dgm:pt>
    <dgm:pt modelId="{C6504563-86A2-4510-85A3-F19598FDEF30}" type="parTrans" cxnId="{41626816-1692-4BAD-A966-8DECE69D15B1}">
      <dgm:prSet/>
      <dgm:spPr/>
      <dgm:t>
        <a:bodyPr/>
        <a:lstStyle/>
        <a:p>
          <a:endParaRPr lang="en-US"/>
        </a:p>
      </dgm:t>
    </dgm:pt>
    <dgm:pt modelId="{19F8E0E1-8F03-4246-B910-7EAF5574F7F8}" type="sibTrans" cxnId="{41626816-1692-4BAD-A966-8DECE69D15B1}">
      <dgm:prSet/>
      <dgm:spPr/>
      <dgm:t>
        <a:bodyPr/>
        <a:lstStyle/>
        <a:p>
          <a:pPr>
            <a:lnSpc>
              <a:spcPct val="100000"/>
            </a:lnSpc>
          </a:pPr>
          <a:endParaRPr lang="en-US"/>
        </a:p>
      </dgm:t>
    </dgm:pt>
    <dgm:pt modelId="{5C3154CE-2C63-4A83-9DF8-F752D33612D5}">
      <dgm:prSet/>
      <dgm:spPr/>
      <dgm:t>
        <a:bodyPr/>
        <a:lstStyle/>
        <a:p>
          <a:pPr>
            <a:lnSpc>
              <a:spcPct val="100000"/>
            </a:lnSpc>
          </a:pPr>
          <a:r>
            <a:rPr lang="en-GB" dirty="0"/>
            <a:t>Building your care team</a:t>
          </a:r>
          <a:endParaRPr lang="en-US" dirty="0"/>
        </a:p>
      </dgm:t>
    </dgm:pt>
    <dgm:pt modelId="{5790D9E6-8C6B-45A6-82D0-6E7ABFBD481F}" type="parTrans" cxnId="{167A7AEC-67B7-45AE-A2AA-4B2A3A4897E7}">
      <dgm:prSet/>
      <dgm:spPr/>
      <dgm:t>
        <a:bodyPr/>
        <a:lstStyle/>
        <a:p>
          <a:endParaRPr lang="en-US"/>
        </a:p>
      </dgm:t>
    </dgm:pt>
    <dgm:pt modelId="{8FE95C6D-5B8E-4F14-BCBC-DA39795303D0}" type="sibTrans" cxnId="{167A7AEC-67B7-45AE-A2AA-4B2A3A4897E7}">
      <dgm:prSet/>
      <dgm:spPr/>
      <dgm:t>
        <a:bodyPr/>
        <a:lstStyle/>
        <a:p>
          <a:pPr>
            <a:lnSpc>
              <a:spcPct val="100000"/>
            </a:lnSpc>
          </a:pPr>
          <a:endParaRPr lang="en-US"/>
        </a:p>
      </dgm:t>
    </dgm:pt>
    <dgm:pt modelId="{9100C175-1AF0-43B9-97F8-EECA1F289F52}">
      <dgm:prSet/>
      <dgm:spPr/>
      <dgm:t>
        <a:bodyPr/>
        <a:lstStyle/>
        <a:p>
          <a:pPr>
            <a:lnSpc>
              <a:spcPct val="100000"/>
            </a:lnSpc>
          </a:pPr>
          <a:r>
            <a:rPr lang="en-GB"/>
            <a:t>Determine budget costs</a:t>
          </a:r>
          <a:endParaRPr lang="en-US"/>
        </a:p>
      </dgm:t>
    </dgm:pt>
    <dgm:pt modelId="{94D30E2C-77B2-44D6-9D35-FFF18943451C}" type="parTrans" cxnId="{18A75CEB-F2FB-4482-B25C-631BC58C1AFA}">
      <dgm:prSet/>
      <dgm:spPr/>
      <dgm:t>
        <a:bodyPr/>
        <a:lstStyle/>
        <a:p>
          <a:endParaRPr lang="en-US"/>
        </a:p>
      </dgm:t>
    </dgm:pt>
    <dgm:pt modelId="{ABF69C0E-9E61-4839-9C97-C1FA30FE4CE7}" type="sibTrans" cxnId="{18A75CEB-F2FB-4482-B25C-631BC58C1AFA}">
      <dgm:prSet/>
      <dgm:spPr/>
      <dgm:t>
        <a:bodyPr/>
        <a:lstStyle/>
        <a:p>
          <a:endParaRPr lang="en-US"/>
        </a:p>
      </dgm:t>
    </dgm:pt>
    <dgm:pt modelId="{B99C98F4-BBB7-46A3-9316-66280811D74D}" type="pres">
      <dgm:prSet presAssocID="{A03F8BDD-D946-4772-87E0-57488F39C090}" presName="root" presStyleCnt="0">
        <dgm:presLayoutVars>
          <dgm:dir/>
          <dgm:resizeHandles val="exact"/>
        </dgm:presLayoutVars>
      </dgm:prSet>
      <dgm:spPr/>
    </dgm:pt>
    <dgm:pt modelId="{0DD3FA0C-D99D-4201-81BE-26C3BD436ADD}" type="pres">
      <dgm:prSet presAssocID="{A03F8BDD-D946-4772-87E0-57488F39C090}" presName="container" presStyleCnt="0">
        <dgm:presLayoutVars>
          <dgm:dir/>
          <dgm:resizeHandles val="exact"/>
        </dgm:presLayoutVars>
      </dgm:prSet>
      <dgm:spPr/>
    </dgm:pt>
    <dgm:pt modelId="{9F38DDDD-8366-4133-8C9F-5CAA9324AC0E}" type="pres">
      <dgm:prSet presAssocID="{6F07F0CF-4C63-4A20-8720-93B437F30D90}" presName="compNode" presStyleCnt="0"/>
      <dgm:spPr/>
    </dgm:pt>
    <dgm:pt modelId="{47500968-C954-4A1E-A4D3-DC8F26774DA7}" type="pres">
      <dgm:prSet presAssocID="{6F07F0CF-4C63-4A20-8720-93B437F30D90}" presName="iconBgRect" presStyleLbl="bgShp" presStyleIdx="0" presStyleCnt="6"/>
      <dgm:spPr/>
    </dgm:pt>
    <dgm:pt modelId="{F8F15E84-2B48-400E-AFD8-EE1F9F1C5357}" type="pres">
      <dgm:prSet presAssocID="{6F07F0CF-4C63-4A20-8720-93B437F30D90}"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C236D4B-4F2F-4834-9396-C15BD2668AD7}" type="pres">
      <dgm:prSet presAssocID="{6F07F0CF-4C63-4A20-8720-93B437F30D90}" presName="spaceRect" presStyleCnt="0"/>
      <dgm:spPr/>
    </dgm:pt>
    <dgm:pt modelId="{6153B124-4C2C-446B-99FF-808862C0F5C4}" type="pres">
      <dgm:prSet presAssocID="{6F07F0CF-4C63-4A20-8720-93B437F30D90}" presName="textRect" presStyleLbl="revTx" presStyleIdx="0" presStyleCnt="6">
        <dgm:presLayoutVars>
          <dgm:chMax val="1"/>
          <dgm:chPref val="1"/>
        </dgm:presLayoutVars>
      </dgm:prSet>
      <dgm:spPr/>
    </dgm:pt>
    <dgm:pt modelId="{03AD58B6-C256-43BE-ACBD-D4F97FF66FD1}" type="pres">
      <dgm:prSet presAssocID="{D3685EEA-CBE9-4B32-8B3B-BBC2C9A6CB07}" presName="sibTrans" presStyleLbl="sibTrans2D1" presStyleIdx="0" presStyleCnt="0"/>
      <dgm:spPr/>
    </dgm:pt>
    <dgm:pt modelId="{4D43F2D6-4C38-41FF-8AD0-BE1E7DE9C7FC}" type="pres">
      <dgm:prSet presAssocID="{4B820DDA-8782-42B6-86FC-FCEEDF266E30}" presName="compNode" presStyleCnt="0"/>
      <dgm:spPr/>
    </dgm:pt>
    <dgm:pt modelId="{261BD789-3E86-4AAE-972E-7797A5642B57}" type="pres">
      <dgm:prSet presAssocID="{4B820DDA-8782-42B6-86FC-FCEEDF266E30}" presName="iconBgRect" presStyleLbl="bgShp" presStyleIdx="1" presStyleCnt="6"/>
      <dgm:spPr/>
    </dgm:pt>
    <dgm:pt modelId="{9E447BC0-66D0-4BA1-B978-29A02B8CA8D0}" type="pres">
      <dgm:prSet presAssocID="{4B820DDA-8782-42B6-86FC-FCEEDF266E30}"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aily Calendar"/>
        </a:ext>
      </dgm:extLst>
    </dgm:pt>
    <dgm:pt modelId="{F9982B1D-9AA1-4337-B179-608E4B62E96B}" type="pres">
      <dgm:prSet presAssocID="{4B820DDA-8782-42B6-86FC-FCEEDF266E30}" presName="spaceRect" presStyleCnt="0"/>
      <dgm:spPr/>
    </dgm:pt>
    <dgm:pt modelId="{2808EB7C-B211-4BB5-A75E-C939BE8BC5E1}" type="pres">
      <dgm:prSet presAssocID="{4B820DDA-8782-42B6-86FC-FCEEDF266E30}" presName="textRect" presStyleLbl="revTx" presStyleIdx="1" presStyleCnt="6">
        <dgm:presLayoutVars>
          <dgm:chMax val="1"/>
          <dgm:chPref val="1"/>
        </dgm:presLayoutVars>
      </dgm:prSet>
      <dgm:spPr/>
    </dgm:pt>
    <dgm:pt modelId="{3C69B63E-2C49-4B49-9149-37457EA758F9}" type="pres">
      <dgm:prSet presAssocID="{F7E9F462-0428-4ABE-B770-29239A4AC354}" presName="sibTrans" presStyleLbl="sibTrans2D1" presStyleIdx="0" presStyleCnt="0"/>
      <dgm:spPr/>
    </dgm:pt>
    <dgm:pt modelId="{6CACEEE6-1BCC-41A9-8E7B-DD5F43E2663A}" type="pres">
      <dgm:prSet presAssocID="{715A4BBC-D7B6-4D58-856E-08117AD94E3C}" presName="compNode" presStyleCnt="0"/>
      <dgm:spPr/>
    </dgm:pt>
    <dgm:pt modelId="{78F61257-8D13-4520-BB33-88F2CB553234}" type="pres">
      <dgm:prSet presAssocID="{715A4BBC-D7B6-4D58-856E-08117AD94E3C}" presName="iconBgRect" presStyleLbl="bgShp" presStyleIdx="2" presStyleCnt="6"/>
      <dgm:spPr/>
    </dgm:pt>
    <dgm:pt modelId="{74BA3A22-EC1C-4F7D-8563-F198D1B9A581}" type="pres">
      <dgm:prSet presAssocID="{715A4BBC-D7B6-4D58-856E-08117AD94E3C}"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60BF2AE6-C5AD-489E-874C-806B31B86479}" type="pres">
      <dgm:prSet presAssocID="{715A4BBC-D7B6-4D58-856E-08117AD94E3C}" presName="spaceRect" presStyleCnt="0"/>
      <dgm:spPr/>
    </dgm:pt>
    <dgm:pt modelId="{027B63F1-839F-48FD-8FA3-A0BDEF7B2B9D}" type="pres">
      <dgm:prSet presAssocID="{715A4BBC-D7B6-4D58-856E-08117AD94E3C}" presName="textRect" presStyleLbl="revTx" presStyleIdx="2" presStyleCnt="6">
        <dgm:presLayoutVars>
          <dgm:chMax val="1"/>
          <dgm:chPref val="1"/>
        </dgm:presLayoutVars>
      </dgm:prSet>
      <dgm:spPr/>
    </dgm:pt>
    <dgm:pt modelId="{9E6034D0-4920-4E95-BC2A-A2FFA2C0ACA8}" type="pres">
      <dgm:prSet presAssocID="{EBEADE4E-C55B-4824-8CC7-1DCAD90CAC9E}" presName="sibTrans" presStyleLbl="sibTrans2D1" presStyleIdx="0" presStyleCnt="0"/>
      <dgm:spPr/>
    </dgm:pt>
    <dgm:pt modelId="{938990D7-1BE3-4B59-A6A7-088B378DD4E3}" type="pres">
      <dgm:prSet presAssocID="{6BDF11ED-AE1F-4321-8980-9828003F2BE7}" presName="compNode" presStyleCnt="0"/>
      <dgm:spPr/>
    </dgm:pt>
    <dgm:pt modelId="{90318DAF-DB3D-47A4-BA26-9DB505F93F56}" type="pres">
      <dgm:prSet presAssocID="{6BDF11ED-AE1F-4321-8980-9828003F2BE7}" presName="iconBgRect" presStyleLbl="bgShp" presStyleIdx="3" presStyleCnt="6"/>
      <dgm:spPr/>
    </dgm:pt>
    <dgm:pt modelId="{39B4DD2F-1E01-425A-A8AB-A131B22D3089}" type="pres">
      <dgm:prSet presAssocID="{6BDF11ED-AE1F-4321-8980-9828003F2BE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2AF22723-723D-475A-A2E8-F6F731C6872D}" type="pres">
      <dgm:prSet presAssocID="{6BDF11ED-AE1F-4321-8980-9828003F2BE7}" presName="spaceRect" presStyleCnt="0"/>
      <dgm:spPr/>
    </dgm:pt>
    <dgm:pt modelId="{B67CE882-57F4-4FB9-968E-B1DAE4AB574B}" type="pres">
      <dgm:prSet presAssocID="{6BDF11ED-AE1F-4321-8980-9828003F2BE7}" presName="textRect" presStyleLbl="revTx" presStyleIdx="3" presStyleCnt="6">
        <dgm:presLayoutVars>
          <dgm:chMax val="1"/>
          <dgm:chPref val="1"/>
        </dgm:presLayoutVars>
      </dgm:prSet>
      <dgm:spPr/>
    </dgm:pt>
    <dgm:pt modelId="{85D79FDD-EC3F-4FCE-96E5-076C83320615}" type="pres">
      <dgm:prSet presAssocID="{19F8E0E1-8F03-4246-B910-7EAF5574F7F8}" presName="sibTrans" presStyleLbl="sibTrans2D1" presStyleIdx="0" presStyleCnt="0"/>
      <dgm:spPr/>
    </dgm:pt>
    <dgm:pt modelId="{CEC8BFCE-BF47-4697-B8F3-96CC573481FF}" type="pres">
      <dgm:prSet presAssocID="{5C3154CE-2C63-4A83-9DF8-F752D33612D5}" presName="compNode" presStyleCnt="0"/>
      <dgm:spPr/>
    </dgm:pt>
    <dgm:pt modelId="{F8189AFD-22EC-4595-93FA-C40496A36514}" type="pres">
      <dgm:prSet presAssocID="{5C3154CE-2C63-4A83-9DF8-F752D33612D5}" presName="iconBgRect" presStyleLbl="bgShp" presStyleIdx="4" presStyleCnt="6"/>
      <dgm:spPr/>
    </dgm:pt>
    <dgm:pt modelId="{BEF00564-9A5A-4852-BE69-F27EFBF8CCB3}" type="pres">
      <dgm:prSet presAssocID="{5C3154CE-2C63-4A83-9DF8-F752D33612D5}"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08B47343-79FC-47E8-A152-26427047177D}" type="pres">
      <dgm:prSet presAssocID="{5C3154CE-2C63-4A83-9DF8-F752D33612D5}" presName="spaceRect" presStyleCnt="0"/>
      <dgm:spPr/>
    </dgm:pt>
    <dgm:pt modelId="{6D3C621D-1377-4331-94FB-4B86E57B46F9}" type="pres">
      <dgm:prSet presAssocID="{5C3154CE-2C63-4A83-9DF8-F752D33612D5}" presName="textRect" presStyleLbl="revTx" presStyleIdx="4" presStyleCnt="6">
        <dgm:presLayoutVars>
          <dgm:chMax val="1"/>
          <dgm:chPref val="1"/>
        </dgm:presLayoutVars>
      </dgm:prSet>
      <dgm:spPr/>
    </dgm:pt>
    <dgm:pt modelId="{723F43BC-A744-4A79-BD7C-683F8274C28A}" type="pres">
      <dgm:prSet presAssocID="{8FE95C6D-5B8E-4F14-BCBC-DA39795303D0}" presName="sibTrans" presStyleLbl="sibTrans2D1" presStyleIdx="0" presStyleCnt="0"/>
      <dgm:spPr/>
    </dgm:pt>
    <dgm:pt modelId="{641608EC-B88D-4756-B146-0D33D2CD00EF}" type="pres">
      <dgm:prSet presAssocID="{9100C175-1AF0-43B9-97F8-EECA1F289F52}" presName="compNode" presStyleCnt="0"/>
      <dgm:spPr/>
    </dgm:pt>
    <dgm:pt modelId="{2C7AD662-69E6-40DF-BE8E-2E35F523AB99}" type="pres">
      <dgm:prSet presAssocID="{9100C175-1AF0-43B9-97F8-EECA1F289F52}" presName="iconBgRect" presStyleLbl="bgShp" presStyleIdx="5" presStyleCnt="6"/>
      <dgm:spPr/>
    </dgm:pt>
    <dgm:pt modelId="{CEFC0CEE-ABCF-4ED2-B2FB-EE7C6F8873F5}" type="pres">
      <dgm:prSet presAssocID="{9100C175-1AF0-43B9-97F8-EECA1F289F52}"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Money"/>
        </a:ext>
      </dgm:extLst>
    </dgm:pt>
    <dgm:pt modelId="{1443053F-EDCC-480A-AE88-779A9E12CC13}" type="pres">
      <dgm:prSet presAssocID="{9100C175-1AF0-43B9-97F8-EECA1F289F52}" presName="spaceRect" presStyleCnt="0"/>
      <dgm:spPr/>
    </dgm:pt>
    <dgm:pt modelId="{89DD31E2-5423-4FF7-BE7F-E854F63A7003}" type="pres">
      <dgm:prSet presAssocID="{9100C175-1AF0-43B9-97F8-EECA1F289F52}" presName="textRect" presStyleLbl="revTx" presStyleIdx="5" presStyleCnt="6">
        <dgm:presLayoutVars>
          <dgm:chMax val="1"/>
          <dgm:chPref val="1"/>
        </dgm:presLayoutVars>
      </dgm:prSet>
      <dgm:spPr/>
    </dgm:pt>
  </dgm:ptLst>
  <dgm:cxnLst>
    <dgm:cxn modelId="{955F5F03-2559-4871-A4AE-06573D7673B5}" srcId="{A03F8BDD-D946-4772-87E0-57488F39C090}" destId="{6F07F0CF-4C63-4A20-8720-93B437F30D90}" srcOrd="0" destOrd="0" parTransId="{4FBA7AFD-197F-474B-838B-291C5AAE70D0}" sibTransId="{D3685EEA-CBE9-4B32-8B3B-BBC2C9A6CB07}"/>
    <dgm:cxn modelId="{41626816-1692-4BAD-A966-8DECE69D15B1}" srcId="{A03F8BDD-D946-4772-87E0-57488F39C090}" destId="{6BDF11ED-AE1F-4321-8980-9828003F2BE7}" srcOrd="3" destOrd="0" parTransId="{C6504563-86A2-4510-85A3-F19598FDEF30}" sibTransId="{19F8E0E1-8F03-4246-B910-7EAF5574F7F8}"/>
    <dgm:cxn modelId="{774B5B25-2E4F-4FDF-AA42-27B8EAAC4578}" type="presOf" srcId="{19F8E0E1-8F03-4246-B910-7EAF5574F7F8}" destId="{85D79FDD-EC3F-4FCE-96E5-076C83320615}" srcOrd="0" destOrd="0" presId="urn:microsoft.com/office/officeart/2018/2/layout/IconCircleList"/>
    <dgm:cxn modelId="{3CD6DC36-03DE-4F35-9D19-8E6A4731FF1D}" type="presOf" srcId="{9100C175-1AF0-43B9-97F8-EECA1F289F52}" destId="{89DD31E2-5423-4FF7-BE7F-E854F63A7003}" srcOrd="0" destOrd="0" presId="urn:microsoft.com/office/officeart/2018/2/layout/IconCircleList"/>
    <dgm:cxn modelId="{C12BC254-088E-4C13-9AA7-7BF8FFBD9408}" srcId="{A03F8BDD-D946-4772-87E0-57488F39C090}" destId="{4B820DDA-8782-42B6-86FC-FCEEDF266E30}" srcOrd="1" destOrd="0" parTransId="{D1944B8C-83A7-4B88-BE31-2B4216680790}" sibTransId="{F7E9F462-0428-4ABE-B770-29239A4AC354}"/>
    <dgm:cxn modelId="{87D1CD55-A6C4-4764-BC9E-1ED641A86680}" type="presOf" srcId="{6BDF11ED-AE1F-4321-8980-9828003F2BE7}" destId="{B67CE882-57F4-4FB9-968E-B1DAE4AB574B}" srcOrd="0" destOrd="0" presId="urn:microsoft.com/office/officeart/2018/2/layout/IconCircleList"/>
    <dgm:cxn modelId="{3F8C4F80-01C4-4657-8DE3-0A26F0A9D62B}" type="presOf" srcId="{715A4BBC-D7B6-4D58-856E-08117AD94E3C}" destId="{027B63F1-839F-48FD-8FA3-A0BDEF7B2B9D}" srcOrd="0" destOrd="0" presId="urn:microsoft.com/office/officeart/2018/2/layout/IconCircleList"/>
    <dgm:cxn modelId="{44253A85-AB52-4DA8-8FAE-904AB7176E67}" type="presOf" srcId="{6F07F0CF-4C63-4A20-8720-93B437F30D90}" destId="{6153B124-4C2C-446B-99FF-808862C0F5C4}" srcOrd="0" destOrd="0" presId="urn:microsoft.com/office/officeart/2018/2/layout/IconCircleList"/>
    <dgm:cxn modelId="{CE47BB88-3B62-49A2-9321-9F32D166BE4F}" type="presOf" srcId="{D3685EEA-CBE9-4B32-8B3B-BBC2C9A6CB07}" destId="{03AD58B6-C256-43BE-ACBD-D4F97FF66FD1}" srcOrd="0" destOrd="0" presId="urn:microsoft.com/office/officeart/2018/2/layout/IconCircleList"/>
    <dgm:cxn modelId="{9B3FA18C-E2D7-42AE-BA7A-E92ED9A31152}" type="presOf" srcId="{4B820DDA-8782-42B6-86FC-FCEEDF266E30}" destId="{2808EB7C-B211-4BB5-A75E-C939BE8BC5E1}" srcOrd="0" destOrd="0" presId="urn:microsoft.com/office/officeart/2018/2/layout/IconCircleList"/>
    <dgm:cxn modelId="{FB132B94-3EC6-4598-997A-7670CAA9F184}" type="presOf" srcId="{EBEADE4E-C55B-4824-8CC7-1DCAD90CAC9E}" destId="{9E6034D0-4920-4E95-BC2A-A2FFA2C0ACA8}" srcOrd="0" destOrd="0" presId="urn:microsoft.com/office/officeart/2018/2/layout/IconCircleList"/>
    <dgm:cxn modelId="{EB27759C-6A75-4A13-89E0-72731DB66E35}" type="presOf" srcId="{A03F8BDD-D946-4772-87E0-57488F39C090}" destId="{B99C98F4-BBB7-46A3-9316-66280811D74D}" srcOrd="0" destOrd="0" presId="urn:microsoft.com/office/officeart/2018/2/layout/IconCircleList"/>
    <dgm:cxn modelId="{C8E6BBEA-74FB-4A45-BB47-600B87230750}" type="presOf" srcId="{F7E9F462-0428-4ABE-B770-29239A4AC354}" destId="{3C69B63E-2C49-4B49-9149-37457EA758F9}" srcOrd="0" destOrd="0" presId="urn:microsoft.com/office/officeart/2018/2/layout/IconCircleList"/>
    <dgm:cxn modelId="{18A75CEB-F2FB-4482-B25C-631BC58C1AFA}" srcId="{A03F8BDD-D946-4772-87E0-57488F39C090}" destId="{9100C175-1AF0-43B9-97F8-EECA1F289F52}" srcOrd="5" destOrd="0" parTransId="{94D30E2C-77B2-44D6-9D35-FFF18943451C}" sibTransId="{ABF69C0E-9E61-4839-9C97-C1FA30FE4CE7}"/>
    <dgm:cxn modelId="{167A7AEC-67B7-45AE-A2AA-4B2A3A4897E7}" srcId="{A03F8BDD-D946-4772-87E0-57488F39C090}" destId="{5C3154CE-2C63-4A83-9DF8-F752D33612D5}" srcOrd="4" destOrd="0" parTransId="{5790D9E6-8C6B-45A6-82D0-6E7ABFBD481F}" sibTransId="{8FE95C6D-5B8E-4F14-BCBC-DA39795303D0}"/>
    <dgm:cxn modelId="{7456A6FB-21C6-489C-A727-558A75E3AA6D}" srcId="{A03F8BDD-D946-4772-87E0-57488F39C090}" destId="{715A4BBC-D7B6-4D58-856E-08117AD94E3C}" srcOrd="2" destOrd="0" parTransId="{A0B436B9-C2C3-4141-A29B-523F81D9FA97}" sibTransId="{EBEADE4E-C55B-4824-8CC7-1DCAD90CAC9E}"/>
    <dgm:cxn modelId="{C1AA0EFD-1F1E-4347-80BA-99E48413D24F}" type="presOf" srcId="{5C3154CE-2C63-4A83-9DF8-F752D33612D5}" destId="{6D3C621D-1377-4331-94FB-4B86E57B46F9}" srcOrd="0" destOrd="0" presId="urn:microsoft.com/office/officeart/2018/2/layout/IconCircleList"/>
    <dgm:cxn modelId="{5D4AD3FF-21A9-4F6F-AF77-91A7DC737DD8}" type="presOf" srcId="{8FE95C6D-5B8E-4F14-BCBC-DA39795303D0}" destId="{723F43BC-A744-4A79-BD7C-683F8274C28A}" srcOrd="0" destOrd="0" presId="urn:microsoft.com/office/officeart/2018/2/layout/IconCircleList"/>
    <dgm:cxn modelId="{EB121115-B95A-432F-9EF2-67B80E4E69F4}" type="presParOf" srcId="{B99C98F4-BBB7-46A3-9316-66280811D74D}" destId="{0DD3FA0C-D99D-4201-81BE-26C3BD436ADD}" srcOrd="0" destOrd="0" presId="urn:microsoft.com/office/officeart/2018/2/layout/IconCircleList"/>
    <dgm:cxn modelId="{C6796C11-6892-4B19-B616-4FF519766D92}" type="presParOf" srcId="{0DD3FA0C-D99D-4201-81BE-26C3BD436ADD}" destId="{9F38DDDD-8366-4133-8C9F-5CAA9324AC0E}" srcOrd="0" destOrd="0" presId="urn:microsoft.com/office/officeart/2018/2/layout/IconCircleList"/>
    <dgm:cxn modelId="{F5B933DE-B05E-4182-BC0B-4FED3A37C88E}" type="presParOf" srcId="{9F38DDDD-8366-4133-8C9F-5CAA9324AC0E}" destId="{47500968-C954-4A1E-A4D3-DC8F26774DA7}" srcOrd="0" destOrd="0" presId="urn:microsoft.com/office/officeart/2018/2/layout/IconCircleList"/>
    <dgm:cxn modelId="{145D4CC7-096D-441D-8025-1992B5DA44F1}" type="presParOf" srcId="{9F38DDDD-8366-4133-8C9F-5CAA9324AC0E}" destId="{F8F15E84-2B48-400E-AFD8-EE1F9F1C5357}" srcOrd="1" destOrd="0" presId="urn:microsoft.com/office/officeart/2018/2/layout/IconCircleList"/>
    <dgm:cxn modelId="{80B3B15B-CB44-4740-AB98-D7DB30489F19}" type="presParOf" srcId="{9F38DDDD-8366-4133-8C9F-5CAA9324AC0E}" destId="{0C236D4B-4F2F-4834-9396-C15BD2668AD7}" srcOrd="2" destOrd="0" presId="urn:microsoft.com/office/officeart/2018/2/layout/IconCircleList"/>
    <dgm:cxn modelId="{3A20721C-1CA0-4E71-B802-40A9C004F6A2}" type="presParOf" srcId="{9F38DDDD-8366-4133-8C9F-5CAA9324AC0E}" destId="{6153B124-4C2C-446B-99FF-808862C0F5C4}" srcOrd="3" destOrd="0" presId="urn:microsoft.com/office/officeart/2018/2/layout/IconCircleList"/>
    <dgm:cxn modelId="{1CFBC36A-1E0F-433D-A474-4009958C8E28}" type="presParOf" srcId="{0DD3FA0C-D99D-4201-81BE-26C3BD436ADD}" destId="{03AD58B6-C256-43BE-ACBD-D4F97FF66FD1}" srcOrd="1" destOrd="0" presId="urn:microsoft.com/office/officeart/2018/2/layout/IconCircleList"/>
    <dgm:cxn modelId="{C0339127-1E5E-41DD-A4FE-2D502C756D9A}" type="presParOf" srcId="{0DD3FA0C-D99D-4201-81BE-26C3BD436ADD}" destId="{4D43F2D6-4C38-41FF-8AD0-BE1E7DE9C7FC}" srcOrd="2" destOrd="0" presId="urn:microsoft.com/office/officeart/2018/2/layout/IconCircleList"/>
    <dgm:cxn modelId="{5B7D9EFB-D2D4-4E48-A8FF-13E0AF08A842}" type="presParOf" srcId="{4D43F2D6-4C38-41FF-8AD0-BE1E7DE9C7FC}" destId="{261BD789-3E86-4AAE-972E-7797A5642B57}" srcOrd="0" destOrd="0" presId="urn:microsoft.com/office/officeart/2018/2/layout/IconCircleList"/>
    <dgm:cxn modelId="{561E696B-EC15-4A1B-BC71-E9EA00F0BD26}" type="presParOf" srcId="{4D43F2D6-4C38-41FF-8AD0-BE1E7DE9C7FC}" destId="{9E447BC0-66D0-4BA1-B978-29A02B8CA8D0}" srcOrd="1" destOrd="0" presId="urn:microsoft.com/office/officeart/2018/2/layout/IconCircleList"/>
    <dgm:cxn modelId="{5D8A79CF-A5EE-4B38-B380-5B0C190B7BC2}" type="presParOf" srcId="{4D43F2D6-4C38-41FF-8AD0-BE1E7DE9C7FC}" destId="{F9982B1D-9AA1-4337-B179-608E4B62E96B}" srcOrd="2" destOrd="0" presId="urn:microsoft.com/office/officeart/2018/2/layout/IconCircleList"/>
    <dgm:cxn modelId="{A38DE48C-3294-4FD6-9116-C9D770138933}" type="presParOf" srcId="{4D43F2D6-4C38-41FF-8AD0-BE1E7DE9C7FC}" destId="{2808EB7C-B211-4BB5-A75E-C939BE8BC5E1}" srcOrd="3" destOrd="0" presId="urn:microsoft.com/office/officeart/2018/2/layout/IconCircleList"/>
    <dgm:cxn modelId="{3DB57FD6-EEBA-4926-8881-45C75A22BEAC}" type="presParOf" srcId="{0DD3FA0C-D99D-4201-81BE-26C3BD436ADD}" destId="{3C69B63E-2C49-4B49-9149-37457EA758F9}" srcOrd="3" destOrd="0" presId="urn:microsoft.com/office/officeart/2018/2/layout/IconCircleList"/>
    <dgm:cxn modelId="{2A351255-CFAF-4B4C-ABA1-24DC019C4248}" type="presParOf" srcId="{0DD3FA0C-D99D-4201-81BE-26C3BD436ADD}" destId="{6CACEEE6-1BCC-41A9-8E7B-DD5F43E2663A}" srcOrd="4" destOrd="0" presId="urn:microsoft.com/office/officeart/2018/2/layout/IconCircleList"/>
    <dgm:cxn modelId="{D86FB454-CB29-4990-83C4-DAB2FE7B66C4}" type="presParOf" srcId="{6CACEEE6-1BCC-41A9-8E7B-DD5F43E2663A}" destId="{78F61257-8D13-4520-BB33-88F2CB553234}" srcOrd="0" destOrd="0" presId="urn:microsoft.com/office/officeart/2018/2/layout/IconCircleList"/>
    <dgm:cxn modelId="{5F5EA6D4-972A-4D7F-80B7-3B05990CFD54}" type="presParOf" srcId="{6CACEEE6-1BCC-41A9-8E7B-DD5F43E2663A}" destId="{74BA3A22-EC1C-4F7D-8563-F198D1B9A581}" srcOrd="1" destOrd="0" presId="urn:microsoft.com/office/officeart/2018/2/layout/IconCircleList"/>
    <dgm:cxn modelId="{4DDA11A0-ED3F-47E3-A2BE-08FCABBFA08D}" type="presParOf" srcId="{6CACEEE6-1BCC-41A9-8E7B-DD5F43E2663A}" destId="{60BF2AE6-C5AD-489E-874C-806B31B86479}" srcOrd="2" destOrd="0" presId="urn:microsoft.com/office/officeart/2018/2/layout/IconCircleList"/>
    <dgm:cxn modelId="{8CE3C1B9-81D7-4093-BF2B-19B128F90763}" type="presParOf" srcId="{6CACEEE6-1BCC-41A9-8E7B-DD5F43E2663A}" destId="{027B63F1-839F-48FD-8FA3-A0BDEF7B2B9D}" srcOrd="3" destOrd="0" presId="urn:microsoft.com/office/officeart/2018/2/layout/IconCircleList"/>
    <dgm:cxn modelId="{C0FFBE55-618B-49BB-A55D-8E307FA3DF99}" type="presParOf" srcId="{0DD3FA0C-D99D-4201-81BE-26C3BD436ADD}" destId="{9E6034D0-4920-4E95-BC2A-A2FFA2C0ACA8}" srcOrd="5" destOrd="0" presId="urn:microsoft.com/office/officeart/2018/2/layout/IconCircleList"/>
    <dgm:cxn modelId="{CFE9E867-A61F-4AEA-9354-43545B14C825}" type="presParOf" srcId="{0DD3FA0C-D99D-4201-81BE-26C3BD436ADD}" destId="{938990D7-1BE3-4B59-A6A7-088B378DD4E3}" srcOrd="6" destOrd="0" presId="urn:microsoft.com/office/officeart/2018/2/layout/IconCircleList"/>
    <dgm:cxn modelId="{A536B2C4-0D4A-4DE8-B05D-2CEC6BD78D7C}" type="presParOf" srcId="{938990D7-1BE3-4B59-A6A7-088B378DD4E3}" destId="{90318DAF-DB3D-47A4-BA26-9DB505F93F56}" srcOrd="0" destOrd="0" presId="urn:microsoft.com/office/officeart/2018/2/layout/IconCircleList"/>
    <dgm:cxn modelId="{237D2B1B-F988-4D02-B9ED-EFFFF906A909}" type="presParOf" srcId="{938990D7-1BE3-4B59-A6A7-088B378DD4E3}" destId="{39B4DD2F-1E01-425A-A8AB-A131B22D3089}" srcOrd="1" destOrd="0" presId="urn:microsoft.com/office/officeart/2018/2/layout/IconCircleList"/>
    <dgm:cxn modelId="{EB7D9D70-EE91-4AB5-9470-AB96F3C79F2A}" type="presParOf" srcId="{938990D7-1BE3-4B59-A6A7-088B378DD4E3}" destId="{2AF22723-723D-475A-A2E8-F6F731C6872D}" srcOrd="2" destOrd="0" presId="urn:microsoft.com/office/officeart/2018/2/layout/IconCircleList"/>
    <dgm:cxn modelId="{AD96C63A-F2E7-4F83-9212-5F5AE1345063}" type="presParOf" srcId="{938990D7-1BE3-4B59-A6A7-088B378DD4E3}" destId="{B67CE882-57F4-4FB9-968E-B1DAE4AB574B}" srcOrd="3" destOrd="0" presId="urn:microsoft.com/office/officeart/2018/2/layout/IconCircleList"/>
    <dgm:cxn modelId="{2CD20AE1-6562-4168-987A-C0D9950E9465}" type="presParOf" srcId="{0DD3FA0C-D99D-4201-81BE-26C3BD436ADD}" destId="{85D79FDD-EC3F-4FCE-96E5-076C83320615}" srcOrd="7" destOrd="0" presId="urn:microsoft.com/office/officeart/2018/2/layout/IconCircleList"/>
    <dgm:cxn modelId="{9905B521-BC42-4A34-AA30-B6B12DFBE334}" type="presParOf" srcId="{0DD3FA0C-D99D-4201-81BE-26C3BD436ADD}" destId="{CEC8BFCE-BF47-4697-B8F3-96CC573481FF}" srcOrd="8" destOrd="0" presId="urn:microsoft.com/office/officeart/2018/2/layout/IconCircleList"/>
    <dgm:cxn modelId="{6AE9FF7F-1DD0-4FEA-AD87-9C2CCFF367F8}" type="presParOf" srcId="{CEC8BFCE-BF47-4697-B8F3-96CC573481FF}" destId="{F8189AFD-22EC-4595-93FA-C40496A36514}" srcOrd="0" destOrd="0" presId="urn:microsoft.com/office/officeart/2018/2/layout/IconCircleList"/>
    <dgm:cxn modelId="{2B4CCA48-F669-4612-B3C8-A9E0D88D543B}" type="presParOf" srcId="{CEC8BFCE-BF47-4697-B8F3-96CC573481FF}" destId="{BEF00564-9A5A-4852-BE69-F27EFBF8CCB3}" srcOrd="1" destOrd="0" presId="urn:microsoft.com/office/officeart/2018/2/layout/IconCircleList"/>
    <dgm:cxn modelId="{E7401F34-3CC6-43F7-9EA4-450D311EA284}" type="presParOf" srcId="{CEC8BFCE-BF47-4697-B8F3-96CC573481FF}" destId="{08B47343-79FC-47E8-A152-26427047177D}" srcOrd="2" destOrd="0" presId="urn:microsoft.com/office/officeart/2018/2/layout/IconCircleList"/>
    <dgm:cxn modelId="{7F848F15-E258-46D2-B5E7-60B5667FF473}" type="presParOf" srcId="{CEC8BFCE-BF47-4697-B8F3-96CC573481FF}" destId="{6D3C621D-1377-4331-94FB-4B86E57B46F9}" srcOrd="3" destOrd="0" presId="urn:microsoft.com/office/officeart/2018/2/layout/IconCircleList"/>
    <dgm:cxn modelId="{81AAA53D-673D-495C-A51B-166B4B00FA03}" type="presParOf" srcId="{0DD3FA0C-D99D-4201-81BE-26C3BD436ADD}" destId="{723F43BC-A744-4A79-BD7C-683F8274C28A}" srcOrd="9" destOrd="0" presId="urn:microsoft.com/office/officeart/2018/2/layout/IconCircleList"/>
    <dgm:cxn modelId="{40DA76E9-B09D-458F-871F-815D85A33C29}" type="presParOf" srcId="{0DD3FA0C-D99D-4201-81BE-26C3BD436ADD}" destId="{641608EC-B88D-4756-B146-0D33D2CD00EF}" srcOrd="10" destOrd="0" presId="urn:microsoft.com/office/officeart/2018/2/layout/IconCircleList"/>
    <dgm:cxn modelId="{4F9CFB99-CBB8-4440-8FDE-6376A901A8EB}" type="presParOf" srcId="{641608EC-B88D-4756-B146-0D33D2CD00EF}" destId="{2C7AD662-69E6-40DF-BE8E-2E35F523AB99}" srcOrd="0" destOrd="0" presId="urn:microsoft.com/office/officeart/2018/2/layout/IconCircleList"/>
    <dgm:cxn modelId="{4F87D7AD-9696-47E6-9FD7-B21FA028559D}" type="presParOf" srcId="{641608EC-B88D-4756-B146-0D33D2CD00EF}" destId="{CEFC0CEE-ABCF-4ED2-B2FB-EE7C6F8873F5}" srcOrd="1" destOrd="0" presId="urn:microsoft.com/office/officeart/2018/2/layout/IconCircleList"/>
    <dgm:cxn modelId="{9EB32D89-A4B6-4CAF-84F3-128AA74AA64D}" type="presParOf" srcId="{641608EC-B88D-4756-B146-0D33D2CD00EF}" destId="{1443053F-EDCC-480A-AE88-779A9E12CC13}" srcOrd="2" destOrd="0" presId="urn:microsoft.com/office/officeart/2018/2/layout/IconCircleList"/>
    <dgm:cxn modelId="{07249E7A-38FF-4916-829B-F09AFCB1E08F}" type="presParOf" srcId="{641608EC-B88D-4756-B146-0D33D2CD00EF}" destId="{89DD31E2-5423-4FF7-BE7F-E854F63A7003}"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500968-C954-4A1E-A4D3-DC8F26774DA7}">
      <dsp:nvSpPr>
        <dsp:cNvPr id="0" name=""/>
        <dsp:cNvSpPr/>
      </dsp:nvSpPr>
      <dsp:spPr>
        <a:xfrm>
          <a:off x="65406" y="875279"/>
          <a:ext cx="825715" cy="8257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F15E84-2B48-400E-AFD8-EE1F9F1C5357}">
      <dsp:nvSpPr>
        <dsp:cNvPr id="0" name=""/>
        <dsp:cNvSpPr/>
      </dsp:nvSpPr>
      <dsp:spPr>
        <a:xfrm>
          <a:off x="238806" y="1048679"/>
          <a:ext cx="478914" cy="4789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153B124-4C2C-446B-99FF-808862C0F5C4}">
      <dsp:nvSpPr>
        <dsp:cNvPr id="0" name=""/>
        <dsp:cNvSpPr/>
      </dsp:nvSpPr>
      <dsp:spPr>
        <a:xfrm>
          <a:off x="1068060" y="875279"/>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Identifying person care needs</a:t>
          </a:r>
          <a:endParaRPr lang="en-US" sz="1900" kern="1200" dirty="0"/>
        </a:p>
      </dsp:txBody>
      <dsp:txXfrm>
        <a:off x="1068060" y="875279"/>
        <a:ext cx="1946329" cy="825715"/>
      </dsp:txXfrm>
    </dsp:sp>
    <dsp:sp modelId="{261BD789-3E86-4AAE-972E-7797A5642B57}">
      <dsp:nvSpPr>
        <dsp:cNvPr id="0" name=""/>
        <dsp:cNvSpPr/>
      </dsp:nvSpPr>
      <dsp:spPr>
        <a:xfrm>
          <a:off x="3353523" y="875279"/>
          <a:ext cx="825715" cy="8257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447BC0-66D0-4BA1-B978-29A02B8CA8D0}">
      <dsp:nvSpPr>
        <dsp:cNvPr id="0" name=""/>
        <dsp:cNvSpPr/>
      </dsp:nvSpPr>
      <dsp:spPr>
        <a:xfrm>
          <a:off x="3526923" y="1048679"/>
          <a:ext cx="478914" cy="4789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08EB7C-B211-4BB5-A75E-C939BE8BC5E1}">
      <dsp:nvSpPr>
        <dsp:cNvPr id="0" name=""/>
        <dsp:cNvSpPr/>
      </dsp:nvSpPr>
      <dsp:spPr>
        <a:xfrm>
          <a:off x="4356177" y="875279"/>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Creating a daily schedule</a:t>
          </a:r>
          <a:endParaRPr lang="en-US" sz="1900" kern="1200" dirty="0"/>
        </a:p>
      </dsp:txBody>
      <dsp:txXfrm>
        <a:off x="4356177" y="875279"/>
        <a:ext cx="1946329" cy="825715"/>
      </dsp:txXfrm>
    </dsp:sp>
    <dsp:sp modelId="{78F61257-8D13-4520-BB33-88F2CB553234}">
      <dsp:nvSpPr>
        <dsp:cNvPr id="0" name=""/>
        <dsp:cNvSpPr/>
      </dsp:nvSpPr>
      <dsp:spPr>
        <a:xfrm>
          <a:off x="65406" y="2789948"/>
          <a:ext cx="825715" cy="8257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4BA3A22-EC1C-4F7D-8563-F198D1B9A581}">
      <dsp:nvSpPr>
        <dsp:cNvPr id="0" name=""/>
        <dsp:cNvSpPr/>
      </dsp:nvSpPr>
      <dsp:spPr>
        <a:xfrm>
          <a:off x="238806" y="2963349"/>
          <a:ext cx="478914" cy="4789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7B63F1-839F-48FD-8FA3-A0BDEF7B2B9D}">
      <dsp:nvSpPr>
        <dsp:cNvPr id="0" name=""/>
        <dsp:cNvSpPr/>
      </dsp:nvSpPr>
      <dsp:spPr>
        <a:xfrm>
          <a:off x="1068060" y="2789948"/>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Conducting a home safety assessment</a:t>
          </a:r>
          <a:endParaRPr lang="en-US" sz="1900" kern="1200" dirty="0"/>
        </a:p>
      </dsp:txBody>
      <dsp:txXfrm>
        <a:off x="1068060" y="2789948"/>
        <a:ext cx="1946329" cy="825715"/>
      </dsp:txXfrm>
    </dsp:sp>
    <dsp:sp modelId="{90318DAF-DB3D-47A4-BA26-9DB505F93F56}">
      <dsp:nvSpPr>
        <dsp:cNvPr id="0" name=""/>
        <dsp:cNvSpPr/>
      </dsp:nvSpPr>
      <dsp:spPr>
        <a:xfrm>
          <a:off x="3353523" y="2789948"/>
          <a:ext cx="825715" cy="8257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B4DD2F-1E01-425A-A8AB-A131B22D3089}">
      <dsp:nvSpPr>
        <dsp:cNvPr id="0" name=""/>
        <dsp:cNvSpPr/>
      </dsp:nvSpPr>
      <dsp:spPr>
        <a:xfrm>
          <a:off x="3526923" y="2963349"/>
          <a:ext cx="478914" cy="4789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7CE882-57F4-4FB9-968E-B1DAE4AB574B}">
      <dsp:nvSpPr>
        <dsp:cNvPr id="0" name=""/>
        <dsp:cNvSpPr/>
      </dsp:nvSpPr>
      <dsp:spPr>
        <a:xfrm>
          <a:off x="4356177" y="2789948"/>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Determining medical care needs</a:t>
          </a:r>
          <a:endParaRPr lang="en-US" sz="1900" kern="1200" dirty="0"/>
        </a:p>
      </dsp:txBody>
      <dsp:txXfrm>
        <a:off x="4356177" y="2789948"/>
        <a:ext cx="1946329" cy="825715"/>
      </dsp:txXfrm>
    </dsp:sp>
    <dsp:sp modelId="{F8189AFD-22EC-4595-93FA-C40496A36514}">
      <dsp:nvSpPr>
        <dsp:cNvPr id="0" name=""/>
        <dsp:cNvSpPr/>
      </dsp:nvSpPr>
      <dsp:spPr>
        <a:xfrm>
          <a:off x="65406" y="4704618"/>
          <a:ext cx="825715" cy="825715"/>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F00564-9A5A-4852-BE69-F27EFBF8CCB3}">
      <dsp:nvSpPr>
        <dsp:cNvPr id="0" name=""/>
        <dsp:cNvSpPr/>
      </dsp:nvSpPr>
      <dsp:spPr>
        <a:xfrm>
          <a:off x="238806" y="4878018"/>
          <a:ext cx="478914" cy="47891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3C621D-1377-4331-94FB-4B86E57B46F9}">
      <dsp:nvSpPr>
        <dsp:cNvPr id="0" name=""/>
        <dsp:cNvSpPr/>
      </dsp:nvSpPr>
      <dsp:spPr>
        <a:xfrm>
          <a:off x="1068060" y="4704618"/>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dirty="0"/>
            <a:t>Building your care team</a:t>
          </a:r>
          <a:endParaRPr lang="en-US" sz="1900" kern="1200" dirty="0"/>
        </a:p>
      </dsp:txBody>
      <dsp:txXfrm>
        <a:off x="1068060" y="4704618"/>
        <a:ext cx="1946329" cy="825715"/>
      </dsp:txXfrm>
    </dsp:sp>
    <dsp:sp modelId="{2C7AD662-69E6-40DF-BE8E-2E35F523AB99}">
      <dsp:nvSpPr>
        <dsp:cNvPr id="0" name=""/>
        <dsp:cNvSpPr/>
      </dsp:nvSpPr>
      <dsp:spPr>
        <a:xfrm>
          <a:off x="3353523" y="4704618"/>
          <a:ext cx="825715" cy="8257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FC0CEE-ABCF-4ED2-B2FB-EE7C6F8873F5}">
      <dsp:nvSpPr>
        <dsp:cNvPr id="0" name=""/>
        <dsp:cNvSpPr/>
      </dsp:nvSpPr>
      <dsp:spPr>
        <a:xfrm>
          <a:off x="3526923" y="4878018"/>
          <a:ext cx="478914" cy="47891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DD31E2-5423-4FF7-BE7F-E854F63A7003}">
      <dsp:nvSpPr>
        <dsp:cNvPr id="0" name=""/>
        <dsp:cNvSpPr/>
      </dsp:nvSpPr>
      <dsp:spPr>
        <a:xfrm>
          <a:off x="4356177" y="4704618"/>
          <a:ext cx="1946329" cy="8257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44550">
            <a:lnSpc>
              <a:spcPct val="100000"/>
            </a:lnSpc>
            <a:spcBef>
              <a:spcPct val="0"/>
            </a:spcBef>
            <a:spcAft>
              <a:spcPct val="35000"/>
            </a:spcAft>
            <a:buNone/>
          </a:pPr>
          <a:r>
            <a:rPr lang="en-GB" sz="1900" kern="1200"/>
            <a:t>Determine budget costs</a:t>
          </a:r>
          <a:endParaRPr lang="en-US" sz="1900" kern="1200"/>
        </a:p>
      </dsp:txBody>
      <dsp:txXfrm>
        <a:off x="4356177" y="4704618"/>
        <a:ext cx="1946329" cy="82571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AE5049-FE8D-4DA0-935D-AA6F6280E66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FC9B29C-2C85-4628-89A8-D914E0BD9AB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BD6360-862E-4625-AD9B-C2FCC47563A6}"/>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A4FD176F-A31B-452D-81B7-1B4C8F749A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4CA7A1-D799-4EBC-99F0-BEE89677C770}"/>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33031114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144B6A-B0BB-4D2A-AA34-ED8D1D38C8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2D8A49-DC6A-4E3A-88DB-38BFA3C991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1B111EE-1D42-455C-B68B-E12282354226}"/>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4ACBB393-5556-4219-9EEB-F7DA6308AC0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4B7BC0D-ECB5-4BD0-A577-50A05C748333}"/>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4143474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176B6-ACDB-47BC-A266-3AB41A10C2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95DB74B-BF47-4357-8D60-06B48E718D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790580-A3D1-4DDA-AF8C-EBEFA48AF3EC}"/>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7CFC11E8-16F0-4E33-BDAD-2CA8FE0760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5BC9F6-782E-4973-8021-C6A0F4E9C7EA}"/>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3585037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B5837-B027-4968-8840-4163A456A54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E30E3A-254D-4DE9-9CAD-8512EC75D25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00B282-0D73-4507-8D6D-68C3C834037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26EFF2-36ED-468B-B811-4E59FBBCB1AB}"/>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6" name="Footer Placeholder 5">
            <a:extLst>
              <a:ext uri="{FF2B5EF4-FFF2-40B4-BE49-F238E27FC236}">
                <a16:creationId xmlns:a16="http://schemas.microsoft.com/office/drawing/2014/main" id="{353EA0CE-38D4-4930-9661-B537CC85EE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8B691F-58E3-4ED4-899A-3BEE1C6ADFDD}"/>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1293527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65A5E-1562-4BC3-BC64-C6A2AB9B0BE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751E9B-979B-4D9D-99F6-BA4AE01297A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7A7969-F335-49E3-A84A-664D32D857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73D2F34-6B32-419B-9BA0-6D7BD7F860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DE407A4-874C-4EEF-8290-04ADF3917C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633C6B6-F4C1-4ACD-B9D8-99280B7B497F}"/>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8" name="Footer Placeholder 7">
            <a:extLst>
              <a:ext uri="{FF2B5EF4-FFF2-40B4-BE49-F238E27FC236}">
                <a16:creationId xmlns:a16="http://schemas.microsoft.com/office/drawing/2014/main" id="{B2F49637-911E-40B2-835E-E9E52ED60E4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E6378E-3AC0-4A8D-9234-D3B0AABB2615}"/>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3604840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78F5-1BD2-4526-B138-E6AE373CE0E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6B0FCCA-E028-4E5F-B7C2-3319C0FB3C01}"/>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4" name="Footer Placeholder 3">
            <a:extLst>
              <a:ext uri="{FF2B5EF4-FFF2-40B4-BE49-F238E27FC236}">
                <a16:creationId xmlns:a16="http://schemas.microsoft.com/office/drawing/2014/main" id="{7139FCEE-B380-4F3B-A8C7-D65EA5C38EC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EA5A8C6-BB22-436F-AC33-3C7FB3048464}"/>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7142637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D359E5A-6A48-4736-9B2E-A97725242AC8}"/>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3" name="Footer Placeholder 2">
            <a:extLst>
              <a:ext uri="{FF2B5EF4-FFF2-40B4-BE49-F238E27FC236}">
                <a16:creationId xmlns:a16="http://schemas.microsoft.com/office/drawing/2014/main" id="{8FD9243A-DB21-4412-85FA-3229365DD15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68AE48F-ED48-4B91-8708-E0F197CCA05B}"/>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42199521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30325F-F2FA-4565-AA32-0FA6F42D80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290BB88-7B9D-459B-B07E-F5B084D623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BF4D509-A6A0-42D4-8B37-FA6D978933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08FB2D8-9504-49F4-9DE2-2F48ADADDC17}"/>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6" name="Footer Placeholder 5">
            <a:extLst>
              <a:ext uri="{FF2B5EF4-FFF2-40B4-BE49-F238E27FC236}">
                <a16:creationId xmlns:a16="http://schemas.microsoft.com/office/drawing/2014/main" id="{17DE85B9-B49A-491E-A70E-254B319AC9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E6AC60-AC46-49CF-AF74-9C4FA88C813B}"/>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19222569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DBDD5-0A9C-4D9B-8A19-9F4FB6CD2D4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B26B76C-306D-473D-A409-91D059C17F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61479D-5589-4922-80F8-4A0548AD67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82CCF31-CDC0-4D16-981D-856B81C74C42}"/>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6" name="Footer Placeholder 5">
            <a:extLst>
              <a:ext uri="{FF2B5EF4-FFF2-40B4-BE49-F238E27FC236}">
                <a16:creationId xmlns:a16="http://schemas.microsoft.com/office/drawing/2014/main" id="{B43C21ED-B274-4D2E-8CD2-1E8C882D375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F021ECF-2671-4DC0-B681-0F8696495DC8}"/>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2815729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309B1-1846-496C-8EAD-391FBB61CE6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9FBE99B-0A34-4D2D-AD77-832DAC6628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DAF1CE-B24E-4A42-BB8C-CB0457A7DE62}"/>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714B70F0-C2E1-41DB-9938-F253D91AD1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E058CA8-B0E1-4773-B3B4-5497920C55E3}"/>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27747561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B81361-D9DF-494B-9A84-42FD4AB9638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0DB947-7C0E-4A60-91C2-5BEDAB058D4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232A626-3C28-4F94-ABA4-1803ED27F897}"/>
              </a:ext>
            </a:extLst>
          </p:cNvPr>
          <p:cNvSpPr>
            <a:spLocks noGrp="1"/>
          </p:cNvSpPr>
          <p:nvPr>
            <p:ph type="dt" sz="half" idx="10"/>
          </p:nvPr>
        </p:nvSpPr>
        <p:spPr/>
        <p:txBody>
          <a:body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DEB780B1-C1EA-4A96-9081-7C5E24B71DE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EF397A-6148-4DB2-B0D1-CEB45146BDF2}"/>
              </a:ext>
            </a:extLst>
          </p:cNvPr>
          <p:cNvSpPr>
            <a:spLocks noGrp="1"/>
          </p:cNvSpPr>
          <p:nvPr>
            <p:ph type="sldNum" sz="quarter" idx="12"/>
          </p:nvPr>
        </p:nvSpPr>
        <p:spPr/>
        <p:txBody>
          <a:bodyPr/>
          <a:lstStyle/>
          <a:p>
            <a:fld id="{CDD19C86-E8B7-49E6-B413-77590044A7E1}" type="slidenum">
              <a:rPr lang="en-GB" smtClean="0"/>
              <a:t>‹#›</a:t>
            </a:fld>
            <a:endParaRPr lang="en-GB"/>
          </a:p>
        </p:txBody>
      </p:sp>
    </p:spTree>
    <p:extLst>
      <p:ext uri="{BB962C8B-B14F-4D97-AF65-F5344CB8AC3E}">
        <p14:creationId xmlns:p14="http://schemas.microsoft.com/office/powerpoint/2010/main" val="33627665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3CF2DB-65ED-4E6C-8844-9602E412EA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8996158-1847-4AE4-AAE4-AD554804763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11734AE-4587-466E-9AE7-612076FE99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AF1D16-CF51-45DE-A876-DEA1E7C2803D}" type="datetimeFigureOut">
              <a:rPr lang="en-GB" smtClean="0"/>
              <a:t>25/02/2021</a:t>
            </a:fld>
            <a:endParaRPr lang="en-GB"/>
          </a:p>
        </p:txBody>
      </p:sp>
      <p:sp>
        <p:nvSpPr>
          <p:cNvPr id="5" name="Footer Placeholder 4">
            <a:extLst>
              <a:ext uri="{FF2B5EF4-FFF2-40B4-BE49-F238E27FC236}">
                <a16:creationId xmlns:a16="http://schemas.microsoft.com/office/drawing/2014/main" id="{8877261C-83BE-4A28-B068-4A265BF9817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139B10-C8ED-4D30-8B13-8783F5D87B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DD19C86-E8B7-49E6-B413-77590044A7E1}" type="slidenum">
              <a:rPr lang="en-GB" smtClean="0"/>
              <a:t>‹#›</a:t>
            </a:fld>
            <a:endParaRPr lang="en-GB"/>
          </a:p>
        </p:txBody>
      </p:sp>
    </p:spTree>
    <p:extLst>
      <p:ext uri="{BB962C8B-B14F-4D97-AF65-F5344CB8AC3E}">
        <p14:creationId xmlns:p14="http://schemas.microsoft.com/office/powerpoint/2010/main" val="1659624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svg"/><Relationship Id="rId3" Type="http://schemas.openxmlformats.org/officeDocument/2006/relationships/image" Target="../media/image10.svg"/><Relationship Id="rId7" Type="http://schemas.openxmlformats.org/officeDocument/2006/relationships/image" Target="../media/image8.svg"/><Relationship Id="rId12" Type="http://schemas.openxmlformats.org/officeDocument/2006/relationships/image" Target="../media/image17.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7.png"/><Relationship Id="rId11" Type="http://schemas.openxmlformats.org/officeDocument/2006/relationships/image" Target="../media/image16.svg"/><Relationship Id="rId5" Type="http://schemas.openxmlformats.org/officeDocument/2006/relationships/image" Target="../media/image4.svg"/><Relationship Id="rId10" Type="http://schemas.openxmlformats.org/officeDocument/2006/relationships/image" Target="../media/image15.png"/><Relationship Id="rId4" Type="http://schemas.openxmlformats.org/officeDocument/2006/relationships/image" Target="../media/image3.png"/><Relationship Id="rId9" Type="http://schemas.openxmlformats.org/officeDocument/2006/relationships/image" Target="../media/image14.svg"/></Relationships>
</file>

<file path=ppt/slides/_rels/slide5.xml.rels><?xml version="1.0" encoding="UTF-8" standalone="yes"?>
<Relationships xmlns="http://schemas.openxmlformats.org/package/2006/relationships"><Relationship Id="rId8" Type="http://schemas.openxmlformats.org/officeDocument/2006/relationships/image" Target="../media/image19.png"/><Relationship Id="rId13" Type="http://schemas.openxmlformats.org/officeDocument/2006/relationships/image" Target="../media/image24.svg"/><Relationship Id="rId3" Type="http://schemas.openxmlformats.org/officeDocument/2006/relationships/image" Target="../media/image12.svg"/><Relationship Id="rId7" Type="http://schemas.openxmlformats.org/officeDocument/2006/relationships/image" Target="../media/image6.svg"/><Relationship Id="rId12" Type="http://schemas.openxmlformats.org/officeDocument/2006/relationships/image" Target="../media/image23.png"/><Relationship Id="rId17" Type="http://schemas.openxmlformats.org/officeDocument/2006/relationships/image" Target="../media/image28.svg"/><Relationship Id="rId2" Type="http://schemas.openxmlformats.org/officeDocument/2006/relationships/image" Target="../media/image11.png"/><Relationship Id="rId16" Type="http://schemas.openxmlformats.org/officeDocument/2006/relationships/image" Target="../media/image27.png"/><Relationship Id="rId1" Type="http://schemas.openxmlformats.org/officeDocument/2006/relationships/slideLayout" Target="../slideLayouts/slideLayout2.xml"/><Relationship Id="rId6" Type="http://schemas.openxmlformats.org/officeDocument/2006/relationships/image" Target="../media/image5.png"/><Relationship Id="rId11" Type="http://schemas.openxmlformats.org/officeDocument/2006/relationships/image" Target="../media/image22.svg"/><Relationship Id="rId5" Type="http://schemas.openxmlformats.org/officeDocument/2006/relationships/image" Target="../media/image10.svg"/><Relationship Id="rId15" Type="http://schemas.openxmlformats.org/officeDocument/2006/relationships/image" Target="../media/image26.svg"/><Relationship Id="rId10" Type="http://schemas.openxmlformats.org/officeDocument/2006/relationships/image" Target="../media/image21.png"/><Relationship Id="rId4" Type="http://schemas.openxmlformats.org/officeDocument/2006/relationships/image" Target="../media/image9.png"/><Relationship Id="rId9" Type="http://schemas.openxmlformats.org/officeDocument/2006/relationships/image" Target="../media/image20.svg"/><Relationship Id="rId14" Type="http://schemas.openxmlformats.org/officeDocument/2006/relationships/image" Target="../media/image25.png"/></Relationships>
</file>

<file path=ppt/slides/_rels/slide6.xml.rels><?xml version="1.0" encoding="UTF-8" standalone="yes"?>
<Relationships xmlns="http://schemas.openxmlformats.org/package/2006/relationships"><Relationship Id="rId8" Type="http://schemas.openxmlformats.org/officeDocument/2006/relationships/hyperlink" Target="https://www.parkinson.org/Understanding-Parkinsons/Treatment/Prescription-Medications/Levodopa" TargetMode="External"/><Relationship Id="rId3" Type="http://schemas.openxmlformats.org/officeDocument/2006/relationships/hyperlink" Target="https://www.everydayhealth.com/drugs/apomorphine" TargetMode="External"/><Relationship Id="rId7" Type="http://schemas.openxmlformats.org/officeDocument/2006/relationships/hyperlink" Target="https://www.parkinsons.org.uk/information-and-support/parkinsons-drugs" TargetMode="External"/><Relationship Id="rId2" Type="http://schemas.openxmlformats.org/officeDocument/2006/relationships/hyperlink" Target="https://www.agingcare.com/articles/how-to-create-a-care-plan-195526.htm" TargetMode="External"/><Relationship Id="rId1" Type="http://schemas.openxmlformats.org/officeDocument/2006/relationships/slideLayout" Target="../slideLayouts/slideLayout2.xml"/><Relationship Id="rId6" Type="http://schemas.openxmlformats.org/officeDocument/2006/relationships/hyperlink" Target="http://oxleas.nhs.uk/site-media/cms-downloads/Writing_Good_Care_Plans_Oxleas.pdf" TargetMode="External"/><Relationship Id="rId5" Type="http://schemas.openxmlformats.org/officeDocument/2006/relationships/hyperlink" Target="https://medlineplus.gov/druginfo/meds/a604020.html" TargetMode="External"/><Relationship Id="rId4" Type="http://schemas.openxmlformats.org/officeDocument/2006/relationships/hyperlink" Target="https://medlineplus.gov/druginfo/meds/a601068.html" TargetMode="External"/><Relationship Id="rId9" Type="http://schemas.openxmlformats.org/officeDocument/2006/relationships/hyperlink" Target="https://healthblog.uofmhealth.org/health-management/13-medications-to-help-control-parkinsons-disease-symptom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E817D87F-F985-4813-BB41-592903DEF273}"/>
              </a:ext>
            </a:extLst>
          </p:cNvPr>
          <p:cNvSpPr>
            <a:spLocks noGrp="1"/>
          </p:cNvSpPr>
          <p:nvPr>
            <p:ph type="subTitle" idx="1"/>
          </p:nvPr>
        </p:nvSpPr>
        <p:spPr>
          <a:xfrm>
            <a:off x="4439632" y="4124325"/>
            <a:ext cx="3636819" cy="1536449"/>
          </a:xfrm>
          <a:noFill/>
        </p:spPr>
        <p:txBody>
          <a:bodyPr>
            <a:normAutofit/>
          </a:bodyPr>
          <a:lstStyle/>
          <a:p>
            <a:r>
              <a:rPr lang="en-GB" sz="2000" dirty="0" err="1">
                <a:solidFill>
                  <a:srgbClr val="080808"/>
                </a:solidFill>
              </a:rPr>
              <a:t>Fulban</a:t>
            </a:r>
            <a:r>
              <a:rPr lang="en-GB" sz="2000" dirty="0">
                <a:solidFill>
                  <a:srgbClr val="080808"/>
                </a:solidFill>
              </a:rPr>
              <a:t> Bibi</a:t>
            </a:r>
          </a:p>
          <a:p>
            <a:r>
              <a:rPr lang="en-GB" sz="2000" dirty="0">
                <a:solidFill>
                  <a:srgbClr val="080808"/>
                </a:solidFill>
              </a:rPr>
              <a:t>1714121</a:t>
            </a:r>
          </a:p>
          <a:p>
            <a:r>
              <a:rPr lang="en-GB" sz="2000" dirty="0">
                <a:solidFill>
                  <a:srgbClr val="080808"/>
                </a:solidFill>
                <a:latin typeface="Abadi" panose="020B0604020202020204" pitchFamily="34" charset="0"/>
              </a:rPr>
              <a:t>Living with care: The older person. ( BMHP6009) </a:t>
            </a:r>
          </a:p>
        </p:txBody>
      </p:sp>
      <p:sp>
        <p:nvSpPr>
          <p:cNvPr id="2" name="Title 1">
            <a:extLst>
              <a:ext uri="{FF2B5EF4-FFF2-40B4-BE49-F238E27FC236}">
                <a16:creationId xmlns:a16="http://schemas.microsoft.com/office/drawing/2014/main" id="{447C38B6-F869-4EBE-AE88-2DB908FA306D}"/>
              </a:ext>
            </a:extLst>
          </p:cNvPr>
          <p:cNvSpPr>
            <a:spLocks noGrp="1"/>
          </p:cNvSpPr>
          <p:nvPr>
            <p:ph type="ctrTitle"/>
          </p:nvPr>
        </p:nvSpPr>
        <p:spPr>
          <a:xfrm>
            <a:off x="3204642" y="2353641"/>
            <a:ext cx="5782716" cy="2150719"/>
          </a:xfrm>
          <a:noFill/>
        </p:spPr>
        <p:txBody>
          <a:bodyPr anchor="ctr">
            <a:normAutofit/>
          </a:bodyPr>
          <a:lstStyle/>
          <a:p>
            <a:r>
              <a:rPr lang="en-GB" sz="3600" b="1" dirty="0">
                <a:solidFill>
                  <a:srgbClr val="080808"/>
                </a:solidFill>
              </a:rPr>
              <a:t>CARING FOR AN ELDERLY PERSON AT HOME</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615136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1D63C574-BFD2-41A1-A567-B0C3CC7FDD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Color 2">
            <a:extLst>
              <a:ext uri="{FF2B5EF4-FFF2-40B4-BE49-F238E27FC236}">
                <a16:creationId xmlns:a16="http://schemas.microsoft.com/office/drawing/2014/main" id="{E2A46BAB-8C31-42B2-90E8-B26DD3E81D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19">
            <a:extLst>
              <a:ext uri="{FF2B5EF4-FFF2-40B4-BE49-F238E27FC236}">
                <a16:creationId xmlns:a16="http://schemas.microsoft.com/office/drawing/2014/main" id="{B3F7A3C7-0737-4E57-B30E-8EEFE638B40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1" name="Color">
              <a:extLst>
                <a:ext uri="{FF2B5EF4-FFF2-40B4-BE49-F238E27FC236}">
                  <a16:creationId xmlns:a16="http://schemas.microsoft.com/office/drawing/2014/main" id="{3BE6D516-DFC6-4698-B3F1-5F591C1130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Color">
              <a:extLst>
                <a:ext uri="{FF2B5EF4-FFF2-40B4-BE49-F238E27FC236}">
                  <a16:creationId xmlns:a16="http://schemas.microsoft.com/office/drawing/2014/main" id="{C2580FB0-D146-458C-AF1B-8E8BBF6BBA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24" name="Group 2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5" name="Freeform: Shape 2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8" name="Freeform: Shape 2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9" name="Freeform: Shape 2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B76022FB-4100-4E48-BB44-DC8175E5BCFA}"/>
              </a:ext>
            </a:extLst>
          </p:cNvPr>
          <p:cNvSpPr>
            <a:spLocks noGrp="1"/>
          </p:cNvSpPr>
          <p:nvPr>
            <p:ph type="title"/>
          </p:nvPr>
        </p:nvSpPr>
        <p:spPr>
          <a:xfrm>
            <a:off x="786385" y="841248"/>
            <a:ext cx="3515244" cy="5340097"/>
          </a:xfrm>
        </p:spPr>
        <p:txBody>
          <a:bodyPr anchor="ctr">
            <a:normAutofit fontScale="90000"/>
          </a:bodyPr>
          <a:lstStyle/>
          <a:p>
            <a:r>
              <a:rPr lang="en-GB" sz="4800" dirty="0">
                <a:solidFill>
                  <a:schemeClr val="bg1"/>
                </a:solidFill>
              </a:rPr>
              <a:t>To Make a successful care plan for Afruj Miah, I have considered the following:</a:t>
            </a:r>
          </a:p>
        </p:txBody>
      </p:sp>
      <p:graphicFrame>
        <p:nvGraphicFramePr>
          <p:cNvPr id="12" name="Content Placeholder 2">
            <a:extLst>
              <a:ext uri="{FF2B5EF4-FFF2-40B4-BE49-F238E27FC236}">
                <a16:creationId xmlns:a16="http://schemas.microsoft.com/office/drawing/2014/main" id="{97B26928-DC72-4665-9385-D3236AD39FED}"/>
              </a:ext>
            </a:extLst>
          </p:cNvPr>
          <p:cNvGraphicFramePr>
            <a:graphicFrameLocks noGrp="1"/>
          </p:cNvGraphicFramePr>
          <p:nvPr>
            <p:ph idx="1"/>
            <p:extLst>
              <p:ext uri="{D42A27DB-BD31-4B8C-83A1-F6EECF244321}">
                <p14:modId xmlns:p14="http://schemas.microsoft.com/office/powerpoint/2010/main" val="1488755848"/>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59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06780A2F-7491-4ED7-ACF4-1632A36E711A}"/>
              </a:ext>
            </a:extLst>
          </p:cNvPr>
          <p:cNvGraphicFramePr>
            <a:graphicFrameLocks noGrp="1"/>
          </p:cNvGraphicFramePr>
          <p:nvPr>
            <p:extLst>
              <p:ext uri="{D42A27DB-BD31-4B8C-83A1-F6EECF244321}">
                <p14:modId xmlns:p14="http://schemas.microsoft.com/office/powerpoint/2010/main" val="3047108442"/>
              </p:ext>
            </p:extLst>
          </p:nvPr>
        </p:nvGraphicFramePr>
        <p:xfrm>
          <a:off x="514350" y="348191"/>
          <a:ext cx="11163300" cy="404284"/>
        </p:xfrm>
        <a:graphic>
          <a:graphicData uri="http://schemas.openxmlformats.org/drawingml/2006/table">
            <a:tbl>
              <a:tblPr firstRow="1" bandRow="1">
                <a:tableStyleId>{073A0DAA-6AF3-43AB-8588-CEC1D06C72B9}</a:tableStyleId>
              </a:tblPr>
              <a:tblGrid>
                <a:gridCol w="2247900">
                  <a:extLst>
                    <a:ext uri="{9D8B030D-6E8A-4147-A177-3AD203B41FA5}">
                      <a16:colId xmlns:a16="http://schemas.microsoft.com/office/drawing/2014/main" val="533703044"/>
                    </a:ext>
                  </a:extLst>
                </a:gridCol>
                <a:gridCol w="3419475">
                  <a:extLst>
                    <a:ext uri="{9D8B030D-6E8A-4147-A177-3AD203B41FA5}">
                      <a16:colId xmlns:a16="http://schemas.microsoft.com/office/drawing/2014/main" val="3736226363"/>
                    </a:ext>
                  </a:extLst>
                </a:gridCol>
                <a:gridCol w="5495925">
                  <a:extLst>
                    <a:ext uri="{9D8B030D-6E8A-4147-A177-3AD203B41FA5}">
                      <a16:colId xmlns:a16="http://schemas.microsoft.com/office/drawing/2014/main" val="1309198722"/>
                    </a:ext>
                  </a:extLst>
                </a:gridCol>
              </a:tblGrid>
              <a:tr h="404284">
                <a:tc>
                  <a:txBody>
                    <a:bodyPr/>
                    <a:lstStyle/>
                    <a:p>
                      <a:r>
                        <a:rPr lang="en-GB" dirty="0"/>
                        <a:t>Afruj Miah</a:t>
                      </a:r>
                    </a:p>
                  </a:txBody>
                  <a:tcPr/>
                </a:tc>
                <a:tc>
                  <a:txBody>
                    <a:bodyPr/>
                    <a:lstStyle/>
                    <a:p>
                      <a:r>
                        <a:rPr lang="en-GB" dirty="0"/>
                        <a:t>10.05.1957</a:t>
                      </a:r>
                    </a:p>
                  </a:txBody>
                  <a:tcPr/>
                </a:tc>
                <a:tc>
                  <a:txBody>
                    <a:bodyPr/>
                    <a:lstStyle/>
                    <a:p>
                      <a:r>
                        <a:rPr lang="en-GB" dirty="0"/>
                        <a:t>Jalal Miah (son) : 07521115114</a:t>
                      </a:r>
                    </a:p>
                  </a:txBody>
                  <a:tcPr/>
                </a:tc>
                <a:extLst>
                  <a:ext uri="{0D108BD9-81ED-4DB2-BD59-A6C34878D82A}">
                    <a16:rowId xmlns:a16="http://schemas.microsoft.com/office/drawing/2014/main" val="617863939"/>
                  </a:ext>
                </a:extLst>
              </a:tr>
            </a:tbl>
          </a:graphicData>
        </a:graphic>
      </p:graphicFrame>
      <p:graphicFrame>
        <p:nvGraphicFramePr>
          <p:cNvPr id="5" name="Table 5">
            <a:extLst>
              <a:ext uri="{FF2B5EF4-FFF2-40B4-BE49-F238E27FC236}">
                <a16:creationId xmlns:a16="http://schemas.microsoft.com/office/drawing/2014/main" id="{9080F5B4-0956-4038-ABE4-C534BDADC885}"/>
              </a:ext>
            </a:extLst>
          </p:cNvPr>
          <p:cNvGraphicFramePr>
            <a:graphicFrameLocks noGrp="1"/>
          </p:cNvGraphicFramePr>
          <p:nvPr>
            <p:extLst>
              <p:ext uri="{D42A27DB-BD31-4B8C-83A1-F6EECF244321}">
                <p14:modId xmlns:p14="http://schemas.microsoft.com/office/powerpoint/2010/main" val="287515419"/>
              </p:ext>
            </p:extLst>
          </p:nvPr>
        </p:nvGraphicFramePr>
        <p:xfrm>
          <a:off x="514350" y="937155"/>
          <a:ext cx="11163300" cy="5862508"/>
        </p:xfrm>
        <a:graphic>
          <a:graphicData uri="http://schemas.openxmlformats.org/drawingml/2006/table">
            <a:tbl>
              <a:tblPr firstRow="1" bandRow="1">
                <a:tableStyleId>{0505E3EF-67EA-436B-97B2-0124C06EBD24}</a:tableStyleId>
              </a:tblPr>
              <a:tblGrid>
                <a:gridCol w="2228851">
                  <a:extLst>
                    <a:ext uri="{9D8B030D-6E8A-4147-A177-3AD203B41FA5}">
                      <a16:colId xmlns:a16="http://schemas.microsoft.com/office/drawing/2014/main" val="2801913662"/>
                    </a:ext>
                  </a:extLst>
                </a:gridCol>
                <a:gridCol w="8934449">
                  <a:extLst>
                    <a:ext uri="{9D8B030D-6E8A-4147-A177-3AD203B41FA5}">
                      <a16:colId xmlns:a16="http://schemas.microsoft.com/office/drawing/2014/main" val="2239784545"/>
                    </a:ext>
                  </a:extLst>
                </a:gridCol>
              </a:tblGrid>
              <a:tr h="270686">
                <a:tc>
                  <a:txBody>
                    <a:bodyPr/>
                    <a:lstStyle/>
                    <a:p>
                      <a:r>
                        <a:rPr lang="en-GB" sz="1400" dirty="0"/>
                        <a:t>Gender</a:t>
                      </a:r>
                    </a:p>
                  </a:txBody>
                  <a:tcPr/>
                </a:tc>
                <a:tc>
                  <a:txBody>
                    <a:bodyPr/>
                    <a:lstStyle/>
                    <a:p>
                      <a:r>
                        <a:rPr lang="en-GB" sz="1400" dirty="0"/>
                        <a:t>Male </a:t>
                      </a:r>
                      <a:r>
                        <a:rPr lang="en-GB" sz="1400" b="0" i="0" kern="1200" dirty="0">
                          <a:solidFill>
                            <a:schemeClr val="dk1"/>
                          </a:solidFill>
                          <a:effectLst/>
                          <a:latin typeface="+mn-lt"/>
                          <a:ea typeface="+mn-ea"/>
                          <a:cs typeface="+mn-cs"/>
                        </a:rPr>
                        <a:t>♂</a:t>
                      </a:r>
                      <a:endParaRPr lang="en-GB" sz="1400" b="0" dirty="0"/>
                    </a:p>
                  </a:txBody>
                  <a:tcPr/>
                </a:tc>
                <a:extLst>
                  <a:ext uri="{0D108BD9-81ED-4DB2-BD59-A6C34878D82A}">
                    <a16:rowId xmlns:a16="http://schemas.microsoft.com/office/drawing/2014/main" val="4266493036"/>
                  </a:ext>
                </a:extLst>
              </a:tr>
              <a:tr h="270686">
                <a:tc>
                  <a:txBody>
                    <a:bodyPr/>
                    <a:lstStyle/>
                    <a:p>
                      <a:r>
                        <a:rPr lang="en-GB" sz="1400" b="1" dirty="0"/>
                        <a:t>Religion</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1" dirty="0"/>
                        <a:t>Muslim</a:t>
                      </a:r>
                    </a:p>
                  </a:txBody>
                  <a:tcPr/>
                </a:tc>
                <a:extLst>
                  <a:ext uri="{0D108BD9-81ED-4DB2-BD59-A6C34878D82A}">
                    <a16:rowId xmlns:a16="http://schemas.microsoft.com/office/drawing/2014/main" val="1530885545"/>
                  </a:ext>
                </a:extLst>
              </a:tr>
              <a:tr h="270686">
                <a:tc>
                  <a:txBody>
                    <a:bodyPr/>
                    <a:lstStyle/>
                    <a:p>
                      <a:r>
                        <a:rPr lang="en-GB" sz="1400" b="1" dirty="0"/>
                        <a:t>Age</a:t>
                      </a:r>
                    </a:p>
                  </a:txBody>
                  <a:tcPr/>
                </a:tc>
                <a:tc>
                  <a:txBody>
                    <a:bodyPr/>
                    <a:lstStyle/>
                    <a:p>
                      <a:r>
                        <a:rPr lang="en-GB" sz="1400" b="1" dirty="0"/>
                        <a:t>64</a:t>
                      </a:r>
                    </a:p>
                  </a:txBody>
                  <a:tcPr/>
                </a:tc>
                <a:extLst>
                  <a:ext uri="{0D108BD9-81ED-4DB2-BD59-A6C34878D82A}">
                    <a16:rowId xmlns:a16="http://schemas.microsoft.com/office/drawing/2014/main" val="429331960"/>
                  </a:ext>
                </a:extLst>
              </a:tr>
              <a:tr h="467548">
                <a:tc>
                  <a:txBody>
                    <a:bodyPr/>
                    <a:lstStyle/>
                    <a:p>
                      <a:r>
                        <a:rPr lang="en-GB" sz="1400" b="1" dirty="0"/>
                        <a:t>Current medical status</a:t>
                      </a:r>
                    </a:p>
                  </a:txBody>
                  <a:tcPr/>
                </a:tc>
                <a:tc>
                  <a:txBody>
                    <a:bodyPr/>
                    <a:lstStyle/>
                    <a:p>
                      <a:r>
                        <a:rPr lang="en-GB" sz="1400" b="1" dirty="0"/>
                        <a:t>Parkinson’s Disease, Stiff limbs</a:t>
                      </a:r>
                    </a:p>
                    <a:p>
                      <a:r>
                        <a:rPr lang="en-GB" sz="1400" b="1" dirty="0"/>
                        <a:t>Focus on physical activities, exercise, speech therapy</a:t>
                      </a:r>
                    </a:p>
                  </a:txBody>
                  <a:tcPr/>
                </a:tc>
                <a:extLst>
                  <a:ext uri="{0D108BD9-81ED-4DB2-BD59-A6C34878D82A}">
                    <a16:rowId xmlns:a16="http://schemas.microsoft.com/office/drawing/2014/main" val="386963257"/>
                  </a:ext>
                </a:extLst>
              </a:tr>
              <a:tr h="664411">
                <a:tc>
                  <a:txBody>
                    <a:bodyPr/>
                    <a:lstStyle/>
                    <a:p>
                      <a:r>
                        <a:rPr lang="en-GB" sz="1400" b="1" dirty="0"/>
                        <a:t>Current Medication</a:t>
                      </a:r>
                    </a:p>
                  </a:txBody>
                  <a:tcPr/>
                </a:tc>
                <a:tc>
                  <a:txBody>
                    <a:bodyPr/>
                    <a:lstStyle/>
                    <a:p>
                      <a:r>
                        <a:rPr lang="en-GB" sz="1400" b="1" dirty="0"/>
                        <a:t>Levodopa: 1 taken, twice daily (to manage tremors, stiffness, slowness of movement)</a:t>
                      </a:r>
                    </a:p>
                    <a:p>
                      <a:r>
                        <a:rPr lang="en-GB" sz="1400" b="1" dirty="0"/>
                        <a:t>Apomorphine : injected when required (to treat difficulty of moving, walking, speaking)</a:t>
                      </a:r>
                    </a:p>
                    <a:p>
                      <a:endParaRPr lang="en-GB" sz="1400" b="1" dirty="0"/>
                    </a:p>
                  </a:txBody>
                  <a:tcPr/>
                </a:tc>
                <a:extLst>
                  <a:ext uri="{0D108BD9-81ED-4DB2-BD59-A6C34878D82A}">
                    <a16:rowId xmlns:a16="http://schemas.microsoft.com/office/drawing/2014/main" val="4257143798"/>
                  </a:ext>
                </a:extLst>
              </a:tr>
              <a:tr h="467548">
                <a:tc>
                  <a:txBody>
                    <a:bodyPr/>
                    <a:lstStyle/>
                    <a:p>
                      <a:r>
                        <a:rPr lang="en-GB" sz="1400" b="1" dirty="0"/>
                        <a:t>Side effects of Medication</a:t>
                      </a:r>
                    </a:p>
                  </a:txBody>
                  <a:tcPr/>
                </a:tc>
                <a:tc>
                  <a:txBody>
                    <a:bodyPr/>
                    <a:lstStyle/>
                    <a:p>
                      <a:r>
                        <a:rPr lang="en-GB" sz="1400" b="1" dirty="0"/>
                        <a:t>Dyskinesia (involuntary movements), dizziness, nausea, hallucinations, light headedness, loss of appetite</a:t>
                      </a:r>
                    </a:p>
                  </a:txBody>
                  <a:tcPr/>
                </a:tc>
                <a:extLst>
                  <a:ext uri="{0D108BD9-81ED-4DB2-BD59-A6C34878D82A}">
                    <a16:rowId xmlns:a16="http://schemas.microsoft.com/office/drawing/2014/main" val="4180934299"/>
                  </a:ext>
                </a:extLst>
              </a:tr>
              <a:tr h="270686">
                <a:tc>
                  <a:txBody>
                    <a:bodyPr/>
                    <a:lstStyle/>
                    <a:p>
                      <a:r>
                        <a:rPr lang="en-GB" sz="1400" b="1" dirty="0"/>
                        <a:t>Mobility</a:t>
                      </a:r>
                    </a:p>
                  </a:txBody>
                  <a:tcPr/>
                </a:tc>
                <a:tc>
                  <a:txBody>
                    <a:bodyPr/>
                    <a:lstStyle/>
                    <a:p>
                      <a:r>
                        <a:rPr lang="en-GB" sz="1400" b="1" dirty="0"/>
                        <a:t>Supportive walking frame, moveable arm chair, adjustable wheel bed</a:t>
                      </a:r>
                    </a:p>
                  </a:txBody>
                  <a:tcPr/>
                </a:tc>
                <a:extLst>
                  <a:ext uri="{0D108BD9-81ED-4DB2-BD59-A6C34878D82A}">
                    <a16:rowId xmlns:a16="http://schemas.microsoft.com/office/drawing/2014/main" val="2683382165"/>
                  </a:ext>
                </a:extLst>
              </a:tr>
              <a:tr h="295294">
                <a:tc>
                  <a:txBody>
                    <a:bodyPr/>
                    <a:lstStyle/>
                    <a:p>
                      <a:r>
                        <a:rPr lang="en-GB" sz="1400" b="1" dirty="0"/>
                        <a:t>Environment</a:t>
                      </a:r>
                    </a:p>
                  </a:txBody>
                  <a:tcPr/>
                </a:tc>
                <a:tc>
                  <a:txBody>
                    <a:bodyPr/>
                    <a:lstStyle/>
                    <a:p>
                      <a:r>
                        <a:rPr lang="en-GB" sz="1400" b="1" dirty="0"/>
                        <a:t>Supportive shower and bath rails, moveable bed, and space around the house to move his wheelchair </a:t>
                      </a:r>
                    </a:p>
                  </a:txBody>
                  <a:tcPr/>
                </a:tc>
                <a:extLst>
                  <a:ext uri="{0D108BD9-81ED-4DB2-BD59-A6C34878D82A}">
                    <a16:rowId xmlns:a16="http://schemas.microsoft.com/office/drawing/2014/main" val="1544921659"/>
                  </a:ext>
                </a:extLst>
              </a:tr>
              <a:tr h="295294">
                <a:tc>
                  <a:txBody>
                    <a:bodyPr/>
                    <a:lstStyle/>
                    <a:p>
                      <a:r>
                        <a:rPr lang="en-GB" sz="1400" b="1" dirty="0"/>
                        <a:t>Special dietary needs</a:t>
                      </a:r>
                    </a:p>
                  </a:txBody>
                  <a:tcPr/>
                </a:tc>
                <a:tc>
                  <a:txBody>
                    <a:bodyPr/>
                    <a:lstStyle/>
                    <a:p>
                      <a:r>
                        <a:rPr lang="en-GB" sz="1400" b="1" dirty="0"/>
                        <a:t>Halal food only; meat and chicken</a:t>
                      </a:r>
                    </a:p>
                    <a:p>
                      <a:r>
                        <a:rPr lang="en-GB" sz="1400" b="1" dirty="0"/>
                        <a:t>Likes; fruit and veg, white rice</a:t>
                      </a:r>
                    </a:p>
                    <a:p>
                      <a:r>
                        <a:rPr lang="en-GB" sz="1400" b="1" dirty="0"/>
                        <a:t>Food needs to be small or mushed as he is unable to chew</a:t>
                      </a:r>
                    </a:p>
                  </a:txBody>
                  <a:tcPr/>
                </a:tc>
                <a:extLst>
                  <a:ext uri="{0D108BD9-81ED-4DB2-BD59-A6C34878D82A}">
                    <a16:rowId xmlns:a16="http://schemas.microsoft.com/office/drawing/2014/main" val="2369233287"/>
                  </a:ext>
                </a:extLst>
              </a:tr>
              <a:tr h="295294">
                <a:tc>
                  <a:txBody>
                    <a:bodyPr/>
                    <a:lstStyle/>
                    <a:p>
                      <a:r>
                        <a:rPr lang="en-GB" sz="1400" b="1" dirty="0"/>
                        <a:t>Allergies</a:t>
                      </a:r>
                    </a:p>
                  </a:txBody>
                  <a:tcPr/>
                </a:tc>
                <a:tc>
                  <a:txBody>
                    <a:bodyPr/>
                    <a:lstStyle/>
                    <a:p>
                      <a:r>
                        <a:rPr lang="en-GB" sz="1400" b="1" dirty="0"/>
                        <a:t>Nuts (</a:t>
                      </a:r>
                      <a:r>
                        <a:rPr lang="en-GB" sz="1400" b="1"/>
                        <a:t>skin allergies)</a:t>
                      </a:r>
                      <a:endParaRPr lang="en-GB" sz="1400" b="1" dirty="0"/>
                    </a:p>
                  </a:txBody>
                  <a:tcPr/>
                </a:tc>
                <a:extLst>
                  <a:ext uri="{0D108BD9-81ED-4DB2-BD59-A6C34878D82A}">
                    <a16:rowId xmlns:a16="http://schemas.microsoft.com/office/drawing/2014/main" val="2350011282"/>
                  </a:ext>
                </a:extLst>
              </a:tr>
              <a:tr h="295294">
                <a:tc>
                  <a:txBody>
                    <a:bodyPr/>
                    <a:lstStyle/>
                    <a:p>
                      <a:r>
                        <a:rPr lang="en-GB" sz="1400" b="1" dirty="0"/>
                        <a:t>Risk Assessment</a:t>
                      </a:r>
                    </a:p>
                  </a:txBody>
                  <a:tcPr/>
                </a:tc>
                <a:tc>
                  <a:txBody>
                    <a:bodyPr/>
                    <a:lstStyle/>
                    <a:p>
                      <a:r>
                        <a:rPr lang="en-GB" sz="1400" b="1" dirty="0"/>
                        <a:t>3 previous falls whilst trying to stand on his own</a:t>
                      </a:r>
                    </a:p>
                  </a:txBody>
                  <a:tcPr/>
                </a:tc>
                <a:extLst>
                  <a:ext uri="{0D108BD9-81ED-4DB2-BD59-A6C34878D82A}">
                    <a16:rowId xmlns:a16="http://schemas.microsoft.com/office/drawing/2014/main" val="2684001954"/>
                  </a:ext>
                </a:extLst>
              </a:tr>
              <a:tr h="295294">
                <a:tc>
                  <a:txBody>
                    <a:bodyPr/>
                    <a:lstStyle/>
                    <a:p>
                      <a:r>
                        <a:rPr lang="en-GB" sz="1400" b="1" dirty="0"/>
                        <a:t>Personal Requirements</a:t>
                      </a:r>
                    </a:p>
                  </a:txBody>
                  <a:tcPr/>
                </a:tc>
                <a:tc>
                  <a:txBody>
                    <a:bodyPr/>
                    <a:lstStyle/>
                    <a:p>
                      <a:r>
                        <a:rPr lang="en-GB" sz="1400" b="1" dirty="0"/>
                        <a:t>Prefers male nurse, wife is the main carer at home</a:t>
                      </a:r>
                    </a:p>
                  </a:txBody>
                  <a:tcPr/>
                </a:tc>
                <a:extLst>
                  <a:ext uri="{0D108BD9-81ED-4DB2-BD59-A6C34878D82A}">
                    <a16:rowId xmlns:a16="http://schemas.microsoft.com/office/drawing/2014/main" val="2953626161"/>
                  </a:ext>
                </a:extLst>
              </a:tr>
              <a:tr h="295294">
                <a:tc>
                  <a:txBody>
                    <a:bodyPr/>
                    <a:lstStyle/>
                    <a:p>
                      <a:r>
                        <a:rPr lang="en-GB" sz="1400" b="1" dirty="0"/>
                        <a:t>Finances</a:t>
                      </a:r>
                    </a:p>
                  </a:txBody>
                  <a:tcPr/>
                </a:tc>
                <a:tc>
                  <a:txBody>
                    <a:bodyPr/>
                    <a:lstStyle/>
                    <a:p>
                      <a:r>
                        <a:rPr lang="en-GB" sz="1400" b="1" dirty="0"/>
                        <a:t>NHS funded facilities: bed, arm chair, shower handles, wheelchair</a:t>
                      </a:r>
                    </a:p>
                  </a:txBody>
                  <a:tcPr/>
                </a:tc>
                <a:extLst>
                  <a:ext uri="{0D108BD9-81ED-4DB2-BD59-A6C34878D82A}">
                    <a16:rowId xmlns:a16="http://schemas.microsoft.com/office/drawing/2014/main" val="1441257777"/>
                  </a:ext>
                </a:extLst>
              </a:tr>
              <a:tr h="295294">
                <a:tc>
                  <a:txBody>
                    <a:bodyPr/>
                    <a:lstStyle/>
                    <a:p>
                      <a:r>
                        <a:rPr lang="en-GB" sz="1400" b="1" dirty="0"/>
                        <a:t>Daily routine</a:t>
                      </a:r>
                    </a:p>
                  </a:txBody>
                  <a:tcPr/>
                </a:tc>
                <a:tc>
                  <a:txBody>
                    <a:bodyPr/>
                    <a:lstStyle/>
                    <a:p>
                      <a:r>
                        <a:rPr lang="en-GB" sz="1400" b="1" dirty="0"/>
                        <a:t>Prays 5 times a day, walk around the garden to see plants</a:t>
                      </a:r>
                    </a:p>
                  </a:txBody>
                  <a:tcPr/>
                </a:tc>
                <a:extLst>
                  <a:ext uri="{0D108BD9-81ED-4DB2-BD59-A6C34878D82A}">
                    <a16:rowId xmlns:a16="http://schemas.microsoft.com/office/drawing/2014/main" val="1465049532"/>
                  </a:ext>
                </a:extLst>
              </a:tr>
              <a:tr h="29529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339004159"/>
                  </a:ext>
                </a:extLst>
              </a:tr>
            </a:tbl>
          </a:graphicData>
        </a:graphic>
      </p:graphicFrame>
    </p:spTree>
    <p:extLst>
      <p:ext uri="{BB962C8B-B14F-4D97-AF65-F5344CB8AC3E}">
        <p14:creationId xmlns:p14="http://schemas.microsoft.com/office/powerpoint/2010/main" val="7758466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BB2B96-FFC7-4DE8-93E0-88BACEDA5BB3}"/>
              </a:ext>
            </a:extLst>
          </p:cNvPr>
          <p:cNvSpPr>
            <a:spLocks noGrp="1"/>
          </p:cNvSpPr>
          <p:nvPr>
            <p:ph type="title"/>
          </p:nvPr>
        </p:nvSpPr>
        <p:spPr>
          <a:xfrm>
            <a:off x="575674" y="205741"/>
            <a:ext cx="3952159" cy="3223259"/>
          </a:xfrm>
        </p:spPr>
        <p:txBody>
          <a:bodyPr>
            <a:normAutofit/>
          </a:bodyPr>
          <a:lstStyle/>
          <a:p>
            <a:pPr algn="ctr"/>
            <a:r>
              <a:rPr lang="en-GB" sz="5400" b="1" u="sng" dirty="0">
                <a:latin typeface="Aharoni" panose="02010803020104030203" pitchFamily="2" charset="-79"/>
                <a:cs typeface="Aharoni" panose="02010803020104030203" pitchFamily="2" charset="-79"/>
              </a:rPr>
              <a:t>Care plan aspects to consider:</a:t>
            </a:r>
          </a:p>
        </p:txBody>
      </p:sp>
      <p:sp>
        <p:nvSpPr>
          <p:cNvPr id="2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Content Placeholder 2">
            <a:extLst>
              <a:ext uri="{FF2B5EF4-FFF2-40B4-BE49-F238E27FC236}">
                <a16:creationId xmlns:a16="http://schemas.microsoft.com/office/drawing/2014/main" id="{D1C1DC35-997C-4803-AAB6-2040DD2008E1}"/>
              </a:ext>
            </a:extLst>
          </p:cNvPr>
          <p:cNvSpPr>
            <a:spLocks noGrp="1"/>
          </p:cNvSpPr>
          <p:nvPr>
            <p:ph idx="1"/>
          </p:nvPr>
        </p:nvSpPr>
        <p:spPr>
          <a:xfrm>
            <a:off x="5679569" y="443473"/>
            <a:ext cx="6167958" cy="5907427"/>
          </a:xfrm>
        </p:spPr>
        <p:txBody>
          <a:bodyPr anchor="ctr">
            <a:normAutofit/>
          </a:bodyPr>
          <a:lstStyle/>
          <a:p>
            <a:pPr marL="0" indent="0">
              <a:buNone/>
            </a:pPr>
            <a:r>
              <a:rPr lang="en-GB" sz="1800" dirty="0"/>
              <a:t>In order to care for an elderly person at home, first the caregiver needs to identify the persons daily needs, from waking up in the morning till going to bed at night. Here are some aspects to consider in no particular order:</a:t>
            </a:r>
          </a:p>
          <a:p>
            <a:pPr marL="0" indent="0">
              <a:buNone/>
            </a:pPr>
            <a:endParaRPr lang="en-GB" sz="1800" dirty="0"/>
          </a:p>
          <a:p>
            <a:pPr marL="0" indent="0">
              <a:buNone/>
            </a:pPr>
            <a:endParaRPr lang="en-GB" sz="1800" dirty="0"/>
          </a:p>
          <a:p>
            <a:r>
              <a:rPr lang="en-GB" sz="1600" b="1" dirty="0"/>
              <a:t>A timetable</a:t>
            </a:r>
            <a:r>
              <a:rPr lang="en-GB" sz="1600" dirty="0"/>
              <a:t>: It is very important to create a daily schedule for the person being cared for so that care givers can follow the daily routine without confusion. </a:t>
            </a:r>
          </a:p>
          <a:p>
            <a:endParaRPr lang="en-GB" sz="1600" dirty="0"/>
          </a:p>
          <a:p>
            <a:endParaRPr lang="en-GB" sz="1600" dirty="0"/>
          </a:p>
          <a:p>
            <a:endParaRPr lang="en-GB" sz="1600" dirty="0"/>
          </a:p>
          <a:p>
            <a:r>
              <a:rPr lang="en-GB" sz="1600" b="1" dirty="0"/>
              <a:t>Medical needs</a:t>
            </a:r>
            <a:r>
              <a:rPr lang="en-GB" sz="1600" dirty="0"/>
              <a:t>: Determining medical needs, such as medicine and the time the medicine is given or applied to the body is also very important so that the persons medication will be given on time every day. </a:t>
            </a:r>
            <a:endParaRPr lang="en-GB" sz="1500" dirty="0"/>
          </a:p>
        </p:txBody>
      </p:sp>
      <p:sp>
        <p:nvSpPr>
          <p:cNvPr id="6" name="Rectangle 5" descr="Group">
            <a:extLst>
              <a:ext uri="{FF2B5EF4-FFF2-40B4-BE49-F238E27FC236}">
                <a16:creationId xmlns:a16="http://schemas.microsoft.com/office/drawing/2014/main" id="{194C7B0B-2B53-4A1F-AE8C-30462599735F}"/>
              </a:ext>
            </a:extLst>
          </p:cNvPr>
          <p:cNvSpPr/>
          <p:nvPr/>
        </p:nvSpPr>
        <p:spPr>
          <a:xfrm>
            <a:off x="4698948" y="5914696"/>
            <a:ext cx="436204" cy="436204"/>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sp>
        <p:nvSpPr>
          <p:cNvPr id="8" name="Oval 7">
            <a:extLst>
              <a:ext uri="{FF2B5EF4-FFF2-40B4-BE49-F238E27FC236}">
                <a16:creationId xmlns:a16="http://schemas.microsoft.com/office/drawing/2014/main" id="{F686733F-E1C9-4458-826F-9F5A4B537A48}"/>
              </a:ext>
            </a:extLst>
          </p:cNvPr>
          <p:cNvSpPr/>
          <p:nvPr/>
        </p:nvSpPr>
        <p:spPr>
          <a:xfrm>
            <a:off x="5035625" y="2914165"/>
            <a:ext cx="581025" cy="560853"/>
          </a:xfrm>
          <a:prstGeom prst="ellipse">
            <a:avLst/>
          </a:prstGeom>
          <a:solidFill>
            <a:schemeClr val="accent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descr="Daily Calendar">
            <a:extLst>
              <a:ext uri="{FF2B5EF4-FFF2-40B4-BE49-F238E27FC236}">
                <a16:creationId xmlns:a16="http://schemas.microsoft.com/office/drawing/2014/main" id="{B63EA700-C6A3-4A7C-8D56-75F2C93286F6}"/>
              </a:ext>
            </a:extLst>
          </p:cNvPr>
          <p:cNvSpPr/>
          <p:nvPr/>
        </p:nvSpPr>
        <p:spPr>
          <a:xfrm>
            <a:off x="5117831" y="2960982"/>
            <a:ext cx="436204" cy="43620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0" name="Oval 9">
            <a:extLst>
              <a:ext uri="{FF2B5EF4-FFF2-40B4-BE49-F238E27FC236}">
                <a16:creationId xmlns:a16="http://schemas.microsoft.com/office/drawing/2014/main" id="{F71A1EED-D90A-489E-AE14-6497D34AB260}"/>
              </a:ext>
            </a:extLst>
          </p:cNvPr>
          <p:cNvSpPr/>
          <p:nvPr/>
        </p:nvSpPr>
        <p:spPr>
          <a:xfrm>
            <a:off x="5013986" y="4870138"/>
            <a:ext cx="581025" cy="560853"/>
          </a:xfrm>
          <a:prstGeom prst="ellipse">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Rectangle 10" descr="Stethoscope">
            <a:extLst>
              <a:ext uri="{FF2B5EF4-FFF2-40B4-BE49-F238E27FC236}">
                <a16:creationId xmlns:a16="http://schemas.microsoft.com/office/drawing/2014/main" id="{09A646BE-3055-43AB-92B9-FA5EA9B6563C}"/>
              </a:ext>
            </a:extLst>
          </p:cNvPr>
          <p:cNvSpPr/>
          <p:nvPr/>
        </p:nvSpPr>
        <p:spPr>
          <a:xfrm>
            <a:off x="5119722" y="4932462"/>
            <a:ext cx="436204" cy="43620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txBody>
          <a:bodyPr/>
          <a:lstStyle/>
          <a:p>
            <a:endParaRPr lang="en-GB" dirty="0"/>
          </a:p>
        </p:txBody>
      </p:sp>
      <p:cxnSp>
        <p:nvCxnSpPr>
          <p:cNvPr id="5" name="Straight Arrow Connector 4">
            <a:extLst>
              <a:ext uri="{FF2B5EF4-FFF2-40B4-BE49-F238E27FC236}">
                <a16:creationId xmlns:a16="http://schemas.microsoft.com/office/drawing/2014/main" id="{6F1B26CD-10F2-4B44-B447-EE45E09D6F9F}"/>
              </a:ext>
            </a:extLst>
          </p:cNvPr>
          <p:cNvCxnSpPr/>
          <p:nvPr/>
        </p:nvCxnSpPr>
        <p:spPr>
          <a:xfrm>
            <a:off x="5026939" y="1228725"/>
            <a:ext cx="483515" cy="0"/>
          </a:xfrm>
          <a:prstGeom prst="straightConnector1">
            <a:avLst/>
          </a:prstGeom>
          <a:ln>
            <a:solidFill>
              <a:schemeClr val="tx1"/>
            </a:solidFill>
            <a:tailEnd type="triangle"/>
          </a:ln>
        </p:spPr>
        <p:style>
          <a:lnRef idx="1">
            <a:schemeClr val="accent1"/>
          </a:lnRef>
          <a:fillRef idx="0">
            <a:schemeClr val="accent1"/>
          </a:fillRef>
          <a:effectRef idx="0">
            <a:schemeClr val="accent1"/>
          </a:effectRef>
          <a:fontRef idx="minor">
            <a:schemeClr val="tx1"/>
          </a:fontRef>
        </p:style>
      </p:cxnSp>
      <p:pic>
        <p:nvPicPr>
          <p:cNvPr id="4" name="Graphic 3" descr="Stethoscope">
            <a:extLst>
              <a:ext uri="{FF2B5EF4-FFF2-40B4-BE49-F238E27FC236}">
                <a16:creationId xmlns:a16="http://schemas.microsoft.com/office/drawing/2014/main" id="{918A1D98-7A8C-4999-B00A-2D7186A8846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828092" y="4779044"/>
            <a:ext cx="1447321" cy="1447321"/>
          </a:xfrm>
          <a:prstGeom prst="rect">
            <a:avLst/>
          </a:prstGeom>
        </p:spPr>
      </p:pic>
      <p:pic>
        <p:nvPicPr>
          <p:cNvPr id="13" name="Graphic 12" descr="First aid kit">
            <a:extLst>
              <a:ext uri="{FF2B5EF4-FFF2-40B4-BE49-F238E27FC236}">
                <a16:creationId xmlns:a16="http://schemas.microsoft.com/office/drawing/2014/main" id="{3451ACC4-45F9-4E1C-9E77-EC5645422C8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91004" y="3135396"/>
            <a:ext cx="1447322" cy="1447322"/>
          </a:xfrm>
          <a:prstGeom prst="rect">
            <a:avLst/>
          </a:prstGeom>
        </p:spPr>
      </p:pic>
      <p:pic>
        <p:nvPicPr>
          <p:cNvPr id="15" name="Graphic 14" descr="Eye dropper">
            <a:extLst>
              <a:ext uri="{FF2B5EF4-FFF2-40B4-BE49-F238E27FC236}">
                <a16:creationId xmlns:a16="http://schemas.microsoft.com/office/drawing/2014/main" id="{7F3975AC-DC34-4728-8D8F-2E33B20AEC2D}"/>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2646118" y="3294831"/>
            <a:ext cx="1287888" cy="1287888"/>
          </a:xfrm>
          <a:prstGeom prst="rect">
            <a:avLst/>
          </a:prstGeom>
        </p:spPr>
      </p:pic>
    </p:spTree>
    <p:extLst>
      <p:ext uri="{BB962C8B-B14F-4D97-AF65-F5344CB8AC3E}">
        <p14:creationId xmlns:p14="http://schemas.microsoft.com/office/powerpoint/2010/main" val="3525931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BCF18C8-CA85-4233-BA00-4A58F100A057}"/>
              </a:ext>
            </a:extLst>
          </p:cNvPr>
          <p:cNvSpPr>
            <a:spLocks noGrp="1"/>
          </p:cNvSpPr>
          <p:nvPr>
            <p:ph idx="1"/>
          </p:nvPr>
        </p:nvSpPr>
        <p:spPr>
          <a:xfrm>
            <a:off x="771525" y="552451"/>
            <a:ext cx="5734050" cy="5857874"/>
          </a:xfrm>
        </p:spPr>
        <p:txBody>
          <a:bodyPr/>
          <a:lstStyle/>
          <a:p>
            <a:endParaRPr lang="en-GB" sz="1600" b="1" dirty="0"/>
          </a:p>
          <a:p>
            <a:endParaRPr lang="en-GB" sz="1600" b="1" dirty="0"/>
          </a:p>
          <a:p>
            <a:r>
              <a:rPr lang="en-GB" sz="1600" b="1" dirty="0"/>
              <a:t>Shared duties</a:t>
            </a:r>
            <a:r>
              <a:rPr lang="en-GB" sz="1600" dirty="0"/>
              <a:t>: The carers must also become one if there are more than one person caring for elderly person. </a:t>
            </a:r>
          </a:p>
          <a:p>
            <a:endParaRPr lang="en-GB" sz="1600" b="1" dirty="0"/>
          </a:p>
          <a:p>
            <a:endParaRPr lang="en-GB" sz="1600" b="1" dirty="0"/>
          </a:p>
          <a:p>
            <a:pPr marL="0" indent="0">
              <a:buNone/>
            </a:pPr>
            <a:endParaRPr lang="en-GB" sz="1600" b="1" dirty="0"/>
          </a:p>
          <a:p>
            <a:endParaRPr lang="en-GB" sz="1600" b="1" dirty="0"/>
          </a:p>
          <a:p>
            <a:r>
              <a:rPr lang="en-GB" sz="1600" b="1" dirty="0"/>
              <a:t>Finances</a:t>
            </a:r>
            <a:r>
              <a:rPr lang="en-GB" sz="1600" dirty="0"/>
              <a:t>: The cost and payments for the care also needs to be taken into account. </a:t>
            </a:r>
          </a:p>
          <a:p>
            <a:endParaRPr lang="en-GB" sz="1600" dirty="0"/>
          </a:p>
          <a:p>
            <a:pPr marL="0" indent="0">
              <a:buNone/>
            </a:pPr>
            <a:endParaRPr lang="en-GB" sz="1600" dirty="0"/>
          </a:p>
          <a:p>
            <a:endParaRPr lang="en-GB" sz="1600" dirty="0"/>
          </a:p>
          <a:p>
            <a:endParaRPr lang="en-GB" sz="1600" dirty="0"/>
          </a:p>
          <a:p>
            <a:r>
              <a:rPr lang="en-GB" sz="1600" b="1" dirty="0"/>
              <a:t>Precautions: </a:t>
            </a:r>
            <a:r>
              <a:rPr lang="en-GB" sz="1600" dirty="0"/>
              <a:t>Conducting home safety measures is vital In order to ensure the environment around the person for care is safe to preventing any accidents.</a:t>
            </a:r>
          </a:p>
        </p:txBody>
      </p:sp>
      <p:sp>
        <p:nvSpPr>
          <p:cNvPr id="7" name="Rectangle 6" descr="Money">
            <a:extLst>
              <a:ext uri="{FF2B5EF4-FFF2-40B4-BE49-F238E27FC236}">
                <a16:creationId xmlns:a16="http://schemas.microsoft.com/office/drawing/2014/main" id="{BF1F9322-FA52-4E44-B44F-7FB787434096}"/>
              </a:ext>
            </a:extLst>
          </p:cNvPr>
          <p:cNvSpPr/>
          <p:nvPr/>
        </p:nvSpPr>
        <p:spPr>
          <a:xfrm>
            <a:off x="295275" y="3498429"/>
            <a:ext cx="436204" cy="436204"/>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9" name="Oval 8">
            <a:extLst>
              <a:ext uri="{FF2B5EF4-FFF2-40B4-BE49-F238E27FC236}">
                <a16:creationId xmlns:a16="http://schemas.microsoft.com/office/drawing/2014/main" id="{04BA2492-BB49-4524-8009-11DCF142CB19}"/>
              </a:ext>
            </a:extLst>
          </p:cNvPr>
          <p:cNvSpPr/>
          <p:nvPr/>
        </p:nvSpPr>
        <p:spPr>
          <a:xfrm>
            <a:off x="242888" y="3218002"/>
            <a:ext cx="581025" cy="560853"/>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Oval 9">
            <a:extLst>
              <a:ext uri="{FF2B5EF4-FFF2-40B4-BE49-F238E27FC236}">
                <a16:creationId xmlns:a16="http://schemas.microsoft.com/office/drawing/2014/main" id="{14C93D8E-FC13-485F-A0C7-9821D88DC67F}"/>
              </a:ext>
            </a:extLst>
          </p:cNvPr>
          <p:cNvSpPr/>
          <p:nvPr/>
        </p:nvSpPr>
        <p:spPr>
          <a:xfrm>
            <a:off x="217614" y="1167449"/>
            <a:ext cx="581025" cy="560853"/>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Oval 10">
            <a:extLst>
              <a:ext uri="{FF2B5EF4-FFF2-40B4-BE49-F238E27FC236}">
                <a16:creationId xmlns:a16="http://schemas.microsoft.com/office/drawing/2014/main" id="{50AB298D-30F5-44BA-B3D1-6B008C334A0D}"/>
              </a:ext>
            </a:extLst>
          </p:cNvPr>
          <p:cNvSpPr/>
          <p:nvPr/>
        </p:nvSpPr>
        <p:spPr>
          <a:xfrm>
            <a:off x="242888" y="5123060"/>
            <a:ext cx="581025" cy="560853"/>
          </a:xfrm>
          <a:prstGeom prst="ellipse">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Rectangle 4" descr="Group">
            <a:extLst>
              <a:ext uri="{FF2B5EF4-FFF2-40B4-BE49-F238E27FC236}">
                <a16:creationId xmlns:a16="http://schemas.microsoft.com/office/drawing/2014/main" id="{174646A0-526A-48E7-A607-90D95B24BD14}"/>
              </a:ext>
            </a:extLst>
          </p:cNvPr>
          <p:cNvSpPr/>
          <p:nvPr/>
        </p:nvSpPr>
        <p:spPr>
          <a:xfrm>
            <a:off x="284774" y="1245373"/>
            <a:ext cx="446703" cy="497054"/>
          </a:xfrm>
          <a:prstGeom prst="rect">
            <a:avLst/>
          </a:prstGeom>
          <a: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2" name="Rectangle 11" descr="House">
            <a:extLst>
              <a:ext uri="{FF2B5EF4-FFF2-40B4-BE49-F238E27FC236}">
                <a16:creationId xmlns:a16="http://schemas.microsoft.com/office/drawing/2014/main" id="{6E1367A2-CB39-4D91-9693-0E55862F8906}"/>
              </a:ext>
            </a:extLst>
          </p:cNvPr>
          <p:cNvSpPr/>
          <p:nvPr/>
        </p:nvSpPr>
        <p:spPr>
          <a:xfrm>
            <a:off x="315298" y="5185384"/>
            <a:ext cx="436204" cy="436204"/>
          </a:xfrm>
          <a:prstGeom prst="rect">
            <a:avLst/>
          </a:prstGeom>
          <a: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sp>
        <p:nvSpPr>
          <p:cNvPr id="13" name="Rectangle 12" descr="Money">
            <a:extLst>
              <a:ext uri="{FF2B5EF4-FFF2-40B4-BE49-F238E27FC236}">
                <a16:creationId xmlns:a16="http://schemas.microsoft.com/office/drawing/2014/main" id="{4C91F0E6-CD02-44C7-94A0-47A3D9F9E2AF}"/>
              </a:ext>
            </a:extLst>
          </p:cNvPr>
          <p:cNvSpPr/>
          <p:nvPr/>
        </p:nvSpPr>
        <p:spPr>
          <a:xfrm>
            <a:off x="315298" y="3281455"/>
            <a:ext cx="416181" cy="436205"/>
          </a:xfrm>
          <a:prstGeom prst="rect">
            <a:avLst/>
          </a:prstGeom>
          <a: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p:spPr>
        <p:style>
          <a:lnRef idx="2">
            <a:scrgbClr r="0" g="0" b="0"/>
          </a:lnRef>
          <a:fillRef idx="1">
            <a:scrgbClr r="0" g="0" b="0"/>
          </a:fillRef>
          <a:effectRef idx="0">
            <a:schemeClr val="bg1">
              <a:hueOff val="0"/>
              <a:satOff val="0"/>
              <a:lumOff val="0"/>
              <a:alphaOff val="0"/>
            </a:schemeClr>
          </a:effectRef>
          <a:fontRef idx="minor">
            <a:schemeClr val="dk1">
              <a:hueOff val="0"/>
              <a:satOff val="0"/>
              <a:lumOff val="0"/>
              <a:alphaOff val="0"/>
            </a:schemeClr>
          </a:fontRef>
        </p:style>
      </p:sp>
      <p:pic>
        <p:nvPicPr>
          <p:cNvPr id="4" name="Graphic 3" descr="Universal Access">
            <a:extLst>
              <a:ext uri="{FF2B5EF4-FFF2-40B4-BE49-F238E27FC236}">
                <a16:creationId xmlns:a16="http://schemas.microsoft.com/office/drawing/2014/main" id="{8C1A2D90-D09A-408C-BB52-2D6F831E3EA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7715250" y="653405"/>
            <a:ext cx="1817262" cy="1832450"/>
          </a:xfrm>
          <a:prstGeom prst="rect">
            <a:avLst/>
          </a:prstGeom>
        </p:spPr>
      </p:pic>
      <p:pic>
        <p:nvPicPr>
          <p:cNvPr id="8" name="Graphic 7" descr="Group">
            <a:extLst>
              <a:ext uri="{FF2B5EF4-FFF2-40B4-BE49-F238E27FC236}">
                <a16:creationId xmlns:a16="http://schemas.microsoft.com/office/drawing/2014/main" id="{60ACE802-B1B9-47A5-A1E3-B2E0AA89318F}"/>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9833556" y="653405"/>
            <a:ext cx="1817262" cy="1832450"/>
          </a:xfrm>
          <a:prstGeom prst="rect">
            <a:avLst/>
          </a:prstGeom>
        </p:spPr>
      </p:pic>
      <p:pic>
        <p:nvPicPr>
          <p:cNvPr id="15" name="Graphic 14" descr="Coins">
            <a:extLst>
              <a:ext uri="{FF2B5EF4-FFF2-40B4-BE49-F238E27FC236}">
                <a16:creationId xmlns:a16="http://schemas.microsoft.com/office/drawing/2014/main" id="{8B076E4B-6219-4D0B-8844-2ED648755906}"/>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715250" y="2659325"/>
            <a:ext cx="1380954" cy="1380954"/>
          </a:xfrm>
          <a:prstGeom prst="rect">
            <a:avLst/>
          </a:prstGeom>
        </p:spPr>
      </p:pic>
      <p:pic>
        <p:nvPicPr>
          <p:cNvPr id="17" name="Graphic 16" descr="Money">
            <a:extLst>
              <a:ext uri="{FF2B5EF4-FFF2-40B4-BE49-F238E27FC236}">
                <a16:creationId xmlns:a16="http://schemas.microsoft.com/office/drawing/2014/main" id="{D11788EC-C172-4674-A3D5-627F8AC126FD}"/>
              </a:ext>
            </a:extLst>
          </p:cNvPr>
          <p:cNvPicPr>
            <a:picLocks noChangeAspect="1"/>
          </p:cNvPicPr>
          <p:nvPr/>
        </p:nvPicPr>
        <p:blipFill>
          <a:blip r:embed="rId14">
            <a:extLst>
              <a:ext uri="{28A0092B-C50C-407E-A947-70E740481C1C}">
                <a14:useLocalDpi xmlns:a14="http://schemas.microsoft.com/office/drawing/2010/main" val="0"/>
              </a:ext>
              <a:ext uri="{96DAC541-7B7A-43D3-8B79-37D633B846F1}">
                <asvg:svgBlip xmlns:asvg="http://schemas.microsoft.com/office/drawing/2016/SVG/main" r:embed="rId15"/>
              </a:ext>
            </a:extLst>
          </a:blip>
          <a:stretch>
            <a:fillRect/>
          </a:stretch>
        </p:blipFill>
        <p:spPr>
          <a:xfrm>
            <a:off x="9694437" y="2551739"/>
            <a:ext cx="1488540" cy="1488540"/>
          </a:xfrm>
          <a:prstGeom prst="rect">
            <a:avLst/>
          </a:prstGeom>
        </p:spPr>
      </p:pic>
      <p:pic>
        <p:nvPicPr>
          <p:cNvPr id="19" name="Graphic 18" descr="House">
            <a:extLst>
              <a:ext uri="{FF2B5EF4-FFF2-40B4-BE49-F238E27FC236}">
                <a16:creationId xmlns:a16="http://schemas.microsoft.com/office/drawing/2014/main" id="{DF9D4055-9DCA-49D9-B37C-C6D0C630E000}"/>
              </a:ext>
            </a:extLst>
          </p:cNvPr>
          <p:cNvPicPr>
            <a:picLocks noChangeAspect="1"/>
          </p:cNvPicPr>
          <p:nvPr/>
        </p:nvPicPr>
        <p:blipFill>
          <a:blip r:embed="rId16">
            <a:extLst>
              <a:ext uri="{28A0092B-C50C-407E-A947-70E740481C1C}">
                <a14:useLocalDpi xmlns:a14="http://schemas.microsoft.com/office/drawing/2010/main" val="0"/>
              </a:ext>
              <a:ext uri="{96DAC541-7B7A-43D3-8B79-37D633B846F1}">
                <asvg:svgBlip xmlns:asvg="http://schemas.microsoft.com/office/drawing/2016/SVG/main" r:embed="rId17"/>
              </a:ext>
            </a:extLst>
          </a:blip>
          <a:stretch>
            <a:fillRect/>
          </a:stretch>
        </p:blipFill>
        <p:spPr>
          <a:xfrm>
            <a:off x="7702840" y="4302960"/>
            <a:ext cx="1380953" cy="1380953"/>
          </a:xfrm>
          <a:prstGeom prst="rect">
            <a:avLst/>
          </a:prstGeom>
        </p:spPr>
      </p:pic>
    </p:spTree>
    <p:extLst>
      <p:ext uri="{BB962C8B-B14F-4D97-AF65-F5344CB8AC3E}">
        <p14:creationId xmlns:p14="http://schemas.microsoft.com/office/powerpoint/2010/main" val="200617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A6A90-BC8C-4FBA-8B23-185ABFF833B7}"/>
              </a:ext>
            </a:extLst>
          </p:cNvPr>
          <p:cNvSpPr>
            <a:spLocks noGrp="1"/>
          </p:cNvSpPr>
          <p:nvPr>
            <p:ph type="title"/>
          </p:nvPr>
        </p:nvSpPr>
        <p:spPr/>
        <p:txBody>
          <a:bodyPr/>
          <a:lstStyle/>
          <a:p>
            <a:r>
              <a:rPr lang="en-GB" b="1" u="sng" dirty="0"/>
              <a:t>References</a:t>
            </a:r>
          </a:p>
        </p:txBody>
      </p:sp>
      <p:sp>
        <p:nvSpPr>
          <p:cNvPr id="3" name="Content Placeholder 2">
            <a:extLst>
              <a:ext uri="{FF2B5EF4-FFF2-40B4-BE49-F238E27FC236}">
                <a16:creationId xmlns:a16="http://schemas.microsoft.com/office/drawing/2014/main" id="{1E584895-2ADA-459A-A3BF-034C36B0F306}"/>
              </a:ext>
            </a:extLst>
          </p:cNvPr>
          <p:cNvSpPr>
            <a:spLocks noGrp="1"/>
          </p:cNvSpPr>
          <p:nvPr>
            <p:ph idx="1"/>
          </p:nvPr>
        </p:nvSpPr>
        <p:spPr>
          <a:xfrm>
            <a:off x="757383" y="1450109"/>
            <a:ext cx="10720242" cy="4726854"/>
          </a:xfrm>
        </p:spPr>
        <p:txBody>
          <a:bodyPr>
            <a:normAutofit fontScale="47500" lnSpcReduction="20000"/>
          </a:bodyPr>
          <a:lstStyle/>
          <a:p>
            <a:r>
              <a:rPr lang="en-GB" dirty="0"/>
              <a:t>Aging care (2021) How to create a care plan for the elderly. (online) Available at: &lt;</a:t>
            </a:r>
            <a:r>
              <a:rPr lang="en-GB" dirty="0">
                <a:hlinkClick r:id="rId2"/>
              </a:rPr>
              <a:t>https://www.agingcare.com/articles/how-to-create-a-care-plan-195526.htm</a:t>
            </a:r>
            <a:r>
              <a:rPr lang="en-GB" dirty="0"/>
              <a:t>&gt; (Accessed 21 Feb 2021)</a:t>
            </a:r>
          </a:p>
          <a:p>
            <a:r>
              <a:rPr lang="en-GB" dirty="0" err="1"/>
              <a:t>Calne</a:t>
            </a:r>
            <a:r>
              <a:rPr lang="en-GB" dirty="0"/>
              <a:t>, D. B. (1993). Treatment of Parkinson's disease. New England Journal of Medicine, 329(14), 1021-1027.</a:t>
            </a:r>
          </a:p>
          <a:p>
            <a:r>
              <a:rPr lang="fr-FR" dirty="0"/>
              <a:t>Everyday </a:t>
            </a:r>
            <a:r>
              <a:rPr lang="fr-FR" dirty="0" err="1"/>
              <a:t>Health</a:t>
            </a:r>
            <a:r>
              <a:rPr lang="fr-FR" dirty="0"/>
              <a:t> (2021) </a:t>
            </a:r>
            <a:r>
              <a:rPr lang="fr-FR" dirty="0" err="1"/>
              <a:t>Apomorhine</a:t>
            </a:r>
            <a:r>
              <a:rPr lang="fr-FR" dirty="0"/>
              <a:t>. (online) </a:t>
            </a:r>
            <a:r>
              <a:rPr lang="fr-FR" dirty="0" err="1"/>
              <a:t>Available</a:t>
            </a:r>
            <a:r>
              <a:rPr lang="fr-FR" dirty="0"/>
              <a:t> at: &lt;</a:t>
            </a:r>
            <a:r>
              <a:rPr lang="en-GB" dirty="0">
                <a:hlinkClick r:id="rId3"/>
              </a:rPr>
              <a:t>https://www.everydayhealth.com/drugs/apomorphine</a:t>
            </a:r>
            <a:r>
              <a:rPr lang="en-GB" dirty="0"/>
              <a:t>&gt; (Accessed 21 Feb 2021) </a:t>
            </a:r>
          </a:p>
          <a:p>
            <a:r>
              <a:rPr lang="en-GB" dirty="0"/>
              <a:t>Jankovic, J. (2008). Parkinson’s disease: clinical features and diagnosis. Journal of neurology, neurosurgery &amp; psychiatry, 79(4), 368-376.</a:t>
            </a:r>
          </a:p>
          <a:p>
            <a:r>
              <a:rPr lang="en-GB" dirty="0"/>
              <a:t>Medline Plus (2021) Levodopa and Carbidopa (online) Available at: &lt;</a:t>
            </a:r>
            <a:r>
              <a:rPr lang="en-GB" dirty="0">
                <a:hlinkClick r:id="rId4"/>
              </a:rPr>
              <a:t>https://medlineplus.gov/druginfo/meds/a601068.html</a:t>
            </a:r>
            <a:r>
              <a:rPr lang="en-GB" dirty="0"/>
              <a:t>&gt; (Accessed 23 Feb 2021) </a:t>
            </a:r>
          </a:p>
          <a:p>
            <a:r>
              <a:rPr lang="en-GB" dirty="0"/>
              <a:t>Medline Plus (2021) Apomorphine Injection (online) Available at: &lt;</a:t>
            </a:r>
            <a:r>
              <a:rPr lang="fr-FR" dirty="0">
                <a:hlinkClick r:id="rId5"/>
              </a:rPr>
              <a:t>https://medlineplus.gov/druginfo/meds/a604020.html</a:t>
            </a:r>
            <a:r>
              <a:rPr lang="fr-FR" dirty="0"/>
              <a:t>&gt; (</a:t>
            </a:r>
            <a:r>
              <a:rPr lang="fr-FR" dirty="0" err="1"/>
              <a:t>Accessed</a:t>
            </a:r>
            <a:r>
              <a:rPr lang="fr-FR" dirty="0"/>
              <a:t> 23 </a:t>
            </a:r>
            <a:r>
              <a:rPr lang="fr-FR" dirty="0" err="1"/>
              <a:t>Feb</a:t>
            </a:r>
            <a:r>
              <a:rPr lang="fr-FR" dirty="0"/>
              <a:t> 2021) </a:t>
            </a:r>
          </a:p>
          <a:p>
            <a:r>
              <a:rPr lang="en-GB" dirty="0" err="1"/>
              <a:t>Oxleas</a:t>
            </a:r>
            <a:r>
              <a:rPr lang="en-GB" dirty="0"/>
              <a:t> NHS (2016) Creating good care plans. (online) Available at: &lt;</a:t>
            </a:r>
            <a:r>
              <a:rPr lang="en-GB" dirty="0">
                <a:hlinkClick r:id="rId6"/>
              </a:rPr>
              <a:t>http://oxleas.nhs.uk/site-media/cms-downloads/Writing_Good_Care_Plans_Oxleas.pdf</a:t>
            </a:r>
            <a:r>
              <a:rPr lang="en-GB" dirty="0"/>
              <a:t>&gt; (Accessed 20 Feb 2021) </a:t>
            </a:r>
          </a:p>
          <a:p>
            <a:r>
              <a:rPr lang="en-GB" dirty="0"/>
              <a:t>Parkinson’s UK (2019) Parkinson’s Drugs. (online) Available at: &lt;</a:t>
            </a:r>
            <a:r>
              <a:rPr lang="en-GB" dirty="0">
                <a:hlinkClick r:id="rId7"/>
              </a:rPr>
              <a:t>https://www.parkinsons.org.uk/information-and-support/parkinsons-drugs</a:t>
            </a:r>
            <a:r>
              <a:rPr lang="en-GB" dirty="0"/>
              <a:t>&gt; (Accessed 21 Feb 2021) </a:t>
            </a:r>
          </a:p>
          <a:p>
            <a:r>
              <a:rPr lang="en-GB" dirty="0"/>
              <a:t>Parkinson’s Foundation (2021) Levodopa. (online) &lt;</a:t>
            </a:r>
            <a:r>
              <a:rPr lang="en-GB" dirty="0">
                <a:hlinkClick r:id="rId8"/>
              </a:rPr>
              <a:t>https://www.parkinson.org/Understanding-Parkinsons/Treatment/Prescription-Medications/Levodopa</a:t>
            </a:r>
            <a:r>
              <a:rPr lang="en-GB" dirty="0"/>
              <a:t>&gt; (Accessed 22 Feb 2021)</a:t>
            </a:r>
          </a:p>
          <a:p>
            <a:r>
              <a:rPr lang="en-GB" dirty="0" err="1"/>
              <a:t>Schapira</a:t>
            </a:r>
            <a:r>
              <a:rPr lang="en-GB" dirty="0"/>
              <a:t>, A. H. V. (1999). Parkinson's disease. </a:t>
            </a:r>
            <a:r>
              <a:rPr lang="en-GB" dirty="0" err="1"/>
              <a:t>Bmj</a:t>
            </a:r>
            <a:r>
              <a:rPr lang="en-GB" dirty="0"/>
              <a:t>, 318(7179), 311-314.</a:t>
            </a:r>
          </a:p>
          <a:p>
            <a:r>
              <a:rPr lang="en-GB" dirty="0"/>
              <a:t>Singh, N., Pillay, V., &amp; </a:t>
            </a:r>
            <a:r>
              <a:rPr lang="en-GB" dirty="0" err="1"/>
              <a:t>Choonara</a:t>
            </a:r>
            <a:r>
              <a:rPr lang="en-GB" dirty="0"/>
              <a:t>, Y. E. (2007). Advances in the treatment of Parkinson's disease. Progress in neurobiology, 81(1), 29-44.</a:t>
            </a:r>
          </a:p>
          <a:p>
            <a:r>
              <a:rPr lang="en-GB" dirty="0" err="1"/>
              <a:t>Wyant</a:t>
            </a:r>
            <a:r>
              <a:rPr lang="en-GB" dirty="0"/>
              <a:t>, K. J. (2017) 13 Medications to help control Parkinson’s Disease symptoms. (online) Available at: </a:t>
            </a:r>
            <a:r>
              <a:rPr lang="en-GB" dirty="0">
                <a:hlinkClick r:id="rId9"/>
              </a:rPr>
              <a:t>https://healthblog.uofmhealth.org/health-management/13-medications-to-help-control-parkinsons-disease-symptoms</a:t>
            </a:r>
            <a:r>
              <a:rPr lang="en-GB" dirty="0"/>
              <a:t> (Accessed 20 Feb 2021)</a:t>
            </a:r>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9591065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295</TotalTime>
  <Words>516</Words>
  <Application>Microsoft Office PowerPoint</Application>
  <PresentationFormat>Widescreen</PresentationFormat>
  <Paragraphs>82</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Abadi</vt:lpstr>
      <vt:lpstr>Aharoni</vt:lpstr>
      <vt:lpstr>Arial</vt:lpstr>
      <vt:lpstr>Calibri</vt:lpstr>
      <vt:lpstr>Calibri Light</vt:lpstr>
      <vt:lpstr>Office Theme</vt:lpstr>
      <vt:lpstr>CARING FOR AN ELDERLY PERSON AT HOME</vt:lpstr>
      <vt:lpstr>To Make a successful care plan for Afruj Miah, I have considered the following:</vt:lpstr>
      <vt:lpstr>PowerPoint Presentation</vt:lpstr>
      <vt:lpstr>Care plan aspects to consider:</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CARING FOR AN ELDERLY PERSON AT HOME</dc:title>
  <dc:creator>rashida.74@outlook.com</dc:creator>
  <cp:lastModifiedBy>Shanaz, Tanjila</cp:lastModifiedBy>
  <cp:revision>20</cp:revision>
  <dcterms:created xsi:type="dcterms:W3CDTF">2021-02-25T16:15:16Z</dcterms:created>
  <dcterms:modified xsi:type="dcterms:W3CDTF">2021-02-26T00:44:15Z</dcterms:modified>
</cp:coreProperties>
</file>