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0" r:id="rId7"/>
    <p:sldId id="258" r:id="rId8"/>
    <p:sldId id="259" r:id="rId9"/>
    <p:sldId id="261" r:id="rId10"/>
    <p:sldId id="262" r:id="rId11"/>
    <p:sldId id="263" r:id="rId12"/>
    <p:sldId id="264" r:id="rId13"/>
    <p:sldId id="265" r:id="rId14"/>
    <p:sldId id="266" r:id="rId15"/>
    <p:sldId id="267" r:id="rId16"/>
    <p:sldId id="268" r:id="rId17"/>
    <p:sldId id="269" r:id="rId18"/>
    <p:sldId id="270"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727" autoAdjust="0"/>
    <p:restoredTop sz="94660" autoAdjust="0"/>
  </p:normalViewPr>
  <p:slideViewPr>
    <p:cSldViewPr>
      <p:cViewPr varScale="1">
        <p:scale>
          <a:sx n="63" d="100"/>
          <a:sy n="63" d="100"/>
        </p:scale>
        <p:origin x="1108" y="56"/>
      </p:cViewPr>
      <p:guideLst>
        <p:guide orient="horz" pos="2160"/>
        <p:guide pos="2880"/>
      </p:guideLst>
    </p:cSldViewPr>
  </p:slideViewPr>
  <p:outlineViewPr>
    <p:cViewPr>
      <p:scale>
        <a:sx n="33" d="100"/>
        <a:sy n="33" d="100"/>
      </p:scale>
      <p:origin x="0" y="4699"/>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6B026BA-1471-4B09-8F76-0B1485BE7432}" type="datetimeFigureOut">
              <a:rPr lang="en-US" smtClean="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4181FB-952F-4F3B-B569-396CFDFD8C45}" type="slidenum">
              <a:rPr lang="en-US" smtClean="0"/>
              <a:t>‹#›</a:t>
            </a:fld>
            <a:endParaRPr lang="en-US"/>
          </a:p>
        </p:txBody>
      </p:sp>
    </p:spTree>
    <p:extLst>
      <p:ext uri="{BB962C8B-B14F-4D97-AF65-F5344CB8AC3E}">
        <p14:creationId xmlns:p14="http://schemas.microsoft.com/office/powerpoint/2010/main" val="2081109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B026BA-1471-4B09-8F76-0B1485BE7432}" type="datetimeFigureOut">
              <a:rPr lang="en-US" smtClean="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4181FB-952F-4F3B-B569-396CFDFD8C45}" type="slidenum">
              <a:rPr lang="en-US" smtClean="0"/>
              <a:t>‹#›</a:t>
            </a:fld>
            <a:endParaRPr lang="en-US"/>
          </a:p>
        </p:txBody>
      </p:sp>
    </p:spTree>
    <p:extLst>
      <p:ext uri="{BB962C8B-B14F-4D97-AF65-F5344CB8AC3E}">
        <p14:creationId xmlns:p14="http://schemas.microsoft.com/office/powerpoint/2010/main" val="1365791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B026BA-1471-4B09-8F76-0B1485BE7432}" type="datetimeFigureOut">
              <a:rPr lang="en-US" smtClean="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4181FB-952F-4F3B-B569-396CFDFD8C45}" type="slidenum">
              <a:rPr lang="en-US" smtClean="0"/>
              <a:t>‹#›</a:t>
            </a:fld>
            <a:endParaRPr lang="en-US"/>
          </a:p>
        </p:txBody>
      </p:sp>
    </p:spTree>
    <p:extLst>
      <p:ext uri="{BB962C8B-B14F-4D97-AF65-F5344CB8AC3E}">
        <p14:creationId xmlns:p14="http://schemas.microsoft.com/office/powerpoint/2010/main" val="2495706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6B026BA-1471-4B09-8F76-0B1485BE7432}" type="datetimeFigureOut">
              <a:rPr lang="en-US" smtClean="0"/>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94181FB-952F-4F3B-B569-396CFDFD8C45}" type="slidenum">
              <a:rPr lang="en-US" smtClean="0"/>
              <a:t>‹#›</a:t>
            </a:fld>
            <a:endParaRPr lang="en-US"/>
          </a:p>
        </p:txBody>
      </p:sp>
    </p:spTree>
    <p:extLst>
      <p:ext uri="{BB962C8B-B14F-4D97-AF65-F5344CB8AC3E}">
        <p14:creationId xmlns:p14="http://schemas.microsoft.com/office/powerpoint/2010/main" val="2814635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6B026BA-1471-4B09-8F76-0B1485BE7432}" type="datetimeFigureOut">
              <a:rPr lang="en-US" smtClean="0"/>
              <a:t>3/18/2026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94181FB-952F-4F3B-B569-396CFDFD8C45}" type="slidenum">
              <a:rPr lang="en-US" smtClean="0"/>
              <a:t>‹#›</a:t>
            </a:fld>
            <a:endParaRPr lang="en-US"/>
          </a:p>
        </p:txBody>
      </p:sp>
    </p:spTree>
    <p:extLst>
      <p:ext uri="{BB962C8B-B14F-4D97-AF65-F5344CB8AC3E}">
        <p14:creationId xmlns:p14="http://schemas.microsoft.com/office/powerpoint/2010/main" val="1983714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6B026BA-1471-4B09-8F76-0B1485BE7432}" type="datetimeFigureOut">
              <a:rPr lang="en-US" smtClean="0"/>
              <a:t>3/18/2026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94181FB-952F-4F3B-B569-396CFDFD8C45}" type="slidenum">
              <a:rPr lang="en-US" smtClean="0"/>
              <a:t>‹#›</a:t>
            </a:fld>
            <a:endParaRPr lang="en-US"/>
          </a:p>
        </p:txBody>
      </p:sp>
    </p:spTree>
    <p:extLst>
      <p:ext uri="{BB962C8B-B14F-4D97-AF65-F5344CB8AC3E}">
        <p14:creationId xmlns:p14="http://schemas.microsoft.com/office/powerpoint/2010/main" val="3269698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B026BA-1471-4B09-8F76-0B1485BE7432}" type="datetimeFigureOut">
              <a:rPr lang="en-US" smtClean="0"/>
              <a:t>3/18/2026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94181FB-952F-4F3B-B569-396CFDFD8C45}" type="slidenum">
              <a:rPr lang="en-US" smtClean="0"/>
              <a:t>‹#›</a:t>
            </a:fld>
            <a:endParaRPr lang="en-US"/>
          </a:p>
        </p:txBody>
      </p:sp>
    </p:spTree>
    <p:extLst>
      <p:ext uri="{BB962C8B-B14F-4D97-AF65-F5344CB8AC3E}">
        <p14:creationId xmlns:p14="http://schemas.microsoft.com/office/powerpoint/2010/main" val="3709594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dirty="0"/>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6B026BA-1471-4B09-8F76-0B1485BE7432}" type="datetimeFigureOut">
              <a:rPr lang="en-US" smtClean="0"/>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94181FB-952F-4F3B-B569-396CFDFD8C45}" type="slidenum">
              <a:rPr lang="en-US" smtClean="0"/>
              <a:t>‹#›</a:t>
            </a:fld>
            <a:endParaRPr lang="en-US"/>
          </a:p>
        </p:txBody>
      </p:sp>
    </p:spTree>
    <p:extLst>
      <p:ext uri="{BB962C8B-B14F-4D97-AF65-F5344CB8AC3E}">
        <p14:creationId xmlns:p14="http://schemas.microsoft.com/office/powerpoint/2010/main" val="1811569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6B026BA-1471-4B09-8F76-0B1485BE7432}" type="datetimeFigureOut">
              <a:rPr lang="en-US" smtClean="0"/>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94181FB-952F-4F3B-B569-396CFDFD8C45}" type="slidenum">
              <a:rPr lang="en-US" smtClean="0"/>
              <a:t>‹#›</a:t>
            </a:fld>
            <a:endParaRPr lang="en-US"/>
          </a:p>
        </p:txBody>
      </p:sp>
    </p:spTree>
    <p:extLst>
      <p:ext uri="{BB962C8B-B14F-4D97-AF65-F5344CB8AC3E}">
        <p14:creationId xmlns:p14="http://schemas.microsoft.com/office/powerpoint/2010/main" val="604068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B026BA-1471-4B09-8F76-0B1485BE7432}" type="datetimeFigureOut">
              <a:rPr lang="en-US" smtClean="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4181FB-952F-4F3B-B569-396CFDFD8C45}" type="slidenum">
              <a:rPr lang="en-US" smtClean="0"/>
              <a:t>‹#›</a:t>
            </a:fld>
            <a:endParaRPr lang="en-US"/>
          </a:p>
        </p:txBody>
      </p:sp>
    </p:spTree>
    <p:extLst>
      <p:ext uri="{BB962C8B-B14F-4D97-AF65-F5344CB8AC3E}">
        <p14:creationId xmlns:p14="http://schemas.microsoft.com/office/powerpoint/2010/main" val="1407077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6B026BA-1471-4B09-8F76-0B1485BE7432}" type="datetimeFigureOut">
              <a:rPr lang="en-US" smtClean="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4181FB-952F-4F3B-B569-396CFDFD8C45}" type="slidenum">
              <a:rPr lang="en-US" smtClean="0"/>
              <a:t>‹#›</a:t>
            </a:fld>
            <a:endParaRPr lang="en-US"/>
          </a:p>
        </p:txBody>
      </p:sp>
    </p:spTree>
    <p:extLst>
      <p:ext uri="{BB962C8B-B14F-4D97-AF65-F5344CB8AC3E}">
        <p14:creationId xmlns:p14="http://schemas.microsoft.com/office/powerpoint/2010/main" val="3323322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B026BA-1471-4B09-8F76-0B1485BE7432}" type="datetimeFigureOut">
              <a:rPr lang="en-US" smtClean="0"/>
              <a:t>3/18/2026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4181FB-952F-4F3B-B569-396CFDFD8C45}" type="slidenum">
              <a:rPr lang="en-US" smtClean="0"/>
              <a:t>‹#›</a:t>
            </a:fld>
            <a:endParaRPr lang="en-US"/>
          </a:p>
        </p:txBody>
      </p:sp>
    </p:spTree>
    <p:extLst>
      <p:ext uri="{BB962C8B-B14F-4D97-AF65-F5344CB8AC3E}">
        <p14:creationId xmlns:p14="http://schemas.microsoft.com/office/powerpoint/2010/main" val="6934683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openxmlformats.org/officeDocument/2006/relationships/hyperlink" Target="https://diabetesatlas.org/" TargetMode="External"/><Relationship Id="rId3" Type="http://schemas.openxmlformats.org/officeDocument/2006/relationships/slideLayout" Target="../slideLayouts/slideLayout2.xml"/><Relationship Id="rId7" Type="http://schemas.openxmlformats.org/officeDocument/2006/relationships/hyperlink" Target="https://www.nice.org.uk/guidance"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diabetes.org.uk/" TargetMode="External"/><Relationship Id="rId5" Type="http://schemas.openxmlformats.org/officeDocument/2006/relationships/hyperlink" Target="https://www.who.int/news-room/fact-sheets/detail/diabetes" TargetMode="External"/><Relationship Id="rId4" Type="http://schemas.openxmlformats.org/officeDocument/2006/relationships/hyperlink" Target="https://www.nhs.uk/conditions/type-2-diabetes/" TargetMode="Externa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764704"/>
            <a:ext cx="7772400" cy="1470025"/>
          </a:xfrm>
        </p:spPr>
        <p:txBody>
          <a:bodyPr/>
          <a:lstStyle/>
          <a:p>
            <a:r>
              <a:rPr lang="en-GB" dirty="0">
                <a:solidFill>
                  <a:schemeClr val="tx2"/>
                </a:solidFill>
                <a:latin typeface="Arial" pitchFamily="34" charset="0"/>
                <a:cs typeface="Arial" pitchFamily="34" charset="0"/>
              </a:rPr>
              <a:t>Care Plan for a Patient with Type 2 Diabetes</a:t>
            </a:r>
            <a:endParaRPr lang="en-US" dirty="0">
              <a:solidFill>
                <a:schemeClr val="tx2"/>
              </a:solidFill>
              <a:latin typeface="Arial" pitchFamily="34" charset="0"/>
              <a:cs typeface="Arial" pitchFamily="34" charset="0"/>
            </a:endParaRPr>
          </a:p>
        </p:txBody>
      </p:sp>
      <p:sp>
        <p:nvSpPr>
          <p:cNvPr id="3" name="Subtitle 2"/>
          <p:cNvSpPr>
            <a:spLocks noGrp="1"/>
          </p:cNvSpPr>
          <p:nvPr>
            <p:ph type="subTitle" idx="1"/>
          </p:nvPr>
        </p:nvSpPr>
        <p:spPr>
          <a:xfrm>
            <a:off x="1259632" y="2780928"/>
            <a:ext cx="6552728" cy="3456384"/>
          </a:xfrm>
        </p:spPr>
        <p:txBody>
          <a:bodyPr>
            <a:noAutofit/>
          </a:bodyPr>
          <a:lstStyle/>
          <a:p>
            <a:r>
              <a:rPr lang="en-GB" sz="2400" dirty="0">
                <a:solidFill>
                  <a:schemeClr val="tx1"/>
                </a:solidFill>
                <a:latin typeface="Arial" pitchFamily="34" charset="0"/>
                <a:cs typeface="Arial" pitchFamily="34" charset="0"/>
              </a:rPr>
              <a:t>Student Name: Salma </a:t>
            </a:r>
            <a:r>
              <a:rPr lang="en-GB" sz="2400" dirty="0" err="1">
                <a:solidFill>
                  <a:schemeClr val="tx1"/>
                </a:solidFill>
                <a:latin typeface="Arial" pitchFamily="34" charset="0"/>
                <a:cs typeface="Arial" pitchFamily="34" charset="0"/>
              </a:rPr>
              <a:t>Jabeen</a:t>
            </a:r>
            <a:endParaRPr lang="en-GB" sz="2400" dirty="0">
              <a:solidFill>
                <a:schemeClr val="tx1"/>
              </a:solidFill>
              <a:latin typeface="Arial" pitchFamily="34" charset="0"/>
              <a:cs typeface="Arial" pitchFamily="34" charset="0"/>
            </a:endParaRPr>
          </a:p>
          <a:p>
            <a:r>
              <a:rPr lang="en-GB" sz="2400" dirty="0">
                <a:solidFill>
                  <a:schemeClr val="tx1"/>
                </a:solidFill>
                <a:latin typeface="Arial" pitchFamily="34" charset="0"/>
                <a:cs typeface="Arial" pitchFamily="34" charset="0"/>
              </a:rPr>
              <a:t>Student ID: 2212335</a:t>
            </a:r>
          </a:p>
          <a:p>
            <a:r>
              <a:rPr lang="en-GB" sz="2400" dirty="0">
                <a:solidFill>
                  <a:schemeClr val="tx1"/>
                </a:solidFill>
                <a:latin typeface="Arial" pitchFamily="34" charset="0"/>
                <a:cs typeface="Arial" pitchFamily="34" charset="0"/>
              </a:rPr>
              <a:t>Module Code: BMHP5023</a:t>
            </a:r>
          </a:p>
          <a:p>
            <a:r>
              <a:rPr lang="en-GB" sz="2400" dirty="0">
                <a:solidFill>
                  <a:schemeClr val="tx1"/>
                </a:solidFill>
                <a:latin typeface="Arial" pitchFamily="34" charset="0"/>
                <a:cs typeface="Arial" pitchFamily="34" charset="0"/>
              </a:rPr>
              <a:t>Module Name: Introduction to Physiology</a:t>
            </a:r>
          </a:p>
          <a:p>
            <a:r>
              <a:rPr lang="en-US" sz="2400" dirty="0">
                <a:solidFill>
                  <a:schemeClr val="tx1"/>
                </a:solidFill>
                <a:latin typeface="Arial" pitchFamily="34" charset="0"/>
                <a:cs typeface="Arial" pitchFamily="34" charset="0"/>
              </a:rPr>
              <a:t>Lecturer: (Robert </a:t>
            </a:r>
            <a:r>
              <a:rPr lang="en-US" sz="2400" dirty="0" err="1">
                <a:solidFill>
                  <a:schemeClr val="tx1"/>
                </a:solidFill>
                <a:latin typeface="Arial" pitchFamily="34" charset="0"/>
                <a:cs typeface="Arial" pitchFamily="34" charset="0"/>
              </a:rPr>
              <a:t>Narotowski</a:t>
            </a:r>
            <a:r>
              <a:rPr lang="en-US" sz="2400" dirty="0">
                <a:solidFill>
                  <a:schemeClr val="tx1"/>
                </a:solidFill>
                <a:latin typeface="Arial" pitchFamily="34" charset="0"/>
                <a:cs typeface="Arial" pitchFamily="34" charset="0"/>
              </a:rPr>
              <a:t>)</a:t>
            </a:r>
          </a:p>
          <a:p>
            <a:r>
              <a:rPr lang="en-GB" sz="2400" dirty="0">
                <a:solidFill>
                  <a:schemeClr val="tx1"/>
                </a:solidFill>
                <a:latin typeface="Arial" pitchFamily="34" charset="0"/>
                <a:cs typeface="Arial" pitchFamily="34" charset="0"/>
              </a:rPr>
              <a:t>Assignment Title: Component 2: Presentation</a:t>
            </a:r>
          </a:p>
          <a:p>
            <a:r>
              <a:rPr lang="en-GB" sz="2400" dirty="0">
                <a:solidFill>
                  <a:schemeClr val="tx1"/>
                </a:solidFill>
                <a:latin typeface="Arial" pitchFamily="34" charset="0"/>
                <a:cs typeface="Arial" pitchFamily="34" charset="0"/>
              </a:rPr>
              <a:t>Submission Deadline: (23 March 2026)</a:t>
            </a:r>
            <a:endParaRPr lang="en-US" sz="2400" dirty="0">
              <a:solidFill>
                <a:schemeClr val="tx1"/>
              </a:solidFill>
              <a:latin typeface="Arial" pitchFamily="34" charset="0"/>
              <a:cs typeface="Arial" pitchFamily="34" charset="0"/>
            </a:endParaRPr>
          </a:p>
          <a:p>
            <a:endParaRPr lang="en-US" sz="2400" dirty="0">
              <a:solidFill>
                <a:schemeClr val="tx1"/>
              </a:solidFill>
              <a:latin typeface="Arial" pitchFamily="34" charset="0"/>
              <a:cs typeface="Arial" pitchFamily="34" charset="0"/>
            </a:endParaRPr>
          </a:p>
        </p:txBody>
      </p:sp>
      <p:pic>
        <p:nvPicPr>
          <p:cNvPr id="23" name="Audio 22">
            <a:hlinkClick r:id="" action="ppaction://media"/>
            <a:extLst>
              <a:ext uri="{FF2B5EF4-FFF2-40B4-BE49-F238E27FC236}">
                <a16:creationId xmlns:a16="http://schemas.microsoft.com/office/drawing/2014/main" id="{00D5D4CB-8BB5-227F-564E-0B830C487EB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762538118"/>
      </p:ext>
    </p:extLst>
  </p:cSld>
  <p:clrMapOvr>
    <a:masterClrMapping/>
  </p:clrMapOvr>
  <mc:AlternateContent xmlns:mc="http://schemas.openxmlformats.org/markup-compatibility/2006">
    <mc:Choice xmlns:p14="http://schemas.microsoft.com/office/powerpoint/2010/main" Requires="p14">
      <p:transition spd="slow" p14:dur="2000" advTm="35726"/>
    </mc:Choice>
    <mc:Fallback>
      <p:transition spd="slow" advTm="35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4546848" cy="1162050"/>
          </a:xfrm>
        </p:spPr>
        <p:txBody>
          <a:bodyPr>
            <a:noAutofit/>
          </a:bodyPr>
          <a:lstStyle/>
          <a:p>
            <a:r>
              <a:rPr lang="en-GB" sz="4400" dirty="0">
                <a:solidFill>
                  <a:schemeClr val="tx2"/>
                </a:solidFill>
                <a:latin typeface="Arial" pitchFamily="34" charset="0"/>
                <a:cs typeface="Arial" pitchFamily="34" charset="0"/>
              </a:rPr>
              <a:t>Introduction</a:t>
            </a:r>
            <a:endParaRPr lang="en-US" sz="4400" dirty="0">
              <a:solidFill>
                <a:schemeClr val="tx2"/>
              </a:solidFill>
              <a:latin typeface="Arial" pitchFamily="34" charset="0"/>
              <a:cs typeface="Arial" pitchFamily="34" charset="0"/>
            </a:endParaRPr>
          </a:p>
        </p:txBody>
      </p:sp>
      <p:sp>
        <p:nvSpPr>
          <p:cNvPr id="4" name="Text Placeholder 3"/>
          <p:cNvSpPr>
            <a:spLocks noGrp="1"/>
          </p:cNvSpPr>
          <p:nvPr>
            <p:ph type="body" sz="half" idx="2"/>
          </p:nvPr>
        </p:nvSpPr>
        <p:spPr>
          <a:xfrm>
            <a:off x="1547664" y="1412776"/>
            <a:ext cx="5760640" cy="5040560"/>
          </a:xfrm>
        </p:spPr>
        <p:txBody>
          <a:bodyPr>
            <a:noAutofit/>
          </a:bodyPr>
          <a:lstStyle/>
          <a:p>
            <a:r>
              <a:rPr lang="en-GB" sz="2400" dirty="0">
                <a:latin typeface="Arial" pitchFamily="34" charset="0"/>
                <a:cs typeface="Arial" pitchFamily="34" charset="0"/>
              </a:rPr>
              <a:t>Type 2 diabetes is a long term health chronic condition, that affects how the body controls the level of blood glucose.</a:t>
            </a:r>
          </a:p>
          <a:p>
            <a:r>
              <a:rPr lang="en-GB" sz="2400" dirty="0">
                <a:latin typeface="Arial" pitchFamily="34" charset="0"/>
                <a:cs typeface="Arial" pitchFamily="34" charset="0"/>
              </a:rPr>
              <a:t>It happens when the body does not use insulin properly in the body or when the pancreas does not make enough insulin to keep blood glucose level normal (NHS, 2023).</a:t>
            </a:r>
          </a:p>
          <a:p>
            <a:r>
              <a:rPr lang="en-GB" sz="2400" dirty="0">
                <a:latin typeface="Arial" pitchFamily="34" charset="0"/>
                <a:cs typeface="Arial" pitchFamily="34" charset="0"/>
              </a:rPr>
              <a:t>Type 2 diabetes is increasing worldwide and affects millions of people globally (International Diabetes Federation, 2025).</a:t>
            </a:r>
          </a:p>
          <a:p>
            <a:endParaRPr lang="en-US" sz="2400" dirty="0">
              <a:latin typeface="Arial" pitchFamily="34" charset="0"/>
              <a:cs typeface="Arial" pitchFamily="34" charset="0"/>
            </a:endParaRPr>
          </a:p>
        </p:txBody>
      </p:sp>
      <p:cxnSp>
        <p:nvCxnSpPr>
          <p:cNvPr id="5" name="Straight Connector 4"/>
          <p:cNvCxnSpPr/>
          <p:nvPr/>
        </p:nvCxnSpPr>
        <p:spPr>
          <a:xfrm>
            <a:off x="2411760" y="6381328"/>
            <a:ext cx="3744416" cy="0"/>
          </a:xfrm>
          <a:prstGeom prst="line">
            <a:avLst/>
          </a:prstGeom>
        </p:spPr>
        <p:style>
          <a:lnRef idx="1">
            <a:schemeClr val="accent1"/>
          </a:lnRef>
          <a:fillRef idx="0">
            <a:schemeClr val="accent1"/>
          </a:fillRef>
          <a:effectRef idx="0">
            <a:schemeClr val="accent1"/>
          </a:effectRef>
          <a:fontRef idx="minor">
            <a:schemeClr val="tx1"/>
          </a:fontRef>
        </p:style>
      </p:cxnSp>
      <p:pic>
        <p:nvPicPr>
          <p:cNvPr id="15" name="Audio 14">
            <a:hlinkClick r:id="" action="ppaction://media"/>
            <a:extLst>
              <a:ext uri="{FF2B5EF4-FFF2-40B4-BE49-F238E27FC236}">
                <a16:creationId xmlns:a16="http://schemas.microsoft.com/office/drawing/2014/main" id="{585BD3E8-589A-DB83-82A9-1CA1313AFAD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51349787"/>
      </p:ext>
    </p:extLst>
  </p:cSld>
  <p:clrMapOvr>
    <a:masterClrMapping/>
  </p:clrMapOvr>
  <mc:AlternateContent xmlns:mc="http://schemas.openxmlformats.org/markup-compatibility/2006">
    <mc:Choice xmlns:p14="http://schemas.microsoft.com/office/powerpoint/2010/main" Requires="p14">
      <p:transition spd="slow" p14:dur="2000" advTm="42180"/>
    </mc:Choice>
    <mc:Fallback>
      <p:transition spd="slow" advTm="42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latin typeface="Arial" pitchFamily="34" charset="0"/>
                <a:cs typeface="Arial" pitchFamily="34" charset="0"/>
              </a:rPr>
              <a:t>What is Type 2 Diabetes</a:t>
            </a:r>
            <a:endParaRPr lang="en-US" dirty="0">
              <a:solidFill>
                <a:schemeClr val="tx2"/>
              </a:solidFill>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2400" dirty="0">
                <a:latin typeface="Arial" pitchFamily="34" charset="0"/>
                <a:cs typeface="Arial" pitchFamily="34" charset="0"/>
              </a:rPr>
              <a:t>Type 2 diabetes happens when the body does not respond properly to insulin. This is called insulin resistance.</a:t>
            </a:r>
          </a:p>
          <a:p>
            <a:r>
              <a:rPr lang="en-GB" sz="2400" dirty="0">
                <a:latin typeface="Arial" pitchFamily="34" charset="0"/>
                <a:cs typeface="Arial" pitchFamily="34" charset="0"/>
              </a:rPr>
              <a:t>Because of this, glucose remains in the bloodstream.</a:t>
            </a:r>
          </a:p>
          <a:p>
            <a:r>
              <a:rPr lang="en-GB" sz="2400" dirty="0">
                <a:latin typeface="Arial" pitchFamily="34" charset="0"/>
                <a:cs typeface="Arial" pitchFamily="34" charset="0"/>
              </a:rPr>
              <a:t>It cannot enter into the body’s cells to be used for energy, Over time, the high blood sugar can damage different organs in the body (WHO, 2023).</a:t>
            </a:r>
            <a:endParaRPr lang="en-US" sz="2400" dirty="0">
              <a:latin typeface="Arial" pitchFamily="34" charset="0"/>
              <a:cs typeface="Arial" pitchFamily="34" charset="0"/>
            </a:endParaRPr>
          </a:p>
        </p:txBody>
      </p:sp>
      <p:cxnSp>
        <p:nvCxnSpPr>
          <p:cNvPr id="5" name="Straight Connector 4"/>
          <p:cNvCxnSpPr/>
          <p:nvPr/>
        </p:nvCxnSpPr>
        <p:spPr>
          <a:xfrm>
            <a:off x="2483768" y="5229200"/>
            <a:ext cx="3744416" cy="0"/>
          </a:xfrm>
          <a:prstGeom prst="line">
            <a:avLst/>
          </a:prstGeom>
        </p:spPr>
        <p:style>
          <a:lnRef idx="1">
            <a:schemeClr val="accent1"/>
          </a:lnRef>
          <a:fillRef idx="0">
            <a:schemeClr val="accent1"/>
          </a:fillRef>
          <a:effectRef idx="0">
            <a:schemeClr val="accent1"/>
          </a:effectRef>
          <a:fontRef idx="minor">
            <a:schemeClr val="tx1"/>
          </a:fontRef>
        </p:style>
      </p:cxnSp>
      <p:pic>
        <p:nvPicPr>
          <p:cNvPr id="12" name="Audio 11">
            <a:hlinkClick r:id="" action="ppaction://media"/>
            <a:extLst>
              <a:ext uri="{FF2B5EF4-FFF2-40B4-BE49-F238E27FC236}">
                <a16:creationId xmlns:a16="http://schemas.microsoft.com/office/drawing/2014/main" id="{3ED0C971-C782-7499-0CFC-6948CEF5A35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902488661"/>
      </p:ext>
    </p:extLst>
  </p:cSld>
  <p:clrMapOvr>
    <a:masterClrMapping/>
  </p:clrMapOvr>
  <mc:AlternateContent xmlns:mc="http://schemas.openxmlformats.org/markup-compatibility/2006">
    <mc:Choice xmlns:p14="http://schemas.microsoft.com/office/powerpoint/2010/main" Requires="p14">
      <p:transition spd="slow" p14:dur="2000" advTm="36777"/>
    </mc:Choice>
    <mc:Fallback>
      <p:transition spd="slow" advTm="36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76672"/>
            <a:ext cx="8229600" cy="1143000"/>
          </a:xfrm>
        </p:spPr>
        <p:txBody>
          <a:bodyPr>
            <a:noAutofit/>
          </a:bodyPr>
          <a:lstStyle/>
          <a:p>
            <a:r>
              <a:rPr lang="en-US" dirty="0">
                <a:solidFill>
                  <a:schemeClr val="tx2"/>
                </a:solidFill>
                <a:latin typeface="Arial" pitchFamily="34" charset="0"/>
                <a:cs typeface="Arial" pitchFamily="34" charset="0"/>
              </a:rPr>
              <a:t>Endocrine System Involved in Type 2 Diabetes</a:t>
            </a:r>
          </a:p>
        </p:txBody>
      </p:sp>
      <p:sp>
        <p:nvSpPr>
          <p:cNvPr id="3" name="Content Placeholder 2"/>
          <p:cNvSpPr>
            <a:spLocks noGrp="1"/>
          </p:cNvSpPr>
          <p:nvPr>
            <p:ph sz="half" idx="1"/>
          </p:nvPr>
        </p:nvSpPr>
        <p:spPr>
          <a:xfrm>
            <a:off x="1115616" y="1988840"/>
            <a:ext cx="6707088" cy="3816424"/>
          </a:xfrm>
        </p:spPr>
        <p:txBody>
          <a:bodyPr>
            <a:normAutofit/>
          </a:bodyPr>
          <a:lstStyle/>
          <a:p>
            <a:r>
              <a:rPr lang="en-GB" sz="2400" dirty="0">
                <a:latin typeface="Arial" pitchFamily="34" charset="0"/>
                <a:cs typeface="Arial" pitchFamily="34" charset="0"/>
              </a:rPr>
              <a:t>The endocrine system produces hormones that control many functions in the body.</a:t>
            </a:r>
          </a:p>
          <a:p>
            <a:r>
              <a:rPr lang="en-GB" sz="2400" dirty="0">
                <a:latin typeface="Arial" pitchFamily="34" charset="0"/>
                <a:cs typeface="Arial" pitchFamily="34" charset="0"/>
              </a:rPr>
              <a:t>In Type 2 diabetes, the pancreas plays an important role because, the pancreas produces a hormone called insulin.</a:t>
            </a:r>
          </a:p>
          <a:p>
            <a:r>
              <a:rPr lang="en-GB" sz="2400" dirty="0">
                <a:latin typeface="Arial" pitchFamily="34" charset="0"/>
                <a:cs typeface="Arial" pitchFamily="34" charset="0"/>
              </a:rPr>
              <a:t>Insulin helps to control the level of glucose in the blood (Guyton &amp; Hall, 2021).</a:t>
            </a:r>
            <a:endParaRPr lang="en-US" sz="2400" dirty="0">
              <a:latin typeface="Arial" pitchFamily="34" charset="0"/>
              <a:cs typeface="Arial" pitchFamily="34" charset="0"/>
            </a:endParaRPr>
          </a:p>
        </p:txBody>
      </p:sp>
      <p:cxnSp>
        <p:nvCxnSpPr>
          <p:cNvPr id="5" name="Straight Connector 4"/>
          <p:cNvCxnSpPr/>
          <p:nvPr/>
        </p:nvCxnSpPr>
        <p:spPr>
          <a:xfrm>
            <a:off x="2411760" y="5373216"/>
            <a:ext cx="3888432" cy="0"/>
          </a:xfrm>
          <a:prstGeom prst="line">
            <a:avLst/>
          </a:prstGeom>
        </p:spPr>
        <p:style>
          <a:lnRef idx="1">
            <a:schemeClr val="accent1"/>
          </a:lnRef>
          <a:fillRef idx="0">
            <a:schemeClr val="accent1"/>
          </a:fillRef>
          <a:effectRef idx="0">
            <a:schemeClr val="accent1"/>
          </a:effectRef>
          <a:fontRef idx="minor">
            <a:schemeClr val="tx1"/>
          </a:fontRef>
        </p:style>
      </p:cxnSp>
      <p:pic>
        <p:nvPicPr>
          <p:cNvPr id="11" name="Audio 10">
            <a:hlinkClick r:id="" action="ppaction://media"/>
            <a:extLst>
              <a:ext uri="{FF2B5EF4-FFF2-40B4-BE49-F238E27FC236}">
                <a16:creationId xmlns:a16="http://schemas.microsoft.com/office/drawing/2014/main" id="{BB821CA0-0C2E-BDA2-211E-480BFABFF44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293696337"/>
      </p:ext>
    </p:extLst>
  </p:cSld>
  <p:clrMapOvr>
    <a:masterClrMapping/>
  </p:clrMapOvr>
  <mc:AlternateContent xmlns:mc="http://schemas.openxmlformats.org/markup-compatibility/2006">
    <mc:Choice xmlns:p14="http://schemas.microsoft.com/office/powerpoint/2010/main" Requires="p14">
      <p:transition spd="slow" p14:dur="2000" advTm="41731"/>
    </mc:Choice>
    <mc:Fallback>
      <p:transition spd="slow" advTm="41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chemeClr val="tx2"/>
                </a:solidFill>
                <a:latin typeface="Arial" pitchFamily="34" charset="0"/>
                <a:cs typeface="Arial" pitchFamily="34" charset="0"/>
              </a:rPr>
              <a:t>Anatomy of the Pancreas</a:t>
            </a:r>
          </a:p>
        </p:txBody>
      </p:sp>
      <p:sp>
        <p:nvSpPr>
          <p:cNvPr id="3" name="Content Placeholder 2"/>
          <p:cNvSpPr>
            <a:spLocks noGrp="1"/>
          </p:cNvSpPr>
          <p:nvPr>
            <p:ph sz="half" idx="1"/>
          </p:nvPr>
        </p:nvSpPr>
        <p:spPr>
          <a:xfrm>
            <a:off x="457200" y="1340768"/>
            <a:ext cx="4038600" cy="5400600"/>
          </a:xfrm>
        </p:spPr>
        <p:txBody>
          <a:bodyPr>
            <a:normAutofit fontScale="92500" lnSpcReduction="10000"/>
          </a:bodyPr>
          <a:lstStyle/>
          <a:p>
            <a:r>
              <a:rPr lang="en-GB" sz="2400" dirty="0">
                <a:latin typeface="Arial" pitchFamily="34" charset="0"/>
                <a:cs typeface="Arial" pitchFamily="34" charset="0"/>
              </a:rPr>
              <a:t>The pancreas is an organ located behind the stomach. It has an important role in controlling the blood sugar levels in the body. </a:t>
            </a:r>
          </a:p>
          <a:p>
            <a:r>
              <a:rPr lang="en-GB" sz="2400" dirty="0">
                <a:latin typeface="Arial" pitchFamily="34" charset="0"/>
                <a:cs typeface="Arial" pitchFamily="34" charset="0"/>
              </a:rPr>
              <a:t>The pancreas helps regulate how much glucose is present in the bloodstream. It produces different hormones, such as insulin and glucagon. These hormones work together to control the blood glucose levels and keep the level of sugar balanced in the bloodstream (Kumar &amp; Clark, 2020).</a:t>
            </a:r>
            <a:endParaRPr lang="en-US" sz="2400" dirty="0">
              <a:latin typeface="Arial" pitchFamily="34" charset="0"/>
              <a:cs typeface="Arial" pitchFamily="34" charset="0"/>
            </a:endParaRPr>
          </a:p>
        </p:txBody>
      </p:sp>
      <p:pic>
        <p:nvPicPr>
          <p:cNvPr id="7" name="Content Placeholder 6"/>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4648200" y="2049953"/>
            <a:ext cx="4038600" cy="3626457"/>
          </a:xfrm>
        </p:spPr>
      </p:pic>
      <p:sp>
        <p:nvSpPr>
          <p:cNvPr id="8" name="TextBox 7"/>
          <p:cNvSpPr txBox="1"/>
          <p:nvPr/>
        </p:nvSpPr>
        <p:spPr>
          <a:xfrm>
            <a:off x="3995936" y="5727373"/>
            <a:ext cx="5148064" cy="369332"/>
          </a:xfrm>
          <a:prstGeom prst="rect">
            <a:avLst/>
          </a:prstGeom>
          <a:noFill/>
        </p:spPr>
        <p:txBody>
          <a:bodyPr wrap="square" rtlCol="0">
            <a:spAutoFit/>
          </a:bodyPr>
          <a:lstStyle/>
          <a:p>
            <a:pPr algn="ctr"/>
            <a:r>
              <a:rPr lang="en-GB" dirty="0">
                <a:latin typeface="Arial" pitchFamily="34" charset="0"/>
                <a:cs typeface="Arial" pitchFamily="34" charset="0"/>
              </a:rPr>
              <a:t>Figure 1: Structure of the pancreas (NHS, 2023)</a:t>
            </a:r>
          </a:p>
        </p:txBody>
      </p:sp>
      <p:pic>
        <p:nvPicPr>
          <p:cNvPr id="12" name="Audio 11">
            <a:hlinkClick r:id="" action="ppaction://media"/>
            <a:extLst>
              <a:ext uri="{FF2B5EF4-FFF2-40B4-BE49-F238E27FC236}">
                <a16:creationId xmlns:a16="http://schemas.microsoft.com/office/drawing/2014/main" id="{1EA4A24C-8A2A-94B6-AC14-9DA85E1A09F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92053492"/>
      </p:ext>
    </p:extLst>
  </p:cSld>
  <p:clrMapOvr>
    <a:masterClrMapping/>
  </p:clrMapOvr>
  <mc:AlternateContent xmlns:mc="http://schemas.openxmlformats.org/markup-compatibility/2006">
    <mc:Choice xmlns:p14="http://schemas.microsoft.com/office/powerpoint/2010/main" Requires="p14">
      <p:transition spd="slow" p14:dur="2000" advTm="51227"/>
    </mc:Choice>
    <mc:Fallback>
      <p:transition spd="slow" advTm="51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Normal Blood Glucose Regulation</a:t>
            </a:r>
          </a:p>
        </p:txBody>
      </p:sp>
      <p:sp>
        <p:nvSpPr>
          <p:cNvPr id="4" name="Content Placeholder 3"/>
          <p:cNvSpPr>
            <a:spLocks noGrp="1"/>
          </p:cNvSpPr>
          <p:nvPr>
            <p:ph sz="half" idx="2"/>
          </p:nvPr>
        </p:nvSpPr>
        <p:spPr>
          <a:xfrm>
            <a:off x="467544" y="1700808"/>
            <a:ext cx="4040188" cy="3951288"/>
          </a:xfrm>
        </p:spPr>
        <p:txBody>
          <a:bodyPr>
            <a:normAutofit fontScale="92500"/>
          </a:bodyPr>
          <a:lstStyle/>
          <a:p>
            <a:r>
              <a:rPr lang="en-GB" dirty="0">
                <a:latin typeface="Arial" pitchFamily="34" charset="0"/>
                <a:cs typeface="Arial" pitchFamily="34" charset="0"/>
              </a:rPr>
              <a:t>After a person eats food, glucose moves into the bloodstream. The pancreas then releases insulin. </a:t>
            </a:r>
          </a:p>
          <a:p>
            <a:r>
              <a:rPr lang="en-GB" dirty="0">
                <a:latin typeface="Arial" pitchFamily="34" charset="0"/>
                <a:cs typeface="Arial" pitchFamily="34" charset="0"/>
              </a:rPr>
              <a:t>Insulin helps glucose enter </a:t>
            </a:r>
            <a:r>
              <a:rPr lang="en-GB">
                <a:latin typeface="Arial" pitchFamily="34" charset="0"/>
                <a:cs typeface="Arial" pitchFamily="34" charset="0"/>
              </a:rPr>
              <a:t>into the </a:t>
            </a:r>
            <a:r>
              <a:rPr lang="en-GB" dirty="0">
                <a:latin typeface="Arial" pitchFamily="34" charset="0"/>
                <a:cs typeface="Arial" pitchFamily="34" charset="0"/>
              </a:rPr>
              <a:t>body’s cells, where it is used to produce energy. This process helps keep blood sugar levels stable (Guyton &amp; Hall, 2021).</a:t>
            </a:r>
            <a:endParaRPr lang="en-US" dirty="0">
              <a:latin typeface="Arial" pitchFamily="34" charset="0"/>
              <a:cs typeface="Arial" pitchFamily="34" charset="0"/>
            </a:endParaRPr>
          </a:p>
        </p:txBody>
      </p:sp>
      <p:sp>
        <p:nvSpPr>
          <p:cNvPr id="5" name="Text Placeholder 4"/>
          <p:cNvSpPr>
            <a:spLocks noGrp="1"/>
          </p:cNvSpPr>
          <p:nvPr>
            <p:ph type="body" sz="quarter" idx="3"/>
          </p:nvPr>
        </p:nvSpPr>
        <p:spPr>
          <a:xfrm>
            <a:off x="4391472" y="5733256"/>
            <a:ext cx="4752528" cy="576064"/>
          </a:xfrm>
        </p:spPr>
        <p:txBody>
          <a:bodyPr>
            <a:noAutofit/>
          </a:bodyPr>
          <a:lstStyle/>
          <a:p>
            <a:r>
              <a:rPr lang="en-GB" sz="1800" b="0" dirty="0">
                <a:latin typeface="Arial" pitchFamily="34" charset="0"/>
                <a:cs typeface="Arial" pitchFamily="34" charset="0"/>
              </a:rPr>
              <a:t>Figure 2: Normal insulin function and glucose uptake (Guyton &amp; Hall, 2021).</a:t>
            </a:r>
            <a:endParaRPr lang="en-US" sz="1800" b="0" dirty="0">
              <a:latin typeface="Arial" pitchFamily="34" charset="0"/>
              <a:cs typeface="Arial" pitchFamily="34" charset="0"/>
            </a:endParaRPr>
          </a:p>
        </p:txBody>
      </p:sp>
      <p:pic>
        <p:nvPicPr>
          <p:cNvPr id="7" name="Content Placeholder 6"/>
          <p:cNvPicPr>
            <a:picLocks noGrp="1" noChangeAspect="1"/>
          </p:cNvPicPr>
          <p:nvPr>
            <p:ph sz="quarter" idx="4"/>
          </p:nvPr>
        </p:nvPicPr>
        <p:blipFill>
          <a:blip r:embed="rId4" cstate="print">
            <a:extLst>
              <a:ext uri="{28A0092B-C50C-407E-A947-70E740481C1C}">
                <a14:useLocalDpi xmlns:a14="http://schemas.microsoft.com/office/drawing/2010/main" val="0"/>
              </a:ext>
            </a:extLst>
          </a:blip>
          <a:stretch>
            <a:fillRect/>
          </a:stretch>
        </p:blipFill>
        <p:spPr>
          <a:xfrm>
            <a:off x="4716016" y="1772816"/>
            <a:ext cx="3951288" cy="3951288"/>
          </a:xfrm>
        </p:spPr>
      </p:pic>
      <p:pic>
        <p:nvPicPr>
          <p:cNvPr id="11" name="Audio 10">
            <a:hlinkClick r:id="" action="ppaction://media"/>
            <a:extLst>
              <a:ext uri="{FF2B5EF4-FFF2-40B4-BE49-F238E27FC236}">
                <a16:creationId xmlns:a16="http://schemas.microsoft.com/office/drawing/2014/main" id="{5BC92733-E0A6-5A15-8D2E-19268241F9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733300160"/>
      </p:ext>
    </p:extLst>
  </p:cSld>
  <p:clrMapOvr>
    <a:masterClrMapping/>
  </p:clrMapOvr>
  <mc:AlternateContent xmlns:mc="http://schemas.openxmlformats.org/markup-compatibility/2006">
    <mc:Choice xmlns:p14="http://schemas.microsoft.com/office/powerpoint/2010/main" Requires="p14">
      <p:transition spd="slow" p14:dur="2000" advTm="32985"/>
    </mc:Choice>
    <mc:Fallback>
      <p:transition spd="slow" advTm="32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latin typeface="Arial" pitchFamily="34" charset="0"/>
                <a:cs typeface="Arial" pitchFamily="34" charset="0"/>
              </a:rPr>
              <a:t>Effect of Type 2 Diabetes</a:t>
            </a:r>
            <a:endParaRPr lang="en-US" dirty="0">
              <a:solidFill>
                <a:schemeClr val="tx2"/>
              </a:solidFill>
              <a:latin typeface="Arial" pitchFamily="34" charset="0"/>
              <a:cs typeface="Arial" pitchFamily="34" charset="0"/>
            </a:endParaRPr>
          </a:p>
        </p:txBody>
      </p:sp>
      <p:sp>
        <p:nvSpPr>
          <p:cNvPr id="3" name="Content Placeholder 2"/>
          <p:cNvSpPr>
            <a:spLocks noGrp="1"/>
          </p:cNvSpPr>
          <p:nvPr>
            <p:ph sz="half" idx="1"/>
          </p:nvPr>
        </p:nvSpPr>
        <p:spPr/>
        <p:txBody>
          <a:bodyPr>
            <a:normAutofit lnSpcReduction="10000"/>
          </a:bodyPr>
          <a:lstStyle/>
          <a:p>
            <a:r>
              <a:rPr lang="en-GB" sz="2400" dirty="0">
                <a:latin typeface="Arial" pitchFamily="34" charset="0"/>
                <a:cs typeface="Arial" pitchFamily="34" charset="0"/>
              </a:rPr>
              <a:t>In people with Type 2 diabetes, the body’s cells do not respond properly to insulin.</a:t>
            </a:r>
          </a:p>
          <a:p>
            <a:r>
              <a:rPr lang="en-GB" sz="2400" dirty="0">
                <a:latin typeface="Arial" pitchFamily="34" charset="0"/>
                <a:cs typeface="Arial" pitchFamily="34" charset="0"/>
              </a:rPr>
              <a:t>Because of this, glucose stays in the bloodstream and blood sugar levels become high. </a:t>
            </a:r>
          </a:p>
          <a:p>
            <a:r>
              <a:rPr lang="en-GB" sz="2400" dirty="0">
                <a:latin typeface="Arial" pitchFamily="34" charset="0"/>
                <a:cs typeface="Arial" pitchFamily="34" charset="0"/>
              </a:rPr>
              <a:t>Over time, this can increase the risk of health problems such as heart disease and nerve damage (WHO, 2023).</a:t>
            </a:r>
            <a:endParaRPr lang="en-US" sz="2400" dirty="0">
              <a:latin typeface="Arial" pitchFamily="34" charset="0"/>
              <a:cs typeface="Arial" pitchFamily="34" charset="0"/>
            </a:endParaRPr>
          </a:p>
        </p:txBody>
      </p:sp>
      <p:pic>
        <p:nvPicPr>
          <p:cNvPr id="7" name="Content Placeholder 6"/>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4605874" y="2132856"/>
            <a:ext cx="4038600" cy="2916547"/>
          </a:xfrm>
        </p:spPr>
      </p:pic>
      <p:sp>
        <p:nvSpPr>
          <p:cNvPr id="8" name="TextBox 7"/>
          <p:cNvSpPr txBox="1"/>
          <p:nvPr/>
        </p:nvSpPr>
        <p:spPr>
          <a:xfrm>
            <a:off x="4572000" y="5157192"/>
            <a:ext cx="4464496" cy="646331"/>
          </a:xfrm>
          <a:prstGeom prst="rect">
            <a:avLst/>
          </a:prstGeom>
          <a:noFill/>
        </p:spPr>
        <p:txBody>
          <a:bodyPr wrap="square" rtlCol="0">
            <a:spAutoFit/>
          </a:bodyPr>
          <a:lstStyle/>
          <a:p>
            <a:pPr algn="ctr"/>
            <a:r>
              <a:rPr lang="en-GB" dirty="0">
                <a:latin typeface="Arial" pitchFamily="34" charset="0"/>
                <a:cs typeface="Arial" pitchFamily="34" charset="0"/>
              </a:rPr>
              <a:t>Figure 3: Insulin resistance in Type 2 Diabetes (WHO, 2023).</a:t>
            </a:r>
            <a:endParaRPr lang="en-US" dirty="0">
              <a:latin typeface="Arial" pitchFamily="34" charset="0"/>
              <a:cs typeface="Arial" pitchFamily="34" charset="0"/>
            </a:endParaRPr>
          </a:p>
        </p:txBody>
      </p:sp>
      <p:pic>
        <p:nvPicPr>
          <p:cNvPr id="11" name="Audio 10">
            <a:hlinkClick r:id="" action="ppaction://media"/>
            <a:extLst>
              <a:ext uri="{FF2B5EF4-FFF2-40B4-BE49-F238E27FC236}">
                <a16:creationId xmlns:a16="http://schemas.microsoft.com/office/drawing/2014/main" id="{5D9BA00F-B082-8EF0-D30A-1F3EB1DAB7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87040103"/>
      </p:ext>
    </p:extLst>
  </p:cSld>
  <p:clrMapOvr>
    <a:masterClrMapping/>
  </p:clrMapOvr>
  <mc:AlternateContent xmlns:mc="http://schemas.openxmlformats.org/markup-compatibility/2006">
    <mc:Choice xmlns:p14="http://schemas.microsoft.com/office/powerpoint/2010/main" Requires="p14">
      <p:transition spd="slow" p14:dur="2000" advTm="32440"/>
    </mc:Choice>
    <mc:Fallback>
      <p:transition spd="slow" advTm="32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latin typeface="Arial" pitchFamily="34" charset="0"/>
                <a:cs typeface="Arial" pitchFamily="34" charset="0"/>
              </a:rPr>
              <a:t>Fictional Patient Profile</a:t>
            </a:r>
          </a:p>
        </p:txBody>
      </p:sp>
      <p:sp>
        <p:nvSpPr>
          <p:cNvPr id="3" name="Content Placeholder 2"/>
          <p:cNvSpPr>
            <a:spLocks noGrp="1"/>
          </p:cNvSpPr>
          <p:nvPr>
            <p:ph idx="1"/>
          </p:nvPr>
        </p:nvSpPr>
        <p:spPr>
          <a:xfrm>
            <a:off x="467544" y="1700808"/>
            <a:ext cx="8229600" cy="3816424"/>
          </a:xfrm>
        </p:spPr>
        <p:txBody>
          <a:bodyPr>
            <a:normAutofit/>
          </a:bodyPr>
          <a:lstStyle/>
          <a:p>
            <a:r>
              <a:rPr lang="en-GB" sz="2400" dirty="0">
                <a:latin typeface="Arial" pitchFamily="34" charset="0"/>
                <a:cs typeface="Arial" pitchFamily="34" charset="0"/>
              </a:rPr>
              <a:t>This case study is about a fictional patient called Mr John Smith. He is a 55-year-old man who is overweight and does not do much physical activity. He has a sedentary lifestyle and spends most of his time sitting. His diet includes a lot of sugary and processed foods, which increases the risk of developing Type 2 diabetes (NHS, 2023).</a:t>
            </a:r>
            <a:endParaRPr lang="en-US" sz="2400" dirty="0">
              <a:latin typeface="Arial" pitchFamily="34" charset="0"/>
              <a:cs typeface="Arial" pitchFamily="34" charset="0"/>
            </a:endParaRPr>
          </a:p>
        </p:txBody>
      </p:sp>
      <p:cxnSp>
        <p:nvCxnSpPr>
          <p:cNvPr id="5" name="Straight Connector 4"/>
          <p:cNvCxnSpPr/>
          <p:nvPr/>
        </p:nvCxnSpPr>
        <p:spPr>
          <a:xfrm>
            <a:off x="2555776" y="4941168"/>
            <a:ext cx="3672408" cy="0"/>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9C876E0B-1481-A403-6452-E6746C6FDB7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777959878"/>
      </p:ext>
    </p:extLst>
  </p:cSld>
  <p:clrMapOvr>
    <a:masterClrMapping/>
  </p:clrMapOvr>
  <mc:AlternateContent xmlns:mc="http://schemas.openxmlformats.org/markup-compatibility/2006">
    <mc:Choice xmlns:p14="http://schemas.microsoft.com/office/powerpoint/2010/main" Requires="p14">
      <p:transition spd="slow" p14:dur="2000" advTm="45068"/>
    </mc:Choice>
    <mc:Fallback>
      <p:transition spd="slow" advTm="45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latin typeface="Arial" pitchFamily="34" charset="0"/>
                <a:cs typeface="Arial" pitchFamily="34" charset="0"/>
              </a:rPr>
              <a:t>Risk Factors</a:t>
            </a:r>
          </a:p>
        </p:txBody>
      </p:sp>
      <p:sp>
        <p:nvSpPr>
          <p:cNvPr id="3" name="Content Placeholder 2"/>
          <p:cNvSpPr>
            <a:spLocks noGrp="1"/>
          </p:cNvSpPr>
          <p:nvPr>
            <p:ph idx="1"/>
          </p:nvPr>
        </p:nvSpPr>
        <p:spPr/>
        <p:txBody>
          <a:bodyPr>
            <a:normAutofit/>
          </a:bodyPr>
          <a:lstStyle/>
          <a:p>
            <a:r>
              <a:rPr lang="en-GB" sz="2400" dirty="0">
                <a:latin typeface="Arial" pitchFamily="34" charset="0"/>
                <a:cs typeface="Arial" pitchFamily="34" charset="0"/>
              </a:rPr>
              <a:t>Mr John Smith has several risk factors for Type 2 diabetes.</a:t>
            </a:r>
          </a:p>
          <a:p>
            <a:r>
              <a:rPr lang="en-GB" sz="2400" dirty="0">
                <a:latin typeface="Arial" pitchFamily="34" charset="0"/>
                <a:cs typeface="Arial" pitchFamily="34" charset="0"/>
              </a:rPr>
              <a:t>He is overweight, does not do much physical activity, and has an unhealthy diet. </a:t>
            </a:r>
          </a:p>
          <a:p>
            <a:r>
              <a:rPr lang="en-GB" sz="2400" dirty="0">
                <a:latin typeface="Arial" pitchFamily="34" charset="0"/>
                <a:cs typeface="Arial" pitchFamily="34" charset="0"/>
              </a:rPr>
              <a:t>These lifestyle habits can increase the chance of insulin resistance and high blood sugar levels (WHO, 2023).</a:t>
            </a:r>
            <a:endParaRPr lang="en-US" sz="2400" dirty="0">
              <a:latin typeface="Arial" pitchFamily="34" charset="0"/>
              <a:cs typeface="Arial" pitchFamily="34" charset="0"/>
            </a:endParaRPr>
          </a:p>
        </p:txBody>
      </p:sp>
      <p:cxnSp>
        <p:nvCxnSpPr>
          <p:cNvPr id="5" name="Straight Connector 4"/>
          <p:cNvCxnSpPr/>
          <p:nvPr/>
        </p:nvCxnSpPr>
        <p:spPr>
          <a:xfrm>
            <a:off x="2195736" y="5013176"/>
            <a:ext cx="4104456" cy="0"/>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0F430352-A547-51A9-A3A0-DDB2EF38515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934447433"/>
      </p:ext>
    </p:extLst>
  </p:cSld>
  <p:clrMapOvr>
    <a:masterClrMapping/>
  </p:clrMapOvr>
  <mc:AlternateContent xmlns:mc="http://schemas.openxmlformats.org/markup-compatibility/2006">
    <mc:Choice xmlns:p14="http://schemas.microsoft.com/office/powerpoint/2010/main" Requires="p14">
      <p:transition spd="slow" p14:dur="2000" advTm="31863"/>
    </mc:Choice>
    <mc:Fallback>
      <p:transition spd="slow" advTm="31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latin typeface="Arial" pitchFamily="34" charset="0"/>
                <a:cs typeface="Arial" pitchFamily="34" charset="0"/>
              </a:rPr>
              <a:t>Symptoms</a:t>
            </a:r>
            <a:endParaRPr lang="en-US" dirty="0">
              <a:solidFill>
                <a:schemeClr val="tx2"/>
              </a:solidFill>
              <a:latin typeface="Arial" pitchFamily="34" charset="0"/>
              <a:cs typeface="Arial" pitchFamily="34" charset="0"/>
            </a:endParaRPr>
          </a:p>
        </p:txBody>
      </p:sp>
      <p:sp>
        <p:nvSpPr>
          <p:cNvPr id="3" name="Content Placeholder 2"/>
          <p:cNvSpPr>
            <a:spLocks noGrp="1"/>
          </p:cNvSpPr>
          <p:nvPr>
            <p:ph idx="1"/>
          </p:nvPr>
        </p:nvSpPr>
        <p:spPr>
          <a:xfrm>
            <a:off x="457200" y="1600201"/>
            <a:ext cx="8229600" cy="3412976"/>
          </a:xfrm>
        </p:spPr>
        <p:txBody>
          <a:bodyPr>
            <a:normAutofit/>
          </a:bodyPr>
          <a:lstStyle/>
          <a:p>
            <a:r>
              <a:rPr lang="en-GB" sz="2400" dirty="0">
                <a:latin typeface="Arial" pitchFamily="34" charset="0"/>
                <a:cs typeface="Arial" pitchFamily="34" charset="0"/>
              </a:rPr>
              <a:t>Mr John Smith reports common symptoms which are related with Type 2 Diabetes, such as frequent urination, excessive thirst, tiredness and blurred vision.</a:t>
            </a:r>
          </a:p>
          <a:p>
            <a:r>
              <a:rPr lang="en-GB" sz="2400" dirty="0">
                <a:latin typeface="Arial" pitchFamily="34" charset="0"/>
                <a:cs typeface="Arial" pitchFamily="34" charset="0"/>
              </a:rPr>
              <a:t>These symptoms occur due to high level of glucose circulating in the blood (Diabetes UK, 2023).</a:t>
            </a:r>
            <a:endParaRPr lang="en-US" sz="2400" dirty="0">
              <a:latin typeface="Arial" pitchFamily="34" charset="0"/>
              <a:cs typeface="Arial" pitchFamily="34" charset="0"/>
            </a:endParaRPr>
          </a:p>
        </p:txBody>
      </p:sp>
      <p:cxnSp>
        <p:nvCxnSpPr>
          <p:cNvPr id="5" name="Straight Connector 4"/>
          <p:cNvCxnSpPr/>
          <p:nvPr/>
        </p:nvCxnSpPr>
        <p:spPr>
          <a:xfrm>
            <a:off x="2267744" y="4365104"/>
            <a:ext cx="4176464" cy="0"/>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9AFB6430-9FF1-A38E-FE61-3ED838D6D97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7598281"/>
      </p:ext>
    </p:extLst>
  </p:cSld>
  <p:clrMapOvr>
    <a:masterClrMapping/>
  </p:clrMapOvr>
  <mc:AlternateContent xmlns:mc="http://schemas.openxmlformats.org/markup-compatibility/2006">
    <mc:Choice xmlns:p14="http://schemas.microsoft.com/office/powerpoint/2010/main" Requires="p14">
      <p:transition spd="slow" p14:dur="2000" advTm="31830"/>
    </mc:Choice>
    <mc:Fallback>
      <p:transition spd="slow" advTm="31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chemeClr val="tx2"/>
                </a:solidFill>
                <a:latin typeface="Arial" pitchFamily="34" charset="0"/>
                <a:cs typeface="Arial" pitchFamily="34" charset="0"/>
              </a:rPr>
              <a:t>Diagnosis and Monitoring</a:t>
            </a:r>
          </a:p>
        </p:txBody>
      </p:sp>
      <p:sp>
        <p:nvSpPr>
          <p:cNvPr id="3" name="Content Placeholder 2"/>
          <p:cNvSpPr>
            <a:spLocks noGrp="1"/>
          </p:cNvSpPr>
          <p:nvPr>
            <p:ph idx="1"/>
          </p:nvPr>
        </p:nvSpPr>
        <p:spPr/>
        <p:txBody>
          <a:bodyPr>
            <a:normAutofit/>
          </a:bodyPr>
          <a:lstStyle/>
          <a:p>
            <a:r>
              <a:rPr lang="en-GB" sz="2400" dirty="0">
                <a:latin typeface="Arial" pitchFamily="34" charset="0"/>
                <a:cs typeface="Arial" pitchFamily="34" charset="0"/>
              </a:rPr>
              <a:t>Mr John Smith was diagnosed with Type 2 diabetes after having blood tests. These tests included a fasting blood glucose test and an HbA1c test. </a:t>
            </a:r>
          </a:p>
          <a:p>
            <a:r>
              <a:rPr lang="en-GB" sz="2400" dirty="0">
                <a:latin typeface="Arial" pitchFamily="34" charset="0"/>
                <a:cs typeface="Arial" pitchFamily="34" charset="0"/>
              </a:rPr>
              <a:t>The tests help the doctors to check the level of sugar in the blood and understand how well the condition is managed over time (NICE, 2022).</a:t>
            </a:r>
            <a:endParaRPr lang="en-US" sz="2400" dirty="0">
              <a:latin typeface="Arial" pitchFamily="34" charset="0"/>
              <a:cs typeface="Arial" pitchFamily="34" charset="0"/>
            </a:endParaRPr>
          </a:p>
        </p:txBody>
      </p:sp>
      <p:cxnSp>
        <p:nvCxnSpPr>
          <p:cNvPr id="5" name="Straight Connector 4"/>
          <p:cNvCxnSpPr/>
          <p:nvPr/>
        </p:nvCxnSpPr>
        <p:spPr>
          <a:xfrm>
            <a:off x="2123728" y="4797152"/>
            <a:ext cx="4464496" cy="0"/>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4A4A0EFC-5E3D-10B5-A60D-1640D8A7841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5433450"/>
      </p:ext>
    </p:extLst>
  </p:cSld>
  <p:clrMapOvr>
    <a:masterClrMapping/>
  </p:clrMapOvr>
  <mc:AlternateContent xmlns:mc="http://schemas.openxmlformats.org/markup-compatibility/2006">
    <mc:Choice xmlns:p14="http://schemas.microsoft.com/office/powerpoint/2010/main" Requires="p14">
      <p:transition spd="slow" p14:dur="2000" advTm="41104"/>
    </mc:Choice>
    <mc:Fallback>
      <p:transition spd="slow" advTm="41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latin typeface="Arial" pitchFamily="34" charset="0"/>
                <a:cs typeface="Arial" pitchFamily="34" charset="0"/>
              </a:rPr>
              <a:t>Care Plan</a:t>
            </a:r>
          </a:p>
        </p:txBody>
      </p:sp>
      <p:sp>
        <p:nvSpPr>
          <p:cNvPr id="3" name="Content Placeholder 2"/>
          <p:cNvSpPr>
            <a:spLocks noGrp="1"/>
          </p:cNvSpPr>
          <p:nvPr>
            <p:ph idx="1"/>
          </p:nvPr>
        </p:nvSpPr>
        <p:spPr/>
        <p:txBody>
          <a:bodyPr>
            <a:normAutofit/>
          </a:bodyPr>
          <a:lstStyle/>
          <a:p>
            <a:r>
              <a:rPr lang="en-GB" sz="2400" dirty="0">
                <a:latin typeface="Arial" pitchFamily="34" charset="0"/>
                <a:cs typeface="Arial" pitchFamily="34" charset="0"/>
              </a:rPr>
              <a:t>Mr John Smith’s care plan includes medicine such as Metformin, regular checking of blood sugar levels and routine medical appointments. </a:t>
            </a:r>
          </a:p>
          <a:p>
            <a:r>
              <a:rPr lang="en-GB" sz="2400" dirty="0">
                <a:latin typeface="Arial" pitchFamily="34" charset="0"/>
                <a:cs typeface="Arial" pitchFamily="34" charset="0"/>
              </a:rPr>
              <a:t>These steps helps to control the blood glucose and reduce the risk of complications (NICE, 2022)</a:t>
            </a:r>
            <a:endParaRPr lang="en-US" sz="2400" dirty="0">
              <a:latin typeface="Arial" pitchFamily="34" charset="0"/>
              <a:cs typeface="Arial" pitchFamily="34" charset="0"/>
            </a:endParaRPr>
          </a:p>
        </p:txBody>
      </p:sp>
      <p:cxnSp>
        <p:nvCxnSpPr>
          <p:cNvPr id="5" name="Straight Connector 4"/>
          <p:cNvCxnSpPr/>
          <p:nvPr/>
        </p:nvCxnSpPr>
        <p:spPr>
          <a:xfrm>
            <a:off x="2411760" y="4797152"/>
            <a:ext cx="3744416" cy="0"/>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664D48D4-4D49-5E60-74ED-048A6D93185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718609356"/>
      </p:ext>
    </p:extLst>
  </p:cSld>
  <p:clrMapOvr>
    <a:masterClrMapping/>
  </p:clrMapOvr>
  <mc:AlternateContent xmlns:mc="http://schemas.openxmlformats.org/markup-compatibility/2006">
    <mc:Choice xmlns:p14="http://schemas.microsoft.com/office/powerpoint/2010/main" Requires="p14">
      <p:transition spd="slow" p14:dur="2000" advTm="27378"/>
    </mc:Choice>
    <mc:Fallback>
      <p:transition spd="slow" advTm="27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Lifestyle Management</a:t>
            </a:r>
          </a:p>
        </p:txBody>
      </p:sp>
      <p:sp>
        <p:nvSpPr>
          <p:cNvPr id="3" name="Content Placeholder 2"/>
          <p:cNvSpPr>
            <a:spLocks noGrp="1"/>
          </p:cNvSpPr>
          <p:nvPr>
            <p:ph idx="1"/>
          </p:nvPr>
        </p:nvSpPr>
        <p:spPr>
          <a:xfrm>
            <a:off x="457200" y="1600200"/>
            <a:ext cx="8229600" cy="4277071"/>
          </a:xfrm>
        </p:spPr>
        <p:txBody>
          <a:bodyPr/>
          <a:lstStyle/>
          <a:p>
            <a:r>
              <a:rPr lang="en-GB" sz="2400" dirty="0">
                <a:latin typeface="Arial" pitchFamily="34" charset="0"/>
                <a:cs typeface="Arial" pitchFamily="34" charset="0"/>
              </a:rPr>
              <a:t>The doctor advised Mr John Smith to adopt healthier lifestyle changes in his daily activities. </a:t>
            </a:r>
          </a:p>
          <a:p>
            <a:r>
              <a:rPr lang="en-GB" sz="2400" dirty="0">
                <a:latin typeface="Arial" pitchFamily="34" charset="0"/>
                <a:cs typeface="Arial" pitchFamily="34" charset="0"/>
              </a:rPr>
              <a:t>This includes eating a healthier diet, doing more physical activity and trying to reduce his body weight. </a:t>
            </a:r>
          </a:p>
          <a:p>
            <a:r>
              <a:rPr lang="en-GB" sz="2400" dirty="0">
                <a:latin typeface="Arial" pitchFamily="34" charset="0"/>
                <a:cs typeface="Arial" pitchFamily="34" charset="0"/>
              </a:rPr>
              <a:t>These changes can help to control the blood sugar levels and improve his overall health (Diabetes UK, 2023).</a:t>
            </a:r>
            <a:endParaRPr lang="en-US" sz="2400" dirty="0">
              <a:latin typeface="Arial" pitchFamily="34" charset="0"/>
              <a:cs typeface="Arial" pitchFamily="34" charset="0"/>
            </a:endParaRPr>
          </a:p>
        </p:txBody>
      </p:sp>
      <p:cxnSp>
        <p:nvCxnSpPr>
          <p:cNvPr id="5" name="Straight Connector 4"/>
          <p:cNvCxnSpPr/>
          <p:nvPr/>
        </p:nvCxnSpPr>
        <p:spPr>
          <a:xfrm>
            <a:off x="2123728" y="5013176"/>
            <a:ext cx="4320480" cy="0"/>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0D91B916-4721-0E5A-2957-17C923241B6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353977642"/>
      </p:ext>
    </p:extLst>
  </p:cSld>
  <p:clrMapOvr>
    <a:masterClrMapping/>
  </p:clrMapOvr>
  <mc:AlternateContent xmlns:mc="http://schemas.openxmlformats.org/markup-compatibility/2006">
    <mc:Choice xmlns:p14="http://schemas.microsoft.com/office/powerpoint/2010/main" Requires="p14">
      <p:transition spd="slow" p14:dur="2000" advTm="36706"/>
    </mc:Choice>
    <mc:Fallback>
      <p:transition spd="slow" advTm="36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chemeClr val="tx2"/>
                </a:solidFill>
                <a:latin typeface="Arial" pitchFamily="34" charset="0"/>
                <a:cs typeface="Arial" pitchFamily="34" charset="0"/>
              </a:rPr>
              <a:t>Ethical Considerations</a:t>
            </a:r>
          </a:p>
        </p:txBody>
      </p:sp>
      <p:sp>
        <p:nvSpPr>
          <p:cNvPr id="3" name="Content Placeholder 2"/>
          <p:cNvSpPr>
            <a:spLocks noGrp="1"/>
          </p:cNvSpPr>
          <p:nvPr>
            <p:ph idx="1"/>
          </p:nvPr>
        </p:nvSpPr>
        <p:spPr>
          <a:xfrm>
            <a:off x="457200" y="1600200"/>
            <a:ext cx="8229600" cy="4061047"/>
          </a:xfrm>
        </p:spPr>
        <p:txBody>
          <a:bodyPr>
            <a:normAutofit/>
          </a:bodyPr>
          <a:lstStyle/>
          <a:p>
            <a:r>
              <a:rPr lang="en-GB" sz="2400" dirty="0">
                <a:latin typeface="Arial" pitchFamily="34" charset="0"/>
                <a:cs typeface="Arial" pitchFamily="34" charset="0"/>
              </a:rPr>
              <a:t>Healthcare staff should provide person-centred care for Mr John Smith. They should respect his dignity, keep his information confidential and explain his treatment clearly.</a:t>
            </a:r>
          </a:p>
          <a:p>
            <a:r>
              <a:rPr lang="en-GB" sz="2400" dirty="0">
                <a:latin typeface="Arial" pitchFamily="34" charset="0"/>
                <a:cs typeface="Arial" pitchFamily="34" charset="0"/>
              </a:rPr>
              <a:t>This helps him understand how to manage his health and diabetes properly (NHS, 2023).</a:t>
            </a:r>
            <a:endParaRPr lang="en-US" sz="2400" dirty="0">
              <a:latin typeface="Arial" pitchFamily="34" charset="0"/>
              <a:cs typeface="Arial" pitchFamily="34" charset="0"/>
            </a:endParaRPr>
          </a:p>
        </p:txBody>
      </p:sp>
      <p:cxnSp>
        <p:nvCxnSpPr>
          <p:cNvPr id="5" name="Straight Connector 4"/>
          <p:cNvCxnSpPr/>
          <p:nvPr/>
        </p:nvCxnSpPr>
        <p:spPr>
          <a:xfrm>
            <a:off x="2051720" y="4581128"/>
            <a:ext cx="4896544" cy="0"/>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Audio 9">
            <a:hlinkClick r:id="" action="ppaction://media"/>
            <a:extLst>
              <a:ext uri="{FF2B5EF4-FFF2-40B4-BE49-F238E27FC236}">
                <a16:creationId xmlns:a16="http://schemas.microsoft.com/office/drawing/2014/main" id="{BA846C72-6373-725D-B38E-10A1770875D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64427100"/>
      </p:ext>
    </p:extLst>
  </p:cSld>
  <p:clrMapOvr>
    <a:masterClrMapping/>
  </p:clrMapOvr>
  <mc:AlternateContent xmlns:mc="http://schemas.openxmlformats.org/markup-compatibility/2006">
    <mc:Choice xmlns:p14="http://schemas.microsoft.com/office/powerpoint/2010/main" Requires="p14">
      <p:transition spd="slow" p14:dur="2000" advTm="35592"/>
    </mc:Choice>
    <mc:Fallback>
      <p:transition spd="slow" advTm="35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pPr algn="l"/>
            <a:r>
              <a:rPr lang="en-US" dirty="0">
                <a:solidFill>
                  <a:schemeClr val="tx2"/>
                </a:solidFill>
                <a:latin typeface="Arial" pitchFamily="34" charset="0"/>
                <a:cs typeface="Arial" pitchFamily="34" charset="0"/>
              </a:rPr>
              <a:t>References</a:t>
            </a:r>
          </a:p>
        </p:txBody>
      </p:sp>
      <p:sp>
        <p:nvSpPr>
          <p:cNvPr id="3" name="Content Placeholder 2"/>
          <p:cNvSpPr>
            <a:spLocks noGrp="1"/>
          </p:cNvSpPr>
          <p:nvPr>
            <p:ph idx="1"/>
          </p:nvPr>
        </p:nvSpPr>
        <p:spPr>
          <a:xfrm>
            <a:off x="539552" y="1196752"/>
            <a:ext cx="8229600" cy="5400600"/>
          </a:xfrm>
        </p:spPr>
        <p:txBody>
          <a:bodyPr>
            <a:noAutofit/>
          </a:bodyPr>
          <a:lstStyle/>
          <a:p>
            <a:r>
              <a:rPr lang="en-US" sz="1800" dirty="0">
                <a:latin typeface="Arial" pitchFamily="34" charset="0"/>
                <a:cs typeface="Arial" pitchFamily="34" charset="0"/>
              </a:rPr>
              <a:t>NHS (2023) </a:t>
            </a:r>
            <a:r>
              <a:rPr lang="en-US" sz="1800" i="1" dirty="0">
                <a:latin typeface="Arial" pitchFamily="34" charset="0"/>
                <a:cs typeface="Arial" pitchFamily="34" charset="0"/>
              </a:rPr>
              <a:t>Type 2 diabetes</a:t>
            </a:r>
            <a:r>
              <a:rPr lang="en-US" sz="1800" dirty="0">
                <a:latin typeface="Arial" pitchFamily="34" charset="0"/>
                <a:cs typeface="Arial" pitchFamily="34" charset="0"/>
              </a:rPr>
              <a:t>. Available at: </a:t>
            </a:r>
            <a:r>
              <a:rPr lang="en-US" sz="1800" dirty="0">
                <a:latin typeface="Arial" pitchFamily="34" charset="0"/>
                <a:cs typeface="Arial" pitchFamily="34" charset="0"/>
                <a:hlinkClick r:id="rId4"/>
              </a:rPr>
              <a:t>https://www.nhs.uk/conditions/type-2-diabetes/</a:t>
            </a:r>
            <a:r>
              <a:rPr lang="en-US" sz="1800" dirty="0">
                <a:latin typeface="Arial" pitchFamily="34" charset="0"/>
                <a:cs typeface="Arial" pitchFamily="34" charset="0"/>
              </a:rPr>
              <a:t> (Accessed: 10 March 2026).</a:t>
            </a:r>
          </a:p>
          <a:p>
            <a:r>
              <a:rPr lang="en-US" sz="1800" dirty="0">
                <a:latin typeface="Arial" pitchFamily="34" charset="0"/>
                <a:cs typeface="Arial" pitchFamily="34" charset="0"/>
              </a:rPr>
              <a:t>World Health Organization (2023) </a:t>
            </a:r>
            <a:r>
              <a:rPr lang="en-US" sz="1800" i="1" dirty="0">
                <a:latin typeface="Arial" pitchFamily="34" charset="0"/>
                <a:cs typeface="Arial" pitchFamily="34" charset="0"/>
              </a:rPr>
              <a:t>Diabetes</a:t>
            </a:r>
            <a:r>
              <a:rPr lang="en-US" sz="1800" dirty="0">
                <a:latin typeface="Arial" pitchFamily="34" charset="0"/>
                <a:cs typeface="Arial" pitchFamily="34" charset="0"/>
              </a:rPr>
              <a:t>. Available at: </a:t>
            </a:r>
            <a:r>
              <a:rPr lang="en-US" sz="1800" dirty="0">
                <a:latin typeface="Arial" pitchFamily="34" charset="0"/>
                <a:cs typeface="Arial" pitchFamily="34" charset="0"/>
                <a:hlinkClick r:id="rId5"/>
              </a:rPr>
              <a:t>https://www.who.int/news-room/fact-sheets/detail/diabetes</a:t>
            </a:r>
            <a:r>
              <a:rPr lang="en-US" sz="1800" dirty="0">
                <a:latin typeface="Arial" pitchFamily="34" charset="0"/>
                <a:cs typeface="Arial" pitchFamily="34" charset="0"/>
              </a:rPr>
              <a:t> (Accessed: 10 March 2026).</a:t>
            </a:r>
          </a:p>
          <a:p>
            <a:r>
              <a:rPr lang="en-US" sz="1800" dirty="0">
                <a:latin typeface="Arial" pitchFamily="34" charset="0"/>
                <a:cs typeface="Arial" pitchFamily="34" charset="0"/>
              </a:rPr>
              <a:t>Diabetes UK (2023) </a:t>
            </a:r>
            <a:r>
              <a:rPr lang="en-US" sz="1800" i="1" dirty="0">
                <a:latin typeface="Arial" pitchFamily="34" charset="0"/>
                <a:cs typeface="Arial" pitchFamily="34" charset="0"/>
              </a:rPr>
              <a:t>Type 2 diabetes</a:t>
            </a:r>
            <a:r>
              <a:rPr lang="en-US" sz="1800" dirty="0">
                <a:latin typeface="Arial" pitchFamily="34" charset="0"/>
                <a:cs typeface="Arial" pitchFamily="34" charset="0"/>
              </a:rPr>
              <a:t>. Available at: </a:t>
            </a:r>
            <a:r>
              <a:rPr lang="en-US" sz="1800" dirty="0">
                <a:latin typeface="Arial" pitchFamily="34" charset="0"/>
                <a:cs typeface="Arial" pitchFamily="34" charset="0"/>
                <a:hlinkClick r:id="rId6"/>
              </a:rPr>
              <a:t>https://www.diabetes.org.uk</a:t>
            </a:r>
            <a:r>
              <a:rPr lang="en-US" sz="1800" dirty="0">
                <a:latin typeface="Arial" pitchFamily="34" charset="0"/>
                <a:cs typeface="Arial" pitchFamily="34" charset="0"/>
              </a:rPr>
              <a:t> (Accessed: 10 March 2026).</a:t>
            </a:r>
          </a:p>
          <a:p>
            <a:r>
              <a:rPr lang="en-US" sz="1800" dirty="0">
                <a:latin typeface="Arial" pitchFamily="34" charset="0"/>
                <a:cs typeface="Arial" pitchFamily="34" charset="0"/>
              </a:rPr>
              <a:t>NICE (2022) </a:t>
            </a:r>
            <a:r>
              <a:rPr lang="en-US" sz="1800" i="1" dirty="0">
                <a:latin typeface="Arial" pitchFamily="34" charset="0"/>
                <a:cs typeface="Arial" pitchFamily="34" charset="0"/>
              </a:rPr>
              <a:t>Type 2 diabetes in adults: management</a:t>
            </a:r>
            <a:r>
              <a:rPr lang="en-US" sz="1800" dirty="0">
                <a:latin typeface="Arial" pitchFamily="34" charset="0"/>
                <a:cs typeface="Arial" pitchFamily="34" charset="0"/>
              </a:rPr>
              <a:t>. Available at: </a:t>
            </a:r>
            <a:r>
              <a:rPr lang="en-US" sz="1800" dirty="0">
                <a:latin typeface="Arial" pitchFamily="34" charset="0"/>
                <a:cs typeface="Arial" pitchFamily="34" charset="0"/>
                <a:hlinkClick r:id="rId7"/>
              </a:rPr>
              <a:t>https://www.nice.org.uk/guidance</a:t>
            </a:r>
            <a:r>
              <a:rPr lang="en-US" sz="1800" dirty="0">
                <a:latin typeface="Arial" pitchFamily="34" charset="0"/>
                <a:cs typeface="Arial" pitchFamily="34" charset="0"/>
              </a:rPr>
              <a:t> (Accessed: 10 March 2026).</a:t>
            </a:r>
          </a:p>
          <a:p>
            <a:r>
              <a:rPr lang="en-US" sz="1800" dirty="0">
                <a:latin typeface="Arial" pitchFamily="34" charset="0"/>
                <a:cs typeface="Arial" pitchFamily="34" charset="0"/>
              </a:rPr>
              <a:t>Guyton, A. and Hall, J. (2021) </a:t>
            </a:r>
            <a:r>
              <a:rPr lang="en-US" sz="1800" i="1" dirty="0">
                <a:latin typeface="Arial" pitchFamily="34" charset="0"/>
                <a:cs typeface="Arial" pitchFamily="34" charset="0"/>
              </a:rPr>
              <a:t>Textbook of Medical Physiology</a:t>
            </a:r>
            <a:r>
              <a:rPr lang="en-US" sz="1800" dirty="0">
                <a:latin typeface="Arial" pitchFamily="34" charset="0"/>
                <a:cs typeface="Arial" pitchFamily="34" charset="0"/>
              </a:rPr>
              <a:t>. 14th ed. Philadelphia: Elsevier.</a:t>
            </a:r>
          </a:p>
          <a:p>
            <a:r>
              <a:rPr lang="en-US" sz="1800" dirty="0">
                <a:latin typeface="Arial" pitchFamily="34" charset="0"/>
                <a:cs typeface="Arial" pitchFamily="34" charset="0"/>
              </a:rPr>
              <a:t>Kumar, P. and Clark, M. (2020) </a:t>
            </a:r>
            <a:r>
              <a:rPr lang="en-US" sz="1800" i="1" dirty="0">
                <a:latin typeface="Arial" pitchFamily="34" charset="0"/>
                <a:cs typeface="Arial" pitchFamily="34" charset="0"/>
              </a:rPr>
              <a:t>Clinical Medicine</a:t>
            </a:r>
            <a:r>
              <a:rPr lang="en-US" sz="1800" dirty="0">
                <a:latin typeface="Arial" pitchFamily="34" charset="0"/>
                <a:cs typeface="Arial" pitchFamily="34" charset="0"/>
              </a:rPr>
              <a:t>. 10th ed. London: Elsevier.</a:t>
            </a:r>
          </a:p>
          <a:p>
            <a:r>
              <a:rPr lang="en-US" sz="1800" dirty="0">
                <a:latin typeface="Arial" pitchFamily="34" charset="0"/>
                <a:cs typeface="Arial" pitchFamily="34" charset="0"/>
              </a:rPr>
              <a:t>International Diabetes Federation (2025) </a:t>
            </a:r>
            <a:r>
              <a:rPr lang="en-US" sz="1800" i="1" dirty="0">
                <a:latin typeface="Arial" pitchFamily="34" charset="0"/>
                <a:cs typeface="Arial" pitchFamily="34" charset="0"/>
              </a:rPr>
              <a:t>IDF Diabetes Atlas</a:t>
            </a:r>
            <a:r>
              <a:rPr lang="en-US" sz="1800" dirty="0">
                <a:latin typeface="Arial" pitchFamily="34" charset="0"/>
                <a:cs typeface="Arial" pitchFamily="34" charset="0"/>
              </a:rPr>
              <a:t>. Available at: </a:t>
            </a:r>
            <a:r>
              <a:rPr lang="en-US" sz="1800" dirty="0">
                <a:latin typeface="Arial" pitchFamily="34" charset="0"/>
                <a:cs typeface="Arial" pitchFamily="34" charset="0"/>
                <a:hlinkClick r:id="rId8"/>
              </a:rPr>
              <a:t>https://diabetesatlas.org</a:t>
            </a:r>
            <a:r>
              <a:rPr lang="en-US" sz="1800" dirty="0">
                <a:latin typeface="Arial" pitchFamily="34" charset="0"/>
                <a:cs typeface="Arial" pitchFamily="34" charset="0"/>
              </a:rPr>
              <a:t> (Accessed: 10 March 2026).</a:t>
            </a:r>
          </a:p>
          <a:p>
            <a:r>
              <a:rPr lang="en-US" sz="1800" dirty="0">
                <a:latin typeface="Arial" pitchFamily="34" charset="0"/>
                <a:cs typeface="Arial" pitchFamily="34" charset="0"/>
              </a:rPr>
              <a:t>World Health Organization (2016) </a:t>
            </a:r>
            <a:r>
              <a:rPr lang="en-US" sz="1800" i="1" dirty="0">
                <a:latin typeface="Arial" pitchFamily="34" charset="0"/>
                <a:cs typeface="Arial" pitchFamily="34" charset="0"/>
              </a:rPr>
              <a:t>Global report on diabetes</a:t>
            </a:r>
            <a:r>
              <a:rPr lang="en-US" sz="1800" dirty="0">
                <a:latin typeface="Arial" pitchFamily="34" charset="0"/>
                <a:cs typeface="Arial" pitchFamily="34" charset="0"/>
              </a:rPr>
              <a:t>. Geneva: WHO.</a:t>
            </a:r>
          </a:p>
          <a:p>
            <a:pPr marL="0" indent="0">
              <a:lnSpc>
                <a:spcPct val="150000"/>
              </a:lnSpc>
              <a:buNone/>
            </a:pPr>
            <a:endParaRPr lang="en-US" sz="1800" dirty="0">
              <a:latin typeface="Arial" pitchFamily="34" charset="0"/>
              <a:cs typeface="Arial" pitchFamily="34" charset="0"/>
            </a:endParaRPr>
          </a:p>
        </p:txBody>
      </p:sp>
      <p:pic>
        <p:nvPicPr>
          <p:cNvPr id="13" name="Audio 12">
            <a:hlinkClick r:id="" action="ppaction://media"/>
            <a:extLst>
              <a:ext uri="{FF2B5EF4-FFF2-40B4-BE49-F238E27FC236}">
                <a16:creationId xmlns:a16="http://schemas.microsoft.com/office/drawing/2014/main" id="{8345CA9A-8C88-7034-FA53-7FA5C96DC44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302367883"/>
      </p:ext>
    </p:extLst>
  </p:cSld>
  <p:clrMapOvr>
    <a:masterClrMapping/>
  </p:clrMapOvr>
  <mc:AlternateContent xmlns:mc="http://schemas.openxmlformats.org/markup-compatibility/2006">
    <mc:Choice xmlns:p14="http://schemas.microsoft.com/office/powerpoint/2010/main" Requires="p14">
      <p:transition spd="slow" p14:dur="2000" advTm="17328"/>
    </mc:Choice>
    <mc:Fallback>
      <p:transition spd="slow" advTm="17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fee24a672c535a57653125ea4b1d92fa">
  <xsd:schema xmlns:xsd="http://www.w3.org/2001/XMLSchema" xmlns:xs="http://www.w3.org/2001/XMLSchema" xmlns:p="http://schemas.microsoft.com/office/2006/metadata/properties" xmlns:ns3="ccfc14db-0f45-423b-b2f5-752f8f8a0ada" targetNamespace="http://schemas.microsoft.com/office/2006/metadata/properties" ma:root="true" ma:fieldsID="470384e422787ac9b14377f8151f19db"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1CD1517E-7C7B-429F-9D2C-F2B42E06E1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E5A68D-F836-4A6F-99D4-9B7BAA25B2A6}">
  <ds:schemaRefs>
    <ds:schemaRef ds:uri="http://schemas.microsoft.com/sharepoint/v3/contenttype/forms"/>
  </ds:schemaRefs>
</ds:datastoreItem>
</file>

<file path=customXml/itemProps3.xml><?xml version="1.0" encoding="utf-8"?>
<ds:datastoreItem xmlns:ds="http://schemas.openxmlformats.org/officeDocument/2006/customXml" ds:itemID="{B1CED19B-5CA9-4069-895A-F7C38816A55F}">
  <ds:schemaRefs>
    <ds:schemaRef ds:uri="http://purl.org/dc/dcmitype/"/>
    <ds:schemaRef ds:uri="http://schemas.microsoft.com/office/2006/documentManagement/types"/>
    <ds:schemaRef ds:uri="ccfc14db-0f45-423b-b2f5-752f8f8a0ada"/>
    <ds:schemaRef ds:uri="http://purl.org/dc/elements/1.1/"/>
    <ds:schemaRef ds:uri="http://www.w3.org/XML/1998/namespace"/>
    <ds:schemaRef ds:uri="http://purl.org/dc/terms/"/>
    <ds:schemaRef ds:uri="http://schemas.openxmlformats.org/package/2006/metadata/core-propertie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399</TotalTime>
  <Words>1073</Words>
  <Application>Microsoft Office PowerPoint</Application>
  <PresentationFormat>On-screen Show (4:3)</PresentationFormat>
  <Paragraphs>64</Paragraphs>
  <Slides>15</Slides>
  <Notes>0</Notes>
  <HiddenSlides>0</HiddenSlides>
  <MMClips>15</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Care Plan for a Patient with Type 2 Diabetes</vt:lpstr>
      <vt:lpstr>Introduction</vt:lpstr>
      <vt:lpstr>What is Type 2 Diabetes</vt:lpstr>
      <vt:lpstr>Endocrine System Involved in Type 2 Diabetes</vt:lpstr>
      <vt:lpstr>Anatomy of the Pancreas</vt:lpstr>
      <vt:lpstr>Normal Blood Glucose Regulation</vt:lpstr>
      <vt:lpstr>Effect of Type 2 Diabetes</vt:lpstr>
      <vt:lpstr>Fictional Patient Profile</vt:lpstr>
      <vt:lpstr>Risk Factors</vt:lpstr>
      <vt:lpstr>Symptoms</vt:lpstr>
      <vt:lpstr>Diagnosis and Monitoring</vt:lpstr>
      <vt:lpstr>Care Plan</vt:lpstr>
      <vt:lpstr>Lifestyle Management</vt:lpstr>
      <vt:lpstr>Ethical Considerations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patient with Type 2 Diabetes</dc:title>
  <dc:creator>kiranshahzad</dc:creator>
  <cp:lastModifiedBy>Salma Jabeen (2212335)</cp:lastModifiedBy>
  <cp:revision>34</cp:revision>
  <dcterms:created xsi:type="dcterms:W3CDTF">2026-03-07T09:05:09Z</dcterms:created>
  <dcterms:modified xsi:type="dcterms:W3CDTF">2026-03-18T10:46:03Z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