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sldIdLst>
    <p:sldId id="256" r:id="rId5"/>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94DBDF-8F93-42FD-8F19-B4AA87B18425}" v="1" dt="2026-04-16T13:04:58.5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52"/>
  </p:normalViewPr>
  <p:slideViewPr>
    <p:cSldViewPr snapToGrid="0" snapToObjects="1">
      <p:cViewPr>
        <p:scale>
          <a:sx n="60" d="100"/>
          <a:sy n="60" d="100"/>
        </p:scale>
        <p:origin x="-1092" y="-42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by smith" userId="5f01bcff173767fd" providerId="LiveId" clId="{4CF07732-5567-4FD1-BD35-46BC7C7D4DAF}"/>
    <pc:docChg chg="custSel modSld">
      <pc:chgData name="toby smith" userId="5f01bcff173767fd" providerId="LiveId" clId="{4CF07732-5567-4FD1-BD35-46BC7C7D4DAF}" dt="2026-04-16T13:36:21.525" v="1972" actId="33524"/>
      <pc:docMkLst>
        <pc:docMk/>
      </pc:docMkLst>
      <pc:sldChg chg="addSp modSp mod">
        <pc:chgData name="toby smith" userId="5f01bcff173767fd" providerId="LiveId" clId="{4CF07732-5567-4FD1-BD35-46BC7C7D4DAF}" dt="2026-04-16T13:36:21.525" v="1972" actId="33524"/>
        <pc:sldMkLst>
          <pc:docMk/>
          <pc:sldMk cId="1032727246" sldId="256"/>
        </pc:sldMkLst>
        <pc:spChg chg="add mod">
          <ac:chgData name="toby smith" userId="5f01bcff173767fd" providerId="LiveId" clId="{4CF07732-5567-4FD1-BD35-46BC7C7D4DAF}" dt="2026-04-16T13:36:21.525" v="1972" actId="33524"/>
          <ac:spMkLst>
            <pc:docMk/>
            <pc:sldMk cId="1032727246" sldId="256"/>
            <ac:spMk id="3" creationId="{D8E3D7CC-9779-55BA-A64C-44993C5BE39F}"/>
          </ac:spMkLst>
        </pc:spChg>
        <pc:spChg chg="mod">
          <ac:chgData name="toby smith" userId="5f01bcff173767fd" providerId="LiveId" clId="{4CF07732-5567-4FD1-BD35-46BC7C7D4DAF}" dt="2026-04-16T13:35:24.724" v="1967" actId="5793"/>
          <ac:spMkLst>
            <pc:docMk/>
            <pc:sldMk cId="1032727246" sldId="256"/>
            <ac:spMk id="7" creationId="{00000000-0000-0000-0000-000000000000}"/>
          </ac:spMkLst>
        </pc:spChg>
        <pc:spChg chg="mod">
          <ac:chgData name="toby smith" userId="5f01bcff173767fd" providerId="LiveId" clId="{4CF07732-5567-4FD1-BD35-46BC7C7D4DAF}" dt="2026-04-16T13:31:24.147" v="1914" actId="20577"/>
          <ac:spMkLst>
            <pc:docMk/>
            <pc:sldMk cId="1032727246" sldId="256"/>
            <ac:spMk id="29" creationId="{50E8B0AE-ABB1-3B6B-A871-546EF173EA8C}"/>
          </ac:spMkLst>
        </pc:spChg>
        <pc:spChg chg="mod">
          <ac:chgData name="toby smith" userId="5f01bcff173767fd" providerId="LiveId" clId="{4CF07732-5567-4FD1-BD35-46BC7C7D4DAF}" dt="2026-04-16T13:31:50.520" v="1921" actId="20577"/>
          <ac:spMkLst>
            <pc:docMk/>
            <pc:sldMk cId="1032727246" sldId="256"/>
            <ac:spMk id="33" creationId="{CB78FEE0-AB9E-C370-7AF6-C107C958F919}"/>
          </ac:spMkLst>
        </pc:spChg>
        <pc:spChg chg="mod">
          <ac:chgData name="toby smith" userId="5f01bcff173767fd" providerId="LiveId" clId="{4CF07732-5567-4FD1-BD35-46BC7C7D4DAF}" dt="2026-04-16T13:24:42.441" v="1498" actId="14100"/>
          <ac:spMkLst>
            <pc:docMk/>
            <pc:sldMk cId="1032727246" sldId="256"/>
            <ac:spMk id="46" creationId="{7D9093BD-CC5F-9604-4936-E8E5C755C06E}"/>
          </ac:spMkLst>
        </pc:spChg>
        <pc:picChg chg="mod">
          <ac:chgData name="toby smith" userId="5f01bcff173767fd" providerId="LiveId" clId="{4CF07732-5567-4FD1-BD35-46BC7C7D4DAF}" dt="2026-04-16T13:31:12.895" v="1901" actId="14100"/>
          <ac:picMkLst>
            <pc:docMk/>
            <pc:sldMk cId="1032727246" sldId="256"/>
            <ac:picMk id="37" creationId="{DA0AB39F-20C3-965F-626D-2370B2A5D64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Click icon to add picture</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4/16/2026</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29605" y="1978276"/>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Additive Manufacture : Titanium Laser Powder Bed fusion</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Tobias Smith</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Andrew Harrison </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Wales Institute for Science &amp; Art</a:t>
            </a:r>
            <a:endParaRPr lang="en-GB" altLang="en-US" sz="3600" b="1"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Motorcycle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Wales Institute for </a:t>
            </a:r>
            <a:r>
              <a:rPr lang="en-GB" altLang="en-US" sz="3200" dirty="0">
                <a:solidFill>
                  <a:srgbClr val="002060"/>
                </a:solidFill>
                <a:latin typeface="Eras Bold ITC" panose="020B0907030504020204" pitchFamily="34" charset="0"/>
                <a:ea typeface="Calibri" charset="0"/>
                <a:cs typeface="Calibri" charset="0"/>
              </a:rPr>
              <a:t>Science &amp; Art</a:t>
            </a:r>
            <a:endParaRPr lang="en-GB" sz="3200" dirty="0">
              <a:latin typeface="Eras Bold ITC" panose="020B0907030504020204" pitchFamily="34" charset="0"/>
            </a:endParaRPr>
          </a:p>
        </p:txBody>
      </p:sp>
      <p:sp>
        <p:nvSpPr>
          <p:cNvPr id="28" name="TextBox 27">
            <a:extLst>
              <a:ext uri="{FF2B5EF4-FFF2-40B4-BE49-F238E27FC236}">
                <a16:creationId xmlns:a16="http://schemas.microsoft.com/office/drawing/2014/main" id="{E9F1FEA8-70BD-5AD9-146F-CEC7D40D102C}"/>
              </a:ext>
            </a:extLst>
          </p:cNvPr>
          <p:cNvSpPr txBox="1"/>
          <p:nvPr/>
        </p:nvSpPr>
        <p:spPr>
          <a:xfrm>
            <a:off x="152078" y="5869158"/>
            <a:ext cx="7424379" cy="5432256"/>
          </a:xfrm>
          <a:prstGeom prst="rect">
            <a:avLst/>
          </a:prstGeom>
          <a:noFill/>
        </p:spPr>
        <p:txBody>
          <a:bodyPr wrap="square" rtlCol="0">
            <a:spAutoFit/>
          </a:bodyPr>
          <a:lstStyle/>
          <a:p>
            <a:r>
              <a:rPr lang="en-GB" sz="3900" b="1" dirty="0"/>
              <a:t>Introduction</a:t>
            </a:r>
            <a:endParaRPr lang="en-GB" sz="2800" dirty="0"/>
          </a:p>
          <a:p>
            <a:r>
              <a:rPr lang="en-GB" sz="2800" dirty="0"/>
              <a:t>First patented in 1996, Metallic Laser Powder Bed Fusion (LPBF) is a Computer Aided Manufacturing (CAM)  process in which a high-power laser is guided over a bed of powdered metal following a CAD software model, the laser melts the powder layer over layer producing a 3d printed metallic structure. Metallic LPBF was a natural continuation of the work coming out of the university of Texas in the 1980s, selective laser sintering (SLS) using polymer powder to produce 3d structures.  </a:t>
            </a:r>
          </a:p>
        </p:txBody>
      </p:sp>
      <p:sp>
        <p:nvSpPr>
          <p:cNvPr id="29" name="TextBox 28">
            <a:extLst>
              <a:ext uri="{FF2B5EF4-FFF2-40B4-BE49-F238E27FC236}">
                <a16:creationId xmlns:a16="http://schemas.microsoft.com/office/drawing/2014/main" id="{50E8B0AE-ABB1-3B6B-A871-546EF173EA8C}"/>
              </a:ext>
            </a:extLst>
          </p:cNvPr>
          <p:cNvSpPr txBox="1"/>
          <p:nvPr/>
        </p:nvSpPr>
        <p:spPr>
          <a:xfrm>
            <a:off x="152076" y="23415222"/>
            <a:ext cx="7334873" cy="8879354"/>
          </a:xfrm>
          <a:prstGeom prst="rect">
            <a:avLst/>
          </a:prstGeom>
          <a:noFill/>
        </p:spPr>
        <p:txBody>
          <a:bodyPr wrap="square" rtlCol="0">
            <a:spAutoFit/>
          </a:bodyPr>
          <a:lstStyle/>
          <a:p>
            <a:r>
              <a:rPr lang="en-GB" sz="3900" b="1" dirty="0"/>
              <a:t>Process</a:t>
            </a:r>
          </a:p>
          <a:p>
            <a:r>
              <a:rPr lang="en-GB" sz="2800" dirty="0"/>
              <a:t>The LPBF printer spreads a thin (typically 0.1mm) layer of the titanium powder over the base platform, then a high-power laser fuses the cross-section shape of the model into the powder to create the first layer. A new layer of powder is then spread over the previous layer with a roller, the process is repeated until the whole model is fused, the excess powder stays in place later removed in the finishing process. (</a:t>
            </a:r>
            <a:r>
              <a:rPr lang="en-GB" sz="2800" i="1" dirty="0"/>
              <a:t>Powder Bed Fusion: Additive Manufacturing Research Group: Loughborough University</a:t>
            </a:r>
            <a:r>
              <a:rPr lang="en-GB" sz="2800" dirty="0"/>
              <a:t> 2026)</a:t>
            </a:r>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p:txBody>
      </p:sp>
      <p:sp>
        <p:nvSpPr>
          <p:cNvPr id="33" name="TextBox 32">
            <a:extLst>
              <a:ext uri="{FF2B5EF4-FFF2-40B4-BE49-F238E27FC236}">
                <a16:creationId xmlns:a16="http://schemas.microsoft.com/office/drawing/2014/main" id="{CB78FEE0-AB9E-C370-7AF6-C107C958F919}"/>
              </a:ext>
            </a:extLst>
          </p:cNvPr>
          <p:cNvSpPr txBox="1"/>
          <p:nvPr/>
        </p:nvSpPr>
        <p:spPr>
          <a:xfrm>
            <a:off x="152076" y="11670603"/>
            <a:ext cx="7424381" cy="7586692"/>
          </a:xfrm>
          <a:prstGeom prst="rect">
            <a:avLst/>
          </a:prstGeom>
          <a:noFill/>
        </p:spPr>
        <p:txBody>
          <a:bodyPr wrap="square" rtlCol="0">
            <a:spAutoFit/>
          </a:bodyPr>
          <a:lstStyle/>
          <a:p>
            <a:r>
              <a:rPr lang="en-GB" sz="3900" b="1" dirty="0"/>
              <a:t>Titanium</a:t>
            </a:r>
          </a:p>
          <a:p>
            <a:r>
              <a:rPr lang="en-GB" sz="2800" dirty="0"/>
              <a:t>By the mid 90’s, the LPBF process was adapted to allow for high performance materials a significant one being Titanium. Titanium is a premium material. It boasts the highest strength to density ratio of any metallic element on the periodic table. Additionally, it is naturally resistant to corrosion rivalling stainless steel in its resistance to the elements therefore it is considered the most biocompatible and medically inert material. Historically the draw back of titanium was its difficulty in manufacture as it cannot easily be cast making complex structures very difficult to produce, however by implementing the LPBF process highly complex structures would be achievable. (</a:t>
            </a:r>
            <a:r>
              <a:rPr lang="en-GB" sz="2800" i="1" dirty="0"/>
              <a:t>What are the pros and cons of titanium?</a:t>
            </a:r>
            <a:r>
              <a:rPr lang="en-GB" sz="2800" dirty="0"/>
              <a:t> 2022)</a:t>
            </a:r>
          </a:p>
        </p:txBody>
      </p:sp>
      <p:sp>
        <p:nvSpPr>
          <p:cNvPr id="34" name="TextBox 33">
            <a:extLst>
              <a:ext uri="{FF2B5EF4-FFF2-40B4-BE49-F238E27FC236}">
                <a16:creationId xmlns:a16="http://schemas.microsoft.com/office/drawing/2014/main" id="{85603086-03BF-1016-C2C6-47982ED2B8BD}"/>
              </a:ext>
            </a:extLst>
          </p:cNvPr>
          <p:cNvSpPr txBox="1"/>
          <p:nvPr/>
        </p:nvSpPr>
        <p:spPr>
          <a:xfrm>
            <a:off x="14625098" y="23337096"/>
            <a:ext cx="6434271" cy="5124480"/>
          </a:xfrm>
          <a:prstGeom prst="rect">
            <a:avLst/>
          </a:prstGeom>
          <a:noFill/>
        </p:spPr>
        <p:txBody>
          <a:bodyPr wrap="square" rtlCol="0">
            <a:spAutoFit/>
          </a:bodyPr>
          <a:lstStyle/>
          <a:p>
            <a:r>
              <a:rPr lang="en-GB" sz="3900" b="1" dirty="0"/>
              <a:t>References</a:t>
            </a:r>
          </a:p>
          <a:p>
            <a:r>
              <a:rPr lang="en-GB" sz="1800" dirty="0"/>
              <a:t> (2022) </a:t>
            </a:r>
            <a:r>
              <a:rPr lang="en-GB" sz="1800" i="1" dirty="0"/>
              <a:t>What are the pros and cons of titanium?</a:t>
            </a:r>
            <a:r>
              <a:rPr lang="en-GB" sz="1800" dirty="0"/>
              <a:t>, </a:t>
            </a:r>
            <a:r>
              <a:rPr lang="en-GB" sz="1800" i="1" dirty="0" err="1"/>
              <a:t>OneMonroe</a:t>
            </a:r>
            <a:r>
              <a:rPr lang="en-GB" sz="1800" dirty="0"/>
              <a:t>. Available at: https://monroeengineering.com/blog/pros-and-cons-of-titanium/ (Accessed: 14 April 2026). </a:t>
            </a:r>
          </a:p>
          <a:p>
            <a:endParaRPr lang="en-GB" sz="1800" i="1" dirty="0"/>
          </a:p>
          <a:p>
            <a:r>
              <a:rPr lang="en-GB" sz="1800" i="1" dirty="0"/>
              <a:t>Powder Bed Fusion: Additive Manufacturing Research Group: Loughborough University</a:t>
            </a:r>
            <a:r>
              <a:rPr lang="en-GB" sz="1800" dirty="0"/>
              <a:t>  </a:t>
            </a:r>
            <a:r>
              <a:rPr lang="en-GB" sz="1800" i="1" dirty="0"/>
              <a:t>Powder Bed Fusion | Additive Manufacturing Research Group | Loughborough University</a:t>
            </a:r>
            <a:r>
              <a:rPr lang="en-GB" sz="1800" dirty="0"/>
              <a:t>. Available at: https://www.lboro.ac.uk/research/amrg/about/the7categoriesofadditivemanufacturing/powderbedfusion/ (Accessed: 14 April 2026). </a:t>
            </a:r>
          </a:p>
          <a:p>
            <a:endParaRPr lang="en-GB" sz="1800" dirty="0"/>
          </a:p>
          <a:p>
            <a:r>
              <a:rPr lang="en-GB" sz="1800" dirty="0"/>
              <a:t>Luke, C. (2024) </a:t>
            </a:r>
            <a:r>
              <a:rPr lang="en-GB" sz="1800" i="1" dirty="0"/>
              <a:t>What is titanium?</a:t>
            </a:r>
            <a:r>
              <a:rPr lang="en-GB" sz="1800" dirty="0"/>
              <a:t>, </a:t>
            </a:r>
            <a:r>
              <a:rPr lang="en-GB" sz="1800" i="1" dirty="0"/>
              <a:t>SawbladeUniversity.com</a:t>
            </a:r>
            <a:r>
              <a:rPr lang="en-GB" sz="1800" dirty="0"/>
              <a:t>. Available at: https://sawbladeuniversity.com/what-is-titanium/ (Accessed: 14 April 2026). </a:t>
            </a:r>
          </a:p>
          <a:p>
            <a:endParaRPr lang="en-GB" sz="1800" i="1" dirty="0"/>
          </a:p>
        </p:txBody>
      </p:sp>
      <p:pic>
        <p:nvPicPr>
          <p:cNvPr id="37" name="Picture 36">
            <a:extLst>
              <a:ext uri="{FF2B5EF4-FFF2-40B4-BE49-F238E27FC236}">
                <a16:creationId xmlns:a16="http://schemas.microsoft.com/office/drawing/2014/main" id="{DA0AB39F-20C3-965F-626D-2370B2A5D64C}"/>
              </a:ext>
            </a:extLst>
          </p:cNvPr>
          <p:cNvPicPr>
            <a:picLocks noChangeAspect="1"/>
          </p:cNvPicPr>
          <p:nvPr/>
        </p:nvPicPr>
        <p:blipFill>
          <a:blip r:embed="rId4"/>
          <a:srcRect l="4832" t="13011" r="3642" b="9717"/>
          <a:stretch>
            <a:fillRect/>
          </a:stretch>
        </p:blipFill>
        <p:spPr>
          <a:xfrm>
            <a:off x="7387111" y="23647869"/>
            <a:ext cx="7028458" cy="5051346"/>
          </a:xfrm>
          <a:prstGeom prst="rect">
            <a:avLst/>
          </a:prstGeom>
        </p:spPr>
      </p:pic>
      <p:pic>
        <p:nvPicPr>
          <p:cNvPr id="1026" name="Picture 2" descr="What is Titanium? - SawbladeUniversity.com">
            <a:extLst>
              <a:ext uri="{FF2B5EF4-FFF2-40B4-BE49-F238E27FC236}">
                <a16:creationId xmlns:a16="http://schemas.microsoft.com/office/drawing/2014/main" id="{D148F720-E4FB-AFD5-6FA8-EEAD3A8ABC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298" y="19128218"/>
            <a:ext cx="7446723" cy="3956072"/>
          </a:xfrm>
          <a:prstGeom prst="rect">
            <a:avLst/>
          </a:prstGeom>
          <a:noFill/>
          <a:extLst>
            <a:ext uri="{909E8E84-426E-40DD-AFC4-6F175D3DCCD1}">
              <a14:hiddenFill xmlns:a14="http://schemas.microsoft.com/office/drawing/2010/main">
                <a:solidFill>
                  <a:srgbClr val="FFFFFF"/>
                </a:solidFill>
              </a14:hiddenFill>
            </a:ext>
          </a:extLst>
        </p:spPr>
      </p:pic>
      <p:sp>
        <p:nvSpPr>
          <p:cNvPr id="44" name="Text Box 19">
            <a:extLst>
              <a:ext uri="{FF2B5EF4-FFF2-40B4-BE49-F238E27FC236}">
                <a16:creationId xmlns:a16="http://schemas.microsoft.com/office/drawing/2014/main" id="{E4C4154B-566E-941A-BC3C-BCE9CA9F1D57}"/>
              </a:ext>
            </a:extLst>
          </p:cNvPr>
          <p:cNvSpPr txBox="1">
            <a:spLocks noChangeArrowheads="1"/>
          </p:cNvSpPr>
          <p:nvPr/>
        </p:nvSpPr>
        <p:spPr bwMode="auto">
          <a:xfrm>
            <a:off x="152076" y="22805433"/>
            <a:ext cx="6410325" cy="84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GB" sz="2000" dirty="0"/>
              <a:t>(</a:t>
            </a:r>
            <a:r>
              <a:rPr lang="en-GB" sz="2000" i="1" dirty="0"/>
              <a:t>Luke, 2024</a:t>
            </a:r>
            <a:r>
              <a:rPr lang="en-GB" sz="2000" dirty="0"/>
              <a:t>)</a:t>
            </a:r>
            <a:endParaRPr lang="en-AU" altLang="en-US" sz="2000" i="1" dirty="0">
              <a:latin typeface="Times New Roman" charset="0"/>
            </a:endParaRPr>
          </a:p>
        </p:txBody>
      </p:sp>
      <p:sp>
        <p:nvSpPr>
          <p:cNvPr id="46" name="TextBox 45">
            <a:extLst>
              <a:ext uri="{FF2B5EF4-FFF2-40B4-BE49-F238E27FC236}">
                <a16:creationId xmlns:a16="http://schemas.microsoft.com/office/drawing/2014/main" id="{7D9093BD-CC5F-9604-4936-E8E5C755C06E}"/>
              </a:ext>
            </a:extLst>
          </p:cNvPr>
          <p:cNvSpPr txBox="1"/>
          <p:nvPr/>
        </p:nvSpPr>
        <p:spPr>
          <a:xfrm>
            <a:off x="14912628" y="1928818"/>
            <a:ext cx="5956771" cy="9310241"/>
          </a:xfrm>
          <a:prstGeom prst="rect">
            <a:avLst/>
          </a:prstGeom>
          <a:noFill/>
        </p:spPr>
        <p:txBody>
          <a:bodyPr wrap="square" rtlCol="0">
            <a:spAutoFit/>
          </a:bodyPr>
          <a:lstStyle/>
          <a:p>
            <a:r>
              <a:rPr lang="en-GB" sz="3900" b="1" dirty="0"/>
              <a:t>Use in the medical industry</a:t>
            </a:r>
          </a:p>
          <a:p>
            <a:r>
              <a:rPr lang="en-GB" sz="2800" dirty="0"/>
              <a:t>Laser powder bed fusion of titanium has been widely adopted in biomedical engineering for use in implants. Titanium’s resistance to corrosion makes it the most used metal for medical implants as it doesn’t react to the fluids within the body. The LPBF process is favoured by biomedical engineers for implants due to the uniqueness of each required model, not only will they be modelling many different bones joints and braces, but each one will be required to be different due to the wide variety of shapes and sizes of people. Before additive manufacture titanium models biomed engineers would have to CNC block titanium or cast into moulds, these often resulted in stock implants that would limit  the patient's mobility.</a:t>
            </a:r>
          </a:p>
        </p:txBody>
      </p:sp>
      <p:pic>
        <p:nvPicPr>
          <p:cNvPr id="1030" name="Picture 6" descr="Laser Powder Bed Fusion (LPBF) Services | MakerVerse">
            <a:extLst>
              <a:ext uri="{FF2B5EF4-FFF2-40B4-BE49-F238E27FC236}">
                <a16:creationId xmlns:a16="http://schemas.microsoft.com/office/drawing/2014/main" id="{10CE0D0F-9C37-E310-2928-3A69A094CA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33021" y="8585286"/>
            <a:ext cx="6982386" cy="465376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Complete Guide to Laser Powder Bed Fusion in 3D Printing - 3Dnatives">
            <a:extLst>
              <a:ext uri="{FF2B5EF4-FFF2-40B4-BE49-F238E27FC236}">
                <a16:creationId xmlns:a16="http://schemas.microsoft.com/office/drawing/2014/main" id="{ABECC1A6-D976-F875-6FBB-657A319947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33021" y="13239047"/>
            <a:ext cx="6982386" cy="3989935"/>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extLst>
              <a:ext uri="{FF2B5EF4-FFF2-40B4-BE49-F238E27FC236}">
                <a16:creationId xmlns:a16="http://schemas.microsoft.com/office/drawing/2014/main" id="{61B6298E-082A-628E-7C56-EFB5EEF2D5E6}"/>
              </a:ext>
            </a:extLst>
          </p:cNvPr>
          <p:cNvPicPr>
            <a:picLocks noChangeAspect="1"/>
          </p:cNvPicPr>
          <p:nvPr/>
        </p:nvPicPr>
        <p:blipFill>
          <a:blip r:embed="rId8"/>
          <a:stretch>
            <a:fillRect/>
          </a:stretch>
        </p:blipFill>
        <p:spPr>
          <a:xfrm>
            <a:off x="8071195" y="2192924"/>
            <a:ext cx="6538614" cy="6538614"/>
          </a:xfrm>
          <a:prstGeom prst="rect">
            <a:avLst/>
          </a:prstGeom>
        </p:spPr>
      </p:pic>
      <p:sp>
        <p:nvSpPr>
          <p:cNvPr id="50" name="TextBox 49">
            <a:extLst>
              <a:ext uri="{FF2B5EF4-FFF2-40B4-BE49-F238E27FC236}">
                <a16:creationId xmlns:a16="http://schemas.microsoft.com/office/drawing/2014/main" id="{1A26284F-BE72-5DB5-7504-6BD63D62B626}"/>
              </a:ext>
            </a:extLst>
          </p:cNvPr>
          <p:cNvSpPr txBox="1"/>
          <p:nvPr/>
        </p:nvSpPr>
        <p:spPr>
          <a:xfrm>
            <a:off x="8743529" y="7889496"/>
            <a:ext cx="5496766" cy="400110"/>
          </a:xfrm>
          <a:prstGeom prst="rect">
            <a:avLst/>
          </a:prstGeom>
          <a:noFill/>
        </p:spPr>
        <p:txBody>
          <a:bodyPr wrap="square" rtlCol="0">
            <a:spAutoFit/>
          </a:bodyPr>
          <a:lstStyle/>
          <a:p>
            <a:r>
              <a:rPr lang="en-GB" sz="2000" i="1" dirty="0"/>
              <a:t>Printed titanium lattice to replace part of a skull </a:t>
            </a:r>
          </a:p>
        </p:txBody>
      </p:sp>
      <p:pic>
        <p:nvPicPr>
          <p:cNvPr id="1036" name="Picture 12" descr="Wiggins makes a decisive claim on the UCI Hour Record | UCI">
            <a:extLst>
              <a:ext uri="{FF2B5EF4-FFF2-40B4-BE49-F238E27FC236}">
                <a16:creationId xmlns:a16="http://schemas.microsoft.com/office/drawing/2014/main" id="{996CE806-A9C8-01C7-A332-304FD5370F3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18636" r="30186"/>
          <a:stretch>
            <a:fillRect/>
          </a:stretch>
        </p:blipFill>
        <p:spPr bwMode="auto">
          <a:xfrm>
            <a:off x="7533021" y="17200748"/>
            <a:ext cx="6982386" cy="5425060"/>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a:extLst>
              <a:ext uri="{FF2B5EF4-FFF2-40B4-BE49-F238E27FC236}">
                <a16:creationId xmlns:a16="http://schemas.microsoft.com/office/drawing/2014/main" id="{AA3D6B87-5E9D-A69C-922B-D6166315D64D}"/>
              </a:ext>
            </a:extLst>
          </p:cNvPr>
          <p:cNvSpPr txBox="1"/>
          <p:nvPr/>
        </p:nvSpPr>
        <p:spPr>
          <a:xfrm>
            <a:off x="7486949" y="22605377"/>
            <a:ext cx="7028458" cy="707886"/>
          </a:xfrm>
          <a:prstGeom prst="rect">
            <a:avLst/>
          </a:prstGeom>
          <a:noFill/>
        </p:spPr>
        <p:txBody>
          <a:bodyPr wrap="square" rtlCol="0">
            <a:spAutoFit/>
          </a:bodyPr>
          <a:lstStyle/>
          <a:p>
            <a:r>
              <a:rPr lang="en-GB" sz="2000" i="1" dirty="0"/>
              <a:t>2015, Sir Bradley Wiggins smashes 1 hour record, on a bike with titanium LPBF 3d printed parts from MYTHOS </a:t>
            </a:r>
          </a:p>
        </p:txBody>
      </p:sp>
      <p:sp>
        <p:nvSpPr>
          <p:cNvPr id="3" name="TextBox 2">
            <a:extLst>
              <a:ext uri="{FF2B5EF4-FFF2-40B4-BE49-F238E27FC236}">
                <a16:creationId xmlns:a16="http://schemas.microsoft.com/office/drawing/2014/main" id="{D8E3D7CC-9779-55BA-A64C-44993C5BE39F}"/>
              </a:ext>
            </a:extLst>
          </p:cNvPr>
          <p:cNvSpPr txBox="1"/>
          <p:nvPr/>
        </p:nvSpPr>
        <p:spPr>
          <a:xfrm>
            <a:off x="14609809" y="11154215"/>
            <a:ext cx="6165190" cy="12326451"/>
          </a:xfrm>
          <a:prstGeom prst="rect">
            <a:avLst/>
          </a:prstGeom>
          <a:noFill/>
        </p:spPr>
        <p:txBody>
          <a:bodyPr wrap="square" rtlCol="0">
            <a:spAutoFit/>
          </a:bodyPr>
          <a:lstStyle/>
          <a:p>
            <a:r>
              <a:rPr lang="en-GB" sz="3900" b="1" dirty="0"/>
              <a:t>Use in competitive sport</a:t>
            </a:r>
          </a:p>
          <a:p>
            <a:r>
              <a:rPr lang="en-GB" sz="2800" dirty="0"/>
              <a:t>MYTHOS is a company that supplies custom premium titanium LPBF printed parts for professional cyclists. Their first parts were used by Sir Bradley Wiggins in his 1-hour record in 2015, he shattered the standing world record. Since then, the company has supplied these parts to highly successful bike teams, MYTHOS components have been ridden to 22 world championships and 7 Olympic medals. Use and therefore trust by these professional cyclists, for LPBF parts to give them a competitive edge shows the benefit that titanium LPBF can have on over traditional manufacturing methods. The material of choice within competitive cycling has long been carbon fibre, however the restrictions carbon faces is the manufacturing process moulds must used to produce a carbon part. MYTHOS specialises in parts which have complex lattice forms to save weight and increases stiffness to ensure the athletes power is efficiently transferred into motion, carbon moulds cannot achieve these complex lattice forms</a:t>
            </a: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da2dc2f-10e7-442f-ad91-645aa4b47b8a" xsi:nil="true"/>
    <lcf76f155ced4ddcb4097134ff3c332f xmlns="c9412f1f-c5de-433b-90f0-e30b35783b1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379F4DF4C23D64BB72CCA2EBD7C55DA" ma:contentTypeVersion="11" ma:contentTypeDescription="Create a new document." ma:contentTypeScope="" ma:versionID="78fd9d0c5b809ab40382c741061e9b8f">
  <xsd:schema xmlns:xsd="http://www.w3.org/2001/XMLSchema" xmlns:xs="http://www.w3.org/2001/XMLSchema" xmlns:p="http://schemas.microsoft.com/office/2006/metadata/properties" xmlns:ns2="c9412f1f-c5de-433b-90f0-e30b35783b17" xmlns:ns3="7da2dc2f-10e7-442f-ad91-645aa4b47b8a" targetNamespace="http://schemas.microsoft.com/office/2006/metadata/properties" ma:root="true" ma:fieldsID="4bec6dbf351c6747d9638708ad47d75f" ns2:_="" ns3:_="">
    <xsd:import namespace="c9412f1f-c5de-433b-90f0-e30b35783b17"/>
    <xsd:import namespace="7da2dc2f-10e7-442f-ad91-645aa4b47b8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412f1f-c5de-433b-90f0-e30b35783b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da2dc2f-10e7-442f-ad91-645aa4b47b8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4a6595d-74eb-490b-8c13-2daa6f43ecee}" ma:internalName="TaxCatchAll" ma:showField="CatchAllData" ma:web="7da2dc2f-10e7-442f-ad91-645aa4b47b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687D36-0FC2-4295-A780-590997288791}">
  <ds:schemaRefs>
    <ds:schemaRef ds:uri="http://schemas.microsoft.com/office/2006/metadata/properties"/>
    <ds:schemaRef ds:uri="http://schemas.microsoft.com/office/infopath/2007/PartnerControls"/>
    <ds:schemaRef ds:uri="7da2dc2f-10e7-442f-ad91-645aa4b47b8a"/>
    <ds:schemaRef ds:uri="c9412f1f-c5de-433b-90f0-e30b35783b17"/>
  </ds:schemaRefs>
</ds:datastoreItem>
</file>

<file path=customXml/itemProps2.xml><?xml version="1.0" encoding="utf-8"?>
<ds:datastoreItem xmlns:ds="http://schemas.openxmlformats.org/officeDocument/2006/customXml" ds:itemID="{DB798FE8-F25D-4DFB-8579-E07AFE59D001}">
  <ds:schemaRefs>
    <ds:schemaRef ds:uri="http://schemas.microsoft.com/sharepoint/v3/contenttype/forms"/>
  </ds:schemaRefs>
</ds:datastoreItem>
</file>

<file path=customXml/itemProps3.xml><?xml version="1.0" encoding="utf-8"?>
<ds:datastoreItem xmlns:ds="http://schemas.openxmlformats.org/officeDocument/2006/customXml" ds:itemID="{B7A4C137-277C-4B9B-BB3D-D5F11ADE05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412f1f-c5de-433b-90f0-e30b35783b17"/>
    <ds:schemaRef ds:uri="7da2dc2f-10e7-442f-ad91-645aa4b47b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Poster Template</Template>
  <TotalTime>1792</TotalTime>
  <Words>795</Words>
  <Application>Microsoft Office PowerPoint</Application>
  <PresentationFormat>Custom</PresentationFormat>
  <Paragraphs>31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Eras Bold ITC</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toby smith</dc:creator>
  <cp:lastModifiedBy>toby smith</cp:lastModifiedBy>
  <cp:revision>1</cp:revision>
  <dcterms:created xsi:type="dcterms:W3CDTF">2026-04-14T09:25:38Z</dcterms:created>
  <dcterms:modified xsi:type="dcterms:W3CDTF">2026-04-16T13:36:23Z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0x010100B379F4DF4C23D64BB72CCA2EBD7C55DA</vt:lpwstr>
  </property>
</Properties>
</file>