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1"/>
  </p:notesMasterIdLst>
  <p:sldIdLst>
    <p:sldId id="256" r:id="rId2"/>
    <p:sldId id="288" r:id="rId3"/>
    <p:sldId id="290" r:id="rId4"/>
    <p:sldId id="271" r:id="rId5"/>
    <p:sldId id="272" r:id="rId6"/>
    <p:sldId id="289" r:id="rId7"/>
    <p:sldId id="265" r:id="rId8"/>
    <p:sldId id="273" r:id="rId9"/>
    <p:sldId id="274" r:id="rId10"/>
    <p:sldId id="275" r:id="rId11"/>
    <p:sldId id="276" r:id="rId12"/>
    <p:sldId id="277" r:id="rId13"/>
    <p:sldId id="278" r:id="rId14"/>
    <p:sldId id="280" r:id="rId15"/>
    <p:sldId id="281" r:id="rId16"/>
    <p:sldId id="283" r:id="rId17"/>
    <p:sldId id="266" r:id="rId18"/>
    <p:sldId id="287" r:id="rId19"/>
    <p:sldId id="263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08"/>
    <p:restoredTop sz="95246"/>
  </p:normalViewPr>
  <p:slideViewPr>
    <p:cSldViewPr snapToGrid="0" snapToObjects="1">
      <p:cViewPr varScale="1">
        <p:scale>
          <a:sx n="98" d="100"/>
          <a:sy n="98" d="100"/>
        </p:scale>
        <p:origin x="57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7" Type="http://schemas.openxmlformats.org/officeDocument/2006/relationships/image" Target="../media/image24.jpg"/><Relationship Id="rId2" Type="http://schemas.openxmlformats.org/officeDocument/2006/relationships/image" Target="../media/image19.jpg"/><Relationship Id="rId1" Type="http://schemas.openxmlformats.org/officeDocument/2006/relationships/image" Target="../media/image18.jpg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7" Type="http://schemas.openxmlformats.org/officeDocument/2006/relationships/image" Target="../media/image24.jpg"/><Relationship Id="rId2" Type="http://schemas.openxmlformats.org/officeDocument/2006/relationships/image" Target="../media/image19.jpg"/><Relationship Id="rId1" Type="http://schemas.openxmlformats.org/officeDocument/2006/relationships/image" Target="../media/image18.jpg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A20248E-891E-4B1F-807D-FB6692FB57E4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4FCBC31-EF6F-432A-9535-F98E4B1126BA}">
      <dgm:prSet phldrT="[Text]"/>
      <dgm:spPr>
        <a:blipFill dpi="0" rotWithShape="0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 dirty="0">
            <a:solidFill>
              <a:srgbClr val="FF0000"/>
            </a:solidFill>
            <a:latin typeface="Arial Rounded MT Bold" panose="020F0704030504030204" pitchFamily="34" charset="0"/>
          </a:endParaRPr>
        </a:p>
        <a:p>
          <a:r>
            <a:rPr lang="en-US" dirty="0">
              <a:solidFill>
                <a:srgbClr val="FF0000"/>
              </a:solidFill>
              <a:latin typeface="Arial Rounded MT Bold" panose="020F0704030504030204" pitchFamily="34" charset="0"/>
            </a:rPr>
            <a:t>Airport</a:t>
          </a:r>
        </a:p>
      </dgm:t>
    </dgm:pt>
    <dgm:pt modelId="{71825162-B1C7-4A70-87B1-E79F351350BA}" type="parTrans" cxnId="{EB884F65-F06E-4C4D-A59F-0FF93956653E}">
      <dgm:prSet/>
      <dgm:spPr/>
      <dgm:t>
        <a:bodyPr/>
        <a:lstStyle/>
        <a:p>
          <a:endParaRPr lang="en-US">
            <a:solidFill>
              <a:srgbClr val="FF0000"/>
            </a:solidFill>
            <a:latin typeface="Arial Rounded MT Bold" panose="020F0704030504030204" pitchFamily="34" charset="0"/>
          </a:endParaRPr>
        </a:p>
      </dgm:t>
    </dgm:pt>
    <dgm:pt modelId="{375E4BE7-82DC-424C-818B-F6CDE55D4645}" type="sibTrans" cxnId="{EB884F65-F06E-4C4D-A59F-0FF93956653E}">
      <dgm:prSet/>
      <dgm:spPr/>
      <dgm:t>
        <a:bodyPr/>
        <a:lstStyle/>
        <a:p>
          <a:endParaRPr lang="en-US">
            <a:solidFill>
              <a:srgbClr val="FF0000"/>
            </a:solidFill>
            <a:latin typeface="Arial Rounded MT Bold" panose="020F0704030504030204" pitchFamily="34" charset="0"/>
          </a:endParaRPr>
        </a:p>
      </dgm:t>
    </dgm:pt>
    <dgm:pt modelId="{40ED2E33-C3CF-4A7F-AA81-531DF827C5EB}">
      <dgm:prSet phldrT="[Text]"/>
      <dgm:spPr>
        <a:blipFill dpi="0" rotWithShape="0"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 dirty="0">
            <a:solidFill>
              <a:srgbClr val="FF0000"/>
            </a:solidFill>
            <a:latin typeface="Arial Rounded MT Bold" panose="020F0704030504030204" pitchFamily="34" charset="0"/>
          </a:endParaRPr>
        </a:p>
        <a:p>
          <a:endParaRPr lang="en-US" dirty="0">
            <a:solidFill>
              <a:srgbClr val="FF0000"/>
            </a:solidFill>
            <a:latin typeface="Arial Rounded MT Bold" panose="020F0704030504030204" pitchFamily="34" charset="0"/>
          </a:endParaRPr>
        </a:p>
        <a:p>
          <a:r>
            <a:rPr lang="en-US" dirty="0">
              <a:solidFill>
                <a:srgbClr val="FF0000"/>
              </a:solidFill>
              <a:latin typeface="Arial Rounded MT Bold" panose="020F0704030504030204" pitchFamily="34" charset="0"/>
            </a:rPr>
            <a:t>Bus Tour</a:t>
          </a:r>
        </a:p>
      </dgm:t>
    </dgm:pt>
    <dgm:pt modelId="{92FA8A60-ED41-4AEC-B866-16BC87B9D136}" type="parTrans" cxnId="{6FB9825A-7C22-4FA1-885C-10B445E45270}">
      <dgm:prSet/>
      <dgm:spPr/>
      <dgm:t>
        <a:bodyPr/>
        <a:lstStyle/>
        <a:p>
          <a:endParaRPr lang="en-US">
            <a:solidFill>
              <a:srgbClr val="FF0000"/>
            </a:solidFill>
            <a:latin typeface="Arial Rounded MT Bold" panose="020F0704030504030204" pitchFamily="34" charset="0"/>
          </a:endParaRPr>
        </a:p>
      </dgm:t>
    </dgm:pt>
    <dgm:pt modelId="{C6DEA3F0-1340-4984-AF5A-A924B1B466FD}" type="sibTrans" cxnId="{6FB9825A-7C22-4FA1-885C-10B445E45270}">
      <dgm:prSet/>
      <dgm:spPr/>
      <dgm:t>
        <a:bodyPr/>
        <a:lstStyle/>
        <a:p>
          <a:endParaRPr lang="en-US">
            <a:solidFill>
              <a:srgbClr val="FF0000"/>
            </a:solidFill>
            <a:latin typeface="Arial Rounded MT Bold" panose="020F0704030504030204" pitchFamily="34" charset="0"/>
          </a:endParaRPr>
        </a:p>
      </dgm:t>
    </dgm:pt>
    <dgm:pt modelId="{CDDAE685-DDB8-4A7D-AD06-0A2A856D59B8}">
      <dgm:prSet phldrT="[Text]"/>
      <dgm:spPr>
        <a:blipFill dpi="0" rotWithShape="0"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 dirty="0">
            <a:solidFill>
              <a:srgbClr val="FF0000"/>
            </a:solidFill>
            <a:latin typeface="Arial Rounded MT Bold" panose="020F0704030504030204" pitchFamily="34" charset="0"/>
          </a:endParaRPr>
        </a:p>
        <a:p>
          <a:endParaRPr lang="en-US" dirty="0">
            <a:solidFill>
              <a:srgbClr val="FF0000"/>
            </a:solidFill>
            <a:latin typeface="Arial Rounded MT Bold" panose="020F0704030504030204" pitchFamily="34" charset="0"/>
          </a:endParaRPr>
        </a:p>
        <a:p>
          <a:r>
            <a:rPr lang="en-US" dirty="0">
              <a:solidFill>
                <a:srgbClr val="FF0000"/>
              </a:solidFill>
              <a:latin typeface="Arial Rounded MT Bold" panose="020F0704030504030204" pitchFamily="34" charset="0"/>
            </a:rPr>
            <a:t>Climate</a:t>
          </a:r>
        </a:p>
      </dgm:t>
    </dgm:pt>
    <dgm:pt modelId="{DC0085A1-3B81-41D8-B96F-B24424377E3D}" type="parTrans" cxnId="{D365ABC4-A9F6-43F7-94E3-95A5A99A33A9}">
      <dgm:prSet/>
      <dgm:spPr/>
      <dgm:t>
        <a:bodyPr/>
        <a:lstStyle/>
        <a:p>
          <a:endParaRPr lang="en-US">
            <a:solidFill>
              <a:srgbClr val="FF0000"/>
            </a:solidFill>
            <a:latin typeface="Arial Rounded MT Bold" panose="020F0704030504030204" pitchFamily="34" charset="0"/>
          </a:endParaRPr>
        </a:p>
      </dgm:t>
    </dgm:pt>
    <dgm:pt modelId="{D4DF7A9C-4FB6-4C8F-97BA-584AF8C3C360}" type="sibTrans" cxnId="{D365ABC4-A9F6-43F7-94E3-95A5A99A33A9}">
      <dgm:prSet/>
      <dgm:spPr/>
      <dgm:t>
        <a:bodyPr/>
        <a:lstStyle/>
        <a:p>
          <a:endParaRPr lang="en-US">
            <a:solidFill>
              <a:srgbClr val="FF0000"/>
            </a:solidFill>
            <a:latin typeface="Arial Rounded MT Bold" panose="020F0704030504030204" pitchFamily="34" charset="0"/>
          </a:endParaRPr>
        </a:p>
      </dgm:t>
    </dgm:pt>
    <dgm:pt modelId="{4444AA4A-B717-48CE-931E-146783F75126}">
      <dgm:prSet phldrT="[Text]"/>
      <dgm:spPr>
        <a:blipFill dpi="0" rotWithShape="0"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 dirty="0">
            <a:solidFill>
              <a:srgbClr val="FF0000"/>
            </a:solidFill>
            <a:latin typeface="Arial Rounded MT Bold" panose="020F0704030504030204" pitchFamily="34" charset="0"/>
          </a:endParaRPr>
        </a:p>
        <a:p>
          <a:endParaRPr lang="en-US" dirty="0">
            <a:solidFill>
              <a:srgbClr val="FF0000"/>
            </a:solidFill>
            <a:latin typeface="Arial Rounded MT Bold" panose="020F0704030504030204" pitchFamily="34" charset="0"/>
          </a:endParaRPr>
        </a:p>
        <a:p>
          <a:r>
            <a:rPr lang="en-US" dirty="0">
              <a:solidFill>
                <a:srgbClr val="FF0000"/>
              </a:solidFill>
              <a:latin typeface="Arial Rounded MT Bold" panose="020F0704030504030204" pitchFamily="34" charset="0"/>
            </a:rPr>
            <a:t>Cruise terminal</a:t>
          </a:r>
        </a:p>
      </dgm:t>
    </dgm:pt>
    <dgm:pt modelId="{9317649C-F5AC-42CF-B2B6-CB78F2B264C4}" type="parTrans" cxnId="{D3EA3250-53DF-4AFC-B816-21DF187DB512}">
      <dgm:prSet/>
      <dgm:spPr/>
      <dgm:t>
        <a:bodyPr/>
        <a:lstStyle/>
        <a:p>
          <a:endParaRPr lang="en-US">
            <a:solidFill>
              <a:srgbClr val="FF0000"/>
            </a:solidFill>
            <a:latin typeface="Arial Rounded MT Bold" panose="020F0704030504030204" pitchFamily="34" charset="0"/>
          </a:endParaRPr>
        </a:p>
      </dgm:t>
    </dgm:pt>
    <dgm:pt modelId="{50718D1B-F931-4E51-913F-5DF5FBB95617}" type="sibTrans" cxnId="{D3EA3250-53DF-4AFC-B816-21DF187DB512}">
      <dgm:prSet/>
      <dgm:spPr/>
      <dgm:t>
        <a:bodyPr/>
        <a:lstStyle/>
        <a:p>
          <a:endParaRPr lang="en-US">
            <a:solidFill>
              <a:srgbClr val="FF0000"/>
            </a:solidFill>
            <a:latin typeface="Arial Rounded MT Bold" panose="020F0704030504030204" pitchFamily="34" charset="0"/>
          </a:endParaRPr>
        </a:p>
      </dgm:t>
    </dgm:pt>
    <dgm:pt modelId="{EF88D96E-A06C-47F8-B99E-4E1BDBF90DB1}">
      <dgm:prSet phldrT="[Text]"/>
      <dgm:spPr>
        <a:blipFill dpi="0" rotWithShape="0"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 dirty="0">
            <a:solidFill>
              <a:srgbClr val="FF0000"/>
            </a:solidFill>
            <a:latin typeface="Arial Rounded MT Bold" panose="020F0704030504030204" pitchFamily="34" charset="0"/>
          </a:endParaRPr>
        </a:p>
        <a:p>
          <a:r>
            <a:rPr lang="en-US" dirty="0">
              <a:solidFill>
                <a:srgbClr val="FF0000"/>
              </a:solidFill>
              <a:latin typeface="Arial Rounded MT Bold" panose="020F0704030504030204" pitchFamily="34" charset="0"/>
            </a:rPr>
            <a:t>Roads </a:t>
          </a:r>
        </a:p>
      </dgm:t>
    </dgm:pt>
    <dgm:pt modelId="{9B846193-8C6D-4B0C-9016-7ADBD77BC00C}" type="parTrans" cxnId="{A25CCF3B-C816-414C-BBDC-A78F41B58CA6}">
      <dgm:prSet/>
      <dgm:spPr/>
      <dgm:t>
        <a:bodyPr/>
        <a:lstStyle/>
        <a:p>
          <a:endParaRPr lang="en-US">
            <a:solidFill>
              <a:srgbClr val="FF0000"/>
            </a:solidFill>
            <a:latin typeface="Arial Rounded MT Bold" panose="020F0704030504030204" pitchFamily="34" charset="0"/>
          </a:endParaRPr>
        </a:p>
      </dgm:t>
    </dgm:pt>
    <dgm:pt modelId="{E61844C1-2D96-4E8C-BEAE-4BC434210167}" type="sibTrans" cxnId="{A25CCF3B-C816-414C-BBDC-A78F41B58CA6}">
      <dgm:prSet/>
      <dgm:spPr/>
      <dgm:t>
        <a:bodyPr/>
        <a:lstStyle/>
        <a:p>
          <a:endParaRPr lang="en-US">
            <a:solidFill>
              <a:srgbClr val="FF0000"/>
            </a:solidFill>
            <a:latin typeface="Arial Rounded MT Bold" panose="020F0704030504030204" pitchFamily="34" charset="0"/>
          </a:endParaRPr>
        </a:p>
      </dgm:t>
    </dgm:pt>
    <dgm:pt modelId="{3AE4FE82-F857-4DE3-894D-D1D11CEFE749}">
      <dgm:prSet/>
      <dgm:spPr>
        <a:blipFill dpi="0" rotWithShape="0"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>
            <a:solidFill>
              <a:srgbClr val="FF0000"/>
            </a:solidFill>
            <a:latin typeface="Arial Rounded MT Bold" panose="020F0704030504030204" pitchFamily="34" charset="0"/>
          </a:endParaRPr>
        </a:p>
      </dgm:t>
    </dgm:pt>
    <dgm:pt modelId="{D33FE848-084A-48C5-900F-2E183056F152}" type="parTrans" cxnId="{36F779E0-7395-455E-B355-2404FD59A7AA}">
      <dgm:prSet/>
      <dgm:spPr/>
      <dgm:t>
        <a:bodyPr/>
        <a:lstStyle/>
        <a:p>
          <a:endParaRPr lang="en-US">
            <a:solidFill>
              <a:srgbClr val="FF0000"/>
            </a:solidFill>
            <a:latin typeface="Arial Rounded MT Bold" panose="020F0704030504030204" pitchFamily="34" charset="0"/>
          </a:endParaRPr>
        </a:p>
      </dgm:t>
    </dgm:pt>
    <dgm:pt modelId="{E93A9689-2588-4E3B-BED2-AB29FC85E9F3}" type="sibTrans" cxnId="{36F779E0-7395-455E-B355-2404FD59A7AA}">
      <dgm:prSet/>
      <dgm:spPr/>
      <dgm:t>
        <a:bodyPr/>
        <a:lstStyle/>
        <a:p>
          <a:endParaRPr lang="en-US">
            <a:solidFill>
              <a:srgbClr val="FF0000"/>
            </a:solidFill>
            <a:latin typeface="Arial Rounded MT Bold" panose="020F0704030504030204" pitchFamily="34" charset="0"/>
          </a:endParaRPr>
        </a:p>
      </dgm:t>
    </dgm:pt>
    <dgm:pt modelId="{9004EA61-636B-44E0-BD90-D320C4E3E0B2}">
      <dgm:prSet/>
      <dgm:spPr>
        <a:blipFill dpi="0" rotWithShape="0"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>
            <a:solidFill>
              <a:srgbClr val="FF0000"/>
            </a:solidFill>
            <a:latin typeface="Arial Rounded MT Bold" panose="020F0704030504030204" pitchFamily="34" charset="0"/>
          </a:endParaRPr>
        </a:p>
      </dgm:t>
    </dgm:pt>
    <dgm:pt modelId="{67BF48AA-4C79-42BE-A3B6-253FB5DE7C16}" type="parTrans" cxnId="{DC9B1BBE-E547-4376-8CE5-6DAF15778B0D}">
      <dgm:prSet/>
      <dgm:spPr/>
      <dgm:t>
        <a:bodyPr/>
        <a:lstStyle/>
        <a:p>
          <a:endParaRPr lang="en-US">
            <a:solidFill>
              <a:srgbClr val="FF0000"/>
            </a:solidFill>
            <a:latin typeface="Arial Rounded MT Bold" panose="020F0704030504030204" pitchFamily="34" charset="0"/>
          </a:endParaRPr>
        </a:p>
      </dgm:t>
    </dgm:pt>
    <dgm:pt modelId="{B7E7E0EE-280F-4FC5-BE76-A3F128628B3B}" type="sibTrans" cxnId="{DC9B1BBE-E547-4376-8CE5-6DAF15778B0D}">
      <dgm:prSet/>
      <dgm:spPr/>
      <dgm:t>
        <a:bodyPr/>
        <a:lstStyle/>
        <a:p>
          <a:endParaRPr lang="en-US">
            <a:solidFill>
              <a:srgbClr val="FF0000"/>
            </a:solidFill>
            <a:latin typeface="Arial Rounded MT Bold" panose="020F0704030504030204" pitchFamily="34" charset="0"/>
          </a:endParaRPr>
        </a:p>
      </dgm:t>
    </dgm:pt>
    <dgm:pt modelId="{43910EFF-86E1-4E65-9021-4B402BFFB707}" type="pres">
      <dgm:prSet presAssocID="{4A20248E-891E-4B1F-807D-FB6692FB57E4}" presName="cycle" presStyleCnt="0">
        <dgm:presLayoutVars>
          <dgm:dir/>
          <dgm:resizeHandles val="exact"/>
        </dgm:presLayoutVars>
      </dgm:prSet>
      <dgm:spPr/>
    </dgm:pt>
    <dgm:pt modelId="{C682762B-8CB1-40E1-96D6-C869CA96AECF}" type="pres">
      <dgm:prSet presAssocID="{54FCBC31-EF6F-432A-9535-F98E4B1126BA}" presName="node" presStyleLbl="node1" presStyleIdx="0" presStyleCnt="7" custScaleY="58778">
        <dgm:presLayoutVars>
          <dgm:bulletEnabled val="1"/>
        </dgm:presLayoutVars>
      </dgm:prSet>
      <dgm:spPr/>
    </dgm:pt>
    <dgm:pt modelId="{B4B4A47A-A8B9-4752-8AB2-1E4B88D1D36E}" type="pres">
      <dgm:prSet presAssocID="{375E4BE7-82DC-424C-818B-F6CDE55D4645}" presName="sibTrans" presStyleLbl="sibTrans2D1" presStyleIdx="0" presStyleCnt="7"/>
      <dgm:spPr/>
    </dgm:pt>
    <dgm:pt modelId="{C4E4843B-878E-4D9F-AC18-BBF87C51BD4B}" type="pres">
      <dgm:prSet presAssocID="{375E4BE7-82DC-424C-818B-F6CDE55D4645}" presName="connectorText" presStyleLbl="sibTrans2D1" presStyleIdx="0" presStyleCnt="7"/>
      <dgm:spPr/>
    </dgm:pt>
    <dgm:pt modelId="{1070A7E9-FD35-47E2-914F-94D01EF25547}" type="pres">
      <dgm:prSet presAssocID="{40ED2E33-C3CF-4A7F-AA81-531DF827C5EB}" presName="node" presStyleLbl="node1" presStyleIdx="1" presStyleCnt="7">
        <dgm:presLayoutVars>
          <dgm:bulletEnabled val="1"/>
        </dgm:presLayoutVars>
      </dgm:prSet>
      <dgm:spPr/>
    </dgm:pt>
    <dgm:pt modelId="{84B1C27D-8219-4D99-9DFD-D46BA0EC0794}" type="pres">
      <dgm:prSet presAssocID="{C6DEA3F0-1340-4984-AF5A-A924B1B466FD}" presName="sibTrans" presStyleLbl="sibTrans2D1" presStyleIdx="1" presStyleCnt="7"/>
      <dgm:spPr/>
    </dgm:pt>
    <dgm:pt modelId="{B754E505-0CC9-43CD-A8BA-A334E43B1832}" type="pres">
      <dgm:prSet presAssocID="{C6DEA3F0-1340-4984-AF5A-A924B1B466FD}" presName="connectorText" presStyleLbl="sibTrans2D1" presStyleIdx="1" presStyleCnt="7"/>
      <dgm:spPr/>
    </dgm:pt>
    <dgm:pt modelId="{0EB55DE8-5619-4B60-83BC-A30A9FD8A104}" type="pres">
      <dgm:prSet presAssocID="{CDDAE685-DDB8-4A7D-AD06-0A2A856D59B8}" presName="node" presStyleLbl="node1" presStyleIdx="2" presStyleCnt="7">
        <dgm:presLayoutVars>
          <dgm:bulletEnabled val="1"/>
        </dgm:presLayoutVars>
      </dgm:prSet>
      <dgm:spPr/>
    </dgm:pt>
    <dgm:pt modelId="{13C9FCA5-A035-4C50-94E1-2DCEC5191F7A}" type="pres">
      <dgm:prSet presAssocID="{D4DF7A9C-4FB6-4C8F-97BA-584AF8C3C360}" presName="sibTrans" presStyleLbl="sibTrans2D1" presStyleIdx="2" presStyleCnt="7"/>
      <dgm:spPr/>
    </dgm:pt>
    <dgm:pt modelId="{E1FB09F9-2143-464B-B96D-170645F38018}" type="pres">
      <dgm:prSet presAssocID="{D4DF7A9C-4FB6-4C8F-97BA-584AF8C3C360}" presName="connectorText" presStyleLbl="sibTrans2D1" presStyleIdx="2" presStyleCnt="7"/>
      <dgm:spPr/>
    </dgm:pt>
    <dgm:pt modelId="{0A8EBA2F-84A2-44A3-AC4D-4775B6E15A78}" type="pres">
      <dgm:prSet presAssocID="{4444AA4A-B717-48CE-931E-146783F75126}" presName="node" presStyleLbl="node1" presStyleIdx="3" presStyleCnt="7">
        <dgm:presLayoutVars>
          <dgm:bulletEnabled val="1"/>
        </dgm:presLayoutVars>
      </dgm:prSet>
      <dgm:spPr/>
    </dgm:pt>
    <dgm:pt modelId="{FF0B8C9D-2584-41E5-AC23-4D6B97B25619}" type="pres">
      <dgm:prSet presAssocID="{50718D1B-F931-4E51-913F-5DF5FBB95617}" presName="sibTrans" presStyleLbl="sibTrans2D1" presStyleIdx="3" presStyleCnt="7"/>
      <dgm:spPr/>
    </dgm:pt>
    <dgm:pt modelId="{0BE48CC5-9718-40AC-8FFA-58910AF4C2DC}" type="pres">
      <dgm:prSet presAssocID="{50718D1B-F931-4E51-913F-5DF5FBB95617}" presName="connectorText" presStyleLbl="sibTrans2D1" presStyleIdx="3" presStyleCnt="7"/>
      <dgm:spPr/>
    </dgm:pt>
    <dgm:pt modelId="{BBDD99B9-DED9-44D7-BD85-AB70F4F1BEB9}" type="pres">
      <dgm:prSet presAssocID="{EF88D96E-A06C-47F8-B99E-4E1BDBF90DB1}" presName="node" presStyleLbl="node1" presStyleIdx="4" presStyleCnt="7">
        <dgm:presLayoutVars>
          <dgm:bulletEnabled val="1"/>
        </dgm:presLayoutVars>
      </dgm:prSet>
      <dgm:spPr/>
    </dgm:pt>
    <dgm:pt modelId="{59F039D5-FE48-4569-9003-FFA63858C408}" type="pres">
      <dgm:prSet presAssocID="{E61844C1-2D96-4E8C-BEAE-4BC434210167}" presName="sibTrans" presStyleLbl="sibTrans2D1" presStyleIdx="4" presStyleCnt="7"/>
      <dgm:spPr/>
    </dgm:pt>
    <dgm:pt modelId="{28D52C34-2D02-4B36-9DFC-596E0D5EC058}" type="pres">
      <dgm:prSet presAssocID="{E61844C1-2D96-4E8C-BEAE-4BC434210167}" presName="connectorText" presStyleLbl="sibTrans2D1" presStyleIdx="4" presStyleCnt="7"/>
      <dgm:spPr/>
    </dgm:pt>
    <dgm:pt modelId="{56A76BC7-9793-48FB-ACDE-B983C85753C8}" type="pres">
      <dgm:prSet presAssocID="{3AE4FE82-F857-4DE3-894D-D1D11CEFE749}" presName="node" presStyleLbl="node1" presStyleIdx="5" presStyleCnt="7">
        <dgm:presLayoutVars>
          <dgm:bulletEnabled val="1"/>
        </dgm:presLayoutVars>
      </dgm:prSet>
      <dgm:spPr/>
    </dgm:pt>
    <dgm:pt modelId="{DC7BADB7-9B40-4301-BA52-8834FFA26EC7}" type="pres">
      <dgm:prSet presAssocID="{E93A9689-2588-4E3B-BED2-AB29FC85E9F3}" presName="sibTrans" presStyleLbl="sibTrans2D1" presStyleIdx="5" presStyleCnt="7"/>
      <dgm:spPr/>
    </dgm:pt>
    <dgm:pt modelId="{13A578CB-82C3-45E7-9748-5E1961FEB6BA}" type="pres">
      <dgm:prSet presAssocID="{E93A9689-2588-4E3B-BED2-AB29FC85E9F3}" presName="connectorText" presStyleLbl="sibTrans2D1" presStyleIdx="5" presStyleCnt="7"/>
      <dgm:spPr/>
    </dgm:pt>
    <dgm:pt modelId="{9F84042F-45B3-46A4-ACF7-8F3832C1C3AB}" type="pres">
      <dgm:prSet presAssocID="{9004EA61-636B-44E0-BD90-D320C4E3E0B2}" presName="node" presStyleLbl="node1" presStyleIdx="6" presStyleCnt="7">
        <dgm:presLayoutVars>
          <dgm:bulletEnabled val="1"/>
        </dgm:presLayoutVars>
      </dgm:prSet>
      <dgm:spPr/>
    </dgm:pt>
    <dgm:pt modelId="{B9AC9788-4182-42BB-A214-9121B0C9F10E}" type="pres">
      <dgm:prSet presAssocID="{B7E7E0EE-280F-4FC5-BE76-A3F128628B3B}" presName="sibTrans" presStyleLbl="sibTrans2D1" presStyleIdx="6" presStyleCnt="7"/>
      <dgm:spPr/>
    </dgm:pt>
    <dgm:pt modelId="{14DB1A66-ACED-4688-8882-002495603ECF}" type="pres">
      <dgm:prSet presAssocID="{B7E7E0EE-280F-4FC5-BE76-A3F128628B3B}" presName="connectorText" presStyleLbl="sibTrans2D1" presStyleIdx="6" presStyleCnt="7"/>
      <dgm:spPr/>
    </dgm:pt>
  </dgm:ptLst>
  <dgm:cxnLst>
    <dgm:cxn modelId="{76595402-102C-4545-8061-77A3E02F8281}" type="presOf" srcId="{3AE4FE82-F857-4DE3-894D-D1D11CEFE749}" destId="{56A76BC7-9793-48FB-ACDE-B983C85753C8}" srcOrd="0" destOrd="0" presId="urn:microsoft.com/office/officeart/2005/8/layout/cycle2"/>
    <dgm:cxn modelId="{7F11FC05-FCE2-4E75-B559-CFCF02C9F826}" type="presOf" srcId="{EF88D96E-A06C-47F8-B99E-4E1BDBF90DB1}" destId="{BBDD99B9-DED9-44D7-BD85-AB70F4F1BEB9}" srcOrd="0" destOrd="0" presId="urn:microsoft.com/office/officeart/2005/8/layout/cycle2"/>
    <dgm:cxn modelId="{545CDB06-3ADC-492C-86D9-8804F5E37A4D}" type="presOf" srcId="{375E4BE7-82DC-424C-818B-F6CDE55D4645}" destId="{B4B4A47A-A8B9-4752-8AB2-1E4B88D1D36E}" srcOrd="0" destOrd="0" presId="urn:microsoft.com/office/officeart/2005/8/layout/cycle2"/>
    <dgm:cxn modelId="{218B600C-B821-48A3-A86B-75D76697D979}" type="presOf" srcId="{54FCBC31-EF6F-432A-9535-F98E4B1126BA}" destId="{C682762B-8CB1-40E1-96D6-C869CA96AECF}" srcOrd="0" destOrd="0" presId="urn:microsoft.com/office/officeart/2005/8/layout/cycle2"/>
    <dgm:cxn modelId="{F3FA4517-E76C-471A-9FAB-45DD84C355CC}" type="presOf" srcId="{D4DF7A9C-4FB6-4C8F-97BA-584AF8C3C360}" destId="{E1FB09F9-2143-464B-B96D-170645F38018}" srcOrd="1" destOrd="0" presId="urn:microsoft.com/office/officeart/2005/8/layout/cycle2"/>
    <dgm:cxn modelId="{0C84F319-B2DD-407A-8166-E6E70F12CEA2}" type="presOf" srcId="{B7E7E0EE-280F-4FC5-BE76-A3F128628B3B}" destId="{B9AC9788-4182-42BB-A214-9121B0C9F10E}" srcOrd="0" destOrd="0" presId="urn:microsoft.com/office/officeart/2005/8/layout/cycle2"/>
    <dgm:cxn modelId="{A6599028-EF5C-41A5-8B8D-95932BE1634C}" type="presOf" srcId="{C6DEA3F0-1340-4984-AF5A-A924B1B466FD}" destId="{B754E505-0CC9-43CD-A8BA-A334E43B1832}" srcOrd="1" destOrd="0" presId="urn:microsoft.com/office/officeart/2005/8/layout/cycle2"/>
    <dgm:cxn modelId="{A25CCF3B-C816-414C-BBDC-A78F41B58CA6}" srcId="{4A20248E-891E-4B1F-807D-FB6692FB57E4}" destId="{EF88D96E-A06C-47F8-B99E-4E1BDBF90DB1}" srcOrd="4" destOrd="0" parTransId="{9B846193-8C6D-4B0C-9016-7ADBD77BC00C}" sibTransId="{E61844C1-2D96-4E8C-BEAE-4BC434210167}"/>
    <dgm:cxn modelId="{9BCACC3C-9BEE-4BF4-89E4-273BACD752F4}" type="presOf" srcId="{B7E7E0EE-280F-4FC5-BE76-A3F128628B3B}" destId="{14DB1A66-ACED-4688-8882-002495603ECF}" srcOrd="1" destOrd="0" presId="urn:microsoft.com/office/officeart/2005/8/layout/cycle2"/>
    <dgm:cxn modelId="{0A20DB40-8B6B-4FEC-8782-6C6F9061FCBD}" type="presOf" srcId="{4A20248E-891E-4B1F-807D-FB6692FB57E4}" destId="{43910EFF-86E1-4E65-9021-4B402BFFB707}" srcOrd="0" destOrd="0" presId="urn:microsoft.com/office/officeart/2005/8/layout/cycle2"/>
    <dgm:cxn modelId="{8321F442-0959-41F1-8AB1-BB186BEB5E9B}" type="presOf" srcId="{40ED2E33-C3CF-4A7F-AA81-531DF827C5EB}" destId="{1070A7E9-FD35-47E2-914F-94D01EF25547}" srcOrd="0" destOrd="0" presId="urn:microsoft.com/office/officeart/2005/8/layout/cycle2"/>
    <dgm:cxn modelId="{A5E9B649-EEC6-40A6-BBF9-0F87B1C51F8A}" type="presOf" srcId="{E93A9689-2588-4E3B-BED2-AB29FC85E9F3}" destId="{13A578CB-82C3-45E7-9748-5E1961FEB6BA}" srcOrd="1" destOrd="0" presId="urn:microsoft.com/office/officeart/2005/8/layout/cycle2"/>
    <dgm:cxn modelId="{D3EA3250-53DF-4AFC-B816-21DF187DB512}" srcId="{4A20248E-891E-4B1F-807D-FB6692FB57E4}" destId="{4444AA4A-B717-48CE-931E-146783F75126}" srcOrd="3" destOrd="0" parTransId="{9317649C-F5AC-42CF-B2B6-CB78F2B264C4}" sibTransId="{50718D1B-F931-4E51-913F-5DF5FBB95617}"/>
    <dgm:cxn modelId="{6FB9825A-7C22-4FA1-885C-10B445E45270}" srcId="{4A20248E-891E-4B1F-807D-FB6692FB57E4}" destId="{40ED2E33-C3CF-4A7F-AA81-531DF827C5EB}" srcOrd="1" destOrd="0" parTransId="{92FA8A60-ED41-4AEC-B866-16BC87B9D136}" sibTransId="{C6DEA3F0-1340-4984-AF5A-A924B1B466FD}"/>
    <dgm:cxn modelId="{EB884F65-F06E-4C4D-A59F-0FF93956653E}" srcId="{4A20248E-891E-4B1F-807D-FB6692FB57E4}" destId="{54FCBC31-EF6F-432A-9535-F98E4B1126BA}" srcOrd="0" destOrd="0" parTransId="{71825162-B1C7-4A70-87B1-E79F351350BA}" sibTransId="{375E4BE7-82DC-424C-818B-F6CDE55D4645}"/>
    <dgm:cxn modelId="{3368B66B-6D40-4964-A76D-FBC11C597DC5}" type="presOf" srcId="{50718D1B-F931-4E51-913F-5DF5FBB95617}" destId="{0BE48CC5-9718-40AC-8FFA-58910AF4C2DC}" srcOrd="1" destOrd="0" presId="urn:microsoft.com/office/officeart/2005/8/layout/cycle2"/>
    <dgm:cxn modelId="{D57B8081-D33A-4EBA-9041-366C339DC7BA}" type="presOf" srcId="{9004EA61-636B-44E0-BD90-D320C4E3E0B2}" destId="{9F84042F-45B3-46A4-ACF7-8F3832C1C3AB}" srcOrd="0" destOrd="0" presId="urn:microsoft.com/office/officeart/2005/8/layout/cycle2"/>
    <dgm:cxn modelId="{3C444A9C-A1A2-428E-8D84-A00CB175F09D}" type="presOf" srcId="{50718D1B-F931-4E51-913F-5DF5FBB95617}" destId="{FF0B8C9D-2584-41E5-AC23-4D6B97B25619}" srcOrd="0" destOrd="0" presId="urn:microsoft.com/office/officeart/2005/8/layout/cycle2"/>
    <dgm:cxn modelId="{E90241AD-0678-45C2-8EA7-EC2897699435}" type="presOf" srcId="{CDDAE685-DDB8-4A7D-AD06-0A2A856D59B8}" destId="{0EB55DE8-5619-4B60-83BC-A30A9FD8A104}" srcOrd="0" destOrd="0" presId="urn:microsoft.com/office/officeart/2005/8/layout/cycle2"/>
    <dgm:cxn modelId="{535E65BA-A21F-404A-A2F2-AF883D5CF1CB}" type="presOf" srcId="{375E4BE7-82DC-424C-818B-F6CDE55D4645}" destId="{C4E4843B-878E-4D9F-AC18-BBF87C51BD4B}" srcOrd="1" destOrd="0" presId="urn:microsoft.com/office/officeart/2005/8/layout/cycle2"/>
    <dgm:cxn modelId="{DC9B1BBE-E547-4376-8CE5-6DAF15778B0D}" srcId="{4A20248E-891E-4B1F-807D-FB6692FB57E4}" destId="{9004EA61-636B-44E0-BD90-D320C4E3E0B2}" srcOrd="6" destOrd="0" parTransId="{67BF48AA-4C79-42BE-A3B6-253FB5DE7C16}" sibTransId="{B7E7E0EE-280F-4FC5-BE76-A3F128628B3B}"/>
    <dgm:cxn modelId="{B6098BBF-E34B-4B52-8E88-C9AAEE2EAABC}" type="presOf" srcId="{E93A9689-2588-4E3B-BED2-AB29FC85E9F3}" destId="{DC7BADB7-9B40-4301-BA52-8834FFA26EC7}" srcOrd="0" destOrd="0" presId="urn:microsoft.com/office/officeart/2005/8/layout/cycle2"/>
    <dgm:cxn modelId="{D365ABC4-A9F6-43F7-94E3-95A5A99A33A9}" srcId="{4A20248E-891E-4B1F-807D-FB6692FB57E4}" destId="{CDDAE685-DDB8-4A7D-AD06-0A2A856D59B8}" srcOrd="2" destOrd="0" parTransId="{DC0085A1-3B81-41D8-B96F-B24424377E3D}" sibTransId="{D4DF7A9C-4FB6-4C8F-97BA-584AF8C3C360}"/>
    <dgm:cxn modelId="{C5916ACE-53A5-4B6B-9F3C-F91F8771E8EC}" type="presOf" srcId="{4444AA4A-B717-48CE-931E-146783F75126}" destId="{0A8EBA2F-84A2-44A3-AC4D-4775B6E15A78}" srcOrd="0" destOrd="0" presId="urn:microsoft.com/office/officeart/2005/8/layout/cycle2"/>
    <dgm:cxn modelId="{36F779E0-7395-455E-B355-2404FD59A7AA}" srcId="{4A20248E-891E-4B1F-807D-FB6692FB57E4}" destId="{3AE4FE82-F857-4DE3-894D-D1D11CEFE749}" srcOrd="5" destOrd="0" parTransId="{D33FE848-084A-48C5-900F-2E183056F152}" sibTransId="{E93A9689-2588-4E3B-BED2-AB29FC85E9F3}"/>
    <dgm:cxn modelId="{4B17FEE0-23E0-4F4B-B9FF-5530D99D8ABD}" type="presOf" srcId="{C6DEA3F0-1340-4984-AF5A-A924B1B466FD}" destId="{84B1C27D-8219-4D99-9DFD-D46BA0EC0794}" srcOrd="0" destOrd="0" presId="urn:microsoft.com/office/officeart/2005/8/layout/cycle2"/>
    <dgm:cxn modelId="{E07EC3E9-A3A5-4AE3-A0C7-42279CA73381}" type="presOf" srcId="{D4DF7A9C-4FB6-4C8F-97BA-584AF8C3C360}" destId="{13C9FCA5-A035-4C50-94E1-2DCEC5191F7A}" srcOrd="0" destOrd="0" presId="urn:microsoft.com/office/officeart/2005/8/layout/cycle2"/>
    <dgm:cxn modelId="{1D3476ED-6970-4801-8046-E137C1FDFFF9}" type="presOf" srcId="{E61844C1-2D96-4E8C-BEAE-4BC434210167}" destId="{59F039D5-FE48-4569-9003-FFA63858C408}" srcOrd="0" destOrd="0" presId="urn:microsoft.com/office/officeart/2005/8/layout/cycle2"/>
    <dgm:cxn modelId="{E656E5EF-BCE2-407C-8507-44CB053BD926}" type="presOf" srcId="{E61844C1-2D96-4E8C-BEAE-4BC434210167}" destId="{28D52C34-2D02-4B36-9DFC-596E0D5EC058}" srcOrd="1" destOrd="0" presId="urn:microsoft.com/office/officeart/2005/8/layout/cycle2"/>
    <dgm:cxn modelId="{A222DC16-53C0-478C-9F4E-171B03A4B900}" type="presParOf" srcId="{43910EFF-86E1-4E65-9021-4B402BFFB707}" destId="{C682762B-8CB1-40E1-96D6-C869CA96AECF}" srcOrd="0" destOrd="0" presId="urn:microsoft.com/office/officeart/2005/8/layout/cycle2"/>
    <dgm:cxn modelId="{186810A4-2EB9-4E17-AB48-3D12A7E3AC9E}" type="presParOf" srcId="{43910EFF-86E1-4E65-9021-4B402BFFB707}" destId="{B4B4A47A-A8B9-4752-8AB2-1E4B88D1D36E}" srcOrd="1" destOrd="0" presId="urn:microsoft.com/office/officeart/2005/8/layout/cycle2"/>
    <dgm:cxn modelId="{235798ED-95E7-407B-8F69-5D5605ECB720}" type="presParOf" srcId="{B4B4A47A-A8B9-4752-8AB2-1E4B88D1D36E}" destId="{C4E4843B-878E-4D9F-AC18-BBF87C51BD4B}" srcOrd="0" destOrd="0" presId="urn:microsoft.com/office/officeart/2005/8/layout/cycle2"/>
    <dgm:cxn modelId="{B617948F-2A67-44C2-BCFA-7F589EE54EB6}" type="presParOf" srcId="{43910EFF-86E1-4E65-9021-4B402BFFB707}" destId="{1070A7E9-FD35-47E2-914F-94D01EF25547}" srcOrd="2" destOrd="0" presId="urn:microsoft.com/office/officeart/2005/8/layout/cycle2"/>
    <dgm:cxn modelId="{3C5F6988-C264-4B29-BC66-A21FD79AD6EB}" type="presParOf" srcId="{43910EFF-86E1-4E65-9021-4B402BFFB707}" destId="{84B1C27D-8219-4D99-9DFD-D46BA0EC0794}" srcOrd="3" destOrd="0" presId="urn:microsoft.com/office/officeart/2005/8/layout/cycle2"/>
    <dgm:cxn modelId="{473FF9EA-66A3-4F69-A263-B35A54E63EA4}" type="presParOf" srcId="{84B1C27D-8219-4D99-9DFD-D46BA0EC0794}" destId="{B754E505-0CC9-43CD-A8BA-A334E43B1832}" srcOrd="0" destOrd="0" presId="urn:microsoft.com/office/officeart/2005/8/layout/cycle2"/>
    <dgm:cxn modelId="{89F58C7B-F417-4613-9F36-12EB5B0FD3BE}" type="presParOf" srcId="{43910EFF-86E1-4E65-9021-4B402BFFB707}" destId="{0EB55DE8-5619-4B60-83BC-A30A9FD8A104}" srcOrd="4" destOrd="0" presId="urn:microsoft.com/office/officeart/2005/8/layout/cycle2"/>
    <dgm:cxn modelId="{C41C70A4-C161-4994-8BE8-8FEFB1B5D9D0}" type="presParOf" srcId="{43910EFF-86E1-4E65-9021-4B402BFFB707}" destId="{13C9FCA5-A035-4C50-94E1-2DCEC5191F7A}" srcOrd="5" destOrd="0" presId="urn:microsoft.com/office/officeart/2005/8/layout/cycle2"/>
    <dgm:cxn modelId="{E55BF05A-A778-4A8B-BD44-6BDA536A4C81}" type="presParOf" srcId="{13C9FCA5-A035-4C50-94E1-2DCEC5191F7A}" destId="{E1FB09F9-2143-464B-B96D-170645F38018}" srcOrd="0" destOrd="0" presId="urn:microsoft.com/office/officeart/2005/8/layout/cycle2"/>
    <dgm:cxn modelId="{49C258BA-E6FF-483B-B138-110B7D408CBA}" type="presParOf" srcId="{43910EFF-86E1-4E65-9021-4B402BFFB707}" destId="{0A8EBA2F-84A2-44A3-AC4D-4775B6E15A78}" srcOrd="6" destOrd="0" presId="urn:microsoft.com/office/officeart/2005/8/layout/cycle2"/>
    <dgm:cxn modelId="{A59FD4BB-7495-47A3-92CA-0CEB3922F743}" type="presParOf" srcId="{43910EFF-86E1-4E65-9021-4B402BFFB707}" destId="{FF0B8C9D-2584-41E5-AC23-4D6B97B25619}" srcOrd="7" destOrd="0" presId="urn:microsoft.com/office/officeart/2005/8/layout/cycle2"/>
    <dgm:cxn modelId="{4CD611E9-D781-46AA-B836-A7B473436A86}" type="presParOf" srcId="{FF0B8C9D-2584-41E5-AC23-4D6B97B25619}" destId="{0BE48CC5-9718-40AC-8FFA-58910AF4C2DC}" srcOrd="0" destOrd="0" presId="urn:microsoft.com/office/officeart/2005/8/layout/cycle2"/>
    <dgm:cxn modelId="{48EA98F9-6268-4561-A57E-4386B50FB9C5}" type="presParOf" srcId="{43910EFF-86E1-4E65-9021-4B402BFFB707}" destId="{BBDD99B9-DED9-44D7-BD85-AB70F4F1BEB9}" srcOrd="8" destOrd="0" presId="urn:microsoft.com/office/officeart/2005/8/layout/cycle2"/>
    <dgm:cxn modelId="{AC832701-1165-409D-84C8-D747E24713D6}" type="presParOf" srcId="{43910EFF-86E1-4E65-9021-4B402BFFB707}" destId="{59F039D5-FE48-4569-9003-FFA63858C408}" srcOrd="9" destOrd="0" presId="urn:microsoft.com/office/officeart/2005/8/layout/cycle2"/>
    <dgm:cxn modelId="{2003D868-C4B5-40BA-8604-9017E4D7AC4B}" type="presParOf" srcId="{59F039D5-FE48-4569-9003-FFA63858C408}" destId="{28D52C34-2D02-4B36-9DFC-596E0D5EC058}" srcOrd="0" destOrd="0" presId="urn:microsoft.com/office/officeart/2005/8/layout/cycle2"/>
    <dgm:cxn modelId="{1E952CAE-A420-433A-A389-5DF68B3C7C62}" type="presParOf" srcId="{43910EFF-86E1-4E65-9021-4B402BFFB707}" destId="{56A76BC7-9793-48FB-ACDE-B983C85753C8}" srcOrd="10" destOrd="0" presId="urn:microsoft.com/office/officeart/2005/8/layout/cycle2"/>
    <dgm:cxn modelId="{5007592E-7D37-4320-97CA-3E81793AEAD9}" type="presParOf" srcId="{43910EFF-86E1-4E65-9021-4B402BFFB707}" destId="{DC7BADB7-9B40-4301-BA52-8834FFA26EC7}" srcOrd="11" destOrd="0" presId="urn:microsoft.com/office/officeart/2005/8/layout/cycle2"/>
    <dgm:cxn modelId="{295475C2-A07F-430F-B317-772A39BD72FE}" type="presParOf" srcId="{DC7BADB7-9B40-4301-BA52-8834FFA26EC7}" destId="{13A578CB-82C3-45E7-9748-5E1961FEB6BA}" srcOrd="0" destOrd="0" presId="urn:microsoft.com/office/officeart/2005/8/layout/cycle2"/>
    <dgm:cxn modelId="{545BE6E4-5312-432B-B4F7-2F57CDE54156}" type="presParOf" srcId="{43910EFF-86E1-4E65-9021-4B402BFFB707}" destId="{9F84042F-45B3-46A4-ACF7-8F3832C1C3AB}" srcOrd="12" destOrd="0" presId="urn:microsoft.com/office/officeart/2005/8/layout/cycle2"/>
    <dgm:cxn modelId="{93185F60-3109-4984-BF81-8564F12691C4}" type="presParOf" srcId="{43910EFF-86E1-4E65-9021-4B402BFFB707}" destId="{B9AC9788-4182-42BB-A214-9121B0C9F10E}" srcOrd="13" destOrd="0" presId="urn:microsoft.com/office/officeart/2005/8/layout/cycle2"/>
    <dgm:cxn modelId="{416696BD-E44B-489C-9E7F-E046510969A4}" type="presParOf" srcId="{B9AC9788-4182-42BB-A214-9121B0C9F10E}" destId="{14DB1A66-ACED-4688-8882-002495603ECF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82762B-8CB1-40E1-96D6-C869CA96AECF}">
      <dsp:nvSpPr>
        <dsp:cNvPr id="0" name=""/>
        <dsp:cNvSpPr/>
      </dsp:nvSpPr>
      <dsp:spPr>
        <a:xfrm>
          <a:off x="2336535" y="251788"/>
          <a:ext cx="1220062" cy="717128"/>
        </a:xfrm>
        <a:prstGeom prst="ellipse">
          <a:avLst/>
        </a:prstGeom>
        <a:blipFill dpi="0" rotWithShape="0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 dirty="0">
            <a:solidFill>
              <a:srgbClr val="FF0000"/>
            </a:solidFill>
            <a:latin typeface="Arial Rounded MT Bold" panose="020F0704030504030204" pitchFamily="34" charset="0"/>
          </a:endParaRP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srgbClr val="FF0000"/>
              </a:solidFill>
              <a:latin typeface="Arial Rounded MT Bold" panose="020F0704030504030204" pitchFamily="34" charset="0"/>
            </a:rPr>
            <a:t>Airport</a:t>
          </a:r>
        </a:p>
      </dsp:txBody>
      <dsp:txXfrm>
        <a:off x="2515209" y="356809"/>
        <a:ext cx="862714" cy="507086"/>
      </dsp:txXfrm>
    </dsp:sp>
    <dsp:sp modelId="{B4B4A47A-A8B9-4752-8AB2-1E4B88D1D36E}">
      <dsp:nvSpPr>
        <dsp:cNvPr id="0" name=""/>
        <dsp:cNvSpPr/>
      </dsp:nvSpPr>
      <dsp:spPr>
        <a:xfrm rot="1542857">
          <a:off x="3538382" y="778476"/>
          <a:ext cx="369643" cy="41177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>
            <a:solidFill>
              <a:srgbClr val="FF0000"/>
            </a:solidFill>
            <a:latin typeface="Arial Rounded MT Bold" panose="020F0704030504030204" pitchFamily="34" charset="0"/>
          </a:endParaRPr>
        </a:p>
      </dsp:txBody>
      <dsp:txXfrm>
        <a:off x="3543873" y="836773"/>
        <a:ext cx="258750" cy="247063"/>
      </dsp:txXfrm>
    </dsp:sp>
    <dsp:sp modelId="{1070A7E9-FD35-47E2-914F-94D01EF25547}">
      <dsp:nvSpPr>
        <dsp:cNvPr id="0" name=""/>
        <dsp:cNvSpPr/>
      </dsp:nvSpPr>
      <dsp:spPr>
        <a:xfrm>
          <a:off x="3986403" y="794856"/>
          <a:ext cx="1220062" cy="1220062"/>
        </a:xfrm>
        <a:prstGeom prst="ellipse">
          <a:avLst/>
        </a:prstGeom>
        <a:blipFill dpi="0" rotWithShape="0"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 dirty="0">
            <a:solidFill>
              <a:srgbClr val="FF0000"/>
            </a:solidFill>
            <a:latin typeface="Arial Rounded MT Bold" panose="020F0704030504030204" pitchFamily="34" charset="0"/>
          </a:endParaRP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 dirty="0">
            <a:solidFill>
              <a:srgbClr val="FF0000"/>
            </a:solidFill>
            <a:latin typeface="Arial Rounded MT Bold" panose="020F0704030504030204" pitchFamily="34" charset="0"/>
          </a:endParaRP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srgbClr val="FF0000"/>
              </a:solidFill>
              <a:latin typeface="Arial Rounded MT Bold" panose="020F0704030504030204" pitchFamily="34" charset="0"/>
            </a:rPr>
            <a:t>Bus Tour</a:t>
          </a:r>
        </a:p>
      </dsp:txBody>
      <dsp:txXfrm>
        <a:off x="4165077" y="973530"/>
        <a:ext cx="862714" cy="862714"/>
      </dsp:txXfrm>
    </dsp:sp>
    <dsp:sp modelId="{84B1C27D-8219-4D99-9DFD-D46BA0EC0794}">
      <dsp:nvSpPr>
        <dsp:cNvPr id="0" name=""/>
        <dsp:cNvSpPr/>
      </dsp:nvSpPr>
      <dsp:spPr>
        <a:xfrm rot="4628571">
          <a:off x="4636181" y="2082716"/>
          <a:ext cx="323911" cy="41177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>
            <a:solidFill>
              <a:srgbClr val="FF0000"/>
            </a:solidFill>
            <a:latin typeface="Arial Rounded MT Bold" panose="020F0704030504030204" pitchFamily="34" charset="0"/>
          </a:endParaRPr>
        </a:p>
      </dsp:txBody>
      <dsp:txXfrm>
        <a:off x="4673956" y="2117702"/>
        <a:ext cx="226738" cy="247063"/>
      </dsp:txXfrm>
    </dsp:sp>
    <dsp:sp modelId="{0EB55DE8-5619-4B60-83BC-A30A9FD8A104}">
      <dsp:nvSpPr>
        <dsp:cNvPr id="0" name=""/>
        <dsp:cNvSpPr/>
      </dsp:nvSpPr>
      <dsp:spPr>
        <a:xfrm>
          <a:off x="4393887" y="2580160"/>
          <a:ext cx="1220062" cy="1220062"/>
        </a:xfrm>
        <a:prstGeom prst="ellipse">
          <a:avLst/>
        </a:prstGeom>
        <a:blipFill dpi="0" rotWithShape="0"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 dirty="0">
            <a:solidFill>
              <a:srgbClr val="FF0000"/>
            </a:solidFill>
            <a:latin typeface="Arial Rounded MT Bold" panose="020F0704030504030204" pitchFamily="34" charset="0"/>
          </a:endParaRP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 dirty="0">
            <a:solidFill>
              <a:srgbClr val="FF0000"/>
            </a:solidFill>
            <a:latin typeface="Arial Rounded MT Bold" panose="020F0704030504030204" pitchFamily="34" charset="0"/>
          </a:endParaRP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srgbClr val="FF0000"/>
              </a:solidFill>
              <a:latin typeface="Arial Rounded MT Bold" panose="020F0704030504030204" pitchFamily="34" charset="0"/>
            </a:rPr>
            <a:t>Climate</a:t>
          </a:r>
        </a:p>
      </dsp:txBody>
      <dsp:txXfrm>
        <a:off x="4572561" y="2758834"/>
        <a:ext cx="862714" cy="862714"/>
      </dsp:txXfrm>
    </dsp:sp>
    <dsp:sp modelId="{13C9FCA5-A035-4C50-94E1-2DCEC5191F7A}">
      <dsp:nvSpPr>
        <dsp:cNvPr id="0" name=""/>
        <dsp:cNvSpPr/>
      </dsp:nvSpPr>
      <dsp:spPr>
        <a:xfrm rot="7714286">
          <a:off x="4276806" y="3692990"/>
          <a:ext cx="323911" cy="41177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>
            <a:solidFill>
              <a:srgbClr val="FF0000"/>
            </a:solidFill>
            <a:latin typeface="Arial Rounded MT Bold" panose="020F0704030504030204" pitchFamily="34" charset="0"/>
          </a:endParaRPr>
        </a:p>
      </dsp:txBody>
      <dsp:txXfrm rot="10800000">
        <a:off x="4355686" y="3737358"/>
        <a:ext cx="226738" cy="247063"/>
      </dsp:txXfrm>
    </dsp:sp>
    <dsp:sp modelId="{0A8EBA2F-84A2-44A3-AC4D-4775B6E15A78}">
      <dsp:nvSpPr>
        <dsp:cNvPr id="0" name=""/>
        <dsp:cNvSpPr/>
      </dsp:nvSpPr>
      <dsp:spPr>
        <a:xfrm>
          <a:off x="3252143" y="4011862"/>
          <a:ext cx="1220062" cy="1220062"/>
        </a:xfrm>
        <a:prstGeom prst="ellipse">
          <a:avLst/>
        </a:prstGeom>
        <a:blipFill dpi="0" rotWithShape="0"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 dirty="0">
            <a:solidFill>
              <a:srgbClr val="FF0000"/>
            </a:solidFill>
            <a:latin typeface="Arial Rounded MT Bold" panose="020F0704030504030204" pitchFamily="34" charset="0"/>
          </a:endParaRP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 dirty="0">
            <a:solidFill>
              <a:srgbClr val="FF0000"/>
            </a:solidFill>
            <a:latin typeface="Arial Rounded MT Bold" panose="020F0704030504030204" pitchFamily="34" charset="0"/>
          </a:endParaRP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srgbClr val="FF0000"/>
              </a:solidFill>
              <a:latin typeface="Arial Rounded MT Bold" panose="020F0704030504030204" pitchFamily="34" charset="0"/>
            </a:rPr>
            <a:t>Cruise terminal</a:t>
          </a:r>
        </a:p>
      </dsp:txBody>
      <dsp:txXfrm>
        <a:off x="3430817" y="4190536"/>
        <a:ext cx="862714" cy="862714"/>
      </dsp:txXfrm>
    </dsp:sp>
    <dsp:sp modelId="{FF0B8C9D-2584-41E5-AC23-4D6B97B25619}">
      <dsp:nvSpPr>
        <dsp:cNvPr id="0" name=""/>
        <dsp:cNvSpPr/>
      </dsp:nvSpPr>
      <dsp:spPr>
        <a:xfrm rot="10800000">
          <a:off x="2793778" y="4416008"/>
          <a:ext cx="323911" cy="41177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>
            <a:solidFill>
              <a:srgbClr val="FF0000"/>
            </a:solidFill>
            <a:latin typeface="Arial Rounded MT Bold" panose="020F0704030504030204" pitchFamily="34" charset="0"/>
          </a:endParaRPr>
        </a:p>
      </dsp:txBody>
      <dsp:txXfrm rot="10800000">
        <a:off x="2890951" y="4498362"/>
        <a:ext cx="226738" cy="247063"/>
      </dsp:txXfrm>
    </dsp:sp>
    <dsp:sp modelId="{BBDD99B9-DED9-44D7-BD85-AB70F4F1BEB9}">
      <dsp:nvSpPr>
        <dsp:cNvPr id="0" name=""/>
        <dsp:cNvSpPr/>
      </dsp:nvSpPr>
      <dsp:spPr>
        <a:xfrm>
          <a:off x="1420927" y="4011862"/>
          <a:ext cx="1220062" cy="1220062"/>
        </a:xfrm>
        <a:prstGeom prst="ellipse">
          <a:avLst/>
        </a:prstGeom>
        <a:blipFill dpi="0" rotWithShape="0"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 dirty="0">
            <a:solidFill>
              <a:srgbClr val="FF0000"/>
            </a:solidFill>
            <a:latin typeface="Arial Rounded MT Bold" panose="020F0704030504030204" pitchFamily="34" charset="0"/>
          </a:endParaRP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srgbClr val="FF0000"/>
              </a:solidFill>
              <a:latin typeface="Arial Rounded MT Bold" panose="020F0704030504030204" pitchFamily="34" charset="0"/>
            </a:rPr>
            <a:t>Roads </a:t>
          </a:r>
        </a:p>
      </dsp:txBody>
      <dsp:txXfrm>
        <a:off x="1599601" y="4190536"/>
        <a:ext cx="862714" cy="862714"/>
      </dsp:txXfrm>
    </dsp:sp>
    <dsp:sp modelId="{59F039D5-FE48-4569-9003-FFA63858C408}">
      <dsp:nvSpPr>
        <dsp:cNvPr id="0" name=""/>
        <dsp:cNvSpPr/>
      </dsp:nvSpPr>
      <dsp:spPr>
        <a:xfrm rot="13885714">
          <a:off x="1303846" y="3707324"/>
          <a:ext cx="323911" cy="41177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>
            <a:solidFill>
              <a:srgbClr val="FF0000"/>
            </a:solidFill>
            <a:latin typeface="Arial Rounded MT Bold" panose="020F0704030504030204" pitchFamily="34" charset="0"/>
          </a:endParaRPr>
        </a:p>
      </dsp:txBody>
      <dsp:txXfrm rot="10800000">
        <a:off x="1382726" y="3827664"/>
        <a:ext cx="226738" cy="247063"/>
      </dsp:txXfrm>
    </dsp:sp>
    <dsp:sp modelId="{56A76BC7-9793-48FB-ACDE-B983C85753C8}">
      <dsp:nvSpPr>
        <dsp:cNvPr id="0" name=""/>
        <dsp:cNvSpPr/>
      </dsp:nvSpPr>
      <dsp:spPr>
        <a:xfrm>
          <a:off x="279182" y="2580160"/>
          <a:ext cx="1220062" cy="1220062"/>
        </a:xfrm>
        <a:prstGeom prst="ellipse">
          <a:avLst/>
        </a:prstGeom>
        <a:blipFill dpi="0" rotWithShape="0"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>
            <a:solidFill>
              <a:srgbClr val="FF0000"/>
            </a:solidFill>
            <a:latin typeface="Arial Rounded MT Bold" panose="020F0704030504030204" pitchFamily="34" charset="0"/>
          </a:endParaRPr>
        </a:p>
      </dsp:txBody>
      <dsp:txXfrm>
        <a:off x="457856" y="2758834"/>
        <a:ext cx="862714" cy="862714"/>
      </dsp:txXfrm>
    </dsp:sp>
    <dsp:sp modelId="{DC7BADB7-9B40-4301-BA52-8834FFA26EC7}">
      <dsp:nvSpPr>
        <dsp:cNvPr id="0" name=""/>
        <dsp:cNvSpPr/>
      </dsp:nvSpPr>
      <dsp:spPr>
        <a:xfrm rot="16971429">
          <a:off x="928960" y="2100591"/>
          <a:ext cx="323911" cy="41177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>
            <a:solidFill>
              <a:srgbClr val="FF0000"/>
            </a:solidFill>
            <a:latin typeface="Arial Rounded MT Bold" panose="020F0704030504030204" pitchFamily="34" charset="0"/>
          </a:endParaRPr>
        </a:p>
      </dsp:txBody>
      <dsp:txXfrm>
        <a:off x="966735" y="2230313"/>
        <a:ext cx="226738" cy="247063"/>
      </dsp:txXfrm>
    </dsp:sp>
    <dsp:sp modelId="{9F84042F-45B3-46A4-ACF7-8F3832C1C3AB}">
      <dsp:nvSpPr>
        <dsp:cNvPr id="0" name=""/>
        <dsp:cNvSpPr/>
      </dsp:nvSpPr>
      <dsp:spPr>
        <a:xfrm>
          <a:off x="686666" y="794856"/>
          <a:ext cx="1220062" cy="1220062"/>
        </a:xfrm>
        <a:prstGeom prst="ellipse">
          <a:avLst/>
        </a:prstGeom>
        <a:blipFill dpi="0" rotWithShape="0"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>
            <a:solidFill>
              <a:srgbClr val="FF0000"/>
            </a:solidFill>
            <a:latin typeface="Arial Rounded MT Bold" panose="020F0704030504030204" pitchFamily="34" charset="0"/>
          </a:endParaRPr>
        </a:p>
      </dsp:txBody>
      <dsp:txXfrm>
        <a:off x="865340" y="973530"/>
        <a:ext cx="862714" cy="862714"/>
      </dsp:txXfrm>
    </dsp:sp>
    <dsp:sp modelId="{B9AC9788-4182-42BB-A214-9121B0C9F10E}">
      <dsp:nvSpPr>
        <dsp:cNvPr id="0" name=""/>
        <dsp:cNvSpPr/>
      </dsp:nvSpPr>
      <dsp:spPr>
        <a:xfrm rot="20057143">
          <a:off x="1966255" y="787554"/>
          <a:ext cx="369643" cy="41177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>
            <a:solidFill>
              <a:srgbClr val="FF0000"/>
            </a:solidFill>
            <a:latin typeface="Arial Rounded MT Bold" panose="020F0704030504030204" pitchFamily="34" charset="0"/>
          </a:endParaRPr>
        </a:p>
      </dsp:txBody>
      <dsp:txXfrm>
        <a:off x="1971746" y="893965"/>
        <a:ext cx="258750" cy="2470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E8940A-3EBA-AB41-ABB6-D3D812A247D3}" type="datetimeFigureOut">
              <a:rPr lang="en-US" smtClean="0"/>
              <a:t>1/25/20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479C0-C2E3-3A4E-A6FA-D39071F185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91563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C01C-CC8D-45CF-9473-05F030577A93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22889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DA0264-F1E6-47B2-842D-25890BFEB8C9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34330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Activity: which ones are infrastructure</a:t>
            </a:r>
            <a:r>
              <a:rPr lang="en-GB" baseline="0" dirty="0"/>
              <a:t> and which are superstructure?</a:t>
            </a:r>
          </a:p>
          <a:p>
            <a:r>
              <a:rPr lang="en-GB" baseline="0" dirty="0"/>
              <a:t>Which are neither?</a:t>
            </a:r>
          </a:p>
          <a:p>
            <a:r>
              <a:rPr lang="en-GB" baseline="0" dirty="0"/>
              <a:t>5 minutes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DA0264-F1E6-47B2-842D-25890BFEB8C9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99838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C01C-CC8D-45CF-9473-05F030577A93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90904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418DF044-5EB2-7448-9A83-9AA81ABB5BE7}" type="datetimeFigureOut">
              <a:rPr lang="en-US" smtClean="0"/>
              <a:t>1/25/20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C65E3-396F-3643-B4E8-7F068D0031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738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DF044-5EB2-7448-9A83-9AA81ABB5BE7}" type="datetimeFigureOut">
              <a:rPr lang="en-US" smtClean="0"/>
              <a:t>1/25/20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C65E3-396F-3643-B4E8-7F068D0031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7699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DF044-5EB2-7448-9A83-9AA81ABB5BE7}" type="datetimeFigureOut">
              <a:rPr lang="en-US" smtClean="0"/>
              <a:t>1/25/20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C65E3-396F-3643-B4E8-7F068D0031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340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DF044-5EB2-7448-9A83-9AA81ABB5BE7}" type="datetimeFigureOut">
              <a:rPr lang="en-US" smtClean="0"/>
              <a:t>1/25/20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C65E3-396F-3643-B4E8-7F068D0031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328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DF044-5EB2-7448-9A83-9AA81ABB5BE7}" type="datetimeFigureOut">
              <a:rPr lang="en-US" smtClean="0"/>
              <a:t>1/25/20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C65E3-396F-3643-B4E8-7F068D0031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7108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DF044-5EB2-7448-9A83-9AA81ABB5BE7}" type="datetimeFigureOut">
              <a:rPr lang="en-US" smtClean="0"/>
              <a:t>1/25/20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C65E3-396F-3643-B4E8-7F068D0031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3740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DF044-5EB2-7448-9A83-9AA81ABB5BE7}" type="datetimeFigureOut">
              <a:rPr lang="en-US" smtClean="0"/>
              <a:t>1/25/20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C65E3-396F-3643-B4E8-7F068D0031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495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DF044-5EB2-7448-9A83-9AA81ABB5BE7}" type="datetimeFigureOut">
              <a:rPr lang="en-US" smtClean="0"/>
              <a:t>1/25/20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C65E3-396F-3643-B4E8-7F068D0031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808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DF044-5EB2-7448-9A83-9AA81ABB5BE7}" type="datetimeFigureOut">
              <a:rPr lang="en-US" smtClean="0"/>
              <a:t>1/25/20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C65E3-396F-3643-B4E8-7F068D0031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936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DF044-5EB2-7448-9A83-9AA81ABB5BE7}" type="datetimeFigureOut">
              <a:rPr lang="en-US" smtClean="0"/>
              <a:t>1/25/20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C65E3-396F-3643-B4E8-7F068D0031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34796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DF044-5EB2-7448-9A83-9AA81ABB5BE7}" type="datetimeFigureOut">
              <a:rPr lang="en-US" smtClean="0"/>
              <a:t>1/25/20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C65E3-396F-3643-B4E8-7F068D0031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8032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8DF044-5EB2-7448-9A83-9AA81ABB5BE7}" type="datetimeFigureOut">
              <a:rPr lang="en-US" smtClean="0"/>
              <a:t>1/25/20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8C65E3-396F-3643-B4E8-7F068D0031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012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microsoft.com/office/2007/relationships/diagramDrawing" Target="../diagrams/drawing1.xml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diagramColors" Target="../diagrams/colors1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diagramQuickStyle" Target="../diagrams/quickStyle1.xml"/><Relationship Id="rId5" Type="http://schemas.openxmlformats.org/officeDocument/2006/relationships/image" Target="../media/image14.png"/><Relationship Id="rId10" Type="http://schemas.openxmlformats.org/officeDocument/2006/relationships/diagramLayout" Target="../diagrams/layout1.xml"/><Relationship Id="rId4" Type="http://schemas.openxmlformats.org/officeDocument/2006/relationships/image" Target="../media/image13.png"/><Relationship Id="rId9" Type="http://schemas.openxmlformats.org/officeDocument/2006/relationships/diagramData" Target="../diagrams/data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Relationship Id="rId9" Type="http://schemas.openxmlformats.org/officeDocument/2006/relationships/image" Target="../media/image33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2DA1E8-E689-5D4F-924A-000EABFBB01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solidFill>
                  <a:srgbClr val="FFFFFF"/>
                </a:solidFill>
                <a:latin typeface="Arial Rounded MT Bold" panose="020F0704030504030204" pitchFamily="34" charset="0"/>
              </a:rPr>
              <a:t>Physical Characteristics of Tourist Destinations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037DA7-806E-BD4C-8AC1-F54F8E0AF01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04536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r="2556" b="6"/>
          <a:stretch/>
        </p:blipFill>
        <p:spPr>
          <a:xfrm>
            <a:off x="4" y="-6236"/>
            <a:ext cx="3255403" cy="2505456"/>
          </a:xfrm>
          <a:custGeom>
            <a:avLst/>
            <a:gdLst>
              <a:gd name="connsiteX0" fmla="*/ 0 w 3255403"/>
              <a:gd name="connsiteY0" fmla="*/ 0 h 2505456"/>
              <a:gd name="connsiteX1" fmla="*/ 3255403 w 3255403"/>
              <a:gd name="connsiteY1" fmla="*/ 0 h 2505456"/>
              <a:gd name="connsiteX2" fmla="*/ 2094477 w 3255403"/>
              <a:gd name="connsiteY2" fmla="*/ 2505456 h 2505456"/>
              <a:gd name="connsiteX3" fmla="*/ 0 w 3255403"/>
              <a:gd name="connsiteY3" fmla="*/ 2505456 h 2505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55403" h="2505456">
                <a:moveTo>
                  <a:pt x="0" y="0"/>
                </a:moveTo>
                <a:lnTo>
                  <a:pt x="3255403" y="0"/>
                </a:lnTo>
                <a:lnTo>
                  <a:pt x="2094477" y="2505456"/>
                </a:lnTo>
                <a:lnTo>
                  <a:pt x="0" y="2505456"/>
                </a:lnTo>
                <a:close/>
              </a:path>
            </a:pathLst>
          </a:cu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t="17425" r="5" b="5"/>
          <a:stretch/>
        </p:blipFill>
        <p:spPr>
          <a:xfrm>
            <a:off x="4675539" y="-6235"/>
            <a:ext cx="3677817" cy="2505456"/>
          </a:xfrm>
          <a:custGeom>
            <a:avLst/>
            <a:gdLst>
              <a:gd name="connsiteX0" fmla="*/ 1160926 w 3677817"/>
              <a:gd name="connsiteY0" fmla="*/ 0 h 2505456"/>
              <a:gd name="connsiteX1" fmla="*/ 3677817 w 3677817"/>
              <a:gd name="connsiteY1" fmla="*/ 0 h 2505456"/>
              <a:gd name="connsiteX2" fmla="*/ 2516891 w 3677817"/>
              <a:gd name="connsiteY2" fmla="*/ 2505456 h 2505456"/>
              <a:gd name="connsiteX3" fmla="*/ 0 w 3677817"/>
              <a:gd name="connsiteY3" fmla="*/ 2505456 h 2505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77817" h="2505456">
                <a:moveTo>
                  <a:pt x="1160926" y="0"/>
                </a:moveTo>
                <a:lnTo>
                  <a:pt x="3677817" y="0"/>
                </a:lnTo>
                <a:lnTo>
                  <a:pt x="2516891" y="2505456"/>
                </a:lnTo>
                <a:lnTo>
                  <a:pt x="0" y="2505456"/>
                </a:lnTo>
                <a:close/>
              </a:path>
            </a:pathLst>
          </a:cu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t="7122" r="-3" b="-3"/>
          <a:stretch/>
        </p:blipFill>
        <p:spPr>
          <a:xfrm>
            <a:off x="7381876" y="1"/>
            <a:ext cx="4810125" cy="2501837"/>
          </a:xfrm>
          <a:custGeom>
            <a:avLst/>
            <a:gdLst>
              <a:gd name="connsiteX0" fmla="*/ 1159248 w 4810125"/>
              <a:gd name="connsiteY0" fmla="*/ 0 h 2501837"/>
              <a:gd name="connsiteX1" fmla="*/ 4810125 w 4810125"/>
              <a:gd name="connsiteY1" fmla="*/ 0 h 2501837"/>
              <a:gd name="connsiteX2" fmla="*/ 4810125 w 4810125"/>
              <a:gd name="connsiteY2" fmla="*/ 2501837 h 2501837"/>
              <a:gd name="connsiteX3" fmla="*/ 0 w 4810125"/>
              <a:gd name="connsiteY3" fmla="*/ 2501837 h 2501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10125" h="2501837">
                <a:moveTo>
                  <a:pt x="1159248" y="0"/>
                </a:moveTo>
                <a:lnTo>
                  <a:pt x="4810125" y="0"/>
                </a:lnTo>
                <a:lnTo>
                  <a:pt x="4810125" y="2501837"/>
                </a:lnTo>
                <a:lnTo>
                  <a:pt x="0" y="2501837"/>
                </a:lnTo>
                <a:close/>
              </a:path>
            </a:pathLst>
          </a:cu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/>
          <a:srcRect l="40111" r="3997" b="-2"/>
          <a:stretch/>
        </p:blipFill>
        <p:spPr>
          <a:xfrm>
            <a:off x="20" y="2658276"/>
            <a:ext cx="3770704" cy="4199724"/>
          </a:xfrm>
          <a:custGeom>
            <a:avLst/>
            <a:gdLst>
              <a:gd name="connsiteX0" fmla="*/ 0 w 3770724"/>
              <a:gd name="connsiteY0" fmla="*/ 0 h 4199724"/>
              <a:gd name="connsiteX1" fmla="*/ 3770724 w 3770724"/>
              <a:gd name="connsiteY1" fmla="*/ 0 h 4199724"/>
              <a:gd name="connsiteX2" fmla="*/ 1824067 w 3770724"/>
              <a:gd name="connsiteY2" fmla="*/ 4199724 h 4199724"/>
              <a:gd name="connsiteX3" fmla="*/ 0 w 3770724"/>
              <a:gd name="connsiteY3" fmla="*/ 4199724 h 4199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70724" h="4199724">
                <a:moveTo>
                  <a:pt x="0" y="0"/>
                </a:moveTo>
                <a:lnTo>
                  <a:pt x="3770724" y="0"/>
                </a:lnTo>
                <a:lnTo>
                  <a:pt x="1824067" y="4199724"/>
                </a:lnTo>
                <a:lnTo>
                  <a:pt x="0" y="4199724"/>
                </a:lnTo>
                <a:close/>
              </a:path>
            </a:pathLst>
          </a:cu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/>
          <a:srcRect l="2643" r="-4" b="-4"/>
          <a:stretch/>
        </p:blipFill>
        <p:spPr>
          <a:xfrm>
            <a:off x="2013796" y="2661900"/>
            <a:ext cx="5108726" cy="4197911"/>
          </a:xfrm>
          <a:custGeom>
            <a:avLst/>
            <a:gdLst>
              <a:gd name="connsiteX0" fmla="*/ 1945141 w 5108726"/>
              <a:gd name="connsiteY0" fmla="*/ 0 h 4197911"/>
              <a:gd name="connsiteX1" fmla="*/ 5108726 w 5108726"/>
              <a:gd name="connsiteY1" fmla="*/ 0 h 4197911"/>
              <a:gd name="connsiteX2" fmla="*/ 3163585 w 5108726"/>
              <a:gd name="connsiteY2" fmla="*/ 4197911 h 4197911"/>
              <a:gd name="connsiteX3" fmla="*/ 3157362 w 5108726"/>
              <a:gd name="connsiteY3" fmla="*/ 4197911 h 4197911"/>
              <a:gd name="connsiteX4" fmla="*/ 1967571 w 5108726"/>
              <a:gd name="connsiteY4" fmla="*/ 4197911 h 4197911"/>
              <a:gd name="connsiteX5" fmla="*/ 317526 w 5108726"/>
              <a:gd name="connsiteY5" fmla="*/ 4197911 h 4197911"/>
              <a:gd name="connsiteX6" fmla="*/ 0 w 5108726"/>
              <a:gd name="connsiteY6" fmla="*/ 4197911 h 4197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108726" h="4197911">
                <a:moveTo>
                  <a:pt x="1945141" y="0"/>
                </a:moveTo>
                <a:lnTo>
                  <a:pt x="5108726" y="0"/>
                </a:lnTo>
                <a:lnTo>
                  <a:pt x="3163585" y="4197911"/>
                </a:lnTo>
                <a:lnTo>
                  <a:pt x="3157362" y="4197911"/>
                </a:lnTo>
                <a:lnTo>
                  <a:pt x="1967571" y="4197911"/>
                </a:lnTo>
                <a:lnTo>
                  <a:pt x="317526" y="4197911"/>
                </a:lnTo>
                <a:lnTo>
                  <a:pt x="0" y="4197911"/>
                </a:lnTo>
                <a:close/>
              </a:path>
            </a:pathLst>
          </a:cu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619164" y="4189864"/>
            <a:ext cx="4997354" cy="2163872"/>
          </a:xfrm>
        </p:spPr>
        <p:txBody>
          <a:bodyPr anchor="t">
            <a:normAutofit/>
          </a:bodyPr>
          <a:lstStyle/>
          <a:p>
            <a:pPr algn="r">
              <a:lnSpc>
                <a:spcPct val="90000"/>
              </a:lnSpc>
            </a:pPr>
            <a:r>
              <a:rPr lang="en-GB" sz="3700" dirty="0">
                <a:solidFill>
                  <a:srgbClr val="FFFFFF"/>
                </a:solidFill>
                <a:latin typeface="Arial Rounded MT Bold" panose="020F0704030504030204" pitchFamily="34" charset="0"/>
              </a:rPr>
              <a:t>Physical Characteristics of Tourist Destinations</a:t>
            </a:r>
            <a:r>
              <a:rPr lang="en-US" sz="3700" dirty="0">
                <a:solidFill>
                  <a:srgbClr val="FFFFFF"/>
                </a:solidFill>
                <a:latin typeface="Arial Rounded MT Bold" panose="020F0704030504030204" pitchFamily="34" charset="0"/>
              </a:rPr>
              <a:t> </a:t>
            </a:r>
            <a:br>
              <a:rPr lang="en-US" sz="3700" dirty="0">
                <a:solidFill>
                  <a:srgbClr val="FFFFFF"/>
                </a:solidFill>
                <a:latin typeface="Arial Rounded MT Bold" panose="020F0704030504030204" pitchFamily="34" charset="0"/>
              </a:rPr>
            </a:br>
            <a:endParaRPr lang="en-US" sz="3700" dirty="0">
              <a:solidFill>
                <a:srgbClr val="FFFFFF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7"/>
          <a:srcRect t="1674" r="2" b="2"/>
          <a:stretch/>
        </p:blipFill>
        <p:spPr>
          <a:xfrm>
            <a:off x="2261968" y="1"/>
            <a:ext cx="3393943" cy="2502843"/>
          </a:xfrm>
          <a:custGeom>
            <a:avLst/>
            <a:gdLst>
              <a:gd name="connsiteX0" fmla="*/ 1159715 w 3393943"/>
              <a:gd name="connsiteY0" fmla="*/ 0 h 2502843"/>
              <a:gd name="connsiteX1" fmla="*/ 3393943 w 3393943"/>
              <a:gd name="connsiteY1" fmla="*/ 0 h 2502843"/>
              <a:gd name="connsiteX2" fmla="*/ 2234228 w 3393943"/>
              <a:gd name="connsiteY2" fmla="*/ 2502843 h 2502843"/>
              <a:gd name="connsiteX3" fmla="*/ 0 w 3393943"/>
              <a:gd name="connsiteY3" fmla="*/ 2502843 h 2502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93943" h="2502843">
                <a:moveTo>
                  <a:pt x="1159715" y="0"/>
                </a:moveTo>
                <a:lnTo>
                  <a:pt x="3393943" y="0"/>
                </a:lnTo>
                <a:lnTo>
                  <a:pt x="2234228" y="2502843"/>
                </a:lnTo>
                <a:lnTo>
                  <a:pt x="0" y="2502843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636728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FA4BDD-8193-1A4F-8805-435BA75563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Lesson Outcomes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ADEDF8-1D53-DB47-9FF8-9E0FB19D5D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b="1" dirty="0"/>
              <a:t>Understand the context of </a:t>
            </a:r>
            <a:r>
              <a:rPr lang="en-GB" sz="2800" b="1" dirty="0">
                <a:latin typeface="Arial Rounded MT Bold" panose="020F0704030504030204" pitchFamily="34" charset="0"/>
              </a:rPr>
              <a:t>p</a:t>
            </a:r>
            <a:r>
              <a:rPr lang="en-GB" sz="2800" dirty="0">
                <a:latin typeface="Arial Rounded MT Bold" panose="020F0704030504030204" pitchFamily="34" charset="0"/>
              </a:rPr>
              <a:t>hysical characteristics in </a:t>
            </a:r>
            <a:r>
              <a:rPr lang="en-US" sz="2800" b="1" dirty="0"/>
              <a:t>sustainable development</a:t>
            </a:r>
          </a:p>
          <a:p>
            <a:endParaRPr lang="en-US" sz="2800" b="1" dirty="0"/>
          </a:p>
          <a:p>
            <a:r>
              <a:rPr lang="en-US" sz="2800" b="1" dirty="0"/>
              <a:t>Understand the  </a:t>
            </a:r>
            <a:r>
              <a:rPr lang="en-GB" sz="2800" dirty="0">
                <a:latin typeface="Arial Rounded MT Bold" panose="020F0704030504030204" pitchFamily="34" charset="0"/>
              </a:rPr>
              <a:t>impacts of infrastructure </a:t>
            </a:r>
            <a:endParaRPr lang="en-US" sz="2800" b="1" dirty="0"/>
          </a:p>
          <a:p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8631311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5777" y="186265"/>
            <a:ext cx="11729155" cy="581379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latin typeface="Arial Rounded MT Bold" panose="020F0704030504030204" pitchFamily="34" charset="0"/>
              </a:rPr>
              <a:t>Context of destination 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5776" y="979312"/>
            <a:ext cx="11729155" cy="5714999"/>
          </a:xfrm>
        </p:spPr>
        <p:txBody>
          <a:bodyPr/>
          <a:lstStyle/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Four (4) Characteristics that affect how destinations develop:</a:t>
            </a:r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  <a:latin typeface="Arial Rounded MT Bold" panose="020F0704030504030204" pitchFamily="34" charset="0"/>
            </a:endParaRPr>
          </a:p>
          <a:p>
            <a:pPr>
              <a:buFontTx/>
              <a:buChar char="-"/>
            </a:pPr>
            <a:r>
              <a:rPr lang="en-GB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Economic</a:t>
            </a:r>
            <a:r>
              <a:rPr lang="en-GB" sz="28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: system – Planned, mixed, Free-market…</a:t>
            </a:r>
          </a:p>
          <a:p>
            <a:pPr>
              <a:buFontTx/>
              <a:buChar char="-"/>
            </a:pPr>
            <a:r>
              <a:rPr lang="en-GB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Social / Cultural</a:t>
            </a:r>
            <a:r>
              <a:rPr lang="en-GB" sz="28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: Architecture, Heritage, Traditions… </a:t>
            </a:r>
          </a:p>
          <a:p>
            <a:pPr>
              <a:buFontTx/>
              <a:buChar char="-"/>
            </a:pPr>
            <a:r>
              <a:rPr lang="en-GB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Political</a:t>
            </a:r>
            <a:r>
              <a:rPr lang="en-GB" sz="28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: Public sector involvement, regulation… </a:t>
            </a:r>
          </a:p>
          <a:p>
            <a:pPr>
              <a:buFontTx/>
              <a:buChar char="-"/>
            </a:pPr>
            <a:r>
              <a:rPr lang="en-GB" sz="28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Physical</a:t>
            </a:r>
            <a:r>
              <a:rPr lang="en-GB" sz="2800" b="1" dirty="0">
                <a:solidFill>
                  <a:schemeClr val="tx1"/>
                </a:solidFill>
                <a:latin typeface="Arial Rounded MT Bold" panose="020F0704030504030204" pitchFamily="34" charset="0"/>
              </a:rPr>
              <a:t>: Location, Climate, Landscape…</a:t>
            </a:r>
            <a:endParaRPr lang="en-GB" sz="2800" dirty="0"/>
          </a:p>
          <a:p>
            <a:pPr marL="0" indent="0">
              <a:buNone/>
            </a:pPr>
            <a:r>
              <a:rPr lang="en-GB" dirty="0"/>
              <a:t>															</a:t>
            </a:r>
            <a:r>
              <a:rPr lang="en-GB" b="1" dirty="0">
                <a:solidFill>
                  <a:schemeClr val="tx1"/>
                </a:solidFill>
              </a:rPr>
              <a:t>(Pearce, 1989)</a:t>
            </a:r>
          </a:p>
          <a:p>
            <a:pPr>
              <a:buFontTx/>
              <a:buChar char="-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15640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2790" y="177801"/>
            <a:ext cx="8534400" cy="507999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Arial Rounded MT Bold" panose="020F0704030504030204" pitchFamily="34" charset="0"/>
              </a:rPr>
              <a:t>Physical characteristics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>
          <a:xfrm>
            <a:off x="627766" y="914400"/>
            <a:ext cx="4937655" cy="5667022"/>
          </a:xfrm>
          <a:ln w="38100">
            <a:solidFill>
              <a:schemeClr val="accent5">
                <a:lumMod val="75000"/>
              </a:schemeClr>
            </a:solidFill>
          </a:ln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endParaRPr lang="en-GB" sz="2800" b="1" dirty="0">
              <a:solidFill>
                <a:schemeClr val="accent5">
                  <a:lumMod val="75000"/>
                </a:schemeClr>
              </a:solidFill>
              <a:latin typeface="Arial Rounded MT Bold" panose="020F0704030504030204" pitchFamily="34" charset="0"/>
            </a:endParaRPr>
          </a:p>
          <a:p>
            <a:pPr marL="0" indent="0" algn="ctr">
              <a:buNone/>
            </a:pPr>
            <a:r>
              <a:rPr lang="en-GB" sz="2800" b="1" dirty="0">
                <a:solidFill>
                  <a:schemeClr val="accent5">
                    <a:lumMod val="75000"/>
                  </a:schemeClr>
                </a:solidFill>
                <a:latin typeface="Arial Rounded MT Bold" panose="020F0704030504030204" pitchFamily="34" charset="0"/>
              </a:rPr>
              <a:t>BUILT</a:t>
            </a:r>
          </a:p>
          <a:p>
            <a:pPr marL="0" indent="0">
              <a:buNone/>
            </a:pPr>
            <a:r>
              <a:rPr lang="en-GB" b="1" dirty="0">
                <a:solidFill>
                  <a:schemeClr val="accent4">
                    <a:lumMod val="40000"/>
                    <a:lumOff val="60000"/>
                  </a:schemeClr>
                </a:solidFill>
                <a:latin typeface="Arial Rounded MT Bold" panose="020F0704030504030204" pitchFamily="34" charset="0"/>
              </a:rPr>
              <a:t>Primary Features</a:t>
            </a: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Arial Rounded MT Bold" panose="020F0704030504030204" pitchFamily="34" charset="0"/>
              </a:rPr>
              <a:t>Attractions: Purpose-built</a:t>
            </a: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Arial Rounded MT Bold" panose="020F0704030504030204" pitchFamily="34" charset="0"/>
              </a:rPr>
              <a:t>			  Adapted</a:t>
            </a: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Arial Rounded MT Bold" panose="020F0704030504030204" pitchFamily="34" charset="0"/>
              </a:rPr>
              <a:t>Architecture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Arial Rounded MT Bold" panose="020F0704030504030204" pitchFamily="34" charset="0"/>
              </a:rPr>
              <a:t>Secondary</a:t>
            </a: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Arial Rounded MT Bold" panose="020F0704030504030204" pitchFamily="34" charset="0"/>
              </a:rPr>
              <a:t>Infrastructure / superstructure</a:t>
            </a: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Arial Rounded MT Bold" panose="020F0704030504030204" pitchFamily="34" charset="0"/>
              </a:rPr>
              <a:t>Activities</a:t>
            </a: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Arial Rounded MT Bold" panose="020F0704030504030204" pitchFamily="34" charset="0"/>
              </a:rPr>
              <a:t>Accommodation</a:t>
            </a: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Arial Rounded MT Bold" panose="020F0704030504030204" pitchFamily="34" charset="0"/>
              </a:rPr>
              <a:t>Amusements</a:t>
            </a: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Arial Rounded MT Bold" panose="020F0704030504030204" pitchFamily="34" charset="0"/>
              </a:rPr>
              <a:t>Catering</a:t>
            </a: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  <a:latin typeface="Arial Rounded MT Bold" panose="020F0704030504030204" pitchFamily="34" charset="0"/>
            </a:endParaRPr>
          </a:p>
          <a:p>
            <a:pPr marL="0" indent="0">
              <a:buNone/>
            </a:pPr>
            <a:r>
              <a:rPr lang="en-GB" dirty="0"/>
              <a:t> 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xfrm>
            <a:off x="6430786" y="914400"/>
            <a:ext cx="4934479" cy="5667022"/>
          </a:xfrm>
          <a:ln w="38100">
            <a:solidFill>
              <a:srgbClr val="92D050"/>
            </a:solidFill>
          </a:ln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n-GB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 Rounded MT Bold" panose="020F0704030504030204" pitchFamily="34" charset="0"/>
              </a:rPr>
              <a:t>NATURAL</a:t>
            </a:r>
            <a:endParaRPr lang="en-GB" dirty="0"/>
          </a:p>
          <a:p>
            <a:pPr marL="0" indent="0">
              <a:buNone/>
            </a:pPr>
            <a:r>
              <a:rPr lang="en-GB" sz="2400" b="1" dirty="0">
                <a:solidFill>
                  <a:schemeClr val="tx1">
                    <a:lumMod val="95000"/>
                  </a:schemeClr>
                </a:solidFill>
                <a:latin typeface="Arial Rounded MT Bold" panose="020F0704030504030204" pitchFamily="34" charset="0"/>
              </a:rPr>
              <a:t>Beaches</a:t>
            </a:r>
          </a:p>
          <a:p>
            <a:pPr marL="0" lvl="0" indent="0">
              <a:buNone/>
            </a:pPr>
            <a:r>
              <a:rPr lang="en-GB" sz="2400" dirty="0">
                <a:solidFill>
                  <a:schemeClr val="tx1">
                    <a:lumMod val="95000"/>
                  </a:schemeClr>
                </a:solidFill>
                <a:latin typeface="Arial Rounded MT Bold" panose="020F0704030504030204" pitchFamily="34" charset="0"/>
              </a:rPr>
              <a:t>Flora &amp; Fauna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1">
                    <a:lumMod val="95000"/>
                  </a:schemeClr>
                </a:solidFill>
                <a:latin typeface="Arial Rounded MT Bold" panose="020F0704030504030204" pitchFamily="34" charset="0"/>
              </a:rPr>
              <a:t>Lakes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1">
                    <a:lumMod val="95000"/>
                  </a:schemeClr>
                </a:solidFill>
                <a:latin typeface="Arial Rounded MT Bold" panose="020F0704030504030204" pitchFamily="34" charset="0"/>
              </a:rPr>
              <a:t>Mountains</a:t>
            </a:r>
          </a:p>
          <a:p>
            <a:pPr marL="0" lvl="0" indent="0">
              <a:buNone/>
            </a:pPr>
            <a:r>
              <a:rPr lang="en-GB" sz="2400" dirty="0">
                <a:solidFill>
                  <a:schemeClr val="tx1">
                    <a:lumMod val="95000"/>
                  </a:schemeClr>
                </a:solidFill>
                <a:latin typeface="Arial Rounded MT Bold" panose="020F0704030504030204" pitchFamily="34" charset="0"/>
              </a:rPr>
              <a:t>Rivers</a:t>
            </a:r>
          </a:p>
          <a:p>
            <a:pPr marL="0" lvl="0" indent="0">
              <a:buNone/>
            </a:pPr>
            <a:r>
              <a:rPr lang="en-GB" sz="2400" dirty="0">
                <a:solidFill>
                  <a:schemeClr val="tx1">
                    <a:lumMod val="95000"/>
                  </a:schemeClr>
                </a:solidFill>
                <a:latin typeface="Arial Rounded MT Bold" panose="020F0704030504030204" pitchFamily="34" charset="0"/>
              </a:rPr>
              <a:t>Topography</a:t>
            </a:r>
          </a:p>
          <a:p>
            <a:pPr marL="0" lvl="0" indent="0">
              <a:buNone/>
            </a:pPr>
            <a:endParaRPr lang="en-GB" sz="2400" dirty="0">
              <a:solidFill>
                <a:schemeClr val="tx1">
                  <a:lumMod val="95000"/>
                </a:schemeClr>
              </a:solidFill>
              <a:latin typeface="Arial Rounded MT Bold" panose="020F0704030504030204" pitchFamily="34" charset="0"/>
            </a:endParaRPr>
          </a:p>
          <a:p>
            <a:pPr marL="0" lvl="0" indent="0">
              <a:buNone/>
            </a:pPr>
            <a:endParaRPr lang="en-GB" dirty="0">
              <a:latin typeface="Arial Rounded MT Bold" panose="020F0704030504030204" pitchFamily="34" charset="0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3987" y="5238750"/>
            <a:ext cx="3648075" cy="12573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3555" y="5238750"/>
            <a:ext cx="1933685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3219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2904505" y="142674"/>
            <a:ext cx="6400800" cy="463436"/>
          </a:xfrm>
        </p:spPr>
        <p:txBody>
          <a:bodyPr>
            <a:normAutofit fontScale="90000"/>
          </a:bodyPr>
          <a:lstStyle/>
          <a:p>
            <a:pPr lvl="0" algn="ctr"/>
            <a:r>
              <a:rPr lang="en-GB" sz="4000" b="1" dirty="0">
                <a:latin typeface="Arial Rounded MT Bold" pitchFamily="34"/>
              </a:rPr>
              <a:t>Physical features</a:t>
            </a:r>
          </a:p>
        </p:txBody>
      </p:sp>
      <p:grpSp>
        <p:nvGrpSpPr>
          <p:cNvPr id="3" name="Content Placeholder 5"/>
          <p:cNvGrpSpPr/>
          <p:nvPr/>
        </p:nvGrpSpPr>
        <p:grpSpPr>
          <a:xfrm>
            <a:off x="124691" y="974227"/>
            <a:ext cx="4646814" cy="4835036"/>
            <a:chOff x="1891472" y="933108"/>
            <a:chExt cx="5370482" cy="4835036"/>
          </a:xfrm>
        </p:grpSpPr>
        <p:sp>
          <p:nvSpPr>
            <p:cNvPr id="4" name="Freeform 3"/>
            <p:cNvSpPr/>
            <p:nvPr/>
          </p:nvSpPr>
          <p:spPr>
            <a:xfrm>
              <a:off x="3961391" y="933108"/>
              <a:ext cx="1241078" cy="8604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241075"/>
                <a:gd name="f7" fmla="val 860454"/>
                <a:gd name="f8" fmla="val 143412"/>
                <a:gd name="f9" fmla="val 64208"/>
                <a:gd name="f10" fmla="val 1097663"/>
                <a:gd name="f11" fmla="val 1176867"/>
                <a:gd name="f12" fmla="val 717042"/>
                <a:gd name="f13" fmla="val 796246"/>
                <a:gd name="f14" fmla="+- 0 0 -90"/>
                <a:gd name="f15" fmla="*/ f3 1 1241075"/>
                <a:gd name="f16" fmla="*/ f4 1 860454"/>
                <a:gd name="f17" fmla="+- f7 0 f5"/>
                <a:gd name="f18" fmla="+- f6 0 f5"/>
                <a:gd name="f19" fmla="*/ f14 f0 1"/>
                <a:gd name="f20" fmla="*/ f18 1 1241075"/>
                <a:gd name="f21" fmla="*/ f17 1 860454"/>
                <a:gd name="f22" fmla="*/ 0 f18 1"/>
                <a:gd name="f23" fmla="*/ 143412 f17 1"/>
                <a:gd name="f24" fmla="*/ 143412 f18 1"/>
                <a:gd name="f25" fmla="*/ 0 f17 1"/>
                <a:gd name="f26" fmla="*/ 1097663 f18 1"/>
                <a:gd name="f27" fmla="*/ 1241075 f18 1"/>
                <a:gd name="f28" fmla="*/ 717042 f17 1"/>
                <a:gd name="f29" fmla="*/ 860454 f17 1"/>
                <a:gd name="f30" fmla="*/ f19 1 f2"/>
                <a:gd name="f31" fmla="*/ f22 1 1241075"/>
                <a:gd name="f32" fmla="*/ f23 1 860454"/>
                <a:gd name="f33" fmla="*/ f24 1 1241075"/>
                <a:gd name="f34" fmla="*/ f25 1 860454"/>
                <a:gd name="f35" fmla="*/ f26 1 1241075"/>
                <a:gd name="f36" fmla="*/ f27 1 1241075"/>
                <a:gd name="f37" fmla="*/ f28 1 860454"/>
                <a:gd name="f38" fmla="*/ f29 1 86045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0"/>
                <a:gd name="f50" fmla="*/ f37 1 f21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5 1"/>
                <a:gd name="f62" fmla="*/ f50 f16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59"/>
                </a:cxn>
                <a:cxn ang="f43">
                  <a:pos x="f61" y="f57"/>
                </a:cxn>
                <a:cxn ang="f43">
                  <a:pos x="f61" y="f62"/>
                </a:cxn>
                <a:cxn ang="f43">
                  <a:pos x="f60" y="f63"/>
                </a:cxn>
                <a:cxn ang="f43">
                  <a:pos x="f58" y="f63"/>
                </a:cxn>
                <a:cxn ang="f43">
                  <a:pos x="f56" y="f62"/>
                </a:cxn>
                <a:cxn ang="f43">
                  <a:pos x="f56" y="f57"/>
                </a:cxn>
              </a:cxnLst>
              <a:rect l="f52" t="f55" r="f53" b="f54"/>
              <a:pathLst>
                <a:path w="1241075" h="860454">
                  <a:moveTo>
                    <a:pt x="f5" y="f8"/>
                  </a:moveTo>
                  <a:cubicBezTo>
                    <a:pt x="f5" y="f9"/>
                    <a:pt x="f9" y="f5"/>
                    <a:pt x="f8" y="f5"/>
                  </a:cubicBezTo>
                  <a:lnTo>
                    <a:pt x="f10" y="f5"/>
                  </a:lnTo>
                  <a:cubicBezTo>
                    <a:pt x="f11" y="f5"/>
                    <a:pt x="f6" y="f9"/>
                    <a:pt x="f6" y="f8"/>
                  </a:cubicBezTo>
                  <a:lnTo>
                    <a:pt x="f6" y="f12"/>
                  </a:lnTo>
                  <a:cubicBezTo>
                    <a:pt x="f6" y="f13"/>
                    <a:pt x="f11" y="f7"/>
                    <a:pt x="f10" y="f7"/>
                  </a:cubicBezTo>
                  <a:lnTo>
                    <a:pt x="f8" y="f7"/>
                  </a:lnTo>
                  <a:cubicBezTo>
                    <a:pt x="f9" y="f7"/>
                    <a:pt x="f5" y="f13"/>
                    <a:pt x="f5" y="f12"/>
                  </a:cubicBezTo>
                  <a:lnTo>
                    <a:pt x="f5" y="f8"/>
                  </a:lnTo>
                  <a:close/>
                </a:path>
              </a:pathLst>
            </a:custGeom>
            <a:blipFill>
              <a:blip r:embed="rId2">
                <a:alphaModFix/>
              </a:blip>
              <a:stretch>
                <a:fillRect/>
              </a:stretch>
            </a:blipFill>
            <a:ln w="12701">
              <a:solidFill>
                <a:schemeClr val="bg1"/>
              </a:solidFill>
              <a:prstDash val="solid"/>
              <a:miter/>
            </a:ln>
          </p:spPr>
          <p:txBody>
            <a:bodyPr vert="horz" wrap="square" lIns="72484" tIns="72484" rIns="72484" bIns="72484" anchor="ctr" anchorCtr="1" compatLnSpc="1">
              <a:noAutofit/>
            </a:bodyPr>
            <a:lstStyle/>
            <a:p>
              <a:pPr algn="ctr" defTabSz="355601">
                <a:lnSpc>
                  <a:spcPct val="90000"/>
                </a:lnSpc>
                <a:spcAft>
                  <a:spcPts val="3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800">
                <a:solidFill>
                  <a:srgbClr val="FFFFFF"/>
                </a:solidFill>
                <a:latin typeface="Calibri"/>
              </a:endParaRPr>
            </a:p>
            <a:p>
              <a:pPr algn="ctr" defTabSz="355601">
                <a:lnSpc>
                  <a:spcPct val="90000"/>
                </a:lnSpc>
                <a:spcAft>
                  <a:spcPts val="3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800">
                <a:solidFill>
                  <a:srgbClr val="FFFFFF"/>
                </a:solidFill>
                <a:latin typeface="Calibri"/>
              </a:endParaRPr>
            </a:p>
            <a:p>
              <a:pPr algn="ctr" defTabSz="355601">
                <a:lnSpc>
                  <a:spcPct val="90000"/>
                </a:lnSpc>
                <a:spcAft>
                  <a:spcPts val="3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800">
                <a:solidFill>
                  <a:srgbClr val="FFFFFF"/>
                </a:solidFill>
                <a:latin typeface="Calibri"/>
              </a:endParaRPr>
            </a:p>
            <a:p>
              <a:pPr algn="ctr" defTabSz="355601">
                <a:lnSpc>
                  <a:spcPct val="90000"/>
                </a:lnSpc>
                <a:spcAft>
                  <a:spcPts val="3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800">
                <a:solidFill>
                  <a:srgbClr val="FFFFFF"/>
                </a:solidFill>
                <a:latin typeface="Calibri"/>
              </a:endParaRPr>
            </a:p>
            <a:p>
              <a:pPr algn="ctr" defTabSz="355601">
                <a:lnSpc>
                  <a:spcPct val="90000"/>
                </a:lnSpc>
                <a:spcAft>
                  <a:spcPts val="7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600" b="1">
                  <a:solidFill>
                    <a:srgbClr val="FFFFFF"/>
                  </a:solidFill>
                  <a:latin typeface="Calibri"/>
                </a:rPr>
                <a:t>Beaches</a:t>
              </a:r>
            </a:p>
          </p:txBody>
        </p:sp>
        <p:sp>
          <p:nvSpPr>
            <p:cNvPr id="5" name="Freeform 4"/>
            <p:cNvSpPr/>
            <p:nvPr/>
          </p:nvSpPr>
          <p:spPr>
            <a:xfrm>
              <a:off x="2529623" y="1363342"/>
              <a:ext cx="4104613" cy="410461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4104613"/>
                <a:gd name="f4" fmla="val 2676282"/>
                <a:gd name="f5" fmla="val 97155"/>
                <a:gd name="f6" fmla="val 2052306"/>
                <a:gd name="f7" fmla="val 17262011"/>
                <a:gd name="f8" fmla="val 593030"/>
                <a:gd name="f9" fmla="*/ f0 1 4104613"/>
                <a:gd name="f10" fmla="*/ f1 1 4104613"/>
                <a:gd name="f11" fmla="+- f3 0 f2"/>
                <a:gd name="f12" fmla="*/ f11 1 4104613"/>
                <a:gd name="f13" fmla="*/ 0 1 f12"/>
                <a:gd name="f14" fmla="*/ 4104613 1 f12"/>
                <a:gd name="f15" fmla="*/ f13 f9 1"/>
                <a:gd name="f16" fmla="*/ f14 f9 1"/>
                <a:gd name="f17" fmla="*/ f14 f10 1"/>
                <a:gd name="f18" fmla="*/ f1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5" t="f18" r="f16" b="f17"/>
              <a:pathLst>
                <a:path w="4104613" h="4104613">
                  <a:moveTo>
                    <a:pt x="f4" y="f5"/>
                  </a:moveTo>
                  <a:arcTo wR="f6" hR="f6" stAng="f7" swAng="f8"/>
                </a:path>
              </a:pathLst>
            </a:custGeom>
            <a:noFill/>
            <a:ln w="6345">
              <a:solidFill>
                <a:schemeClr val="bg1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defTabSz="914400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6" name="Freeform 5"/>
            <p:cNvSpPr/>
            <p:nvPr/>
          </p:nvSpPr>
          <p:spPr>
            <a:xfrm>
              <a:off x="5515660" y="1598288"/>
              <a:ext cx="1341644" cy="107551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41643"/>
                <a:gd name="f7" fmla="val 1075521"/>
                <a:gd name="f8" fmla="val 179257"/>
                <a:gd name="f9" fmla="val 80256"/>
                <a:gd name="f10" fmla="val 1162386"/>
                <a:gd name="f11" fmla="val 1261387"/>
                <a:gd name="f12" fmla="val 896264"/>
                <a:gd name="f13" fmla="val 995265"/>
                <a:gd name="f14" fmla="+- 0 0 -90"/>
                <a:gd name="f15" fmla="*/ f3 1 1341643"/>
                <a:gd name="f16" fmla="*/ f4 1 1075521"/>
                <a:gd name="f17" fmla="+- f7 0 f5"/>
                <a:gd name="f18" fmla="+- f6 0 f5"/>
                <a:gd name="f19" fmla="*/ f14 f0 1"/>
                <a:gd name="f20" fmla="*/ f18 1 1341643"/>
                <a:gd name="f21" fmla="*/ f17 1 1075521"/>
                <a:gd name="f22" fmla="*/ 0 f18 1"/>
                <a:gd name="f23" fmla="*/ 179257 f17 1"/>
                <a:gd name="f24" fmla="*/ 179257 f18 1"/>
                <a:gd name="f25" fmla="*/ 0 f17 1"/>
                <a:gd name="f26" fmla="*/ 1162386 f18 1"/>
                <a:gd name="f27" fmla="*/ 1341643 f18 1"/>
                <a:gd name="f28" fmla="*/ 896264 f17 1"/>
                <a:gd name="f29" fmla="*/ 1075521 f17 1"/>
                <a:gd name="f30" fmla="*/ f19 1 f2"/>
                <a:gd name="f31" fmla="*/ f22 1 1341643"/>
                <a:gd name="f32" fmla="*/ f23 1 1075521"/>
                <a:gd name="f33" fmla="*/ f24 1 1341643"/>
                <a:gd name="f34" fmla="*/ f25 1 1075521"/>
                <a:gd name="f35" fmla="*/ f26 1 1341643"/>
                <a:gd name="f36" fmla="*/ f27 1 1341643"/>
                <a:gd name="f37" fmla="*/ f28 1 1075521"/>
                <a:gd name="f38" fmla="*/ f29 1 107552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0"/>
                <a:gd name="f50" fmla="*/ f37 1 f21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5 1"/>
                <a:gd name="f62" fmla="*/ f50 f16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59"/>
                </a:cxn>
                <a:cxn ang="f43">
                  <a:pos x="f61" y="f57"/>
                </a:cxn>
                <a:cxn ang="f43">
                  <a:pos x="f61" y="f62"/>
                </a:cxn>
                <a:cxn ang="f43">
                  <a:pos x="f60" y="f63"/>
                </a:cxn>
                <a:cxn ang="f43">
                  <a:pos x="f58" y="f63"/>
                </a:cxn>
                <a:cxn ang="f43">
                  <a:pos x="f56" y="f62"/>
                </a:cxn>
                <a:cxn ang="f43">
                  <a:pos x="f56" y="f57"/>
                </a:cxn>
              </a:cxnLst>
              <a:rect l="f52" t="f55" r="f53" b="f54"/>
              <a:pathLst>
                <a:path w="1341643" h="1075521">
                  <a:moveTo>
                    <a:pt x="f5" y="f8"/>
                  </a:moveTo>
                  <a:cubicBezTo>
                    <a:pt x="f5" y="f9"/>
                    <a:pt x="f9" y="f5"/>
                    <a:pt x="f8" y="f5"/>
                  </a:cubicBezTo>
                  <a:lnTo>
                    <a:pt x="f10" y="f5"/>
                  </a:lnTo>
                  <a:cubicBezTo>
                    <a:pt x="f11" y="f5"/>
                    <a:pt x="f6" y="f9"/>
                    <a:pt x="f6" y="f8"/>
                  </a:cubicBezTo>
                  <a:lnTo>
                    <a:pt x="f6" y="f12"/>
                  </a:lnTo>
                  <a:cubicBezTo>
                    <a:pt x="f6" y="f13"/>
                    <a:pt x="f11" y="f7"/>
                    <a:pt x="f10" y="f7"/>
                  </a:cubicBezTo>
                  <a:lnTo>
                    <a:pt x="f8" y="f7"/>
                  </a:lnTo>
                  <a:cubicBezTo>
                    <a:pt x="f9" y="f7"/>
                    <a:pt x="f5" y="f13"/>
                    <a:pt x="f5" y="f12"/>
                  </a:cubicBezTo>
                  <a:lnTo>
                    <a:pt x="f5" y="f8"/>
                  </a:lnTo>
                  <a:close/>
                </a:path>
              </a:pathLst>
            </a:custGeom>
            <a:blipFill>
              <a:blip r:embed="rId3">
                <a:alphaModFix/>
              </a:blip>
              <a:stretch>
                <a:fillRect/>
              </a:stretch>
            </a:blipFill>
            <a:ln w="12701">
              <a:solidFill>
                <a:schemeClr val="bg1"/>
              </a:solidFill>
              <a:prstDash val="solid"/>
              <a:miter/>
            </a:ln>
          </p:spPr>
          <p:txBody>
            <a:bodyPr vert="horz" wrap="square" lIns="113458" tIns="113458" rIns="113458" bIns="113458" anchor="ctr" anchorCtr="1" compatLnSpc="1">
              <a:noAutofit/>
            </a:bodyPr>
            <a:lstStyle/>
            <a:p>
              <a:pPr algn="ctr" defTabSz="711202">
                <a:lnSpc>
                  <a:spcPct val="90000"/>
                </a:lnSpc>
                <a:spcAft>
                  <a:spcPts val="7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600">
                <a:solidFill>
                  <a:srgbClr val="FFFFFF"/>
                </a:solidFill>
                <a:latin typeface="Calibri"/>
              </a:endParaRPr>
            </a:p>
            <a:p>
              <a:pPr algn="ctr" defTabSz="711202">
                <a:lnSpc>
                  <a:spcPct val="90000"/>
                </a:lnSpc>
                <a:spcAft>
                  <a:spcPts val="7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600">
                <a:solidFill>
                  <a:srgbClr val="FFFFFF"/>
                </a:solidFill>
                <a:latin typeface="Calibri"/>
              </a:endParaRPr>
            </a:p>
            <a:p>
              <a:pPr algn="ctr" defTabSz="711202">
                <a:lnSpc>
                  <a:spcPct val="90000"/>
                </a:lnSpc>
                <a:spcAft>
                  <a:spcPts val="7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600">
                <a:solidFill>
                  <a:srgbClr val="FFFFFF"/>
                </a:solidFill>
                <a:latin typeface="Calibri"/>
              </a:endParaRPr>
            </a:p>
            <a:p>
              <a:pPr algn="ctr" defTabSz="711202">
                <a:lnSpc>
                  <a:spcPct val="90000"/>
                </a:lnSpc>
                <a:spcAft>
                  <a:spcPts val="7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600" b="1">
                  <a:solidFill>
                    <a:srgbClr val="FFFFFF"/>
                  </a:solidFill>
                  <a:latin typeface="Calibri"/>
                </a:rPr>
                <a:t>Lakes</a:t>
              </a:r>
            </a:p>
          </p:txBody>
        </p:sp>
        <p:sp>
          <p:nvSpPr>
            <p:cNvPr id="7" name="Freeform 6"/>
            <p:cNvSpPr/>
            <p:nvPr/>
          </p:nvSpPr>
          <p:spPr>
            <a:xfrm>
              <a:off x="2529623" y="1363342"/>
              <a:ext cx="4104613" cy="410461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4104613"/>
                <a:gd name="f4" fmla="val 3968634"/>
                <a:gd name="f5" fmla="val 1317696"/>
                <a:gd name="f6" fmla="val 2052306"/>
                <a:gd name="f7" fmla="val 20341563"/>
                <a:gd name="f8" fmla="val 1278307"/>
                <a:gd name="f9" fmla="*/ f0 1 4104613"/>
                <a:gd name="f10" fmla="*/ f1 1 4104613"/>
                <a:gd name="f11" fmla="+- f3 0 f2"/>
                <a:gd name="f12" fmla="*/ f11 1 4104613"/>
                <a:gd name="f13" fmla="*/ 0 1 f12"/>
                <a:gd name="f14" fmla="*/ 4104613 1 f12"/>
                <a:gd name="f15" fmla="*/ f13 f9 1"/>
                <a:gd name="f16" fmla="*/ f14 f9 1"/>
                <a:gd name="f17" fmla="*/ f14 f10 1"/>
                <a:gd name="f18" fmla="*/ f1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5" t="f18" r="f16" b="f17"/>
              <a:pathLst>
                <a:path w="4104613" h="4104613">
                  <a:moveTo>
                    <a:pt x="f4" y="f5"/>
                  </a:moveTo>
                  <a:arcTo wR="f6" hR="f6" stAng="f7" swAng="f8"/>
                </a:path>
              </a:pathLst>
            </a:custGeom>
            <a:noFill/>
            <a:ln w="6345">
              <a:solidFill>
                <a:schemeClr val="bg1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defTabSz="914400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8" name="Freeform 7"/>
            <p:cNvSpPr/>
            <p:nvPr/>
          </p:nvSpPr>
          <p:spPr>
            <a:xfrm>
              <a:off x="5903604" y="3435245"/>
              <a:ext cx="1358350" cy="87415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58349"/>
                <a:gd name="f7" fmla="val 874159"/>
                <a:gd name="f8" fmla="val 145696"/>
                <a:gd name="f9" fmla="val 65230"/>
                <a:gd name="f10" fmla="val 1212653"/>
                <a:gd name="f11" fmla="val 1293119"/>
                <a:gd name="f12" fmla="val 728463"/>
                <a:gd name="f13" fmla="val 808929"/>
                <a:gd name="f14" fmla="+- 0 0 -90"/>
                <a:gd name="f15" fmla="*/ f3 1 1358349"/>
                <a:gd name="f16" fmla="*/ f4 1 874159"/>
                <a:gd name="f17" fmla="+- f7 0 f5"/>
                <a:gd name="f18" fmla="+- f6 0 f5"/>
                <a:gd name="f19" fmla="*/ f14 f0 1"/>
                <a:gd name="f20" fmla="*/ f18 1 1358349"/>
                <a:gd name="f21" fmla="*/ f17 1 874159"/>
                <a:gd name="f22" fmla="*/ 0 f18 1"/>
                <a:gd name="f23" fmla="*/ 145696 f17 1"/>
                <a:gd name="f24" fmla="*/ 145696 f18 1"/>
                <a:gd name="f25" fmla="*/ 0 f17 1"/>
                <a:gd name="f26" fmla="*/ 1212653 f18 1"/>
                <a:gd name="f27" fmla="*/ 1358349 f18 1"/>
                <a:gd name="f28" fmla="*/ 728463 f17 1"/>
                <a:gd name="f29" fmla="*/ 874159 f17 1"/>
                <a:gd name="f30" fmla="*/ f19 1 f2"/>
                <a:gd name="f31" fmla="*/ f22 1 1358349"/>
                <a:gd name="f32" fmla="*/ f23 1 874159"/>
                <a:gd name="f33" fmla="*/ f24 1 1358349"/>
                <a:gd name="f34" fmla="*/ f25 1 874159"/>
                <a:gd name="f35" fmla="*/ f26 1 1358349"/>
                <a:gd name="f36" fmla="*/ f27 1 1358349"/>
                <a:gd name="f37" fmla="*/ f28 1 874159"/>
                <a:gd name="f38" fmla="*/ f29 1 87415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0"/>
                <a:gd name="f50" fmla="*/ f37 1 f21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5 1"/>
                <a:gd name="f62" fmla="*/ f50 f16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59"/>
                </a:cxn>
                <a:cxn ang="f43">
                  <a:pos x="f61" y="f57"/>
                </a:cxn>
                <a:cxn ang="f43">
                  <a:pos x="f61" y="f62"/>
                </a:cxn>
                <a:cxn ang="f43">
                  <a:pos x="f60" y="f63"/>
                </a:cxn>
                <a:cxn ang="f43">
                  <a:pos x="f58" y="f63"/>
                </a:cxn>
                <a:cxn ang="f43">
                  <a:pos x="f56" y="f62"/>
                </a:cxn>
                <a:cxn ang="f43">
                  <a:pos x="f56" y="f57"/>
                </a:cxn>
              </a:cxnLst>
              <a:rect l="f52" t="f55" r="f53" b="f54"/>
              <a:pathLst>
                <a:path w="1358349" h="874159">
                  <a:moveTo>
                    <a:pt x="f5" y="f8"/>
                  </a:moveTo>
                  <a:cubicBezTo>
                    <a:pt x="f5" y="f9"/>
                    <a:pt x="f9" y="f5"/>
                    <a:pt x="f8" y="f5"/>
                  </a:cubicBezTo>
                  <a:lnTo>
                    <a:pt x="f10" y="f5"/>
                  </a:lnTo>
                  <a:cubicBezTo>
                    <a:pt x="f11" y="f5"/>
                    <a:pt x="f6" y="f9"/>
                    <a:pt x="f6" y="f8"/>
                  </a:cubicBezTo>
                  <a:lnTo>
                    <a:pt x="f6" y="f12"/>
                  </a:lnTo>
                  <a:cubicBezTo>
                    <a:pt x="f6" y="f13"/>
                    <a:pt x="f11" y="f7"/>
                    <a:pt x="f10" y="f7"/>
                  </a:cubicBezTo>
                  <a:lnTo>
                    <a:pt x="f8" y="f7"/>
                  </a:lnTo>
                  <a:cubicBezTo>
                    <a:pt x="f9" y="f7"/>
                    <a:pt x="f5" y="f13"/>
                    <a:pt x="f5" y="f12"/>
                  </a:cubicBezTo>
                  <a:lnTo>
                    <a:pt x="f5" y="f8"/>
                  </a:lnTo>
                  <a:close/>
                </a:path>
              </a:pathLst>
            </a:custGeom>
            <a:blipFill>
              <a:blip r:embed="rId4">
                <a:alphaModFix/>
              </a:blip>
              <a:stretch>
                <a:fillRect/>
              </a:stretch>
            </a:blipFill>
            <a:ln w="12701">
              <a:solidFill>
                <a:schemeClr val="bg1"/>
              </a:solidFill>
              <a:prstDash val="solid"/>
              <a:miter/>
            </a:ln>
          </p:spPr>
          <p:txBody>
            <a:bodyPr vert="horz" wrap="square" lIns="61722" tIns="61722" rIns="61722" bIns="61722" anchor="ctr" anchorCtr="1" compatLnSpc="1">
              <a:noAutofit/>
            </a:bodyPr>
            <a:lstStyle/>
            <a:p>
              <a:pPr algn="ctr" defTabSz="222254">
                <a:lnSpc>
                  <a:spcPct val="90000"/>
                </a:lnSpc>
                <a:spcAft>
                  <a:spcPts val="2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500">
                <a:solidFill>
                  <a:srgbClr val="FFFFFF"/>
                </a:solidFill>
                <a:latin typeface="Calibri"/>
              </a:endParaRPr>
            </a:p>
            <a:p>
              <a:pPr algn="ctr" defTabSz="222254">
                <a:lnSpc>
                  <a:spcPct val="90000"/>
                </a:lnSpc>
                <a:spcAft>
                  <a:spcPts val="2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500">
                <a:solidFill>
                  <a:srgbClr val="FFFFFF"/>
                </a:solidFill>
                <a:latin typeface="Calibri"/>
              </a:endParaRPr>
            </a:p>
            <a:p>
              <a:pPr algn="ctr" defTabSz="222254">
                <a:lnSpc>
                  <a:spcPct val="90000"/>
                </a:lnSpc>
                <a:spcAft>
                  <a:spcPts val="2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500">
                <a:solidFill>
                  <a:srgbClr val="FFFFFF"/>
                </a:solidFill>
                <a:latin typeface="Calibri"/>
              </a:endParaRPr>
            </a:p>
            <a:p>
              <a:pPr algn="ctr" defTabSz="222254">
                <a:lnSpc>
                  <a:spcPct val="90000"/>
                </a:lnSpc>
                <a:spcAft>
                  <a:spcPts val="2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500">
                <a:solidFill>
                  <a:srgbClr val="FFFFFF"/>
                </a:solidFill>
                <a:latin typeface="Calibri"/>
              </a:endParaRPr>
            </a:p>
            <a:p>
              <a:pPr algn="ctr" defTabSz="222254">
                <a:lnSpc>
                  <a:spcPct val="90000"/>
                </a:lnSpc>
                <a:spcAft>
                  <a:spcPts val="2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500">
                <a:solidFill>
                  <a:srgbClr val="FFFFFF"/>
                </a:solidFill>
                <a:latin typeface="Calibri"/>
              </a:endParaRPr>
            </a:p>
            <a:p>
              <a:pPr algn="ctr" defTabSz="222254">
                <a:lnSpc>
                  <a:spcPct val="90000"/>
                </a:lnSpc>
                <a:spcAft>
                  <a:spcPts val="5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200" b="1">
                <a:solidFill>
                  <a:srgbClr val="FFFFFF"/>
                </a:solidFill>
                <a:latin typeface="Calibri"/>
              </a:endParaRPr>
            </a:p>
            <a:p>
              <a:pPr algn="ctr" defTabSz="222254">
                <a:lnSpc>
                  <a:spcPct val="90000"/>
                </a:lnSpc>
                <a:spcAft>
                  <a:spcPts val="5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200" b="1">
                <a:solidFill>
                  <a:srgbClr val="FFFFFF"/>
                </a:solidFill>
                <a:latin typeface="Calibri"/>
              </a:endParaRPr>
            </a:p>
            <a:p>
              <a:pPr algn="ctr" defTabSz="222254">
                <a:lnSpc>
                  <a:spcPct val="90000"/>
                </a:lnSpc>
                <a:spcAft>
                  <a:spcPts val="5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200" b="1">
                  <a:solidFill>
                    <a:srgbClr val="FFFFFF"/>
                  </a:solidFill>
                  <a:latin typeface="Calibri"/>
                </a:rPr>
                <a:t>Flora &amp; Fauna</a:t>
              </a:r>
            </a:p>
            <a:p>
              <a:pPr algn="ctr" defTabSz="222254">
                <a:lnSpc>
                  <a:spcPct val="90000"/>
                </a:lnSpc>
                <a:spcAft>
                  <a:spcPts val="2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500">
                <a:solidFill>
                  <a:srgbClr val="FFFFFF"/>
                </a:solidFill>
                <a:latin typeface="Calibri"/>
              </a:endParaRPr>
            </a:p>
            <a:p>
              <a:pPr algn="ctr" defTabSz="222254">
                <a:lnSpc>
                  <a:spcPct val="90000"/>
                </a:lnSpc>
                <a:spcAft>
                  <a:spcPts val="2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500">
                  <a:solidFill>
                    <a:srgbClr val="FFFFFF"/>
                  </a:solidFill>
                  <a:latin typeface="Calibri"/>
                </a:rPr>
                <a:t> </a:t>
              </a:r>
            </a:p>
          </p:txBody>
        </p:sp>
        <p:sp>
          <p:nvSpPr>
            <p:cNvPr id="9" name="Freeform 8"/>
            <p:cNvSpPr/>
            <p:nvPr/>
          </p:nvSpPr>
          <p:spPr>
            <a:xfrm>
              <a:off x="2412498" y="1663531"/>
              <a:ext cx="4104613" cy="410461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4104613"/>
                <a:gd name="f4" fmla="val 4015322"/>
                <a:gd name="f5" fmla="val 2651079"/>
                <a:gd name="f6" fmla="val 2052306"/>
                <a:gd name="f7" fmla="val 1017787"/>
                <a:gd name="f8" fmla="val 895499"/>
                <a:gd name="f9" fmla="*/ f0 1 4104613"/>
                <a:gd name="f10" fmla="*/ f1 1 4104613"/>
                <a:gd name="f11" fmla="+- f3 0 f2"/>
                <a:gd name="f12" fmla="*/ f11 1 4104613"/>
                <a:gd name="f13" fmla="*/ 0 1 f12"/>
                <a:gd name="f14" fmla="*/ 4104613 1 f12"/>
                <a:gd name="f15" fmla="*/ f13 f9 1"/>
                <a:gd name="f16" fmla="*/ f14 f9 1"/>
                <a:gd name="f17" fmla="*/ f14 f10 1"/>
                <a:gd name="f18" fmla="*/ f1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5" t="f18" r="f16" b="f17"/>
              <a:pathLst>
                <a:path w="4104613" h="4104613">
                  <a:moveTo>
                    <a:pt x="f4" y="f5"/>
                  </a:moveTo>
                  <a:arcTo wR="f6" hR="f6" stAng="f7" swAng="f8"/>
                </a:path>
              </a:pathLst>
            </a:custGeom>
            <a:noFill/>
            <a:ln w="6345">
              <a:solidFill>
                <a:schemeClr val="bg1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defTabSz="914400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10" name="Freeform 9"/>
            <p:cNvSpPr/>
            <p:nvPr/>
          </p:nvSpPr>
          <p:spPr>
            <a:xfrm>
              <a:off x="4986442" y="4804605"/>
              <a:ext cx="1329116" cy="92020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29116"/>
                <a:gd name="f7" fmla="val 920204"/>
                <a:gd name="f8" fmla="val 153370"/>
                <a:gd name="f9" fmla="val 68666"/>
                <a:gd name="f10" fmla="val 1175746"/>
                <a:gd name="f11" fmla="val 1260450"/>
                <a:gd name="f12" fmla="val 766834"/>
                <a:gd name="f13" fmla="val 851538"/>
                <a:gd name="f14" fmla="+- 0 0 -90"/>
                <a:gd name="f15" fmla="*/ f3 1 1329116"/>
                <a:gd name="f16" fmla="*/ f4 1 920204"/>
                <a:gd name="f17" fmla="+- f7 0 f5"/>
                <a:gd name="f18" fmla="+- f6 0 f5"/>
                <a:gd name="f19" fmla="*/ f14 f0 1"/>
                <a:gd name="f20" fmla="*/ f18 1 1329116"/>
                <a:gd name="f21" fmla="*/ f17 1 920204"/>
                <a:gd name="f22" fmla="*/ 0 f18 1"/>
                <a:gd name="f23" fmla="*/ 153370 f17 1"/>
                <a:gd name="f24" fmla="*/ 153370 f18 1"/>
                <a:gd name="f25" fmla="*/ 0 f17 1"/>
                <a:gd name="f26" fmla="*/ 1175746 f18 1"/>
                <a:gd name="f27" fmla="*/ 1329116 f18 1"/>
                <a:gd name="f28" fmla="*/ 766834 f17 1"/>
                <a:gd name="f29" fmla="*/ 920204 f17 1"/>
                <a:gd name="f30" fmla="*/ f19 1 f2"/>
                <a:gd name="f31" fmla="*/ f22 1 1329116"/>
                <a:gd name="f32" fmla="*/ f23 1 920204"/>
                <a:gd name="f33" fmla="*/ f24 1 1329116"/>
                <a:gd name="f34" fmla="*/ f25 1 920204"/>
                <a:gd name="f35" fmla="*/ f26 1 1329116"/>
                <a:gd name="f36" fmla="*/ f27 1 1329116"/>
                <a:gd name="f37" fmla="*/ f28 1 920204"/>
                <a:gd name="f38" fmla="*/ f29 1 92020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0"/>
                <a:gd name="f50" fmla="*/ f37 1 f21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5 1"/>
                <a:gd name="f62" fmla="*/ f50 f16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59"/>
                </a:cxn>
                <a:cxn ang="f43">
                  <a:pos x="f61" y="f57"/>
                </a:cxn>
                <a:cxn ang="f43">
                  <a:pos x="f61" y="f62"/>
                </a:cxn>
                <a:cxn ang="f43">
                  <a:pos x="f60" y="f63"/>
                </a:cxn>
                <a:cxn ang="f43">
                  <a:pos x="f58" y="f63"/>
                </a:cxn>
                <a:cxn ang="f43">
                  <a:pos x="f56" y="f62"/>
                </a:cxn>
                <a:cxn ang="f43">
                  <a:pos x="f56" y="f57"/>
                </a:cxn>
              </a:cxnLst>
              <a:rect l="f52" t="f55" r="f53" b="f54"/>
              <a:pathLst>
                <a:path w="1329116" h="920204">
                  <a:moveTo>
                    <a:pt x="f5" y="f8"/>
                  </a:moveTo>
                  <a:cubicBezTo>
                    <a:pt x="f5" y="f9"/>
                    <a:pt x="f9" y="f5"/>
                    <a:pt x="f8" y="f5"/>
                  </a:cubicBezTo>
                  <a:lnTo>
                    <a:pt x="f10" y="f5"/>
                  </a:lnTo>
                  <a:cubicBezTo>
                    <a:pt x="f11" y="f5"/>
                    <a:pt x="f6" y="f9"/>
                    <a:pt x="f6" y="f8"/>
                  </a:cubicBezTo>
                  <a:lnTo>
                    <a:pt x="f6" y="f12"/>
                  </a:lnTo>
                  <a:cubicBezTo>
                    <a:pt x="f6" y="f13"/>
                    <a:pt x="f11" y="f7"/>
                    <a:pt x="f10" y="f7"/>
                  </a:cubicBezTo>
                  <a:lnTo>
                    <a:pt x="f8" y="f7"/>
                  </a:lnTo>
                  <a:cubicBezTo>
                    <a:pt x="f9" y="f7"/>
                    <a:pt x="f5" y="f13"/>
                    <a:pt x="f5" y="f12"/>
                  </a:cubicBezTo>
                  <a:lnTo>
                    <a:pt x="f5" y="f8"/>
                  </a:lnTo>
                  <a:close/>
                </a:path>
              </a:pathLst>
            </a:custGeom>
            <a:blipFill>
              <a:blip r:embed="rId5">
                <a:alphaModFix/>
              </a:blip>
              <a:stretch>
                <a:fillRect/>
              </a:stretch>
            </a:blipFill>
            <a:ln w="12701">
              <a:solidFill>
                <a:schemeClr val="bg1"/>
              </a:solidFill>
              <a:prstDash val="solid"/>
              <a:miter/>
            </a:ln>
          </p:spPr>
          <p:txBody>
            <a:bodyPr vert="horz" wrap="square" lIns="75401" tIns="75401" rIns="75401" bIns="75401" anchor="ctr" anchorCtr="1" compatLnSpc="1">
              <a:noAutofit/>
            </a:bodyPr>
            <a:lstStyle/>
            <a:p>
              <a:pPr algn="ctr" defTabSz="355601">
                <a:lnSpc>
                  <a:spcPct val="90000"/>
                </a:lnSpc>
                <a:spcAft>
                  <a:spcPts val="3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800">
                <a:solidFill>
                  <a:srgbClr val="FFFFFF"/>
                </a:solidFill>
                <a:latin typeface="Calibri"/>
              </a:endParaRPr>
            </a:p>
            <a:p>
              <a:pPr algn="ctr" defTabSz="355601">
                <a:lnSpc>
                  <a:spcPct val="90000"/>
                </a:lnSpc>
                <a:spcAft>
                  <a:spcPts val="3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800">
                <a:solidFill>
                  <a:srgbClr val="FFFFFF"/>
                </a:solidFill>
                <a:latin typeface="Calibri"/>
              </a:endParaRPr>
            </a:p>
            <a:p>
              <a:pPr algn="ctr" defTabSz="355601">
                <a:lnSpc>
                  <a:spcPct val="90000"/>
                </a:lnSpc>
                <a:spcAft>
                  <a:spcPts val="3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800">
                <a:solidFill>
                  <a:srgbClr val="FFFFFF"/>
                </a:solidFill>
                <a:latin typeface="Calibri"/>
              </a:endParaRPr>
            </a:p>
            <a:p>
              <a:pPr algn="ctr" defTabSz="355601">
                <a:lnSpc>
                  <a:spcPct val="90000"/>
                </a:lnSpc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400" b="1">
                <a:solidFill>
                  <a:srgbClr val="FFFFFF"/>
                </a:solidFill>
                <a:latin typeface="Calibri"/>
              </a:endParaRPr>
            </a:p>
            <a:p>
              <a:pPr algn="ctr" defTabSz="355601">
                <a:lnSpc>
                  <a:spcPct val="90000"/>
                </a:lnSpc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400" b="1">
                  <a:solidFill>
                    <a:srgbClr val="FFFFFF"/>
                  </a:solidFill>
                  <a:latin typeface="Calibri"/>
                </a:rPr>
                <a:t>Mountains</a:t>
              </a:r>
            </a:p>
          </p:txBody>
        </p:sp>
        <p:sp>
          <p:nvSpPr>
            <p:cNvPr id="11" name="Freeform 10"/>
            <p:cNvSpPr/>
            <p:nvPr/>
          </p:nvSpPr>
          <p:spPr>
            <a:xfrm>
              <a:off x="2806577" y="1412217"/>
              <a:ext cx="4104613" cy="410461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4104613"/>
                <a:gd name="f4" fmla="val 2173629"/>
                <a:gd name="f5" fmla="val 4101024"/>
                <a:gd name="f6" fmla="val 2052306"/>
                <a:gd name="f7" fmla="val 5196657"/>
                <a:gd name="f8" fmla="val 1029145"/>
                <a:gd name="f9" fmla="*/ f0 1 4104613"/>
                <a:gd name="f10" fmla="*/ f1 1 4104613"/>
                <a:gd name="f11" fmla="+- f3 0 f2"/>
                <a:gd name="f12" fmla="*/ f11 1 4104613"/>
                <a:gd name="f13" fmla="*/ 0 1 f12"/>
                <a:gd name="f14" fmla="*/ 4104613 1 f12"/>
                <a:gd name="f15" fmla="*/ f13 f9 1"/>
                <a:gd name="f16" fmla="*/ f14 f9 1"/>
                <a:gd name="f17" fmla="*/ f14 f10 1"/>
                <a:gd name="f18" fmla="*/ f1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5" t="f18" r="f16" b="f17"/>
              <a:pathLst>
                <a:path w="4104613" h="4104613">
                  <a:moveTo>
                    <a:pt x="f4" y="f5"/>
                  </a:moveTo>
                  <a:arcTo wR="f6" hR="f6" stAng="f7" swAng="f8"/>
                </a:path>
              </a:pathLst>
            </a:custGeom>
            <a:noFill/>
            <a:ln w="6345">
              <a:solidFill>
                <a:schemeClr val="bg1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defTabSz="914400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12" name="Freeform 11"/>
            <p:cNvSpPr/>
            <p:nvPr/>
          </p:nvSpPr>
          <p:spPr>
            <a:xfrm>
              <a:off x="3018379" y="4813730"/>
              <a:ext cx="1346179" cy="9019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46176"/>
                <a:gd name="f7" fmla="val 901957"/>
                <a:gd name="f8" fmla="val 150329"/>
                <a:gd name="f9" fmla="val 67305"/>
                <a:gd name="f10" fmla="val 1195847"/>
                <a:gd name="f11" fmla="val 1278871"/>
                <a:gd name="f12" fmla="val 751628"/>
                <a:gd name="f13" fmla="val 834652"/>
                <a:gd name="f14" fmla="+- 0 0 -90"/>
                <a:gd name="f15" fmla="*/ f3 1 1346176"/>
                <a:gd name="f16" fmla="*/ f4 1 901957"/>
                <a:gd name="f17" fmla="+- f7 0 f5"/>
                <a:gd name="f18" fmla="+- f6 0 f5"/>
                <a:gd name="f19" fmla="*/ f14 f0 1"/>
                <a:gd name="f20" fmla="*/ f18 1 1346176"/>
                <a:gd name="f21" fmla="*/ f17 1 901957"/>
                <a:gd name="f22" fmla="*/ 0 f18 1"/>
                <a:gd name="f23" fmla="*/ 150329 f17 1"/>
                <a:gd name="f24" fmla="*/ 150329 f18 1"/>
                <a:gd name="f25" fmla="*/ 0 f17 1"/>
                <a:gd name="f26" fmla="*/ 1195847 f18 1"/>
                <a:gd name="f27" fmla="*/ 1346176 f18 1"/>
                <a:gd name="f28" fmla="*/ 751628 f17 1"/>
                <a:gd name="f29" fmla="*/ 901957 f17 1"/>
                <a:gd name="f30" fmla="*/ f19 1 f2"/>
                <a:gd name="f31" fmla="*/ f22 1 1346176"/>
                <a:gd name="f32" fmla="*/ f23 1 901957"/>
                <a:gd name="f33" fmla="*/ f24 1 1346176"/>
                <a:gd name="f34" fmla="*/ f25 1 901957"/>
                <a:gd name="f35" fmla="*/ f26 1 1346176"/>
                <a:gd name="f36" fmla="*/ f27 1 1346176"/>
                <a:gd name="f37" fmla="*/ f28 1 901957"/>
                <a:gd name="f38" fmla="*/ f29 1 90195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0"/>
                <a:gd name="f50" fmla="*/ f37 1 f21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5 1"/>
                <a:gd name="f62" fmla="*/ f50 f16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59"/>
                </a:cxn>
                <a:cxn ang="f43">
                  <a:pos x="f61" y="f57"/>
                </a:cxn>
                <a:cxn ang="f43">
                  <a:pos x="f61" y="f62"/>
                </a:cxn>
                <a:cxn ang="f43">
                  <a:pos x="f60" y="f63"/>
                </a:cxn>
                <a:cxn ang="f43">
                  <a:pos x="f58" y="f63"/>
                </a:cxn>
                <a:cxn ang="f43">
                  <a:pos x="f56" y="f62"/>
                </a:cxn>
                <a:cxn ang="f43">
                  <a:pos x="f56" y="f57"/>
                </a:cxn>
              </a:cxnLst>
              <a:rect l="f52" t="f55" r="f53" b="f54"/>
              <a:pathLst>
                <a:path w="1346176" h="901957">
                  <a:moveTo>
                    <a:pt x="f5" y="f8"/>
                  </a:moveTo>
                  <a:cubicBezTo>
                    <a:pt x="f5" y="f9"/>
                    <a:pt x="f9" y="f5"/>
                    <a:pt x="f8" y="f5"/>
                  </a:cubicBezTo>
                  <a:lnTo>
                    <a:pt x="f10" y="f5"/>
                  </a:lnTo>
                  <a:cubicBezTo>
                    <a:pt x="f11" y="f5"/>
                    <a:pt x="f6" y="f9"/>
                    <a:pt x="f6" y="f8"/>
                  </a:cubicBezTo>
                  <a:lnTo>
                    <a:pt x="f6" y="f12"/>
                  </a:lnTo>
                  <a:cubicBezTo>
                    <a:pt x="f6" y="f13"/>
                    <a:pt x="f11" y="f7"/>
                    <a:pt x="f10" y="f7"/>
                  </a:cubicBezTo>
                  <a:lnTo>
                    <a:pt x="f8" y="f7"/>
                  </a:lnTo>
                  <a:cubicBezTo>
                    <a:pt x="f9" y="f7"/>
                    <a:pt x="f5" y="f13"/>
                    <a:pt x="f5" y="f12"/>
                  </a:cubicBezTo>
                  <a:lnTo>
                    <a:pt x="f5" y="f8"/>
                  </a:lnTo>
                  <a:close/>
                </a:path>
              </a:pathLst>
            </a:custGeom>
            <a:blipFill>
              <a:blip r:embed="rId6">
                <a:alphaModFix/>
              </a:blip>
              <a:stretch>
                <a:fillRect/>
              </a:stretch>
            </a:blipFill>
            <a:ln w="12701">
              <a:solidFill>
                <a:schemeClr val="bg1"/>
              </a:solidFill>
              <a:prstDash val="solid"/>
              <a:miter/>
            </a:ln>
          </p:spPr>
          <p:txBody>
            <a:bodyPr vert="horz" wrap="square" lIns="70701" tIns="70701" rIns="70701" bIns="70701" anchor="ctr" anchorCtr="1" compatLnSpc="1">
              <a:noAutofit/>
            </a:bodyPr>
            <a:lstStyle/>
            <a:p>
              <a:pPr algn="ctr" defTabSz="311152">
                <a:lnSpc>
                  <a:spcPct val="90000"/>
                </a:lnSpc>
                <a:spcAft>
                  <a:spcPts val="3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700">
                <a:solidFill>
                  <a:srgbClr val="FFFFFF"/>
                </a:solidFill>
                <a:latin typeface="Calibri"/>
              </a:endParaRPr>
            </a:p>
            <a:p>
              <a:pPr algn="ctr" defTabSz="311152">
                <a:lnSpc>
                  <a:spcPct val="90000"/>
                </a:lnSpc>
                <a:spcAft>
                  <a:spcPts val="3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700">
                <a:solidFill>
                  <a:srgbClr val="FFFFFF"/>
                </a:solidFill>
                <a:latin typeface="Calibri"/>
              </a:endParaRPr>
            </a:p>
            <a:p>
              <a:pPr algn="ctr" defTabSz="311152">
                <a:lnSpc>
                  <a:spcPct val="90000"/>
                </a:lnSpc>
                <a:spcAft>
                  <a:spcPts val="3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700">
                <a:solidFill>
                  <a:srgbClr val="FFFFFF"/>
                </a:solidFill>
                <a:latin typeface="Calibri"/>
              </a:endParaRPr>
            </a:p>
            <a:p>
              <a:pPr algn="ctr" defTabSz="311152">
                <a:lnSpc>
                  <a:spcPct val="90000"/>
                </a:lnSpc>
                <a:spcAft>
                  <a:spcPts val="3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700">
                <a:solidFill>
                  <a:srgbClr val="FFFFFF"/>
                </a:solidFill>
                <a:latin typeface="Calibri"/>
              </a:endParaRPr>
            </a:p>
            <a:p>
              <a:pPr algn="ctr" defTabSz="311152">
                <a:lnSpc>
                  <a:spcPct val="90000"/>
                </a:lnSpc>
                <a:spcAft>
                  <a:spcPts val="3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700">
                <a:solidFill>
                  <a:srgbClr val="FFFFFF"/>
                </a:solidFill>
                <a:latin typeface="Calibri"/>
              </a:endParaRPr>
            </a:p>
            <a:p>
              <a:pPr algn="ctr" defTabSz="311152">
                <a:lnSpc>
                  <a:spcPct val="90000"/>
                </a:lnSpc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400" b="1">
                  <a:solidFill>
                    <a:srgbClr val="FFFFFF"/>
                  </a:solidFill>
                  <a:latin typeface="Calibri"/>
                </a:rPr>
                <a:t>Rivers</a:t>
              </a:r>
            </a:p>
          </p:txBody>
        </p:sp>
        <p:sp>
          <p:nvSpPr>
            <p:cNvPr id="13" name="Freeform 12"/>
            <p:cNvSpPr/>
            <p:nvPr/>
          </p:nvSpPr>
          <p:spPr>
            <a:xfrm>
              <a:off x="2529623" y="1363342"/>
              <a:ext cx="4104613" cy="410461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4104613"/>
                <a:gd name="f4" fmla="val 545987"/>
                <a:gd name="f5" fmla="val 3446209"/>
                <a:gd name="f6" fmla="val 2052306"/>
                <a:gd name="f7" fmla="val 8233183"/>
                <a:gd name="f8" fmla="val 939737"/>
                <a:gd name="f9" fmla="*/ f0 1 4104613"/>
                <a:gd name="f10" fmla="*/ f1 1 4104613"/>
                <a:gd name="f11" fmla="+- f3 0 f2"/>
                <a:gd name="f12" fmla="*/ f11 1 4104613"/>
                <a:gd name="f13" fmla="*/ 0 1 f12"/>
                <a:gd name="f14" fmla="*/ 4104613 1 f12"/>
                <a:gd name="f15" fmla="*/ f13 f9 1"/>
                <a:gd name="f16" fmla="*/ f14 f9 1"/>
                <a:gd name="f17" fmla="*/ f14 f10 1"/>
                <a:gd name="f18" fmla="*/ f1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5" t="f18" r="f16" b="f17"/>
              <a:pathLst>
                <a:path w="4104613" h="4104613">
                  <a:moveTo>
                    <a:pt x="f4" y="f5"/>
                  </a:moveTo>
                  <a:arcTo wR="f6" hR="f6" stAng="f7" swAng="f8"/>
                </a:path>
              </a:pathLst>
            </a:custGeom>
            <a:noFill/>
            <a:ln w="6345">
              <a:solidFill>
                <a:schemeClr val="bg1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defTabSz="914400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14" name="Freeform 13"/>
            <p:cNvSpPr/>
            <p:nvPr/>
          </p:nvSpPr>
          <p:spPr>
            <a:xfrm>
              <a:off x="1891472" y="3398596"/>
              <a:ext cx="1379198" cy="9474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79202"/>
                <a:gd name="f7" fmla="val 947456"/>
                <a:gd name="f8" fmla="val 157912"/>
                <a:gd name="f9" fmla="val 70700"/>
                <a:gd name="f10" fmla="val 1221290"/>
                <a:gd name="f11" fmla="val 1308502"/>
                <a:gd name="f12" fmla="val 789544"/>
                <a:gd name="f13" fmla="val 876756"/>
                <a:gd name="f14" fmla="+- 0 0 -90"/>
                <a:gd name="f15" fmla="*/ f3 1 1379202"/>
                <a:gd name="f16" fmla="*/ f4 1 947456"/>
                <a:gd name="f17" fmla="+- f7 0 f5"/>
                <a:gd name="f18" fmla="+- f6 0 f5"/>
                <a:gd name="f19" fmla="*/ f14 f0 1"/>
                <a:gd name="f20" fmla="*/ f18 1 1379202"/>
                <a:gd name="f21" fmla="*/ f17 1 947456"/>
                <a:gd name="f22" fmla="*/ 0 f18 1"/>
                <a:gd name="f23" fmla="*/ 157912 f17 1"/>
                <a:gd name="f24" fmla="*/ 157912 f18 1"/>
                <a:gd name="f25" fmla="*/ 0 f17 1"/>
                <a:gd name="f26" fmla="*/ 1221290 f18 1"/>
                <a:gd name="f27" fmla="*/ 1379202 f18 1"/>
                <a:gd name="f28" fmla="*/ 789544 f17 1"/>
                <a:gd name="f29" fmla="*/ 947456 f17 1"/>
                <a:gd name="f30" fmla="*/ f19 1 f2"/>
                <a:gd name="f31" fmla="*/ f22 1 1379202"/>
                <a:gd name="f32" fmla="*/ f23 1 947456"/>
                <a:gd name="f33" fmla="*/ f24 1 1379202"/>
                <a:gd name="f34" fmla="*/ f25 1 947456"/>
                <a:gd name="f35" fmla="*/ f26 1 1379202"/>
                <a:gd name="f36" fmla="*/ f27 1 1379202"/>
                <a:gd name="f37" fmla="*/ f28 1 947456"/>
                <a:gd name="f38" fmla="*/ f29 1 94745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0"/>
                <a:gd name="f50" fmla="*/ f37 1 f21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5 1"/>
                <a:gd name="f62" fmla="*/ f50 f16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59"/>
                </a:cxn>
                <a:cxn ang="f43">
                  <a:pos x="f61" y="f57"/>
                </a:cxn>
                <a:cxn ang="f43">
                  <a:pos x="f61" y="f62"/>
                </a:cxn>
                <a:cxn ang="f43">
                  <a:pos x="f60" y="f63"/>
                </a:cxn>
                <a:cxn ang="f43">
                  <a:pos x="f58" y="f63"/>
                </a:cxn>
                <a:cxn ang="f43">
                  <a:pos x="f56" y="f62"/>
                </a:cxn>
                <a:cxn ang="f43">
                  <a:pos x="f56" y="f57"/>
                </a:cxn>
              </a:cxnLst>
              <a:rect l="f52" t="f55" r="f53" b="f54"/>
              <a:pathLst>
                <a:path w="1379202" h="947456">
                  <a:moveTo>
                    <a:pt x="f5" y="f8"/>
                  </a:moveTo>
                  <a:cubicBezTo>
                    <a:pt x="f5" y="f9"/>
                    <a:pt x="f9" y="f5"/>
                    <a:pt x="f8" y="f5"/>
                  </a:cubicBezTo>
                  <a:lnTo>
                    <a:pt x="f10" y="f5"/>
                  </a:lnTo>
                  <a:cubicBezTo>
                    <a:pt x="f11" y="f5"/>
                    <a:pt x="f6" y="f9"/>
                    <a:pt x="f6" y="f8"/>
                  </a:cubicBezTo>
                  <a:lnTo>
                    <a:pt x="f6" y="f12"/>
                  </a:lnTo>
                  <a:cubicBezTo>
                    <a:pt x="f6" y="f13"/>
                    <a:pt x="f11" y="f7"/>
                    <a:pt x="f10" y="f7"/>
                  </a:cubicBezTo>
                  <a:lnTo>
                    <a:pt x="f8" y="f7"/>
                  </a:lnTo>
                  <a:cubicBezTo>
                    <a:pt x="f9" y="f7"/>
                    <a:pt x="f5" y="f13"/>
                    <a:pt x="f5" y="f12"/>
                  </a:cubicBezTo>
                  <a:lnTo>
                    <a:pt x="f5" y="f8"/>
                  </a:lnTo>
                  <a:close/>
                </a:path>
              </a:pathLst>
            </a:custGeom>
            <a:blipFill>
              <a:blip r:embed="rId7">
                <a:alphaModFix/>
              </a:blip>
              <a:stretch>
                <a:fillRect/>
              </a:stretch>
            </a:blipFill>
            <a:ln w="12701">
              <a:solidFill>
                <a:schemeClr val="bg1"/>
              </a:solidFill>
              <a:prstDash val="solid"/>
              <a:miter/>
            </a:ln>
          </p:spPr>
          <p:txBody>
            <a:bodyPr vert="horz" wrap="square" lIns="80540" tIns="80540" rIns="80540" bIns="80540" anchor="ctr" anchorCtr="1" compatLnSpc="1">
              <a:noAutofit/>
            </a:bodyPr>
            <a:lstStyle/>
            <a:p>
              <a:pPr algn="ctr" defTabSz="400050">
                <a:lnSpc>
                  <a:spcPct val="90000"/>
                </a:lnSpc>
                <a:spcAft>
                  <a:spcPts val="4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900">
                <a:solidFill>
                  <a:srgbClr val="FFFFFF"/>
                </a:solidFill>
                <a:latin typeface="Calibri"/>
              </a:endParaRPr>
            </a:p>
            <a:p>
              <a:pPr algn="ctr" defTabSz="400050">
                <a:lnSpc>
                  <a:spcPct val="90000"/>
                </a:lnSpc>
                <a:spcAft>
                  <a:spcPts val="4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900">
                <a:solidFill>
                  <a:srgbClr val="FFFFFF"/>
                </a:solidFill>
                <a:latin typeface="Calibri"/>
              </a:endParaRPr>
            </a:p>
            <a:p>
              <a:pPr algn="ctr" defTabSz="400050">
                <a:lnSpc>
                  <a:spcPct val="90000"/>
                </a:lnSpc>
                <a:spcAft>
                  <a:spcPts val="4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900">
                <a:solidFill>
                  <a:srgbClr val="FFFFFF"/>
                </a:solidFill>
                <a:latin typeface="Calibri"/>
              </a:endParaRPr>
            </a:p>
            <a:p>
              <a:pPr algn="ctr" defTabSz="400050">
                <a:lnSpc>
                  <a:spcPct val="90000"/>
                </a:lnSpc>
                <a:spcAft>
                  <a:spcPts val="4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900">
                <a:solidFill>
                  <a:srgbClr val="FFFFFF"/>
                </a:solidFill>
                <a:latin typeface="Calibri"/>
              </a:endParaRPr>
            </a:p>
            <a:p>
              <a:pPr algn="ctr" defTabSz="400050">
                <a:lnSpc>
                  <a:spcPct val="90000"/>
                </a:lnSpc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400" b="1">
                  <a:solidFill>
                    <a:srgbClr val="FFFFFF"/>
                  </a:solidFill>
                  <a:latin typeface="Calibri"/>
                </a:rPr>
                <a:t>Temporary</a:t>
              </a:r>
            </a:p>
          </p:txBody>
        </p:sp>
        <p:sp>
          <p:nvSpPr>
            <p:cNvPr id="15" name="Freeform 14"/>
            <p:cNvSpPr/>
            <p:nvPr/>
          </p:nvSpPr>
          <p:spPr>
            <a:xfrm>
              <a:off x="2528599" y="1279263"/>
              <a:ext cx="4104613" cy="410461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4104613"/>
                <a:gd name="f4" fmla="val 863"/>
                <a:gd name="f5" fmla="val 2111830"/>
                <a:gd name="f6" fmla="val 2052306"/>
                <a:gd name="f7" fmla="val 10700279"/>
                <a:gd name="f8" fmla="val 1239580"/>
                <a:gd name="f9" fmla="*/ f0 1 4104613"/>
                <a:gd name="f10" fmla="*/ f1 1 4104613"/>
                <a:gd name="f11" fmla="+- f3 0 f2"/>
                <a:gd name="f12" fmla="*/ f11 1 4104613"/>
                <a:gd name="f13" fmla="*/ 0 1 f12"/>
                <a:gd name="f14" fmla="*/ 4104613 1 f12"/>
                <a:gd name="f15" fmla="*/ f13 f9 1"/>
                <a:gd name="f16" fmla="*/ f14 f9 1"/>
                <a:gd name="f17" fmla="*/ f14 f10 1"/>
                <a:gd name="f18" fmla="*/ f1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5" t="f18" r="f16" b="f17"/>
              <a:pathLst>
                <a:path w="4104613" h="4104613">
                  <a:moveTo>
                    <a:pt x="f4" y="f5"/>
                  </a:moveTo>
                  <a:arcTo wR="f6" hR="f6" stAng="f7" swAng="f8"/>
                </a:path>
              </a:pathLst>
            </a:custGeom>
            <a:noFill/>
            <a:ln w="6345">
              <a:solidFill>
                <a:schemeClr val="bg1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defTabSz="914400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16" name="Freeform 15"/>
            <p:cNvSpPr/>
            <p:nvPr/>
          </p:nvSpPr>
          <p:spPr>
            <a:xfrm>
              <a:off x="2162638" y="1746686"/>
              <a:ext cx="1454819" cy="9096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54816"/>
                <a:gd name="f7" fmla="val 909704"/>
                <a:gd name="f8" fmla="val 151620"/>
                <a:gd name="f9" fmla="val 67883"/>
                <a:gd name="f10" fmla="val 1303196"/>
                <a:gd name="f11" fmla="val 1386933"/>
                <a:gd name="f12" fmla="val 758084"/>
                <a:gd name="f13" fmla="val 841821"/>
                <a:gd name="f14" fmla="+- 0 0 -90"/>
                <a:gd name="f15" fmla="*/ f3 1 1454816"/>
                <a:gd name="f16" fmla="*/ f4 1 909704"/>
                <a:gd name="f17" fmla="+- f7 0 f5"/>
                <a:gd name="f18" fmla="+- f6 0 f5"/>
                <a:gd name="f19" fmla="*/ f14 f0 1"/>
                <a:gd name="f20" fmla="*/ f18 1 1454816"/>
                <a:gd name="f21" fmla="*/ f17 1 909704"/>
                <a:gd name="f22" fmla="*/ 0 f18 1"/>
                <a:gd name="f23" fmla="*/ 151620 f17 1"/>
                <a:gd name="f24" fmla="*/ 151620 f18 1"/>
                <a:gd name="f25" fmla="*/ 0 f17 1"/>
                <a:gd name="f26" fmla="*/ 1303196 f18 1"/>
                <a:gd name="f27" fmla="*/ 1454816 f18 1"/>
                <a:gd name="f28" fmla="*/ 758084 f17 1"/>
                <a:gd name="f29" fmla="*/ 909704 f17 1"/>
                <a:gd name="f30" fmla="*/ f19 1 f2"/>
                <a:gd name="f31" fmla="*/ f22 1 1454816"/>
                <a:gd name="f32" fmla="*/ f23 1 909704"/>
                <a:gd name="f33" fmla="*/ f24 1 1454816"/>
                <a:gd name="f34" fmla="*/ f25 1 909704"/>
                <a:gd name="f35" fmla="*/ f26 1 1454816"/>
                <a:gd name="f36" fmla="*/ f27 1 1454816"/>
                <a:gd name="f37" fmla="*/ f28 1 909704"/>
                <a:gd name="f38" fmla="*/ f29 1 90970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0"/>
                <a:gd name="f50" fmla="*/ f37 1 f21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5 1"/>
                <a:gd name="f62" fmla="*/ f50 f16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59"/>
                </a:cxn>
                <a:cxn ang="f43">
                  <a:pos x="f61" y="f57"/>
                </a:cxn>
                <a:cxn ang="f43">
                  <a:pos x="f61" y="f62"/>
                </a:cxn>
                <a:cxn ang="f43">
                  <a:pos x="f60" y="f63"/>
                </a:cxn>
                <a:cxn ang="f43">
                  <a:pos x="f58" y="f63"/>
                </a:cxn>
                <a:cxn ang="f43">
                  <a:pos x="f56" y="f62"/>
                </a:cxn>
                <a:cxn ang="f43">
                  <a:pos x="f56" y="f57"/>
                </a:cxn>
              </a:cxnLst>
              <a:rect l="f52" t="f55" r="f53" b="f54"/>
              <a:pathLst>
                <a:path w="1454816" h="909704">
                  <a:moveTo>
                    <a:pt x="f5" y="f8"/>
                  </a:moveTo>
                  <a:cubicBezTo>
                    <a:pt x="f5" y="f9"/>
                    <a:pt x="f9" y="f5"/>
                    <a:pt x="f8" y="f5"/>
                  </a:cubicBezTo>
                  <a:lnTo>
                    <a:pt x="f10" y="f5"/>
                  </a:lnTo>
                  <a:cubicBezTo>
                    <a:pt x="f11" y="f5"/>
                    <a:pt x="f6" y="f9"/>
                    <a:pt x="f6" y="f8"/>
                  </a:cubicBezTo>
                  <a:lnTo>
                    <a:pt x="f6" y="f12"/>
                  </a:lnTo>
                  <a:cubicBezTo>
                    <a:pt x="f6" y="f13"/>
                    <a:pt x="f11" y="f7"/>
                    <a:pt x="f10" y="f7"/>
                  </a:cubicBezTo>
                  <a:lnTo>
                    <a:pt x="f8" y="f7"/>
                  </a:lnTo>
                  <a:cubicBezTo>
                    <a:pt x="f9" y="f7"/>
                    <a:pt x="f5" y="f13"/>
                    <a:pt x="f5" y="f12"/>
                  </a:cubicBezTo>
                  <a:lnTo>
                    <a:pt x="f5" y="f8"/>
                  </a:lnTo>
                  <a:close/>
                </a:path>
              </a:pathLst>
            </a:custGeom>
            <a:blipFill>
              <a:blip r:embed="rId8">
                <a:alphaModFix/>
              </a:blip>
              <a:stretch>
                <a:fillRect/>
              </a:stretch>
            </a:blipFill>
            <a:ln w="12701">
              <a:solidFill>
                <a:schemeClr val="bg1"/>
              </a:solidFill>
              <a:prstDash val="solid"/>
              <a:miter/>
            </a:ln>
          </p:spPr>
          <p:txBody>
            <a:bodyPr vert="horz" wrap="square" lIns="71076" tIns="71076" rIns="71076" bIns="71076" anchor="ctr" anchorCtr="1" compatLnSpc="1">
              <a:noAutofit/>
            </a:bodyPr>
            <a:lstStyle/>
            <a:p>
              <a:pPr algn="ctr" defTabSz="311152">
                <a:lnSpc>
                  <a:spcPct val="90000"/>
                </a:lnSpc>
                <a:spcAft>
                  <a:spcPts val="3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700">
                <a:solidFill>
                  <a:srgbClr val="FFFFFF"/>
                </a:solidFill>
                <a:latin typeface="Calibri"/>
              </a:endParaRPr>
            </a:p>
            <a:p>
              <a:pPr algn="ctr" defTabSz="311152">
                <a:lnSpc>
                  <a:spcPct val="90000"/>
                </a:lnSpc>
                <a:spcAft>
                  <a:spcPts val="3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700">
                <a:solidFill>
                  <a:srgbClr val="FFFFFF"/>
                </a:solidFill>
                <a:latin typeface="Calibri"/>
              </a:endParaRPr>
            </a:p>
            <a:p>
              <a:pPr algn="ctr" defTabSz="311152">
                <a:lnSpc>
                  <a:spcPct val="90000"/>
                </a:lnSpc>
                <a:spcAft>
                  <a:spcPts val="3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700">
                <a:solidFill>
                  <a:srgbClr val="FFFFFF"/>
                </a:solidFill>
                <a:latin typeface="Calibri"/>
              </a:endParaRPr>
            </a:p>
            <a:p>
              <a:pPr algn="ctr" defTabSz="311152">
                <a:lnSpc>
                  <a:spcPct val="90000"/>
                </a:lnSpc>
                <a:spcAft>
                  <a:spcPts val="3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700">
                <a:solidFill>
                  <a:srgbClr val="FFFFFF"/>
                </a:solidFill>
                <a:latin typeface="Calibri"/>
              </a:endParaRPr>
            </a:p>
            <a:p>
              <a:pPr algn="ctr" defTabSz="311152">
                <a:lnSpc>
                  <a:spcPct val="90000"/>
                </a:lnSpc>
                <a:spcAft>
                  <a:spcPts val="3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700">
                <a:solidFill>
                  <a:srgbClr val="FFFFFF"/>
                </a:solidFill>
                <a:latin typeface="Calibri"/>
              </a:endParaRPr>
            </a:p>
            <a:p>
              <a:pPr algn="ctr" defTabSz="311152">
                <a:lnSpc>
                  <a:spcPct val="90000"/>
                </a:lnSpc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400" b="1">
                  <a:solidFill>
                    <a:srgbClr val="FFFFFF"/>
                  </a:solidFill>
                  <a:latin typeface="Calibri"/>
                </a:rPr>
                <a:t>Topography</a:t>
              </a:r>
            </a:p>
          </p:txBody>
        </p:sp>
        <p:sp>
          <p:nvSpPr>
            <p:cNvPr id="17" name="Freeform 16"/>
            <p:cNvSpPr/>
            <p:nvPr/>
          </p:nvSpPr>
          <p:spPr>
            <a:xfrm>
              <a:off x="2441777" y="1389065"/>
              <a:ext cx="4104613" cy="410461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4104613"/>
                <a:gd name="f4" fmla="val 900406"/>
                <a:gd name="f5" fmla="val 353751"/>
                <a:gd name="f6" fmla="val 2052306"/>
                <a:gd name="f7" fmla="val 14151376"/>
                <a:gd name="f8" fmla="val 1134477"/>
                <a:gd name="f9" fmla="*/ f0 1 4104613"/>
                <a:gd name="f10" fmla="*/ f1 1 4104613"/>
                <a:gd name="f11" fmla="+- f3 0 f2"/>
                <a:gd name="f12" fmla="*/ f11 1 4104613"/>
                <a:gd name="f13" fmla="*/ 0 1 f12"/>
                <a:gd name="f14" fmla="*/ 4104613 1 f12"/>
                <a:gd name="f15" fmla="*/ f13 f9 1"/>
                <a:gd name="f16" fmla="*/ f14 f9 1"/>
                <a:gd name="f17" fmla="*/ f14 f10 1"/>
                <a:gd name="f18" fmla="*/ f1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5" t="f18" r="f16" b="f17"/>
              <a:pathLst>
                <a:path w="4104613" h="4104613">
                  <a:moveTo>
                    <a:pt x="f4" y="f5"/>
                  </a:moveTo>
                  <a:arcTo wR="f6" hR="f6" stAng="f7" swAng="f8"/>
                </a:path>
              </a:pathLst>
            </a:custGeom>
            <a:noFill/>
            <a:ln w="6345">
              <a:solidFill>
                <a:schemeClr val="bg1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defTabSz="914400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>
                <a:solidFill>
                  <a:srgbClr val="000000"/>
                </a:solidFill>
                <a:latin typeface="Calibri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1659020" y="3188022"/>
            <a:ext cx="14411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Arial Rounded MT Bold" panose="020F0704030504030204" pitchFamily="34" charset="0"/>
              </a:rPr>
              <a:t>Natural</a:t>
            </a:r>
            <a:r>
              <a:rPr lang="en-GB" dirty="0"/>
              <a:t> </a:t>
            </a:r>
          </a:p>
        </p:txBody>
      </p:sp>
      <p:graphicFrame>
        <p:nvGraphicFramePr>
          <p:cNvPr id="21" name="Diagram 20"/>
          <p:cNvGraphicFramePr/>
          <p:nvPr/>
        </p:nvGraphicFramePr>
        <p:xfrm>
          <a:off x="5595056" y="719666"/>
          <a:ext cx="5893133" cy="52322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7772400" y="3234188"/>
            <a:ext cx="16705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Arial Rounded MT Bold" panose="020F0704030504030204" pitchFamily="34" charset="0"/>
              </a:rPr>
              <a:t>Built</a:t>
            </a:r>
          </a:p>
        </p:txBody>
      </p:sp>
    </p:spTree>
    <p:extLst>
      <p:ext uri="{BB962C8B-B14F-4D97-AF65-F5344CB8AC3E}">
        <p14:creationId xmlns:p14="http://schemas.microsoft.com/office/powerpoint/2010/main" val="22090737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9536" y="188640"/>
            <a:ext cx="8229600" cy="650336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u="sng" dirty="0">
                <a:latin typeface="Arial Rounded MT Bold" panose="020F0704030504030204" pitchFamily="34" charset="0"/>
              </a:rPr>
              <a:t>Built Physical Characteristics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3511" y="980728"/>
            <a:ext cx="11503378" cy="5616624"/>
          </a:xfrm>
        </p:spPr>
        <p:txBody>
          <a:bodyPr/>
          <a:lstStyle/>
          <a:p>
            <a:pPr>
              <a:buNone/>
            </a:pPr>
            <a:r>
              <a:rPr lang="en-GB" sz="3200" dirty="0">
                <a:solidFill>
                  <a:schemeClr val="tx1"/>
                </a:solidFill>
                <a:latin typeface="Comic Sans MS" pitchFamily="66" charset="0"/>
              </a:rPr>
              <a:t>Infrastructure </a:t>
            </a:r>
          </a:p>
          <a:p>
            <a:pPr>
              <a:buNone/>
            </a:pPr>
            <a:r>
              <a:rPr lang="en-GB" sz="3200" dirty="0">
                <a:solidFill>
                  <a:schemeClr val="tx1"/>
                </a:solidFill>
                <a:latin typeface="Comic Sans MS" pitchFamily="66" charset="0"/>
              </a:rPr>
              <a:t>Superstructure </a:t>
            </a:r>
          </a:p>
          <a:p>
            <a:pPr>
              <a:buNone/>
            </a:pPr>
            <a:r>
              <a:rPr lang="en-GB" sz="3200" dirty="0">
                <a:solidFill>
                  <a:schemeClr val="tx1"/>
                </a:solidFill>
                <a:latin typeface="Comic Sans MS" pitchFamily="66" charset="0"/>
              </a:rPr>
              <a:t>Facilities for tourists </a:t>
            </a:r>
          </a:p>
          <a:p>
            <a:pPr>
              <a:buNone/>
            </a:pPr>
            <a:r>
              <a:rPr lang="en-GB" sz="3200" dirty="0">
                <a:solidFill>
                  <a:schemeClr val="tx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Resources</a:t>
            </a:r>
          </a:p>
          <a:p>
            <a:pPr marL="342900" indent="-342900">
              <a:buClr>
                <a:schemeClr val="bg2"/>
              </a:buClr>
              <a:buSzPct val="65000"/>
              <a:buNone/>
            </a:pPr>
            <a:r>
              <a:rPr lang="en-GB" sz="3200" dirty="0">
                <a:solidFill>
                  <a:schemeClr val="tx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Impacts of Tourism on infrastructure / superstructure / resources</a:t>
            </a:r>
          </a:p>
          <a:p>
            <a:pPr marL="342900" indent="-342900">
              <a:buClr>
                <a:schemeClr val="bg2"/>
              </a:buClr>
              <a:buSzPct val="65000"/>
              <a:buNone/>
            </a:pPr>
            <a:endParaRPr lang="en-GB" b="1" dirty="0">
              <a:latin typeface="Comic Sans MS" pitchFamily="66" charset="0"/>
              <a:ea typeface="Arial Unicode MS" pitchFamily="34" charset="-128"/>
              <a:cs typeface="Arial Unicode MS" pitchFamily="34" charset="-128"/>
            </a:endParaRPr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0830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7634" y="211668"/>
            <a:ext cx="8534400" cy="474132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Arial Rounded MT Bold" panose="020F0704030504030204" pitchFamily="34" charset="0"/>
              </a:rPr>
              <a:t>Infrastructure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4256" y="900289"/>
            <a:ext cx="11609388" cy="5681133"/>
          </a:xfrm>
        </p:spPr>
        <p:txBody>
          <a:bodyPr/>
          <a:lstStyle/>
          <a:p>
            <a:pPr marL="0" indent="0">
              <a:buNone/>
            </a:pPr>
            <a:r>
              <a:rPr lang="en-GB" sz="2400" i="1" dirty="0">
                <a:solidFill>
                  <a:schemeClr val="tx1"/>
                </a:solidFill>
                <a:latin typeface="Arial Rounded MT Bold" panose="020F0704030504030204" pitchFamily="34" charset="0"/>
              </a:rPr>
              <a:t>“Construction needed to support economic development” </a:t>
            </a:r>
          </a:p>
          <a:p>
            <a:pPr marL="0" indent="0">
              <a:buNone/>
            </a:pPr>
            <a:r>
              <a:rPr lang="en-GB" sz="2400" i="1" dirty="0">
                <a:solidFill>
                  <a:schemeClr val="tx1"/>
                </a:solidFill>
                <a:latin typeface="Arial Rounded MT Bold" panose="020F0704030504030204" pitchFamily="34" charset="0"/>
              </a:rPr>
              <a:t>																</a:t>
            </a:r>
            <a:r>
              <a:rPr lang="en-GB" dirty="0">
                <a:solidFill>
                  <a:schemeClr val="tx1"/>
                </a:solidFill>
                <a:latin typeface="Arial Rounded MT Bold" panose="020F0704030504030204" pitchFamily="34" charset="0"/>
              </a:rPr>
              <a:t>(Beech and Chadwick, 2006: 556)</a:t>
            </a: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  <a:latin typeface="Arial Rounded MT Bold" panose="020F0704030504030204" pitchFamily="34" charset="0"/>
            </a:endParaRPr>
          </a:p>
          <a:p>
            <a:pPr marL="0" indent="0">
              <a:buNone/>
            </a:pPr>
            <a:r>
              <a:rPr lang="en-GB" sz="2400" i="1" dirty="0">
                <a:solidFill>
                  <a:schemeClr val="tx1"/>
                </a:solidFill>
                <a:latin typeface="Arial Rounded MT Bold" panose="020F0704030504030204" pitchFamily="34" charset="0"/>
              </a:rPr>
              <a:t>“represents all forms of construction, above or below the ground, that is required by a populated area…the basis for tourism activity” </a:t>
            </a:r>
          </a:p>
          <a:p>
            <a:pPr marL="0" indent="0">
              <a:buNone/>
            </a:pPr>
            <a:r>
              <a:rPr lang="en-GB" sz="2400" i="1" dirty="0">
                <a:solidFill>
                  <a:schemeClr val="tx1"/>
                </a:solidFill>
                <a:latin typeface="Arial Rounded MT Bold" panose="020F0704030504030204" pitchFamily="34" charset="0"/>
              </a:rPr>
              <a:t>																			</a:t>
            </a:r>
            <a:r>
              <a:rPr lang="en-GB" dirty="0">
                <a:solidFill>
                  <a:schemeClr val="tx1"/>
                </a:solidFill>
                <a:latin typeface="Arial Rounded MT Bold" panose="020F0704030504030204" pitchFamily="34" charset="0"/>
              </a:rPr>
              <a:t>(Keyser, 2002: 195) </a:t>
            </a:r>
          </a:p>
        </p:txBody>
      </p:sp>
    </p:spTree>
    <p:extLst>
      <p:ext uri="{BB962C8B-B14F-4D97-AF65-F5344CB8AC3E}">
        <p14:creationId xmlns:p14="http://schemas.microsoft.com/office/powerpoint/2010/main" val="30464612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2790" y="110068"/>
            <a:ext cx="8534400" cy="575732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Arial Rounded MT Bold" panose="020F0704030504030204" pitchFamily="34" charset="0"/>
              </a:rPr>
              <a:t>INFRASTRUCTURE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809978"/>
            <a:ext cx="11616267" cy="5827889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b="1" u="sng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Transport:</a:t>
            </a: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Arial Rounded MT Bold" panose="020F0704030504030204" pitchFamily="34" charset="0"/>
              </a:rPr>
              <a:t>Road, Air, Water, Rail</a:t>
            </a: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Arial Rounded MT Bold" panose="020F0704030504030204" pitchFamily="34" charset="0"/>
              </a:rPr>
              <a:t> “destinations can not develop successfully without efficient transport links to generating markets” (Keyser, 2002)</a:t>
            </a:r>
          </a:p>
          <a:p>
            <a:pPr marL="0" indent="0">
              <a:buNone/>
            </a:pPr>
            <a:r>
              <a:rPr lang="en-GB" b="1" u="sng" dirty="0">
                <a:solidFill>
                  <a:srgbClr val="FF0000"/>
                </a:solidFill>
                <a:latin typeface="Arial Rounded MT Bold" panose="020F0704030504030204" pitchFamily="34" charset="0"/>
              </a:rPr>
              <a:t>Water Supply: </a:t>
            </a: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Arial Rounded MT Bold" panose="020F0704030504030204" pitchFamily="34" charset="0"/>
              </a:rPr>
              <a:t>‘most critical’: ‘survival’, transport + tourist facilities: accommodation, landscaping, swimming pools, golf courses…	</a:t>
            </a:r>
          </a:p>
          <a:p>
            <a:pPr marL="0" indent="0">
              <a:buNone/>
            </a:pPr>
            <a:r>
              <a:rPr lang="en-GB" b="1" u="sng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Power / Electricity</a:t>
            </a:r>
            <a:r>
              <a:rPr lang="en-GB" dirty="0">
                <a:solidFill>
                  <a:schemeClr val="tx1"/>
                </a:solidFill>
                <a:latin typeface="Arial Rounded MT Bold" panose="020F0704030504030204" pitchFamily="34" charset="0"/>
              </a:rPr>
              <a:t>: accommodation, lighting, appliances…</a:t>
            </a:r>
          </a:p>
          <a:p>
            <a:pPr marL="0" indent="0">
              <a:buNone/>
            </a:pPr>
            <a:r>
              <a:rPr lang="en-GB" b="1" u="sng" dirty="0">
                <a:solidFill>
                  <a:srgbClr val="FF0000"/>
                </a:solidFill>
                <a:latin typeface="Arial Rounded MT Bold" panose="020F0704030504030204" pitchFamily="34" charset="0"/>
              </a:rPr>
              <a:t>Sewage &amp; solid waste disposal</a:t>
            </a:r>
            <a:r>
              <a:rPr lang="en-GB" dirty="0">
                <a:solidFill>
                  <a:schemeClr val="tx1"/>
                </a:solidFill>
                <a:latin typeface="Arial Rounded MT Bold" panose="020F0704030504030204" pitchFamily="34" charset="0"/>
              </a:rPr>
              <a:t>: toilets, drains…</a:t>
            </a:r>
          </a:p>
          <a:p>
            <a:pPr marL="0" indent="0">
              <a:buNone/>
            </a:pPr>
            <a:r>
              <a:rPr lang="en-GB" b="1" u="sng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Telecommunications</a:t>
            </a:r>
            <a:r>
              <a:rPr lang="en-GB" dirty="0">
                <a:solidFill>
                  <a:schemeClr val="tx1"/>
                </a:solidFill>
                <a:latin typeface="Arial Rounded MT Bold" panose="020F0704030504030204" pitchFamily="34" charset="0"/>
              </a:rPr>
              <a:t>: Telephone, internet, radio…</a:t>
            </a:r>
          </a:p>
          <a:p>
            <a:pPr marL="0" indent="0">
              <a:buNone/>
            </a:pPr>
            <a:r>
              <a:rPr lang="en-GB" b="1" u="sng" dirty="0">
                <a:solidFill>
                  <a:srgbClr val="FF0000"/>
                </a:solidFill>
                <a:latin typeface="Arial Rounded MT Bold" panose="020F0704030504030204" pitchFamily="34" charset="0"/>
              </a:rPr>
              <a:t>Healthcare facilities</a:t>
            </a:r>
            <a:r>
              <a:rPr lang="en-GB" dirty="0">
                <a:solidFill>
                  <a:schemeClr val="tx1"/>
                </a:solidFill>
                <a:latin typeface="Arial Rounded MT Bold" panose="020F0704030504030204" pitchFamily="34" charset="0"/>
              </a:rPr>
              <a:t>: clinics, hospitals…</a:t>
            </a:r>
          </a:p>
          <a:p>
            <a:pPr marL="0" indent="0">
              <a:buNone/>
            </a:pPr>
            <a:r>
              <a:rPr lang="en-GB" b="1" u="sng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Public safety: </a:t>
            </a:r>
            <a:r>
              <a:rPr lang="en-GB" dirty="0">
                <a:solidFill>
                  <a:schemeClr val="tx1"/>
                </a:solidFill>
                <a:latin typeface="Arial Rounded MT Bold" panose="020F0704030504030204" pitchFamily="34" charset="0"/>
              </a:rPr>
              <a:t>Police / Fire services… 									(Keyser, 2002)</a:t>
            </a: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  <a:latin typeface="Arial Rounded MT Bold" panose="020F0704030504030204" pitchFamily="34" charset="0"/>
            </a:endParaRPr>
          </a:p>
          <a:p>
            <a:pPr marL="0" indent="0" algn="ctr">
              <a:buNone/>
            </a:pPr>
            <a:r>
              <a:rPr lang="en-GB" sz="2400" b="1" dirty="0">
                <a:solidFill>
                  <a:srgbClr val="FFFF00"/>
                </a:solidFill>
                <a:latin typeface="Arial Rounded MT Bold" panose="020F0704030504030204" pitchFamily="34" charset="0"/>
              </a:rPr>
              <a:t>FOR LOCALS AND TOURISTS: ‘SHARED INFRASTRUCTURE’ </a:t>
            </a:r>
          </a:p>
        </p:txBody>
      </p:sp>
    </p:spTree>
    <p:extLst>
      <p:ext uri="{BB962C8B-B14F-4D97-AF65-F5344CB8AC3E}">
        <p14:creationId xmlns:p14="http://schemas.microsoft.com/office/powerpoint/2010/main" val="30514328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17990" y="214489"/>
            <a:ext cx="8534400" cy="587021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Arial Rounded MT Bold" panose="020F0704030504030204" pitchFamily="34" charset="0"/>
              </a:rPr>
              <a:t>superstructure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6089" y="934156"/>
            <a:ext cx="11571111" cy="5715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Secondary features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 “</a:t>
            </a:r>
            <a:r>
              <a:rPr lang="en-GB" sz="2400" i="1" dirty="0">
                <a:solidFill>
                  <a:schemeClr val="tx1"/>
                </a:solidFill>
                <a:latin typeface="Arial Rounded MT Bold" panose="020F0704030504030204" pitchFamily="34" charset="0"/>
              </a:rPr>
              <a:t>the tourist amenities needed</a:t>
            </a:r>
            <a:r>
              <a:rPr lang="en-GB" sz="24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” (Holloway &amp; Humphries, 2012: 103)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Structures built on existing structures, include:</a:t>
            </a:r>
          </a:p>
          <a:p>
            <a:pPr marL="0" indent="0">
              <a:buNone/>
            </a:pPr>
            <a:endParaRPr lang="en-GB" sz="2400" dirty="0">
              <a:solidFill>
                <a:schemeClr val="tx1"/>
              </a:solidFill>
              <a:latin typeface="Arial Rounded MT Bold" panose="020F0704030504030204" pitchFamily="34" charset="0"/>
            </a:endParaRPr>
          </a:p>
          <a:p>
            <a:pPr marL="0" indent="0">
              <a:buNone/>
            </a:pPr>
            <a:r>
              <a:rPr lang="en-GB" sz="24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Activities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Accommodation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Amusements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Catering</a:t>
            </a:r>
            <a:endParaRPr lang="en-GB" sz="2400" dirty="0"/>
          </a:p>
          <a:p>
            <a:pPr marL="0" indent="0">
              <a:buNone/>
            </a:pPr>
            <a:r>
              <a:rPr lang="en-GB" sz="24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Ancillary services</a:t>
            </a:r>
          </a:p>
        </p:txBody>
      </p:sp>
    </p:spTree>
    <p:extLst>
      <p:ext uri="{BB962C8B-B14F-4D97-AF65-F5344CB8AC3E}">
        <p14:creationId xmlns:p14="http://schemas.microsoft.com/office/powerpoint/2010/main" val="39250094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Diagram 3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013" y="273132"/>
            <a:ext cx="11234057" cy="6270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20902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6260" y="200341"/>
            <a:ext cx="11673444" cy="571556"/>
          </a:xfrm>
        </p:spPr>
        <p:txBody>
          <a:bodyPr>
            <a:normAutofit/>
          </a:bodyPr>
          <a:lstStyle/>
          <a:p>
            <a:pPr algn="ctr"/>
            <a:r>
              <a:rPr lang="en-GB" sz="2800" dirty="0">
                <a:latin typeface="Arial Rounded MT Bold" panose="020F0704030504030204" pitchFamily="34" charset="0"/>
              </a:rPr>
              <a:t>Positive impacts of infrastructure / superstructure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6259" y="1018309"/>
            <a:ext cx="11519065" cy="5513120"/>
          </a:xfrm>
        </p:spPr>
        <p:txBody>
          <a:bodyPr>
            <a:normAutofit/>
          </a:bodyPr>
          <a:lstStyle/>
          <a:p>
            <a:r>
              <a:rPr lang="en-GB" sz="2800" b="1" dirty="0">
                <a:latin typeface="Arial Rounded MT Bold" panose="020F0704030504030204" pitchFamily="34" charset="0"/>
              </a:rPr>
              <a:t>In groups, write down some positive impacts of the provision of infrastructure and superstructure for a destination / country</a:t>
            </a:r>
          </a:p>
        </p:txBody>
      </p:sp>
    </p:spTree>
    <p:extLst>
      <p:ext uri="{BB962C8B-B14F-4D97-AF65-F5344CB8AC3E}">
        <p14:creationId xmlns:p14="http://schemas.microsoft.com/office/powerpoint/2010/main" val="33758676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5636" y="200340"/>
            <a:ext cx="11435938" cy="595307"/>
          </a:xfrm>
        </p:spPr>
        <p:txBody>
          <a:bodyPr>
            <a:normAutofit/>
          </a:bodyPr>
          <a:lstStyle/>
          <a:p>
            <a:r>
              <a:rPr lang="en-GB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Positive impacts of infrastructure / superstructure</a:t>
            </a:r>
            <a:endParaRPr lang="en-GB" sz="2800" dirty="0">
              <a:solidFill>
                <a:srgbClr val="00B050"/>
              </a:solidFill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5636" y="795647"/>
            <a:ext cx="1158340" cy="121320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413164" y="2008856"/>
            <a:ext cx="9619013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>
                <a:latin typeface="Arial Rounded MT Bold" panose="020F0704030504030204" pitchFamily="34" charset="0"/>
              </a:rPr>
              <a:t>Improved quality of life for residents</a:t>
            </a:r>
            <a:r>
              <a:rPr lang="en-GB" sz="3200" b="1" dirty="0">
                <a:latin typeface="Arial Rounded MT Bold" panose="020F0704030504030204" pitchFamily="34" charset="0"/>
              </a:rPr>
              <a:t>: transport / amenities / employment</a:t>
            </a:r>
          </a:p>
          <a:p>
            <a:r>
              <a:rPr lang="en-GB" sz="3200" b="1" dirty="0">
                <a:latin typeface="Arial Rounded MT Bold" panose="020F0704030504030204" pitchFamily="34" charset="0"/>
              </a:rPr>
              <a:t> </a:t>
            </a:r>
          </a:p>
          <a:p>
            <a:r>
              <a:rPr lang="en-GB" sz="3200" b="1" u="sng" dirty="0">
                <a:latin typeface="Arial Rounded MT Bold" panose="020F0704030504030204" pitchFamily="34" charset="0"/>
              </a:rPr>
              <a:t>Improved health</a:t>
            </a:r>
            <a:r>
              <a:rPr lang="en-GB" sz="3200" b="1" dirty="0">
                <a:latin typeface="Arial Rounded MT Bold" panose="020F0704030504030204" pitchFamily="34" charset="0"/>
              </a:rPr>
              <a:t>: sanitation / clinics / hospitals</a:t>
            </a:r>
          </a:p>
          <a:p>
            <a:endParaRPr lang="en-GB" sz="3200" b="1" dirty="0">
              <a:latin typeface="Arial Rounded MT Bold" panose="020F0704030504030204" pitchFamily="34" charset="0"/>
            </a:endParaRPr>
          </a:p>
          <a:p>
            <a:r>
              <a:rPr lang="en-GB" sz="3200" b="1" u="sng" dirty="0">
                <a:latin typeface="Arial Rounded MT Bold" panose="020F0704030504030204" pitchFamily="34" charset="0"/>
              </a:rPr>
              <a:t>Security</a:t>
            </a:r>
            <a:r>
              <a:rPr lang="en-GB" sz="3200" b="1" dirty="0">
                <a:latin typeface="Arial Rounded MT Bold" panose="020F0704030504030204" pitchFamily="34" charset="0"/>
              </a:rPr>
              <a:t>: less crime – police…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43567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012" y="235965"/>
            <a:ext cx="11542814" cy="595307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Physical characteristics: Negatives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012" y="1175657"/>
            <a:ext cx="11542814" cy="5415148"/>
          </a:xfrm>
        </p:spPr>
        <p:txBody>
          <a:bodyPr/>
          <a:lstStyle/>
          <a:p>
            <a:pPr marL="0" indent="0">
              <a:buNone/>
            </a:pPr>
            <a:r>
              <a:rPr lang="en-GB" sz="2400" b="1" dirty="0">
                <a:latin typeface="Arial Rounded MT Bold" panose="020F0704030504030204" pitchFamily="34" charset="0"/>
              </a:rPr>
              <a:t>In the same groups as before, try to identify any negative impacts of the following infrastructure:</a:t>
            </a:r>
          </a:p>
          <a:p>
            <a:pPr marL="0" indent="0">
              <a:buNone/>
            </a:pPr>
            <a:endParaRPr lang="en-GB" sz="2400" b="1" dirty="0">
              <a:latin typeface="Arial Rounded MT Bold" panose="020F0704030504030204" pitchFamily="34" charset="0"/>
            </a:endParaRPr>
          </a:p>
          <a:p>
            <a:pPr marL="0" indent="0">
              <a:buNone/>
            </a:pPr>
            <a:r>
              <a:rPr lang="en-GB" sz="2400" b="1" dirty="0">
                <a:latin typeface="Arial Rounded MT Bold" panose="020F0704030504030204" pitchFamily="34" charset="0"/>
              </a:rPr>
              <a:t>Transport:</a:t>
            </a:r>
          </a:p>
          <a:p>
            <a:pPr marL="0" indent="0">
              <a:buNone/>
            </a:pPr>
            <a:r>
              <a:rPr lang="en-GB" sz="2400" b="1" dirty="0">
                <a:latin typeface="Arial Rounded MT Bold" panose="020F0704030504030204" pitchFamily="34" charset="0"/>
              </a:rPr>
              <a:t>Water Supply: </a:t>
            </a:r>
            <a:r>
              <a:rPr lang="en-GB" sz="2400" dirty="0">
                <a:latin typeface="Arial Rounded MT Bold" panose="020F0704030504030204" pitchFamily="34" charset="0"/>
              </a:rPr>
              <a:t>	</a:t>
            </a:r>
          </a:p>
          <a:p>
            <a:pPr marL="0" indent="0">
              <a:buNone/>
            </a:pPr>
            <a:r>
              <a:rPr lang="en-GB" sz="2400" b="1" dirty="0">
                <a:latin typeface="Arial Rounded MT Bold" panose="020F0704030504030204" pitchFamily="34" charset="0"/>
              </a:rPr>
              <a:t>Power / Electricity</a:t>
            </a:r>
            <a:endParaRPr lang="en-GB" sz="2400" dirty="0">
              <a:latin typeface="Arial Rounded MT Bold" panose="020F0704030504030204" pitchFamily="34" charset="0"/>
            </a:endParaRPr>
          </a:p>
          <a:p>
            <a:pPr marL="0" indent="0">
              <a:buNone/>
            </a:pPr>
            <a:r>
              <a:rPr lang="en-GB" sz="2400" b="1" dirty="0">
                <a:latin typeface="Arial Rounded MT Bold" panose="020F0704030504030204" pitchFamily="34" charset="0"/>
              </a:rPr>
              <a:t>Sewage &amp; solid waste disposal</a:t>
            </a:r>
            <a:endParaRPr lang="en-GB" sz="2400" dirty="0">
              <a:latin typeface="Arial Rounded MT Bold" panose="020F0704030504030204" pitchFamily="34" charset="0"/>
            </a:endParaRPr>
          </a:p>
          <a:p>
            <a:pPr marL="0" indent="0">
              <a:buNone/>
            </a:pPr>
            <a:r>
              <a:rPr lang="en-GB" sz="2400" b="1" dirty="0">
                <a:latin typeface="Arial Rounded MT Bold" panose="020F0704030504030204" pitchFamily="34" charset="0"/>
              </a:rPr>
              <a:t>Telecommunications</a:t>
            </a:r>
            <a:endParaRPr lang="en-GB" sz="2400" dirty="0">
              <a:latin typeface="Arial Rounded MT Bold" panose="020F0704030504030204" pitchFamily="34" charset="0"/>
            </a:endParaRPr>
          </a:p>
          <a:p>
            <a:pPr marL="0" indent="0">
              <a:buNone/>
            </a:pPr>
            <a:r>
              <a:rPr lang="en-GB" sz="2400" b="1" dirty="0">
                <a:latin typeface="Arial Rounded MT Bold" panose="020F0704030504030204" pitchFamily="34" charset="0"/>
              </a:rPr>
              <a:t>Healthcare facilities</a:t>
            </a:r>
            <a:endParaRPr lang="en-GB" sz="2400" dirty="0">
              <a:latin typeface="Arial Rounded MT Bold" panose="020F0704030504030204" pitchFamily="34" charset="0"/>
            </a:endParaRPr>
          </a:p>
          <a:p>
            <a:pPr marL="0" indent="0">
              <a:buNone/>
            </a:pPr>
            <a:r>
              <a:rPr lang="en-GB" sz="2400" b="1" dirty="0">
                <a:latin typeface="Arial Rounded MT Bold" panose="020F0704030504030204" pitchFamily="34" charset="0"/>
              </a:rPr>
              <a:t>Public safety</a:t>
            </a:r>
            <a:r>
              <a:rPr lang="en-GB" sz="2400" dirty="0">
                <a:latin typeface="Arial Rounded MT Bold" panose="020F0704030504030204" pitchFamily="34" charset="0"/>
              </a:rPr>
              <a:t> </a:t>
            </a:r>
            <a:r>
              <a:rPr lang="en-GB" dirty="0">
                <a:solidFill>
                  <a:schemeClr val="tx1"/>
                </a:solidFill>
                <a:latin typeface="Arial Rounded MT Bold" panose="020F0704030504030204" pitchFamily="34" charset="0"/>
              </a:rPr>
              <a:t>	</a:t>
            </a:r>
            <a:endParaRPr lang="en-GB" dirty="0"/>
          </a:p>
        </p:txBody>
      </p:sp>
      <p:sp>
        <p:nvSpPr>
          <p:cNvPr id="4" name="Smiley Face 3"/>
          <p:cNvSpPr/>
          <p:nvPr/>
        </p:nvSpPr>
        <p:spPr>
          <a:xfrm>
            <a:off x="380013" y="235964"/>
            <a:ext cx="1092528" cy="93969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65064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2508" y="189676"/>
            <a:ext cx="11697195" cy="496124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Physical characteristics: Negatives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2508" y="1175656"/>
            <a:ext cx="11697195" cy="5533901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Transport: Pollutions: Air, Noise, Land, Water</a:t>
            </a:r>
          </a:p>
          <a:p>
            <a:r>
              <a:rPr lang="en-GB" sz="24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Water supply: </a:t>
            </a:r>
            <a:r>
              <a:rPr lang="en-GB" sz="2400" dirty="0">
                <a:solidFill>
                  <a:schemeClr val="tx1"/>
                </a:solidFill>
                <a:latin typeface="Arial Rounded MT Bold" panose="020F0704030504030204" pitchFamily="34" charset="0"/>
                <a:ea typeface="Arial Unicode MS" pitchFamily="34" charset="-128"/>
                <a:cs typeface="Arial Unicode MS" pitchFamily="34" charset="-128"/>
              </a:rPr>
              <a:t>hotels, swimming pools, golf courses and personal use of water by tourists.</a:t>
            </a:r>
          </a:p>
          <a:p>
            <a:r>
              <a:rPr lang="en-GB" sz="2400" dirty="0">
                <a:solidFill>
                  <a:schemeClr val="tx1"/>
                </a:solidFill>
                <a:latin typeface="Arial Rounded MT Bold" panose="020F0704030504030204" pitchFamily="34" charset="0"/>
                <a:ea typeface="Arial Unicode MS" pitchFamily="34" charset="-128"/>
                <a:cs typeface="Arial Unicode MS" pitchFamily="34" charset="-128"/>
              </a:rPr>
              <a:t>Power/electricity: scarring landscape (pylons) / power stations</a:t>
            </a:r>
          </a:p>
          <a:p>
            <a:r>
              <a:rPr lang="en-GB" sz="2400" dirty="0">
                <a:solidFill>
                  <a:schemeClr val="tx1"/>
                </a:solidFill>
                <a:latin typeface="Arial Rounded MT Bold" panose="020F0704030504030204" pitchFamily="34" charset="0"/>
                <a:ea typeface="Arial Unicode MS" pitchFamily="34" charset="-128"/>
                <a:cs typeface="Arial Unicode MS" pitchFamily="34" charset="-128"/>
              </a:rPr>
              <a:t> Sewage / waste disposal: increase waste from tourism – pollution / smell in hot weather / ‘raw’ sewage direct into sea water – swimming…</a:t>
            </a:r>
          </a:p>
          <a:p>
            <a:r>
              <a:rPr lang="en-GB" sz="2400" dirty="0">
                <a:solidFill>
                  <a:schemeClr val="tx1"/>
                </a:solidFill>
                <a:latin typeface="Arial Rounded MT Bold" panose="020F0704030504030204" pitchFamily="34" charset="0"/>
                <a:ea typeface="Arial Unicode MS" pitchFamily="34" charset="-128"/>
                <a:cs typeface="Arial Unicode MS" pitchFamily="34" charset="-128"/>
              </a:rPr>
              <a:t>Telecommunications: scarring landscape – digging lines… / reliability? </a:t>
            </a:r>
          </a:p>
          <a:p>
            <a:r>
              <a:rPr lang="en-GB" sz="2400" dirty="0">
                <a:solidFill>
                  <a:schemeClr val="tx1"/>
                </a:solidFill>
                <a:latin typeface="Arial Rounded MT Bold" panose="020F0704030504030204" pitchFamily="34" charset="0"/>
                <a:ea typeface="Arial Unicode MS" pitchFamily="34" charset="-128"/>
                <a:cs typeface="Arial Unicode MS" pitchFamily="34" charset="-128"/>
              </a:rPr>
              <a:t>Healthcare: pressure on usage - tourists e.g. Ibiza / opportunity costs…</a:t>
            </a:r>
          </a:p>
          <a:p>
            <a:r>
              <a:rPr lang="en-GB" sz="2400" dirty="0">
                <a:solidFill>
                  <a:schemeClr val="tx1"/>
                </a:solidFill>
                <a:latin typeface="Arial Rounded MT Bold" panose="020F0704030504030204" pitchFamily="34" charset="0"/>
                <a:ea typeface="Arial Unicode MS" pitchFamily="34" charset="-128"/>
                <a:cs typeface="Arial Unicode MS" pitchFamily="34" charset="-128"/>
              </a:rPr>
              <a:t>Security: increase tourists – money spent on ‘extra’ police – ‘Tourist Police’ – Thailand</a:t>
            </a:r>
          </a:p>
        </p:txBody>
      </p:sp>
      <p:sp>
        <p:nvSpPr>
          <p:cNvPr id="4" name="Smiley Face 3"/>
          <p:cNvSpPr/>
          <p:nvPr/>
        </p:nvSpPr>
        <p:spPr>
          <a:xfrm>
            <a:off x="380013" y="235964"/>
            <a:ext cx="1092528" cy="93969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60093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2508" y="189676"/>
            <a:ext cx="11697195" cy="496124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Physical characteristics: Negatives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2508" y="732088"/>
            <a:ext cx="11697195" cy="5977470"/>
          </a:xfrm>
        </p:spPr>
        <p:txBody>
          <a:bodyPr>
            <a:normAutofit/>
          </a:bodyPr>
          <a:lstStyle/>
          <a:p>
            <a:pPr marL="342900" indent="-342900">
              <a:buClr>
                <a:schemeClr val="bg2"/>
              </a:buClr>
              <a:buSzPct val="65000"/>
              <a:buNone/>
            </a:pPr>
            <a:endParaRPr lang="en-GB" sz="2400" b="1" dirty="0">
              <a:latin typeface="Comic Sans MS" pitchFamily="66" charset="0"/>
              <a:ea typeface="Arial Unicode MS" pitchFamily="34" charset="-128"/>
              <a:cs typeface="Arial Unicode MS" pitchFamily="34" charset="-128"/>
            </a:endParaRPr>
          </a:p>
          <a:p>
            <a:pPr marL="342900" indent="-342900">
              <a:buClr>
                <a:schemeClr val="bg2"/>
              </a:buClr>
              <a:buSzPct val="65000"/>
              <a:buNone/>
            </a:pP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Local resources</a:t>
            </a:r>
          </a:p>
          <a:p>
            <a:pPr marL="342900" indent="-342900">
              <a:buClr>
                <a:schemeClr val="bg2"/>
              </a:buClr>
              <a:buSzPct val="65000"/>
              <a:buFontTx/>
              <a:buChar char="-"/>
            </a:pPr>
            <a:r>
              <a:rPr lang="en-GB" sz="2400" dirty="0">
                <a:solidFill>
                  <a:schemeClr val="tx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pressure on food other raw materials: many destinations 10 times more inhabitants in high season than low season. </a:t>
            </a:r>
          </a:p>
          <a:p>
            <a:pPr marL="342900" indent="-342900">
              <a:buClr>
                <a:schemeClr val="bg2"/>
              </a:buClr>
              <a:buSzPct val="65000"/>
              <a:buFontTx/>
              <a:buChar char="-"/>
            </a:pPr>
            <a:r>
              <a:rPr lang="en-GB" sz="2400" dirty="0">
                <a:solidFill>
                  <a:schemeClr val="tx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Tourists demands / expectations: proper heating, hot water, etc…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</a:t>
            </a:r>
          </a:p>
          <a:p>
            <a:pPr marL="342900" indent="-342900">
              <a:buClr>
                <a:schemeClr val="bg2"/>
              </a:buClr>
              <a:buSzPct val="65000"/>
              <a:buNone/>
            </a:pP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Land degradation </a:t>
            </a:r>
          </a:p>
          <a:p>
            <a:pPr marL="342900" indent="-342900">
              <a:buClr>
                <a:schemeClr val="bg2"/>
              </a:buClr>
              <a:buSzPct val="65000"/>
              <a:buFontTx/>
              <a:buChar char="-"/>
            </a:pPr>
            <a:r>
              <a:rPr lang="en-GB" sz="2400" dirty="0">
                <a:solidFill>
                  <a:schemeClr val="tx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Increased construction: tourism facilities / accommodation / infrastructure: use of building materials.</a:t>
            </a:r>
          </a:p>
          <a:p>
            <a:pPr marL="342900" indent="-342900">
              <a:buClr>
                <a:schemeClr val="bg2"/>
              </a:buClr>
              <a:buSzPct val="65000"/>
              <a:buFontTx/>
              <a:buChar char="-"/>
            </a:pPr>
            <a:r>
              <a:rPr lang="en-GB" sz="2400" dirty="0">
                <a:solidFill>
                  <a:schemeClr val="tx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deforestation caused by fuel wood collection and land clearing – e.g.one trekking tourist in Nepal can use four to five kilograms of wood a day.</a:t>
            </a:r>
          </a:p>
          <a:p>
            <a:pPr marL="342900" indent="-342900">
              <a:buClr>
                <a:schemeClr val="bg2"/>
              </a:buClr>
              <a:buSzPct val="65000"/>
              <a:buFontTx/>
              <a:buChar char="-"/>
            </a:pPr>
            <a:endParaRPr lang="en-GB" sz="2400" dirty="0">
              <a:solidFill>
                <a:schemeClr val="tx1"/>
              </a:solidFill>
              <a:latin typeface="Arial Rounded MT Bold" panose="020F0704030504030204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" name="Smiley Face 3"/>
          <p:cNvSpPr/>
          <p:nvPr/>
        </p:nvSpPr>
        <p:spPr>
          <a:xfrm>
            <a:off x="380013" y="235964"/>
            <a:ext cx="1092528" cy="93969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4255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544" y="332656"/>
            <a:ext cx="8229600" cy="722344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u="sng" dirty="0">
                <a:latin typeface="Comic Sans MS" pitchFamily="66" charset="0"/>
              </a:rPr>
              <a:t>Negative physical impacts</a:t>
            </a:r>
          </a:p>
        </p:txBody>
      </p:sp>
      <p:pic>
        <p:nvPicPr>
          <p:cNvPr id="4" name="Content Placeholder 3" descr="graffiti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 rot="20716353">
            <a:off x="802390" y="1372139"/>
            <a:ext cx="2100163" cy="2473628"/>
          </a:xfrm>
        </p:spPr>
      </p:pic>
      <p:pic>
        <p:nvPicPr>
          <p:cNvPr id="5" name="Picture 4" descr="litte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936040">
            <a:off x="4189378" y="2917412"/>
            <a:ext cx="2102787" cy="1794699"/>
          </a:xfrm>
          <a:prstGeom prst="rect">
            <a:avLst/>
          </a:prstGeom>
        </p:spPr>
      </p:pic>
      <p:pic>
        <p:nvPicPr>
          <p:cNvPr id="6" name="Picture 5" descr="air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823856" y="1302275"/>
            <a:ext cx="3188454" cy="1341115"/>
          </a:xfrm>
          <a:prstGeom prst="rect">
            <a:avLst/>
          </a:prstGeom>
        </p:spPr>
      </p:pic>
      <p:pic>
        <p:nvPicPr>
          <p:cNvPr id="7" name="Picture 6" descr="deforestation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479475">
            <a:off x="8546036" y="1283737"/>
            <a:ext cx="2413612" cy="2281460"/>
          </a:xfrm>
          <a:prstGeom prst="rect">
            <a:avLst/>
          </a:prstGeom>
        </p:spPr>
      </p:pic>
      <p:pic>
        <p:nvPicPr>
          <p:cNvPr id="8" name="Picture 7" descr="noise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503353">
            <a:off x="8405297" y="3815351"/>
            <a:ext cx="2112950" cy="2404996"/>
          </a:xfrm>
          <a:prstGeom prst="rect">
            <a:avLst/>
          </a:prstGeom>
        </p:spPr>
      </p:pic>
      <p:pic>
        <p:nvPicPr>
          <p:cNvPr id="9" name="Picture 8" descr="visual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390953" y="4897231"/>
            <a:ext cx="2107801" cy="1397231"/>
          </a:xfrm>
          <a:prstGeom prst="rect">
            <a:avLst/>
          </a:prstGeom>
        </p:spPr>
      </p:pic>
      <p:pic>
        <p:nvPicPr>
          <p:cNvPr id="10" name="Picture 9" descr="sea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20738523">
            <a:off x="1091277" y="4375702"/>
            <a:ext cx="2448584" cy="2077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77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9241" y="307109"/>
            <a:ext cx="8534400" cy="757381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seminar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7506" y="1279566"/>
            <a:ext cx="11685319" cy="5334990"/>
          </a:xfrm>
        </p:spPr>
        <p:txBody>
          <a:bodyPr>
            <a:normAutofit/>
          </a:bodyPr>
          <a:lstStyle/>
          <a:p>
            <a:pPr marL="457200" indent="-457200">
              <a:buAutoNum type="alphaUcParenR"/>
            </a:pPr>
            <a:r>
              <a:rPr lang="en-GB" sz="2400" dirty="0">
                <a:latin typeface="Arial Rounded MT Bold" panose="020F0704030504030204" pitchFamily="34" charset="0"/>
              </a:rPr>
              <a:t>Identify the </a:t>
            </a:r>
            <a:r>
              <a:rPr lang="en-GB" sz="2400" b="1" u="sng" dirty="0">
                <a:latin typeface="Arial Rounded MT Bold" panose="020F0704030504030204" pitchFamily="34" charset="0"/>
              </a:rPr>
              <a:t>physical features </a:t>
            </a:r>
            <a:r>
              <a:rPr lang="en-GB" sz="2400" dirty="0">
                <a:latin typeface="Arial Rounded MT Bold" panose="020F0704030504030204" pitchFamily="34" charset="0"/>
              </a:rPr>
              <a:t>of your 2 chosen destinations: one developed / one developing</a:t>
            </a:r>
          </a:p>
          <a:p>
            <a:pPr marL="457200" indent="-457200">
              <a:buAutoNum type="alphaUcParenR"/>
            </a:pPr>
            <a:r>
              <a:rPr lang="en-GB" sz="2400" b="1" u="sng" dirty="0">
                <a:latin typeface="Arial Rounded MT Bold" panose="020F0704030504030204" pitchFamily="34" charset="0"/>
              </a:rPr>
              <a:t>Compare and contrast </a:t>
            </a:r>
            <a:r>
              <a:rPr lang="en-GB" sz="2400" dirty="0">
                <a:latin typeface="Arial Rounded MT Bold" panose="020F0704030504030204" pitchFamily="34" charset="0"/>
              </a:rPr>
              <a:t>the </a:t>
            </a:r>
            <a:r>
              <a:rPr lang="en-GB" sz="2400" b="1" u="sng" dirty="0">
                <a:latin typeface="Arial Rounded MT Bold" panose="020F0704030504030204" pitchFamily="34" charset="0"/>
              </a:rPr>
              <a:t>physical features of the two (2) chosen destinations.</a:t>
            </a:r>
          </a:p>
          <a:p>
            <a:pPr marL="0" indent="0">
              <a:buNone/>
            </a:pPr>
            <a:endParaRPr lang="en-GB" sz="2400" b="1" u="sng" dirty="0">
              <a:solidFill>
                <a:srgbClr val="FFFF00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4905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7371" y="190006"/>
            <a:ext cx="8534400" cy="626752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latin typeface="Arial Rounded MT Bold" panose="020F0704030504030204" pitchFamily="34" charset="0"/>
              </a:rP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8757" y="982683"/>
            <a:ext cx="11625943" cy="5584372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Beech, J and Chadwick, S. (2006) The Business of Tourism Management Essex: Pearson Education Ltd</a:t>
            </a:r>
          </a:p>
          <a:p>
            <a:r>
              <a:rPr lang="en-GB" sz="24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Holloway, J.C. and Humphries, C. (2012) the Business of Tourism (9</a:t>
            </a:r>
            <a:r>
              <a:rPr lang="en-GB" sz="2400" baseline="300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th</a:t>
            </a:r>
            <a:r>
              <a:rPr lang="en-GB" sz="24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 Edition) Essex: Pearson Education Ltd</a:t>
            </a:r>
          </a:p>
          <a:p>
            <a:r>
              <a:rPr lang="en-GB" sz="2400" dirty="0" err="1">
                <a:solidFill>
                  <a:schemeClr val="tx1"/>
                </a:solidFill>
                <a:latin typeface="Arial Rounded MT Bold" panose="020F0704030504030204" pitchFamily="34" charset="0"/>
              </a:rPr>
              <a:t>Inkson</a:t>
            </a:r>
            <a:r>
              <a:rPr lang="en-GB" sz="24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, C. and </a:t>
            </a:r>
            <a:r>
              <a:rPr lang="en-GB" sz="2400" dirty="0" err="1">
                <a:solidFill>
                  <a:schemeClr val="tx1"/>
                </a:solidFill>
                <a:latin typeface="Arial Rounded MT Bold" panose="020F0704030504030204" pitchFamily="34" charset="0"/>
              </a:rPr>
              <a:t>Minnaert</a:t>
            </a:r>
            <a:r>
              <a:rPr lang="en-GB" sz="24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, L. (2012) Tourism Management ‘An Introduction’ London: SAGE Publications</a:t>
            </a:r>
          </a:p>
          <a:p>
            <a:r>
              <a:rPr lang="en-GB" sz="24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Keyser, H. (2002) Tourism Development Oxford: Oxford University Press</a:t>
            </a:r>
          </a:p>
        </p:txBody>
      </p:sp>
    </p:spTree>
    <p:extLst>
      <p:ext uri="{BB962C8B-B14F-4D97-AF65-F5344CB8AC3E}">
        <p14:creationId xmlns:p14="http://schemas.microsoft.com/office/powerpoint/2010/main" val="2630846725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Sustainable Hospitality and Tourism Management Introduction to the Module</Template>
  <TotalTime>43</TotalTime>
  <Words>860</Words>
  <Application>Microsoft Macintosh PowerPoint</Application>
  <PresentationFormat>Widescreen</PresentationFormat>
  <Paragraphs>183</Paragraphs>
  <Slides>19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Arial Rounded MT Bold</vt:lpstr>
      <vt:lpstr>Calibri</vt:lpstr>
      <vt:lpstr>Comic Sans MS</vt:lpstr>
      <vt:lpstr>Myriad Pro</vt:lpstr>
      <vt:lpstr>20140311PresentationUWTSDTemplate</vt:lpstr>
      <vt:lpstr>Physical Characteristics of Tourist Destinations </vt:lpstr>
      <vt:lpstr>Physical Characteristics of Tourist Destinations  </vt:lpstr>
      <vt:lpstr>Lesson Outcomes </vt:lpstr>
      <vt:lpstr>Context of destination development</vt:lpstr>
      <vt:lpstr>Physical characteristics</vt:lpstr>
      <vt:lpstr>Physical features</vt:lpstr>
      <vt:lpstr>Built Physical Characteristics</vt:lpstr>
      <vt:lpstr>Infrastructure</vt:lpstr>
      <vt:lpstr>INFRASTRUCTURE</vt:lpstr>
      <vt:lpstr>superstructure</vt:lpstr>
      <vt:lpstr>PowerPoint Presentation</vt:lpstr>
      <vt:lpstr>Positive impacts of infrastructure / superstructure</vt:lpstr>
      <vt:lpstr>Positive impacts of infrastructure / superstructure</vt:lpstr>
      <vt:lpstr>Physical characteristics: Negatives</vt:lpstr>
      <vt:lpstr>Physical characteristics: Negatives</vt:lpstr>
      <vt:lpstr>Physical characteristics: Negatives</vt:lpstr>
      <vt:lpstr>Negative physical impacts</vt:lpstr>
      <vt:lpstr>seminar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Physical Characteristics of Tourist Destinations </dc:title>
  <dc:creator>Abdirahman Nuur Mahamed (PhD Ironbridge +Cult Herit PT)</dc:creator>
  <cp:lastModifiedBy>Abdirahman Nuur Mahamed (PhD Ironbridge +Cult Herit PT)</cp:lastModifiedBy>
  <cp:revision>3</cp:revision>
  <dcterms:created xsi:type="dcterms:W3CDTF">2020-01-08T14:21:19Z</dcterms:created>
  <dcterms:modified xsi:type="dcterms:W3CDTF">2020-01-25T12:45:16Z</dcterms:modified>
</cp:coreProperties>
</file>