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6" r:id="rId2"/>
    <p:sldId id="257" r:id="rId3"/>
    <p:sldId id="258"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53975"/>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53975"/>
          </a:xfrm>
          <a:prstGeom prst="rect">
            <a:avLst/>
          </a:prstGeom>
        </p:spPr>
        <p:txBody>
          <a:bodyPr vert="horz" lIns="91440" tIns="45720" rIns="91440" bIns="45720" rtlCol="0"/>
          <a:lstStyle>
            <a:lvl1pPr algn="r">
              <a:defRPr sz="1200"/>
            </a:lvl1pPr>
          </a:lstStyle>
          <a:p>
            <a:fld id="{E9B60EC3-88F4-4B4F-BEC5-B3C3D7BD06FA}" type="datetimeFigureOut">
              <a:rPr lang="en-GB"/>
              <a:t>26/02/2019</a:t>
            </a:fld>
            <a:endParaRPr lang="en-US"/>
          </a:p>
        </p:txBody>
      </p:sp>
      <p:sp>
        <p:nvSpPr>
          <p:cNvPr id="4" name="Slide Image Placeholder 3"/>
          <p:cNvSpPr>
            <a:spLocks noGrp="1" noRot="1" noChangeAspect="1"/>
          </p:cNvSpPr>
          <p:nvPr>
            <p:ph type="sldImg" idx="2"/>
          </p:nvPr>
        </p:nvSpPr>
        <p:spPr>
          <a:xfrm>
            <a:off x="3105150" y="134938"/>
            <a:ext cx="647700" cy="36353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517525"/>
            <a:ext cx="5486400" cy="423863"/>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1022350"/>
            <a:ext cx="2971800" cy="5397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1022350"/>
            <a:ext cx="2971800" cy="53975"/>
          </a:xfrm>
          <a:prstGeom prst="rect">
            <a:avLst/>
          </a:prstGeom>
        </p:spPr>
        <p:txBody>
          <a:bodyPr vert="horz" lIns="91440" tIns="45720" rIns="91440" bIns="45720" rtlCol="0" anchor="b"/>
          <a:lstStyle>
            <a:lvl1pPr algn="r">
              <a:defRPr sz="1200"/>
            </a:lvl1pPr>
          </a:lstStyle>
          <a:p>
            <a:fld id="{8AD92C37-2F88-49C9-8424-F753A3DB4279}" type="slidenum">
              <a:rPr lang="en-GB"/>
              <a:t>‹#›</a:t>
            </a:fld>
            <a:endParaRPr lang="en-US"/>
          </a:p>
        </p:txBody>
      </p:sp>
    </p:spTree>
    <p:extLst>
      <p:ext uri="{BB962C8B-B14F-4D97-AF65-F5344CB8AC3E}">
        <p14:creationId xmlns:p14="http://schemas.microsoft.com/office/powerpoint/2010/main" val="1821993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corevalues.com/work-" TargetMode="External"/><Relationship Id="rId2" Type="http://schemas.openxmlformats.org/officeDocument/2006/relationships/slide" Target="../slides/slide5.xml"/><Relationship Id="rId1" Type="http://schemas.openxmlformats.org/officeDocument/2006/relationships/notesMaster" Target="../notesMasters/notesMaster1.xml"/><Relationship Id="rId5" Type="http://schemas.openxmlformats.org/officeDocument/2006/relationships/hyperlink" Target="https://www.google.com/search?biw=1024&amp;bih=626&amp;tbm=isch&amp;sa=1&amp;ei=9JRtXJPiAq-f1fAP7qO4iAc&amp;q=conflict+life+cycle&amp;oq=conflict+life+cycle&amp;gs_l=img.3..0j0i8i30j0i24l3.19817.24095..24226...0.0..0.60.1028.19......0....1..gws-wiz-img.....0..0i67j0i5i30j0i8i10i30.llYf0zDrQho" TargetMode="External"/><Relationship Id="rId4" Type="http://schemas.openxmlformats.org/officeDocument/2006/relationships/hyperlink" Target="http://hbr.org/1997/07/how-management-teams-can-have-a-good-fight/ar/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u="sng"/>
              <a:t>Conflict definition</a:t>
            </a:r>
            <a:endParaRPr lang="en-US" dirty="0"/>
          </a:p>
          <a:p>
            <a:endParaRPr lang="en-US" dirty="0"/>
          </a:p>
          <a:p>
            <a:r>
              <a:rPr lang="en-US"/>
              <a:t>Conflict tends to happen on a social situation where there is emotional friction or in organizations where hostilities is shown to individuals or groups. </a:t>
            </a:r>
            <a:endParaRPr lang="en-US" dirty="0"/>
          </a:p>
          <a:p>
            <a:r>
              <a:rPr lang="en-US"/>
              <a:t>The concept of a conflict is where there is interaction there could be conflict. Conflict is the expression of negative attitudes, aggression, rivalry, misunderstanding and hostility.</a:t>
            </a:r>
            <a:endParaRPr lang="en-US" dirty="0"/>
          </a:p>
          <a:p>
            <a:r>
              <a:rPr lang="en-US"/>
              <a:t>It could also be explained as a disagreement between two people or two groups trying to get their opinion or views accepted over the other.</a:t>
            </a:r>
            <a:endParaRPr lang="en-US" dirty="0"/>
          </a:p>
          <a:p>
            <a:r>
              <a:rPr lang="en-US"/>
              <a:t>As long as companies employ people to work in departments conflict cannot be avoided as conflict is a result of our behavior.</a:t>
            </a:r>
            <a:endParaRPr lang="en-US" dirty="0"/>
          </a:p>
          <a:p>
            <a:r>
              <a:rPr lang="en-US"/>
              <a:t>Tschannen states that conflict is regarded to the opposing ideas and actions of different entities, thus resulting in an antagonistic state. (Tschannen-Morgan,2001) also</a:t>
            </a:r>
            <a:endParaRPr lang="en-US" dirty="0"/>
          </a:p>
          <a:p>
            <a:r>
              <a:rPr lang="en-US"/>
              <a:t>According to Rivers (2005) research it suggested that the mere fact of categorization (us and them) is enough to cause conflict also Appelbaum, Abdullah and Shapiro (1999) went on to say that a conflict is a process of social intervention the involvement of claims to resources and status, belief, desires and preferences.</a:t>
            </a:r>
            <a:endParaRPr lang="en-US" dirty="0"/>
          </a:p>
          <a:p>
            <a:endParaRPr lang="en-US" i="1" u="sng" dirty="0">
              <a:cs typeface="Calibri"/>
            </a:endParaRPr>
          </a:p>
          <a:p>
            <a:r>
              <a:rPr lang="en-US" i="1" u="sng"/>
              <a:t>Introduction</a:t>
            </a:r>
            <a:endParaRPr lang="en-US">
              <a:cs typeface="Calibri"/>
            </a:endParaRPr>
          </a:p>
          <a:p>
            <a:r>
              <a:rPr lang="en-US"/>
              <a:t>Belbin and Tuckman have introduced us to their theories of team building and formation from that it has been possible to learn within these teams/groups conflict can arise and that effective conflict handling is required.</a:t>
            </a:r>
          </a:p>
          <a:p>
            <a:r>
              <a:rPr lang="en-US"/>
              <a:t>It is important to know and to understand what a conflict is and what kind of conflict it is that must be handled. It is very much like tackling an oil fire with water which can have devastating results therefore we must learn to identify the types of conflicts to extinguish</a:t>
            </a:r>
          </a:p>
          <a:p>
            <a:r>
              <a:rPr lang="en-US" dirty="0"/>
              <a:t> </a:t>
            </a:r>
            <a:endParaRPr lang="en-US" dirty="0">
              <a:cs typeface="Calibri"/>
            </a:endParaRPr>
          </a:p>
          <a:p>
            <a:r>
              <a:rPr lang="en-US"/>
              <a:t>In today's workplaces the amount of overseas Laboure looking for personal development and better job opportunities has made the workplace a place of diverse cultures and has increased the conflict within the workplace this has led to better requirements for conflict management techniques.</a:t>
            </a:r>
          </a:p>
          <a:p>
            <a:r>
              <a:rPr lang="en-US"/>
              <a:t>A typical perception of conflict handling has changed completely from the authoritative approach with a disregard to the other party to cultural awareness, listening and negotiation.</a:t>
            </a:r>
          </a:p>
          <a:p>
            <a:r>
              <a:rPr lang="en-GB"/>
              <a:t>Manpower is considered one of the main assets of organisation if not the main asset and in today's climate managers need to understand how to deal with progress and sustainability as well as conflict. Managers need to be kept up to date on the progress of any projects or tasks to make decisions and to deal with any conflict if and when it arises quickly and effectively.</a:t>
            </a:r>
            <a:endParaRPr lang="en-US"/>
          </a:p>
          <a:p>
            <a:r>
              <a:rPr lang="en-GB"/>
              <a:t>Crampton (2011) states that workplace conflict is inevitable. Mangers have been known to spend approximate twenty per cent of their working day trying to resolve conflicts (Thomas 1992).</a:t>
            </a:r>
            <a:endParaRPr lang="en-US"/>
          </a:p>
          <a:p>
            <a:endParaRPr lang="en-GB" dirty="0">
              <a:cs typeface="Calibri"/>
            </a:endParaRPr>
          </a:p>
          <a:p>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AD92C37-2F88-49C9-8424-F753A3DB4279}" type="slidenum">
              <a:rPr lang="en-GB"/>
              <a:t>2</a:t>
            </a:fld>
            <a:endParaRPr lang="en-US"/>
          </a:p>
        </p:txBody>
      </p:sp>
    </p:spTree>
    <p:extLst>
      <p:ext uri="{BB962C8B-B14F-4D97-AF65-F5344CB8AC3E}">
        <p14:creationId xmlns:p14="http://schemas.microsoft.com/office/powerpoint/2010/main" val="1833192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u="sng" dirty="0"/>
              <a:t>Types</a:t>
            </a:r>
            <a:r>
              <a:rPr lang="en-US" u="sng" dirty="0"/>
              <a:t> of conflict</a:t>
            </a:r>
            <a:endParaRPr lang="en-US" dirty="0"/>
          </a:p>
          <a:p>
            <a:endParaRPr lang="en-US" dirty="0"/>
          </a:p>
          <a:p>
            <a:r>
              <a:rPr lang="en-US" dirty="0"/>
              <a:t>As there is such a diverse definition of the word conflict so too are the attitudes towards it conflict is an expression of hostility, antagonism an understanding between the workers as stated by (Axley </a:t>
            </a:r>
            <a:r>
              <a:rPr lang="en-US" dirty="0" err="1"/>
              <a:t>Stephner</a:t>
            </a:r>
            <a:r>
              <a:rPr lang="en-US" dirty="0"/>
              <a:t> R. Communication at Work (1996).</a:t>
            </a:r>
          </a:p>
          <a:p>
            <a:r>
              <a:rPr lang="en-US" dirty="0"/>
              <a:t> </a:t>
            </a:r>
          </a:p>
          <a:p>
            <a:r>
              <a:rPr lang="en-US" dirty="0"/>
              <a:t>There are four types of conflict in the workplace.</a:t>
            </a:r>
          </a:p>
          <a:p>
            <a:endParaRPr lang="en-US" dirty="0"/>
          </a:p>
          <a:p>
            <a:r>
              <a:rPr lang="en-US" dirty="0"/>
              <a:t>1:</a:t>
            </a:r>
            <a:r>
              <a:rPr lang="en-US" i="1" dirty="0"/>
              <a:t> </a:t>
            </a:r>
            <a:r>
              <a:rPr lang="en-US" i="1" u="sng" dirty="0"/>
              <a:t>Inter-personal conflict</a:t>
            </a:r>
            <a:r>
              <a:rPr lang="en-US" i="1" dirty="0"/>
              <a:t>. According to </a:t>
            </a:r>
            <a:r>
              <a:rPr lang="en-US" dirty="0"/>
              <a:t>(Eisenhardt, 1997, para. 3) this conflict can easily degenerate into dysfunctional and lead to a disintegration of the team. </a:t>
            </a:r>
          </a:p>
          <a:p>
            <a:r>
              <a:rPr lang="en-US" i="1" dirty="0"/>
              <a:t>1.1</a:t>
            </a:r>
            <a:endParaRPr lang="en-US" dirty="0"/>
          </a:p>
          <a:p>
            <a:r>
              <a:rPr lang="en-US" dirty="0"/>
              <a:t>Frustration; the simplest form of conflicts when the employee loses their ability to reach the desired goal on the task.</a:t>
            </a:r>
          </a:p>
          <a:p>
            <a:endParaRPr lang="en-US" dirty="0"/>
          </a:p>
          <a:p>
            <a:r>
              <a:rPr lang="en-US" dirty="0"/>
              <a:t>2: </a:t>
            </a:r>
            <a:r>
              <a:rPr lang="en-US" i="1" u="sng" dirty="0"/>
              <a:t>Intra-personal conflict</a:t>
            </a:r>
            <a:endParaRPr lang="en-US" dirty="0"/>
          </a:p>
          <a:p>
            <a:r>
              <a:rPr lang="en-US" dirty="0"/>
              <a:t>This conflict is a very difficult one to handle as it involves an individual's emotions, principles, values this is very much a psychological conflict.  </a:t>
            </a:r>
          </a:p>
          <a:p>
            <a:endParaRPr lang="en-US" dirty="0"/>
          </a:p>
          <a:p>
            <a:r>
              <a:rPr lang="en-US" dirty="0"/>
              <a:t>3:</a:t>
            </a:r>
            <a:r>
              <a:rPr lang="en-US" i="1" dirty="0"/>
              <a:t> </a:t>
            </a:r>
            <a:r>
              <a:rPr lang="en-US" i="1" u="sng" dirty="0"/>
              <a:t>Intergroup conflict</a:t>
            </a:r>
            <a:endParaRPr lang="en-US" dirty="0"/>
          </a:p>
          <a:p>
            <a:r>
              <a:rPr lang="en-US" i="1" dirty="0"/>
              <a:t>This conflict happens within a team where misunderstanding and incompatibilities amongst the team members thus causes an intra-group conflict this can cause the team to be quickly disbanded. Jones and George (2014) have also stated this kind of conflict arises within a group, team or department.</a:t>
            </a:r>
            <a:endParaRPr lang="en-US" dirty="0"/>
          </a:p>
          <a:p>
            <a:endParaRPr lang="en-US" dirty="0"/>
          </a:p>
          <a:p>
            <a:r>
              <a:rPr lang="en-US" i="1" dirty="0"/>
              <a:t>4: </a:t>
            </a:r>
            <a:r>
              <a:rPr lang="en-US" i="1" u="sng" dirty="0"/>
              <a:t>Intra-group conflict</a:t>
            </a:r>
            <a:r>
              <a:rPr lang="en-US" i="1" dirty="0"/>
              <a:t> </a:t>
            </a:r>
            <a:endParaRPr lang="en-US" dirty="0"/>
          </a:p>
          <a:p>
            <a:r>
              <a:rPr lang="en-US" i="1" dirty="0"/>
              <a:t>This conflict happens among different teams in an </a:t>
            </a:r>
            <a:r>
              <a:rPr lang="en-GB" i="1" dirty="0"/>
              <a:t>organisation</a:t>
            </a:r>
            <a:r>
              <a:rPr lang="en-US" i="1" dirty="0"/>
              <a:t> </a:t>
            </a:r>
            <a:r>
              <a:rPr lang="en-GB" i="1" dirty="0"/>
              <a:t>when a misunderstanding takes place where competitiveness fuels the conflict. There are many reasons that can escalate this kind of conflict such as limited resources as identified by </a:t>
            </a:r>
            <a:r>
              <a:rPr lang="en-GB" i="1" dirty="0" err="1"/>
              <a:t>Denohue</a:t>
            </a:r>
            <a:r>
              <a:rPr lang="en-GB" i="1" dirty="0"/>
              <a:t>, and Kott 1992) the boundaries set by a group to others which builds their own identity as a team. </a:t>
            </a:r>
            <a:r>
              <a:rPr lang="en-GB" i="1" dirty="0" err="1"/>
              <a:t>Jehn</a:t>
            </a:r>
            <a:r>
              <a:rPr lang="en-GB" i="1" dirty="0"/>
              <a:t> and Mannix (2001) have recommended to split the conflict into three categories:</a:t>
            </a:r>
            <a:endParaRPr lang="en-US" dirty="0"/>
          </a:p>
          <a:p>
            <a:endParaRPr lang="en-US" dirty="0"/>
          </a:p>
          <a:p>
            <a:pPr marL="171450" indent="-171450">
              <a:buFont typeface="Arial"/>
              <a:buChar char="•"/>
            </a:pPr>
            <a:r>
              <a:rPr lang="en-GB" i="1" dirty="0"/>
              <a:t>One: Relationship</a:t>
            </a:r>
            <a:endParaRPr lang="en-US" dirty="0">
              <a:cs typeface="Calibri" panose="020F0502020204030204"/>
            </a:endParaRPr>
          </a:p>
          <a:p>
            <a:pPr marL="171450" indent="-171450">
              <a:buFont typeface="Arial"/>
              <a:buChar char="•"/>
            </a:pPr>
            <a:r>
              <a:rPr lang="en-GB" i="1" dirty="0"/>
              <a:t>Two: Task</a:t>
            </a:r>
            <a:endParaRPr lang="en-US" dirty="0">
              <a:cs typeface="Calibri" panose="020F0502020204030204"/>
            </a:endParaRPr>
          </a:p>
          <a:p>
            <a:pPr marL="171450" indent="-171450">
              <a:buFont typeface="Arial"/>
              <a:buChar char="•"/>
            </a:pPr>
            <a:r>
              <a:rPr lang="en-GB" i="1" dirty="0"/>
              <a:t>Three: Process</a:t>
            </a:r>
            <a:endParaRPr lang="en-US" dirty="0">
              <a:cs typeface="Calibri" panose="020F0502020204030204"/>
            </a:endParaRPr>
          </a:p>
          <a:p>
            <a:endParaRPr lang="en-US" dirty="0"/>
          </a:p>
          <a:p>
            <a:r>
              <a:rPr lang="en-GB" i="1" u="sng" dirty="0"/>
              <a:t>Relationship</a:t>
            </a:r>
            <a:endParaRPr lang="en-US" dirty="0"/>
          </a:p>
          <a:p>
            <a:r>
              <a:rPr lang="en-GB" i="1" dirty="0"/>
              <a:t>This is the disagreement and the breakdown in the interpersonal relationship.</a:t>
            </a:r>
            <a:endParaRPr lang="en-US" dirty="0"/>
          </a:p>
          <a:p>
            <a:endParaRPr lang="en-US" dirty="0"/>
          </a:p>
          <a:p>
            <a:r>
              <a:rPr lang="en-GB" i="1" u="sng" dirty="0"/>
              <a:t>Task</a:t>
            </a:r>
            <a:endParaRPr lang="en-US" dirty="0"/>
          </a:p>
          <a:p>
            <a:r>
              <a:rPr lang="en-GB" dirty="0"/>
              <a:t>This is associated to misunderstanding of ideas the outlook and the approach of the task in hand.</a:t>
            </a:r>
            <a:endParaRPr lang="en-US" dirty="0"/>
          </a:p>
          <a:p>
            <a:endParaRPr lang="en-US" dirty="0"/>
          </a:p>
          <a:p>
            <a:r>
              <a:rPr lang="en-GB" i="1" u="sng" dirty="0"/>
              <a:t>Process</a:t>
            </a:r>
            <a:endParaRPr lang="en-US" dirty="0"/>
          </a:p>
          <a:p>
            <a:r>
              <a:rPr lang="en-GB" dirty="0"/>
              <a:t>This is the approach the group takes to propose on how to deal with the task.</a:t>
            </a:r>
            <a:endParaRPr lang="en-US" dirty="0"/>
          </a:p>
          <a:p>
            <a:r>
              <a:rPr lang="en-GB" dirty="0"/>
              <a:t>Sometimes a conflict would involve the managers directly this is Superior-Subordinate and according to Schermerhorn (1997) this can be the most distressing type of conflicts as this can reduce the productivity cause job dissatisfaction and absenteeism which can lead to staff replacement.</a:t>
            </a:r>
            <a:endParaRPr lang="en-US" dirty="0"/>
          </a:p>
          <a:p>
            <a:endParaRPr lang="en-US" u="sng" dirty="0">
              <a:cs typeface="Calibri"/>
            </a:endParaRPr>
          </a:p>
        </p:txBody>
      </p:sp>
      <p:sp>
        <p:nvSpPr>
          <p:cNvPr id="4" name="Slide Number Placeholder 3"/>
          <p:cNvSpPr>
            <a:spLocks noGrp="1"/>
          </p:cNvSpPr>
          <p:nvPr>
            <p:ph type="sldNum" sz="quarter" idx="5"/>
          </p:nvPr>
        </p:nvSpPr>
        <p:spPr/>
        <p:txBody>
          <a:bodyPr/>
          <a:lstStyle/>
          <a:p>
            <a:fld id="{8AD92C37-2F88-49C9-8424-F753A3DB4279}" type="slidenum">
              <a:rPr lang="en-GB"/>
              <a:t>3</a:t>
            </a:fld>
            <a:endParaRPr lang="en-US"/>
          </a:p>
        </p:txBody>
      </p:sp>
    </p:spTree>
    <p:extLst>
      <p:ext uri="{BB962C8B-B14F-4D97-AF65-F5344CB8AC3E}">
        <p14:creationId xmlns:p14="http://schemas.microsoft.com/office/powerpoint/2010/main" val="3837922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u="sng"/>
              <a:t>Conclusion</a:t>
            </a:r>
            <a:endParaRPr lang="en-US"/>
          </a:p>
          <a:p>
            <a:r>
              <a:rPr lang="en-GB"/>
              <a:t>A well performed conflict management strategy is required by organizations to improves the individuals, groups and in turn influences the productivity of the workers as reported by health complaints and doctor visits according to (De Drew et al; 1999; Spector and Jex 1998)</a:t>
            </a:r>
            <a:endParaRPr lang="en-US"/>
          </a:p>
          <a:p>
            <a:r>
              <a:rPr lang="en-GB"/>
              <a:t>It is paramount to maintain the correct procedure on conflict handling so that managers are able to handle the conflicts as soon as they happen. The most important aspect is to communicate with each other respecting differences and having transparency in the handling of the conflict. This would be the making of a great company with its workers in a stress-free environment would create a dynamic company with productivity at a high.</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8AD92C37-2F88-49C9-8424-F753A3DB4279}" type="slidenum">
              <a:rPr lang="en-GB"/>
              <a:t>4</a:t>
            </a:fld>
            <a:endParaRPr lang="en-US"/>
          </a:p>
        </p:txBody>
      </p:sp>
    </p:spTree>
    <p:extLst>
      <p:ext uri="{BB962C8B-B14F-4D97-AF65-F5344CB8AC3E}">
        <p14:creationId xmlns:p14="http://schemas.microsoft.com/office/powerpoint/2010/main" val="258664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Applebaum, S; Abdallah, C; Shapiro B. (1999), The self-directed team: a conflict resolution analysis, Team Performance Management, Vol.5 No.2, pp.60-77.</a:t>
            </a:r>
            <a:endParaRPr lang="en-US" dirty="0"/>
          </a:p>
          <a:p>
            <a:endParaRPr lang="en-US" dirty="0"/>
          </a:p>
          <a:p>
            <a:r>
              <a:rPr lang="en-US"/>
              <a:t>2 Axley, S.R., (1996). Communication at Work: Management and the Communication-Intensive Organization, Quorum Books. Westport, CT pp. 3. </a:t>
            </a:r>
            <a:endParaRPr lang="en-US" dirty="0"/>
          </a:p>
          <a:p>
            <a:endParaRPr lang="en-US" dirty="0"/>
          </a:p>
          <a:p>
            <a:r>
              <a:rPr lang="en-US"/>
              <a:t>3 Crampton, D. (2011, September 15). A comprehensive article on what causes the workplace</a:t>
            </a:r>
            <a:br>
              <a:rPr lang="en-US" dirty="0"/>
            </a:br>
            <a:r>
              <a:rPr lang="en-US"/>
              <a:t>conflict. TIGERS Success Series. Retrieved from </a:t>
            </a:r>
            <a:r>
              <a:rPr lang="en-US" dirty="0">
                <a:hlinkClick r:id="rId3"/>
              </a:rPr>
              <a:t>http://www.corevalues.com/work-</a:t>
            </a:r>
            <a:br>
              <a:rPr lang="en-US" dirty="0"/>
            </a:br>
            <a:r>
              <a:rPr lang="en-US" dirty="0"/>
              <a:t>environment/a-comprehenseive-article-on-what-causes-workplace-conflict/</a:t>
            </a:r>
            <a:br>
              <a:rPr lang="en-US" dirty="0"/>
            </a:br>
            <a:endParaRPr lang="en-US" dirty="0"/>
          </a:p>
          <a:p>
            <a:r>
              <a:rPr lang="en-US"/>
              <a:t>4 De Drew CKW, Harnick F, Van Vianien AEM.1999. Conflict and performance in groups and organizations. International Review of Industrial and Organizational Psychology 14:376-405</a:t>
            </a:r>
            <a:endParaRPr lang="en-US" dirty="0"/>
          </a:p>
          <a:p>
            <a:endParaRPr lang="en-US" dirty="0"/>
          </a:p>
          <a:p>
            <a:r>
              <a:rPr lang="en-US"/>
              <a:t>5 Donohue, W. A. &amp; Kolt, R., (1992). Managing Interpersonal Conflict, Newbury Park, CA, Sage Publications</a:t>
            </a:r>
            <a:endParaRPr lang="en-US" dirty="0"/>
          </a:p>
          <a:p>
            <a:endParaRPr lang="en-US" dirty="0"/>
          </a:p>
          <a:p>
            <a:r>
              <a:rPr lang="en-US"/>
              <a:t>6 Eisenhardt K., Kahwajy J., Bourgeois L.J. III (1997). How Management Teams Can Have a Good Fight. Harvard Business Review Blog. Retrieved August 17, 2014, from </a:t>
            </a:r>
            <a:r>
              <a:rPr lang="en-US" dirty="0">
                <a:hlinkClick r:id="rId4"/>
              </a:rPr>
              <a:t>http://hbr.org/1997/07/how-management-teams-can-have-a-good-fight/ar/1</a:t>
            </a:r>
            <a:r>
              <a:rPr lang="en-US" dirty="0"/>
              <a:t>. </a:t>
            </a:r>
          </a:p>
          <a:p>
            <a:endParaRPr lang="en-US" dirty="0"/>
          </a:p>
          <a:p>
            <a:r>
              <a:rPr lang="en-US"/>
              <a:t>7 John R. Schermerhorn 2010, </a:t>
            </a:r>
            <a:r>
              <a:rPr lang="en-US" i="1"/>
              <a:t>Organizational behavior</a:t>
            </a:r>
            <a:r>
              <a:rPr lang="en-US"/>
              <a:t>, 11th ed, Hoboken, NJ Wile</a:t>
            </a:r>
            <a:endParaRPr lang="en-US" dirty="0"/>
          </a:p>
          <a:p>
            <a:endParaRPr lang="en-US" dirty="0"/>
          </a:p>
          <a:p>
            <a:r>
              <a:rPr lang="en-US"/>
              <a:t>8 Jones G. R., George J. M. (2014). Contemporary Management, 8th edition. McGraw Hill, New York.</a:t>
            </a:r>
            <a:endParaRPr lang="en-US" dirty="0"/>
          </a:p>
          <a:p>
            <a:endParaRPr lang="en-US" dirty="0"/>
          </a:p>
          <a:p>
            <a:r>
              <a:rPr lang="en-US"/>
              <a:t>9 Managing Organizational Behavior, John R. Schermerhorn, James G. Hunt, &amp; Richard N. Osborn/ Translated by Dr. Mehdi Irani Nejadparizi, Dr. MohammadAli Babai Zakili, &amp; Dr. Mohammadali Sobhanollahi/ Tehran, Research and Management Training Institute/ 1999).</a:t>
            </a:r>
            <a:endParaRPr lang="en-US" dirty="0"/>
          </a:p>
          <a:p>
            <a:endParaRPr lang="en-US" dirty="0"/>
          </a:p>
          <a:p>
            <a:r>
              <a:rPr lang="en-US"/>
              <a:t>10 Rivers, E. (2005) Management of a difference and Conflict in Companies: A Guide for Busy HR Professionals. Centre for Effective Dispute Resolution</a:t>
            </a:r>
            <a:endParaRPr lang="en-US" dirty="0"/>
          </a:p>
          <a:p>
            <a:r>
              <a:rPr lang="en-US"/>
              <a:t>11 Thomas KW.1992. Conflict and negotiation processes in organizations. In Dunnette MD, Hough LM (eds). Handbook of Industrial and Organizational Psychology, 2nd ed, vol3, Consulting Psychologists Press: Palo Alto, CA; 651-717</a:t>
            </a:r>
            <a:endParaRPr lang="en-US" dirty="0"/>
          </a:p>
          <a:p>
            <a:endParaRPr lang="en-US" dirty="0"/>
          </a:p>
          <a:p>
            <a:r>
              <a:rPr lang="en-US"/>
              <a:t>12 Tschannen-M., (2001). The effects of a state-wide conflict management initiative in organization in American Secondary Education, 29, pp.3. </a:t>
            </a:r>
            <a:endParaRPr lang="en-US" dirty="0"/>
          </a:p>
          <a:p>
            <a:endParaRPr lang="en-US" dirty="0"/>
          </a:p>
          <a:p>
            <a:r>
              <a:rPr lang="en-US"/>
              <a:t>13 conflict life cycle:</a:t>
            </a:r>
            <a:endParaRPr lang="en-US" dirty="0"/>
          </a:p>
          <a:p>
            <a:r>
              <a:rPr lang="en-US" dirty="0"/>
              <a:t> </a:t>
            </a:r>
            <a:r>
              <a:rPr lang="en-US" u="sng" dirty="0">
                <a:hlinkClick r:id="rId5"/>
              </a:rPr>
              <a:t>https://www.google.com/search?biw=1024&amp;bih=626&amp;tbm=isch&amp;sa=1&amp;ei=9JRtXJPiAq-f1fAP7qO4iAc&amp;q=conflict+life+cycle&amp;oq=conflict+life+cycle&amp;gs_l=img.3..</a:t>
            </a:r>
            <a:r>
              <a:rPr lang="en-US" dirty="0">
                <a:hlinkClick r:id="rId5"/>
              </a:rPr>
              <a:t>0j0i8i30j0i24l3</a:t>
            </a:r>
            <a:r>
              <a:rPr lang="en-US" u="sng" dirty="0">
                <a:hlinkClick r:id="rId5"/>
              </a:rPr>
              <a:t>.19817.24095..24226...0.0..0.60.1028.19......0....1..gws-wiz-img.....0..0i67j0i5i30j0i8i10i30.llYf0zDrQho#imgrc=fCWsojBq-qQbSM</a:t>
            </a:r>
            <a:r>
              <a:rPr lang="en-US"/>
              <a:t>: </a:t>
            </a:r>
            <a:r>
              <a:rPr lang="en-GB"/>
              <a:t>access</a:t>
            </a:r>
            <a:r>
              <a:rPr lang="en-US"/>
              <a:t> date 20/02/2019</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8AD92C37-2F88-49C9-8424-F753A3DB4279}" type="slidenum">
              <a:rPr lang="en-GB"/>
              <a:t>5</a:t>
            </a:fld>
            <a:endParaRPr lang="en-US"/>
          </a:p>
        </p:txBody>
      </p:sp>
    </p:spTree>
    <p:extLst>
      <p:ext uri="{BB962C8B-B14F-4D97-AF65-F5344CB8AC3E}">
        <p14:creationId xmlns:p14="http://schemas.microsoft.com/office/powerpoint/2010/main" val="1927542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808454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34928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92064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950026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6761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19564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80388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52768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68020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6417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293864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88982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535859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83700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40050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30708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58242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2/26/2019</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1336122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E67A1FC6-22FB-4EA7-B90A-C9F18FBEF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6246FDC4-DD97-431A-914A-9EB57A4A3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12130" cy="6858000"/>
          </a:xfrm>
          <a:custGeom>
            <a:avLst/>
            <a:gdLst>
              <a:gd name="connsiteX0" fmla="*/ 1073044 w 7912130"/>
              <a:gd name="connsiteY0" fmla="*/ 3032931 h 6858000"/>
              <a:gd name="connsiteX1" fmla="*/ 1073044 w 7912130"/>
              <a:gd name="connsiteY1" fmla="*/ 3035810 h 6858000"/>
              <a:gd name="connsiteX2" fmla="*/ 1076802 w 7912130"/>
              <a:gd name="connsiteY2" fmla="*/ 3035810 h 6858000"/>
              <a:gd name="connsiteX3" fmla="*/ 1170738 w 7912130"/>
              <a:gd name="connsiteY3" fmla="*/ 1248347 h 6858000"/>
              <a:gd name="connsiteX4" fmla="*/ 1170738 w 7912130"/>
              <a:gd name="connsiteY4" fmla="*/ 1273486 h 6858000"/>
              <a:gd name="connsiteX5" fmla="*/ 1183895 w 7912130"/>
              <a:gd name="connsiteY5" fmla="*/ 1248347 h 6858000"/>
              <a:gd name="connsiteX6" fmla="*/ 0 w 7912130"/>
              <a:gd name="connsiteY6" fmla="*/ 0 h 6858000"/>
              <a:gd name="connsiteX7" fmla="*/ 2133906 w 7912130"/>
              <a:gd name="connsiteY7" fmla="*/ 0 h 6858000"/>
              <a:gd name="connsiteX8" fmla="*/ 2629909 w 7912130"/>
              <a:gd name="connsiteY8" fmla="*/ 0 h 6858000"/>
              <a:gd name="connsiteX9" fmla="*/ 1227479 w 7912130"/>
              <a:gd name="connsiteY9" fmla="*/ 2669551 h 6858000"/>
              <a:gd name="connsiteX10" fmla="*/ 1235349 w 7912130"/>
              <a:gd name="connsiteY10" fmla="*/ 2673350 h 6858000"/>
              <a:gd name="connsiteX11" fmla="*/ 1353755 w 7912130"/>
              <a:gd name="connsiteY11" fmla="*/ 2754312 h 6858000"/>
              <a:gd name="connsiteX12" fmla="*/ 7912130 w 7912130"/>
              <a:gd name="connsiteY12" fmla="*/ 6858000 h 6858000"/>
              <a:gd name="connsiteX13" fmla="*/ 6066970 w 7912130"/>
              <a:gd name="connsiteY13" fmla="*/ 6858000 h 6858000"/>
              <a:gd name="connsiteX14" fmla="*/ 6059889 w 7912130"/>
              <a:gd name="connsiteY14" fmla="*/ 6852577 h 6858000"/>
              <a:gd name="connsiteX15" fmla="*/ 6059889 w 7912130"/>
              <a:gd name="connsiteY15" fmla="*/ 6857999 h 6858000"/>
              <a:gd name="connsiteX16" fmla="*/ 1707025 w 7912130"/>
              <a:gd name="connsiteY16" fmla="*/ 6857999 h 6858000"/>
              <a:gd name="connsiteX17" fmla="*/ 1707025 w 7912130"/>
              <a:gd name="connsiteY17" fmla="*/ 6858000 h 6858000"/>
              <a:gd name="connsiteX18" fmla="*/ 1073044 w 7912130"/>
              <a:gd name="connsiteY18" fmla="*/ 6858000 h 6858000"/>
              <a:gd name="connsiteX19" fmla="*/ 536592 w 7912130"/>
              <a:gd name="connsiteY19" fmla="*/ 6858000 h 6858000"/>
              <a:gd name="connsiteX20" fmla="*/ 0 w 7912130"/>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12130" h="6858000">
                <a:moveTo>
                  <a:pt x="1073044" y="3032931"/>
                </a:moveTo>
                <a:lnTo>
                  <a:pt x="1073044" y="3035810"/>
                </a:lnTo>
                <a:lnTo>
                  <a:pt x="1076802" y="3035810"/>
                </a:lnTo>
                <a:close/>
                <a:moveTo>
                  <a:pt x="1170738" y="1248347"/>
                </a:moveTo>
                <a:lnTo>
                  <a:pt x="1170738" y="1273486"/>
                </a:lnTo>
                <a:lnTo>
                  <a:pt x="1183895" y="1248347"/>
                </a:lnTo>
                <a:close/>
                <a:moveTo>
                  <a:pt x="0" y="0"/>
                </a:moveTo>
                <a:lnTo>
                  <a:pt x="2133906" y="0"/>
                </a:lnTo>
                <a:lnTo>
                  <a:pt x="2629909" y="0"/>
                </a:lnTo>
                <a:lnTo>
                  <a:pt x="1227479" y="2669551"/>
                </a:lnTo>
                <a:lnTo>
                  <a:pt x="1235349" y="2673350"/>
                </a:lnTo>
                <a:lnTo>
                  <a:pt x="1353755" y="2754312"/>
                </a:lnTo>
                <a:lnTo>
                  <a:pt x="7912130" y="6858000"/>
                </a:lnTo>
                <a:lnTo>
                  <a:pt x="6066970" y="6858000"/>
                </a:lnTo>
                <a:lnTo>
                  <a:pt x="6059889" y="6852577"/>
                </a:lnTo>
                <a:lnTo>
                  <a:pt x="6059889" y="6857999"/>
                </a:lnTo>
                <a:lnTo>
                  <a:pt x="1707025" y="6857999"/>
                </a:lnTo>
                <a:lnTo>
                  <a:pt x="1707025" y="6858000"/>
                </a:lnTo>
                <a:lnTo>
                  <a:pt x="1073044" y="6858000"/>
                </a:lnTo>
                <a:lnTo>
                  <a:pt x="536592" y="6858000"/>
                </a:lnTo>
                <a:lnTo>
                  <a:pt x="0" y="685800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1">
            <a:extLst>
              <a:ext uri="{FF2B5EF4-FFF2-40B4-BE49-F238E27FC236}">
                <a16:creationId xmlns:a16="http://schemas.microsoft.com/office/drawing/2014/main" id="{CD4E68A2-74B0-42F5-BB75-2E1A7C201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5917" cy="6858000"/>
          </a:xfrm>
          <a:custGeom>
            <a:avLst/>
            <a:gdLst>
              <a:gd name="connsiteX0" fmla="*/ 696831 w 7535917"/>
              <a:gd name="connsiteY0" fmla="*/ 3032931 h 6858000"/>
              <a:gd name="connsiteX1" fmla="*/ 696831 w 7535917"/>
              <a:gd name="connsiteY1" fmla="*/ 3035810 h 6858000"/>
              <a:gd name="connsiteX2" fmla="*/ 700589 w 7535917"/>
              <a:gd name="connsiteY2" fmla="*/ 3035810 h 6858000"/>
              <a:gd name="connsiteX3" fmla="*/ 794525 w 7535917"/>
              <a:gd name="connsiteY3" fmla="*/ 1248347 h 6858000"/>
              <a:gd name="connsiteX4" fmla="*/ 794525 w 7535917"/>
              <a:gd name="connsiteY4" fmla="*/ 1273486 h 6858000"/>
              <a:gd name="connsiteX5" fmla="*/ 807682 w 7535917"/>
              <a:gd name="connsiteY5" fmla="*/ 1248347 h 6858000"/>
              <a:gd name="connsiteX6" fmla="*/ 0 w 7535917"/>
              <a:gd name="connsiteY6" fmla="*/ 0 h 6858000"/>
              <a:gd name="connsiteX7" fmla="*/ 1757693 w 7535917"/>
              <a:gd name="connsiteY7" fmla="*/ 0 h 6858000"/>
              <a:gd name="connsiteX8" fmla="*/ 2253696 w 7535917"/>
              <a:gd name="connsiteY8" fmla="*/ 0 h 6858000"/>
              <a:gd name="connsiteX9" fmla="*/ 851266 w 7535917"/>
              <a:gd name="connsiteY9" fmla="*/ 2669551 h 6858000"/>
              <a:gd name="connsiteX10" fmla="*/ 859136 w 7535917"/>
              <a:gd name="connsiteY10" fmla="*/ 2673350 h 6858000"/>
              <a:gd name="connsiteX11" fmla="*/ 977542 w 7535917"/>
              <a:gd name="connsiteY11" fmla="*/ 2754312 h 6858000"/>
              <a:gd name="connsiteX12" fmla="*/ 7535917 w 7535917"/>
              <a:gd name="connsiteY12" fmla="*/ 6858000 h 6858000"/>
              <a:gd name="connsiteX13" fmla="*/ 5690757 w 7535917"/>
              <a:gd name="connsiteY13" fmla="*/ 6858000 h 6858000"/>
              <a:gd name="connsiteX14" fmla="*/ 5683676 w 7535917"/>
              <a:gd name="connsiteY14" fmla="*/ 6852577 h 6858000"/>
              <a:gd name="connsiteX15" fmla="*/ 5683676 w 7535917"/>
              <a:gd name="connsiteY15" fmla="*/ 6857999 h 6858000"/>
              <a:gd name="connsiteX16" fmla="*/ 1330812 w 7535917"/>
              <a:gd name="connsiteY16" fmla="*/ 6857999 h 6858000"/>
              <a:gd name="connsiteX17" fmla="*/ 1330812 w 7535917"/>
              <a:gd name="connsiteY17" fmla="*/ 6858000 h 6858000"/>
              <a:gd name="connsiteX18" fmla="*/ 696831 w 7535917"/>
              <a:gd name="connsiteY18" fmla="*/ 6858000 h 6858000"/>
              <a:gd name="connsiteX19" fmla="*/ 160379 w 7535917"/>
              <a:gd name="connsiteY19" fmla="*/ 6858000 h 6858000"/>
              <a:gd name="connsiteX20" fmla="*/ 0 w 7535917"/>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35917" h="6858000">
                <a:moveTo>
                  <a:pt x="696831" y="3032931"/>
                </a:moveTo>
                <a:lnTo>
                  <a:pt x="696831" y="3035810"/>
                </a:lnTo>
                <a:lnTo>
                  <a:pt x="700589" y="3035810"/>
                </a:lnTo>
                <a:close/>
                <a:moveTo>
                  <a:pt x="794525" y="1248347"/>
                </a:moveTo>
                <a:lnTo>
                  <a:pt x="794525" y="1273486"/>
                </a:lnTo>
                <a:lnTo>
                  <a:pt x="807682" y="1248347"/>
                </a:lnTo>
                <a:close/>
                <a:moveTo>
                  <a:pt x="0" y="0"/>
                </a:moveTo>
                <a:lnTo>
                  <a:pt x="1757693" y="0"/>
                </a:lnTo>
                <a:lnTo>
                  <a:pt x="2253696" y="0"/>
                </a:lnTo>
                <a:lnTo>
                  <a:pt x="851266" y="2669551"/>
                </a:lnTo>
                <a:lnTo>
                  <a:pt x="859136" y="2673350"/>
                </a:lnTo>
                <a:lnTo>
                  <a:pt x="977542" y="2754312"/>
                </a:lnTo>
                <a:lnTo>
                  <a:pt x="7535917" y="6858000"/>
                </a:lnTo>
                <a:lnTo>
                  <a:pt x="5690757" y="6858000"/>
                </a:lnTo>
                <a:lnTo>
                  <a:pt x="5683676" y="6852577"/>
                </a:lnTo>
                <a:lnTo>
                  <a:pt x="5683676" y="6857999"/>
                </a:lnTo>
                <a:lnTo>
                  <a:pt x="1330812" y="6857999"/>
                </a:lnTo>
                <a:lnTo>
                  <a:pt x="1330812" y="6858000"/>
                </a:lnTo>
                <a:lnTo>
                  <a:pt x="696831" y="6858000"/>
                </a:lnTo>
                <a:lnTo>
                  <a:pt x="1603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3444658" y="755904"/>
            <a:ext cx="7711025" cy="3084576"/>
          </a:xfrm>
        </p:spPr>
        <p:txBody>
          <a:bodyPr anchor="ctr">
            <a:normAutofit/>
          </a:bodyPr>
          <a:lstStyle/>
          <a:p>
            <a:pPr algn="l"/>
            <a:r>
              <a:rPr lang="en-US" dirty="0">
                <a:cs typeface="Calibri Light"/>
              </a:rPr>
              <a:t>Conflict Resolution</a:t>
            </a:r>
            <a:endParaRPr lang="en-US"/>
          </a:p>
        </p:txBody>
      </p:sp>
      <p:sp>
        <p:nvSpPr>
          <p:cNvPr id="3" name="Subtitle 2"/>
          <p:cNvSpPr>
            <a:spLocks noGrp="1"/>
          </p:cNvSpPr>
          <p:nvPr>
            <p:ph type="subTitle" idx="1"/>
          </p:nvPr>
        </p:nvSpPr>
        <p:spPr>
          <a:xfrm>
            <a:off x="7049490" y="4780023"/>
            <a:ext cx="3704890" cy="432592"/>
          </a:xfrm>
        </p:spPr>
        <p:txBody>
          <a:bodyPr vert="horz" lIns="91440" tIns="45720" rIns="91440" bIns="45720" rtlCol="0" anchor="t">
            <a:noAutofit/>
          </a:bodyPr>
          <a:lstStyle/>
          <a:p>
            <a:pPr algn="l"/>
            <a:r>
              <a:rPr lang="en-US" sz="4000" dirty="0">
                <a:cs typeface="Calibri"/>
              </a:rPr>
              <a:t>By </a:t>
            </a:r>
            <a:r>
              <a:rPr lang="en-US" sz="4000" dirty="0" err="1">
                <a:cs typeface="Calibri"/>
              </a:rPr>
              <a:t>Sanu</a:t>
            </a:r>
            <a:r>
              <a:rPr lang="en-US" sz="4000" dirty="0">
                <a:cs typeface="Calibri"/>
              </a:rPr>
              <a:t> Miah </a:t>
            </a:r>
          </a:p>
          <a:p>
            <a:pPr algn="l"/>
            <a:r>
              <a:rPr lang="en-US" sz="4000" dirty="0" err="1">
                <a:latin typeface="Ariel"/>
                <a:cs typeface="Calibri"/>
              </a:rPr>
              <a:t>Uwtsd</a:t>
            </a:r>
            <a:r>
              <a:rPr lang="en-US" sz="4000" dirty="0">
                <a:latin typeface="Ariel"/>
                <a:cs typeface="Calibri"/>
              </a:rPr>
              <a:t> 1806292</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A850A-6169-420E-8062-02971A1C104E}"/>
              </a:ext>
            </a:extLst>
          </p:cNvPr>
          <p:cNvSpPr>
            <a:spLocks noGrp="1"/>
          </p:cNvSpPr>
          <p:nvPr>
            <p:ph type="title"/>
          </p:nvPr>
        </p:nvSpPr>
        <p:spPr/>
        <p:txBody>
          <a:bodyPr/>
          <a:lstStyle/>
          <a:p>
            <a:r>
              <a:rPr lang="en-US" dirty="0"/>
              <a:t>What is a conflict?</a:t>
            </a:r>
          </a:p>
          <a:p>
            <a:endParaRPr lang="en-US" dirty="0"/>
          </a:p>
        </p:txBody>
      </p:sp>
      <p:sp>
        <p:nvSpPr>
          <p:cNvPr id="3" name="Content Placeholder 2">
            <a:extLst>
              <a:ext uri="{FF2B5EF4-FFF2-40B4-BE49-F238E27FC236}">
                <a16:creationId xmlns:a16="http://schemas.microsoft.com/office/drawing/2014/main" id="{28727EFD-D5BE-47FD-BB8A-9A641405DB30}"/>
              </a:ext>
            </a:extLst>
          </p:cNvPr>
          <p:cNvSpPr>
            <a:spLocks noGrp="1"/>
          </p:cNvSpPr>
          <p:nvPr>
            <p:ph idx="1"/>
          </p:nvPr>
        </p:nvSpPr>
        <p:spPr>
          <a:xfrm>
            <a:off x="1484310" y="1559943"/>
            <a:ext cx="10895731" cy="5395823"/>
          </a:xfrm>
        </p:spPr>
        <p:txBody>
          <a:bodyPr>
            <a:normAutofit/>
          </a:bodyPr>
          <a:lstStyle/>
          <a:p>
            <a:r>
              <a:rPr lang="en-US" dirty="0"/>
              <a:t>The concept of a conflict is where there is an interaction that opposes each other. Conflict is the expression of negative attitudes, aggression, rivalry, misunderstanding and hostility. (Axley </a:t>
            </a:r>
            <a:r>
              <a:rPr lang="en-US" dirty="0" err="1"/>
              <a:t>Stephner</a:t>
            </a:r>
            <a:r>
              <a:rPr lang="en-US" dirty="0"/>
              <a:t> R. Communication at Work (1996).</a:t>
            </a:r>
          </a:p>
          <a:p>
            <a:r>
              <a:rPr lang="en-US" dirty="0"/>
              <a:t>Conflict tends to happen in a social situation where there is emotional friction or in </a:t>
            </a:r>
            <a:r>
              <a:rPr lang="en-GB" dirty="0"/>
              <a:t>organisations</a:t>
            </a:r>
            <a:r>
              <a:rPr lang="en-US" dirty="0"/>
              <a:t> where hostilities is shown to individuals or groups. </a:t>
            </a:r>
          </a:p>
          <a:p>
            <a:endParaRPr lang="en-US" dirty="0"/>
          </a:p>
        </p:txBody>
      </p:sp>
    </p:spTree>
    <p:extLst>
      <p:ext uri="{BB962C8B-B14F-4D97-AF65-F5344CB8AC3E}">
        <p14:creationId xmlns:p14="http://schemas.microsoft.com/office/powerpoint/2010/main" val="3196345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5395F-2735-4F31-B65A-D8ED6D6CD62E}"/>
              </a:ext>
            </a:extLst>
          </p:cNvPr>
          <p:cNvSpPr>
            <a:spLocks noGrp="1"/>
          </p:cNvSpPr>
          <p:nvPr>
            <p:ph type="title"/>
          </p:nvPr>
        </p:nvSpPr>
        <p:spPr>
          <a:xfrm>
            <a:off x="1484311" y="240102"/>
            <a:ext cx="10018713" cy="918713"/>
          </a:xfrm>
        </p:spPr>
        <p:txBody>
          <a:bodyPr/>
          <a:lstStyle/>
          <a:p>
            <a:r>
              <a:rPr lang="en-US" dirty="0"/>
              <a:t>Types of conflict</a:t>
            </a:r>
          </a:p>
        </p:txBody>
      </p:sp>
      <p:sp>
        <p:nvSpPr>
          <p:cNvPr id="3" name="Content Placeholder 2">
            <a:extLst>
              <a:ext uri="{FF2B5EF4-FFF2-40B4-BE49-F238E27FC236}">
                <a16:creationId xmlns:a16="http://schemas.microsoft.com/office/drawing/2014/main" id="{27BD320D-0ED9-4B5A-98C4-E3E0EC4C2E18}"/>
              </a:ext>
            </a:extLst>
          </p:cNvPr>
          <p:cNvSpPr>
            <a:spLocks noGrp="1"/>
          </p:cNvSpPr>
          <p:nvPr>
            <p:ph idx="1"/>
          </p:nvPr>
        </p:nvSpPr>
        <p:spPr>
          <a:xfrm>
            <a:off x="1656838" y="1157377"/>
            <a:ext cx="10018713" cy="5496464"/>
          </a:xfrm>
        </p:spPr>
        <p:txBody>
          <a:bodyPr vert="horz" lIns="91440" tIns="45720" rIns="91440" bIns="45720" rtlCol="0" anchor="ctr">
            <a:noAutofit/>
          </a:bodyPr>
          <a:lstStyle/>
          <a:p>
            <a:endParaRPr lang="en-US" sz="1600" dirty="0"/>
          </a:p>
          <a:p>
            <a:r>
              <a:rPr lang="en-US" sz="1600" i="1" dirty="0"/>
              <a:t>This happens in a number of ways</a:t>
            </a:r>
            <a:endParaRPr lang="en-US" sz="1600" dirty="0"/>
          </a:p>
          <a:p>
            <a:r>
              <a:rPr lang="en-US" sz="1600" dirty="0"/>
              <a:t>:</a:t>
            </a:r>
            <a:r>
              <a:rPr lang="en-US" sz="1600" u="sng" dirty="0"/>
              <a:t>Inter-personal conflict</a:t>
            </a:r>
            <a:r>
              <a:rPr lang="en-US" sz="1600" i="1" dirty="0"/>
              <a:t>. According to </a:t>
            </a:r>
            <a:r>
              <a:rPr lang="en-US" sz="1600" dirty="0"/>
              <a:t>(Eisenhardt, 1997, para. 3) this conflict can easily degenerate into dysfunction and lead to a disintegration of the team which can lead to the team not working together.</a:t>
            </a:r>
            <a:endParaRPr lang="en-US" sz="1600" i="1" dirty="0"/>
          </a:p>
          <a:p>
            <a:r>
              <a:rPr lang="en-US" sz="1600" dirty="0"/>
              <a:t> </a:t>
            </a:r>
            <a:r>
              <a:rPr lang="en-US" sz="1600" i="1" u="sng" dirty="0"/>
              <a:t>Intra-personal conflict</a:t>
            </a:r>
            <a:endParaRPr lang="en-US" sz="1600" dirty="0"/>
          </a:p>
          <a:p>
            <a:r>
              <a:rPr lang="en-US" sz="1600" dirty="0"/>
              <a:t>This conflict is a very difficult one to handle as it involves an individual's emotions, principles, values this is very much a psychological conflict.</a:t>
            </a:r>
          </a:p>
          <a:p>
            <a:r>
              <a:rPr lang="en-US" sz="1600" i="1" u="sng" dirty="0"/>
              <a:t>Inter-group conflict</a:t>
            </a:r>
            <a:endParaRPr lang="en-US" sz="1600" dirty="0"/>
          </a:p>
          <a:p>
            <a:r>
              <a:rPr lang="en-US" sz="1600" i="1" dirty="0"/>
              <a:t>This conflict happens within a team where misunderstanding and incompatibilities amongst the team members thus causes conflict within the team.</a:t>
            </a:r>
          </a:p>
          <a:p>
            <a:r>
              <a:rPr lang="en-US" sz="1600" i="1" u="sng" dirty="0"/>
              <a:t>Intra-group conflict</a:t>
            </a:r>
            <a:r>
              <a:rPr lang="en-US" sz="1600" i="1" dirty="0"/>
              <a:t> </a:t>
            </a:r>
            <a:endParaRPr lang="en-US" sz="1600" dirty="0"/>
          </a:p>
          <a:p>
            <a:r>
              <a:rPr lang="en-US" sz="1600" i="1" dirty="0"/>
              <a:t>This conflict happens among different teams in an </a:t>
            </a:r>
            <a:r>
              <a:rPr lang="en-GB" sz="1600" i="1" dirty="0"/>
              <a:t>organisation</a:t>
            </a:r>
            <a:r>
              <a:rPr lang="en-US" sz="1600" i="1" dirty="0"/>
              <a:t> </a:t>
            </a:r>
            <a:r>
              <a:rPr lang="en-GB" sz="1600" i="1" dirty="0"/>
              <a:t>when a misunderstanding takes place where competitiveness fuels the conflict.</a:t>
            </a:r>
            <a:endParaRPr lang="en-US" sz="1600" dirty="0"/>
          </a:p>
          <a:p>
            <a:endParaRPr lang="en-US" sz="1600" dirty="0"/>
          </a:p>
          <a:p>
            <a:endParaRPr lang="en-US" sz="1600" dirty="0"/>
          </a:p>
        </p:txBody>
      </p:sp>
    </p:spTree>
    <p:extLst>
      <p:ext uri="{BB962C8B-B14F-4D97-AF65-F5344CB8AC3E}">
        <p14:creationId xmlns:p14="http://schemas.microsoft.com/office/powerpoint/2010/main" val="3167958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28394-3C6F-4E6E-A34C-4151837163DB}"/>
              </a:ext>
            </a:extLst>
          </p:cNvPr>
          <p:cNvSpPr>
            <a:spLocks noGrp="1"/>
          </p:cNvSpPr>
          <p:nvPr>
            <p:ph type="title"/>
          </p:nvPr>
        </p:nvSpPr>
        <p:spPr/>
        <p:txBody>
          <a:bodyPr/>
          <a:lstStyle/>
          <a:p>
            <a:r>
              <a:rPr lang="en-GB" i="1" u="sng"/>
              <a:t>Conclusion</a:t>
            </a:r>
            <a:endParaRPr lang="en-US"/>
          </a:p>
        </p:txBody>
      </p:sp>
      <p:sp>
        <p:nvSpPr>
          <p:cNvPr id="3" name="Content Placeholder 2">
            <a:extLst>
              <a:ext uri="{FF2B5EF4-FFF2-40B4-BE49-F238E27FC236}">
                <a16:creationId xmlns:a16="http://schemas.microsoft.com/office/drawing/2014/main" id="{8353F98A-6DB5-4FAE-8916-0C3A85408887}"/>
              </a:ext>
            </a:extLst>
          </p:cNvPr>
          <p:cNvSpPr>
            <a:spLocks noGrp="1"/>
          </p:cNvSpPr>
          <p:nvPr>
            <p:ph idx="1"/>
          </p:nvPr>
        </p:nvSpPr>
        <p:spPr>
          <a:xfrm>
            <a:off x="1484310" y="2091907"/>
            <a:ext cx="10608183" cy="4705706"/>
          </a:xfrm>
        </p:spPr>
        <p:txBody>
          <a:bodyPr>
            <a:normAutofit/>
          </a:bodyPr>
          <a:lstStyle/>
          <a:p>
            <a:r>
              <a:rPr lang="en-US" dirty="0"/>
              <a:t>Belbin and Tuckman have introduced us to their theories of team building and formation from, that it has been possible to learn within these teams/groups conflict can arise and where effective conflict handling is required.</a:t>
            </a:r>
          </a:p>
          <a:p>
            <a:r>
              <a:rPr lang="en-US" dirty="0"/>
              <a:t>It is important to know and to understand what a conflict is and what kind of conflict it is that must be handled. It is very much like tackling an oil fire with water which can have devastating results therefore we must learn to identify the types of conflicts to extinguish.</a:t>
            </a:r>
          </a:p>
          <a:p>
            <a:endParaRPr lang="en-US"/>
          </a:p>
          <a:p>
            <a:endParaRPr lang="en-US" dirty="0"/>
          </a:p>
        </p:txBody>
      </p:sp>
    </p:spTree>
    <p:extLst>
      <p:ext uri="{BB962C8B-B14F-4D97-AF65-F5344CB8AC3E}">
        <p14:creationId xmlns:p14="http://schemas.microsoft.com/office/powerpoint/2010/main" val="3121152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EC05D-568C-4D6F-8AEF-B1DDE38B7387}"/>
              </a:ext>
            </a:extLst>
          </p:cNvPr>
          <p:cNvSpPr>
            <a:spLocks noGrp="1"/>
          </p:cNvSpPr>
          <p:nvPr>
            <p:ph type="title"/>
          </p:nvPr>
        </p:nvSpPr>
        <p:spPr>
          <a:xfrm>
            <a:off x="1584953" y="-4313"/>
            <a:ext cx="10018713" cy="875581"/>
          </a:xfrm>
        </p:spPr>
        <p:txBody>
          <a:bodyPr/>
          <a:lstStyle/>
          <a:p>
            <a:r>
              <a:rPr lang="en-US"/>
              <a:t>References </a:t>
            </a:r>
          </a:p>
        </p:txBody>
      </p:sp>
      <p:pic>
        <p:nvPicPr>
          <p:cNvPr id="4" name="Picture 4" descr="A close up of a piece of paper&#10;&#10;Description generated with high confidence">
            <a:extLst>
              <a:ext uri="{FF2B5EF4-FFF2-40B4-BE49-F238E27FC236}">
                <a16:creationId xmlns:a16="http://schemas.microsoft.com/office/drawing/2014/main" id="{7409A652-A59E-49AF-AAAF-75605A1F8B04}"/>
              </a:ext>
            </a:extLst>
          </p:cNvPr>
          <p:cNvPicPr>
            <a:picLocks noGrp="1" noChangeAspect="1"/>
          </p:cNvPicPr>
          <p:nvPr>
            <p:ph idx="1"/>
          </p:nvPr>
        </p:nvPicPr>
        <p:blipFill>
          <a:blip r:embed="rId3"/>
          <a:stretch>
            <a:fillRect/>
          </a:stretch>
        </p:blipFill>
        <p:spPr>
          <a:xfrm>
            <a:off x="2593123" y="769188"/>
            <a:ext cx="8793123" cy="5970917"/>
          </a:xfrm>
          <a:prstGeom prst="rect">
            <a:avLst/>
          </a:prstGeom>
        </p:spPr>
      </p:pic>
    </p:spTree>
    <p:extLst>
      <p:ext uri="{BB962C8B-B14F-4D97-AF65-F5344CB8AC3E}">
        <p14:creationId xmlns:p14="http://schemas.microsoft.com/office/powerpoint/2010/main" val="94266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0</TotalTime>
  <Words>0</Words>
  <Application>Microsoft Office PowerPoint</Application>
  <PresentationFormat>Widescreen</PresentationFormat>
  <Paragraphs>0</Paragraphs>
  <Slides>5</Slides>
  <Notes>4</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Parallax</vt:lpstr>
      <vt:lpstr>Conflict Resolution</vt:lpstr>
      <vt:lpstr>What is a conflict? </vt:lpstr>
      <vt:lpstr>Types of conflict</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153</cp:revision>
  <dcterms:created xsi:type="dcterms:W3CDTF">2013-07-15T20:26:40Z</dcterms:created>
  <dcterms:modified xsi:type="dcterms:W3CDTF">2019-02-26T20:43:08Z</dcterms:modified>
</cp:coreProperties>
</file>