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7" r:id="rId5"/>
    <p:sldId id="259" r:id="rId6"/>
    <p:sldId id="261" r:id="rId7"/>
    <p:sldId id="262" r:id="rId8"/>
    <p:sldId id="263" r:id="rId9"/>
    <p:sldId id="264" r:id="rId10"/>
    <p:sldId id="265" r:id="rId11"/>
    <p:sldId id="28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9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8" r:id="rId28"/>
    <p:sldId id="285" r:id="rId2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7A3F67-59F8-421A-A7DE-276FBFB5D01D}" v="210" dt="2019-06-14T11:40:23.0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9-06-17T10:21:24.997"/>
    </inkml:context>
    <inkml:brush xml:id="br0">
      <inkml:brushProperty name="width" value="0.3" units="cm"/>
      <inkml:brushProperty name="height" value="0.6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9-06-17T10:21:27.404"/>
    </inkml:context>
    <inkml:brush xml:id="br0">
      <inkml:brushProperty name="width" value="0.3" units="cm"/>
      <inkml:brushProperty name="height" value="0.6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.mp3"/><Relationship Id="rId7" Type="http://schemas.openxmlformats.org/officeDocument/2006/relationships/hyperlink" Target="https://creativecommons.org/licenses/by/3.0/" TargetMode="External"/><Relationship Id="rId12" Type="http://schemas.openxmlformats.org/officeDocument/2006/relationships/audio" Target="../media/audio1.wav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.jpeg"/><Relationship Id="rId11" Type="http://schemas.openxmlformats.org/officeDocument/2006/relationships/customXml" Target="../ink/ink2.xml"/><Relationship Id="rId5" Type="http://schemas.openxmlformats.org/officeDocument/2006/relationships/audio" Target="../media/audio1.wav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1.xml"/><Relationship Id="rId9" Type="http://schemas.openxmlformats.org/officeDocument/2006/relationships/customXml" Target="../ink/ink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image" Target="../media/image4.jpe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hyperlink" Target="https://creativecommons.org/licenses/by-nc-nd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://muza-chan.net/japan/index.php/blog/japanese-torii-photo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.png"/><Relationship Id="rId4" Type="http://schemas.openxmlformats.org/officeDocument/2006/relationships/hyperlink" Target="https://creativecommons.org/licenses/by-nc-nd/3.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-nc-nd/3.0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-sa/3.0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2" descr="A large body of water&#10;&#10;Description generated with very high confidence">
            <a:extLst>
              <a:ext uri="{FF2B5EF4-FFF2-40B4-BE49-F238E27FC236}">
                <a16:creationId xmlns:a16="http://schemas.microsoft.com/office/drawing/2014/main" id="{21F364AD-AAC8-4131-A80D-87A50C504D9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 amt="50000"/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15730"/>
          <a:stretch/>
        </p:blipFill>
        <p:spPr>
          <a:xfrm>
            <a:off x="3614" y="-1270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236558-6F51-4922-BE9F-8D65F1912F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4" y="1510551"/>
            <a:ext cx="7181850" cy="5300818"/>
          </a:xfrm>
        </p:spPr>
        <p:txBody>
          <a:bodyPr>
            <a:normAutofit/>
          </a:bodyPr>
          <a:lstStyle/>
          <a:p>
            <a:br>
              <a:rPr lang="en-US">
                <a:latin typeface="Algerian"/>
                <a:cs typeface="Calibri Light"/>
              </a:rPr>
            </a:br>
            <a:r>
              <a:rPr lang="en-US">
                <a:solidFill>
                  <a:srgbClr val="FFFFFF"/>
                </a:solidFill>
                <a:latin typeface="Algerian"/>
                <a:cs typeface="Calibri Light"/>
              </a:rPr>
              <a:t>Marketing essential</a:t>
            </a:r>
            <a:br>
              <a:rPr lang="en-US">
                <a:latin typeface="Algerian"/>
                <a:cs typeface="Calibri Light"/>
              </a:rPr>
            </a:br>
            <a:r>
              <a:rPr lang="en-US">
                <a:solidFill>
                  <a:srgbClr val="FFFFFF"/>
                </a:solidFill>
                <a:latin typeface="Algerian"/>
                <a:cs typeface="Calibri Light"/>
              </a:rPr>
              <a:t>m4x01916</a:t>
            </a:r>
            <a:br>
              <a:rPr lang="en-US">
                <a:latin typeface="Algerian"/>
                <a:cs typeface="Calibri Light"/>
              </a:rPr>
            </a:br>
            <a:endParaRPr lang="en-US">
              <a:solidFill>
                <a:srgbClr val="FFFFFF"/>
              </a:solidFill>
              <a:latin typeface="Algerian"/>
              <a:cs typeface="Calibri Light"/>
            </a:endParaRPr>
          </a:p>
        </p:txBody>
      </p:sp>
      <p:pic>
        <p:nvPicPr>
          <p:cNvPr id="3" name="Ivan Torrent - Skyborn">
            <a:hlinkClick r:id="" action="ppaction://media"/>
            <a:extLst>
              <a:ext uri="{FF2B5EF4-FFF2-40B4-BE49-F238E27FC236}">
                <a16:creationId xmlns:a16="http://schemas.microsoft.com/office/drawing/2014/main" id="{3ABDA37D-9C94-4D32-AA09-C79A81AB546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0.7916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4" name="Ivan Torrent - Skyborn">
            <a:hlinkClick r:id="" action="ppaction://media"/>
            <a:extLst>
              <a:ext uri="{FF2B5EF4-FFF2-40B4-BE49-F238E27FC236}">
                <a16:creationId xmlns:a16="http://schemas.microsoft.com/office/drawing/2014/main" id="{A8927EB2-17E9-472A-A2EA-3E3A2B82B9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5" name="Ivan Torrent - Skyborn">
            <a:hlinkClick r:id="" action="ppaction://media"/>
            <a:extLst>
              <a:ext uri="{FF2B5EF4-FFF2-40B4-BE49-F238E27FC236}">
                <a16:creationId xmlns:a16="http://schemas.microsoft.com/office/drawing/2014/main" id="{EFE6BE49-3A0F-455A-884C-D748F8E8D4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Ivan Torrent - Skyborn">
            <a:hlinkClick r:id="" action="ppaction://media"/>
            <a:extLst>
              <a:ext uri="{FF2B5EF4-FFF2-40B4-BE49-F238E27FC236}">
                <a16:creationId xmlns:a16="http://schemas.microsoft.com/office/drawing/2014/main" id="{DA2F6D39-2407-4B39-ADB7-2D32AD2E5D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1402A0B-A3D6-4489-B9C3-401E01DEEBFB}"/>
                  </a:ext>
                </a:extLst>
              </p14:cNvPr>
              <p14:cNvContentPartPr/>
              <p14:nvPr/>
            </p14:nvContentPartPr>
            <p14:xfrm>
              <a:off x="8301657" y="6990044"/>
              <a:ext cx="360" cy="36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1402A0B-A3D6-4489-B9C3-401E01DEEBF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247657" y="6882404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6DF0EA0-CC3C-4119-8EDF-4AE51ABA3999}"/>
                  </a:ext>
                </a:extLst>
              </p14:cNvPr>
              <p14:cNvContentPartPr/>
              <p14:nvPr/>
            </p14:nvContentPartPr>
            <p14:xfrm>
              <a:off x="8469777" y="7014164"/>
              <a:ext cx="360" cy="3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6DF0EA0-CC3C-4119-8EDF-4AE51ABA3999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416137" y="6906524"/>
                <a:ext cx="108000" cy="21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083669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5" name="explode.wav"/>
          </p:stSnd>
        </p:sndAc>
      </p:transition>
    </mc:Choice>
    <mc:Fallback xmlns="">
      <p:transition spd="slow">
        <p:split orient="vert"/>
        <p:sndAc>
          <p:stSnd>
            <p:snd r:embed="rId12" name="explo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numSld="999" showWhenStopped="0">
                <p:cTn id="1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numSld="999" showWhenStopped="0">
                <p:cTn id="1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numSld="999" showWhenStopped="0">
                <p:cTn id="1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large body of water with a mountain in the background&#10;&#10;Description generated with very high confidence">
            <a:extLst>
              <a:ext uri="{FF2B5EF4-FFF2-40B4-BE49-F238E27FC236}">
                <a16:creationId xmlns:a16="http://schemas.microsoft.com/office/drawing/2014/main" id="{99781DC8-57F2-41DB-BA5D-728C3A2A85F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11067"/>
          <a:stretch/>
        </p:blipFill>
        <p:spPr>
          <a:xfrm>
            <a:off x="-1" y="10"/>
            <a:ext cx="12191999" cy="6857990"/>
          </a:xfrm>
          <a:prstGeom prst="rect">
            <a:avLst/>
          </a:prstGeom>
        </p:spPr>
      </p:pic>
      <p:sp>
        <p:nvSpPr>
          <p:cNvPr id="12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E5D86D-8E0F-4F45-820C-D0C9D4AC6E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1773" y="2297218"/>
            <a:ext cx="8043583" cy="32418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800" err="1">
                <a:latin typeface="Algerian"/>
                <a:cs typeface="Calibri"/>
              </a:rPr>
              <a:t>Aurel</a:t>
            </a:r>
            <a:r>
              <a:rPr lang="en-US" sz="2800">
                <a:latin typeface="Algerian"/>
                <a:cs typeface="Calibri"/>
              </a:rPr>
              <a:t>  </a:t>
            </a:r>
            <a:r>
              <a:rPr lang="en-US" sz="2800" err="1">
                <a:latin typeface="Algerian"/>
                <a:cs typeface="Calibri"/>
              </a:rPr>
              <a:t>badica</a:t>
            </a:r>
            <a:r>
              <a:rPr lang="en-US" sz="2800">
                <a:latin typeface="Algerian"/>
                <a:cs typeface="Calibri"/>
              </a:rPr>
              <a:t>      1815467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Algerian"/>
                <a:cs typeface="Calibri"/>
              </a:rPr>
              <a:t>EMANUELA  STAN  1815346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Algerian"/>
                <a:cs typeface="Calibri"/>
              </a:rPr>
              <a:t>STEFAN  ILIE           1815223</a:t>
            </a:r>
            <a:endParaRPr lang="en-US">
              <a:cs typeface="Calibri" panose="020F0502020204030204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800">
              <a:latin typeface="Algerian"/>
              <a:cs typeface="Calibri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800">
              <a:latin typeface="Algerian"/>
              <a:cs typeface="Calibri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>
                <a:latin typeface="Algerian"/>
                <a:cs typeface="Calibri"/>
              </a:rPr>
              <a:t>Lecturer  dr. </a:t>
            </a:r>
            <a:r>
              <a:rPr lang="en-US" sz="2800" err="1">
                <a:latin typeface="Algerian"/>
                <a:cs typeface="Calibri"/>
              </a:rPr>
              <a:t>Olu</a:t>
            </a:r>
            <a:r>
              <a:rPr lang="en-US" sz="2800">
                <a:latin typeface="Algerian"/>
                <a:cs typeface="Calibri"/>
              </a:rPr>
              <a:t> </a:t>
            </a:r>
            <a:r>
              <a:rPr lang="en-US" sz="2800" err="1">
                <a:latin typeface="Algerian"/>
                <a:cs typeface="Calibri"/>
              </a:rPr>
              <a:t>adegbite</a:t>
            </a:r>
            <a:r>
              <a:rPr lang="en-US" sz="2800">
                <a:latin typeface="Algerian"/>
                <a:cs typeface="Calibri"/>
              </a:rPr>
              <a:t>    </a:t>
            </a:r>
            <a:r>
              <a:rPr lang="en-US" sz="2000">
                <a:latin typeface="Algerian"/>
                <a:cs typeface="Calibri"/>
              </a:rPr>
              <a:t>                         </a:t>
            </a:r>
          </a:p>
        </p:txBody>
      </p:sp>
      <p:pic>
        <p:nvPicPr>
          <p:cNvPr id="2" name="Ivan Torrent - Skyborn">
            <a:hlinkClick r:id="" action="ppaction://media"/>
            <a:extLst>
              <a:ext uri="{FF2B5EF4-FFF2-40B4-BE49-F238E27FC236}">
                <a16:creationId xmlns:a16="http://schemas.microsoft.com/office/drawing/2014/main" id="{2E6B3F0C-C402-409B-97E0-F0F6216EA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610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750">
        <p15:prstTrans prst="curtains"/>
        <p:sndAc>
          <p:stSnd>
            <p:snd r:embed="rId4" name="applause.wav"/>
          </p:stSnd>
        </p:sndAc>
      </p:transition>
    </mc:Choice>
    <mc:Fallback xmlns="">
      <p:transition spd="slow">
        <p:fade/>
        <p:sndAc>
          <p:stSnd>
            <p:snd r:embed="rId9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>
            <a:extLst>
              <a:ext uri="{FF2B5EF4-FFF2-40B4-BE49-F238E27FC236}">
                <a16:creationId xmlns:a16="http://schemas.microsoft.com/office/drawing/2014/main" id="{AA960F22-2337-4AF8-9200-2A600FF1A5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4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Freeform: Shape 13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: Shape 15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3717A-8C5E-9148-BBE9-24B7B3125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17" y="238126"/>
            <a:ext cx="4545658" cy="51435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dirty="0">
                <a:latin typeface="Arial"/>
                <a:ea typeface="+mn-lt"/>
                <a:cs typeface="+mn-lt"/>
              </a:rPr>
              <a:t>Hi Everyone!</a:t>
            </a:r>
            <a:br>
              <a:rPr lang="en-US" dirty="0">
                <a:latin typeface="Arial"/>
                <a:ea typeface="+mn-lt"/>
                <a:cs typeface="+mn-lt"/>
              </a:rPr>
            </a:br>
            <a:r>
              <a:rPr lang="en-US" dirty="0">
                <a:latin typeface="Arial"/>
                <a:ea typeface="+mn-lt"/>
                <a:cs typeface="+mn-lt"/>
              </a:rPr>
              <a:t>Thank you for being here today. </a:t>
            </a:r>
            <a:br>
              <a:rPr lang="en-US" dirty="0">
                <a:latin typeface="Arial"/>
                <a:ea typeface="+mn-lt"/>
                <a:cs typeface="+mn-lt"/>
              </a:rPr>
            </a:br>
            <a:r>
              <a:rPr lang="en-US" dirty="0">
                <a:latin typeface="Arial"/>
                <a:ea typeface="+mn-lt"/>
                <a:cs typeface="+mn-lt"/>
              </a:rPr>
              <a:t>I am </a:t>
            </a:r>
            <a:r>
              <a:rPr lang="en-US" dirty="0" err="1">
                <a:latin typeface="Arial"/>
                <a:ea typeface="+mn-lt"/>
                <a:cs typeface="+mn-lt"/>
              </a:rPr>
              <a:t>Emanuela</a:t>
            </a:r>
            <a:r>
              <a:rPr lang="en-US" dirty="0">
                <a:latin typeface="Arial"/>
                <a:ea typeface="+mn-lt"/>
                <a:cs typeface="+mn-lt"/>
              </a:rPr>
              <a:t> and I am proud to be part of the best Team ever.</a:t>
            </a:r>
            <a:br>
              <a:rPr lang="en-US" dirty="0">
                <a:latin typeface="Arial"/>
                <a:ea typeface="+mn-lt"/>
                <a:cs typeface="+mn-lt"/>
              </a:rPr>
            </a:br>
            <a:r>
              <a:rPr lang="en-US" dirty="0">
                <a:latin typeface="Arial"/>
                <a:ea typeface="+mn-lt"/>
                <a:cs typeface="+mn-lt"/>
              </a:rPr>
              <a:t>My team and I are here today to present you our chosen product for our Group Team Presentation. </a:t>
            </a:r>
            <a:br>
              <a:rPr lang="en-US" dirty="0">
                <a:latin typeface="Arial"/>
                <a:ea typeface="+mn-lt"/>
                <a:cs typeface="+mn-lt"/>
              </a:rPr>
            </a:br>
            <a:r>
              <a:rPr lang="en-US" dirty="0">
                <a:latin typeface="Arial"/>
                <a:ea typeface="+mn-lt"/>
                <a:cs typeface="+mn-lt"/>
              </a:rPr>
              <a:t>Before I go any forward let me introduce my great team </a:t>
            </a:r>
            <a:r>
              <a:rPr lang="en-US" dirty="0" err="1">
                <a:latin typeface="Arial"/>
                <a:ea typeface="+mn-lt"/>
                <a:cs typeface="+mn-lt"/>
              </a:rPr>
              <a:t>Aurel</a:t>
            </a:r>
            <a:r>
              <a:rPr lang="en-US" dirty="0">
                <a:latin typeface="Arial"/>
                <a:ea typeface="+mn-lt"/>
                <a:cs typeface="+mn-lt"/>
              </a:rPr>
              <a:t> and Stefan.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670596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60000">
        <p159:morph option="byChar"/>
      </p:transition>
    </mc:Choice>
    <mc:Fallback xmlns="">
      <p:transition spd="slow" advClick="0" advTm="6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9" descr="A tree with red leaves&#10;&#10;Description generated with very high confidence">
            <a:extLst>
              <a:ext uri="{FF2B5EF4-FFF2-40B4-BE49-F238E27FC236}">
                <a16:creationId xmlns:a16="http://schemas.microsoft.com/office/drawing/2014/main" id="{77E6B527-6379-4AED-9194-1CB264BA65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117" b="2613"/>
          <a:stretch/>
        </p:blipFill>
        <p:spPr>
          <a:xfrm>
            <a:off x="43152" y="14379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D0EADA-CEB0-4ED1-9090-BD6405929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0490" y="3897191"/>
            <a:ext cx="7677510" cy="116085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Algerian"/>
              </a:rPr>
              <a:t>Mount fuji hotel</a:t>
            </a:r>
          </a:p>
        </p:txBody>
      </p:sp>
    </p:spTree>
    <p:extLst>
      <p:ext uri="{BB962C8B-B14F-4D97-AF65-F5344CB8AC3E}">
        <p14:creationId xmlns:p14="http://schemas.microsoft.com/office/powerpoint/2010/main" val="38502871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1E597-568E-4216-9BCE-E1AFE76AD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56" y="352643"/>
            <a:ext cx="4165817" cy="72410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1" spc="-5">
                <a:latin typeface="Arial"/>
                <a:cs typeface="Arial"/>
              </a:rPr>
              <a:t>Marketing</a:t>
            </a:r>
            <a:r>
              <a:rPr lang="en-US" sz="2800" b="1" spc="-40">
                <a:latin typeface="Arial"/>
                <a:cs typeface="Arial"/>
              </a:rPr>
              <a:t> </a:t>
            </a:r>
            <a:r>
              <a:rPr lang="en-US" sz="2800" b="1" spc="-5">
                <a:latin typeface="Arial"/>
                <a:cs typeface="Arial"/>
              </a:rPr>
              <a:t>Audit of </a:t>
            </a:r>
            <a:br>
              <a:rPr lang="en-US" sz="2800" b="1" spc="-5">
                <a:latin typeface="Arial"/>
              </a:rPr>
            </a:br>
            <a:r>
              <a:rPr lang="en-US" sz="2800" b="1" spc="-5">
                <a:latin typeface="Arial"/>
                <a:cs typeface="Arial"/>
              </a:rPr>
              <a:t>       </a:t>
            </a:r>
            <a:r>
              <a:rPr lang="en-US" sz="2800" b="1" spc="-5">
                <a:solidFill>
                  <a:srgbClr val="FF0000"/>
                </a:solidFill>
                <a:latin typeface="Arial"/>
                <a:cs typeface="Arial"/>
              </a:rPr>
              <a:t>Mount Fuji Hotel</a:t>
            </a:r>
            <a:endParaRPr lang="en-US" sz="2800" b="1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78035E-1A72-4B7E-A336-52554430C2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4581" y="1649186"/>
            <a:ext cx="4165816" cy="49693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GB" sz="2400" spc="-5">
                <a:latin typeface="Arial"/>
                <a:cs typeface="Trebuchet MS"/>
              </a:rPr>
              <a:t>Strategic Plan Marketing</a:t>
            </a:r>
            <a:endParaRPr lang="en-GB" sz="2400">
              <a:latin typeface="Arial"/>
              <a:cs typeface="Trebuchet MS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sz="2400" spc="-5">
                <a:latin typeface="Arial"/>
                <a:cs typeface="Trebuchet MS"/>
              </a:rPr>
              <a:t>External Marketing</a:t>
            </a:r>
            <a:r>
              <a:rPr lang="en-GB" sz="2400" spc="-65">
                <a:latin typeface="Arial"/>
                <a:cs typeface="Trebuchet MS"/>
              </a:rPr>
              <a:t> </a:t>
            </a:r>
            <a:r>
              <a:rPr lang="en-GB" sz="2400" spc="-5">
                <a:latin typeface="Arial"/>
                <a:cs typeface="Trebuchet MS"/>
              </a:rPr>
              <a:t>Environment</a:t>
            </a:r>
            <a:endParaRPr lang="en-GB" sz="2400">
              <a:latin typeface="Arial"/>
              <a:cs typeface="Trebuchet MS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sz="2400" spc="-5">
                <a:latin typeface="Arial"/>
                <a:cs typeface="Trebuchet MS"/>
              </a:rPr>
              <a:t>Internal Marketing</a:t>
            </a:r>
            <a:r>
              <a:rPr lang="en-GB" sz="2400" spc="-55">
                <a:latin typeface="Arial"/>
                <a:cs typeface="Trebuchet MS"/>
              </a:rPr>
              <a:t> </a:t>
            </a:r>
            <a:r>
              <a:rPr lang="en-GB" sz="2400" spc="-5">
                <a:latin typeface="Arial"/>
                <a:cs typeface="Trebuchet MS"/>
              </a:rPr>
              <a:t>Environment</a:t>
            </a:r>
            <a:endParaRPr lang="en-GB" sz="2400">
              <a:latin typeface="Arial"/>
              <a:cs typeface="Trebuchet MS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sz="2400" spc="-5">
                <a:latin typeface="Arial"/>
                <a:cs typeface="Trebuchet MS"/>
              </a:rPr>
              <a:t>Marketing Strategy</a:t>
            </a:r>
            <a:r>
              <a:rPr lang="en-GB" sz="2400" spc="-65">
                <a:latin typeface="Arial"/>
                <a:cs typeface="Trebuchet MS"/>
              </a:rPr>
              <a:t> </a:t>
            </a:r>
            <a:r>
              <a:rPr lang="en-GB" sz="2400" spc="-5">
                <a:latin typeface="Arial"/>
                <a:cs typeface="Trebuchet MS"/>
              </a:rPr>
              <a:t>Review</a:t>
            </a:r>
            <a:endParaRPr lang="en-GB" sz="2400">
              <a:latin typeface="Arial"/>
              <a:cs typeface="Trebuchet MS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>
              <a:latin typeface="Algerian"/>
            </a:endParaRPr>
          </a:p>
        </p:txBody>
      </p:sp>
      <p:pic>
        <p:nvPicPr>
          <p:cNvPr id="17" name="Picture 17" descr="A dining room table&#10;&#10;Description generated with very high confidence">
            <a:extLst>
              <a:ext uri="{FF2B5EF4-FFF2-40B4-BE49-F238E27FC236}">
                <a16:creationId xmlns:a16="http://schemas.microsoft.com/office/drawing/2014/main" id="{CBD1CE3F-E440-4DB2-948E-918C480C8B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486" r="-1" b="-1"/>
          <a:stretch/>
        </p:blipFill>
        <p:spPr>
          <a:xfrm>
            <a:off x="4504475" y="10"/>
            <a:ext cx="7552944" cy="6857990"/>
          </a:xfrm>
          <a:prstGeom prst="rect">
            <a:avLst/>
          </a:prstGeom>
          <a:effectLst/>
        </p:spPr>
      </p:pic>
      <p:sp>
        <p:nvSpPr>
          <p:cNvPr id="7" name="object 10">
            <a:extLst>
              <a:ext uri="{FF2B5EF4-FFF2-40B4-BE49-F238E27FC236}">
                <a16:creationId xmlns:a16="http://schemas.microsoft.com/office/drawing/2014/main" id="{006D2E34-FC5E-3E49-AB25-EBF120BF8036}"/>
              </a:ext>
            </a:extLst>
          </p:cNvPr>
          <p:cNvSpPr/>
          <p:nvPr/>
        </p:nvSpPr>
        <p:spPr>
          <a:xfrm>
            <a:off x="2089681" y="52440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0"/>
                </a:moveTo>
                <a:lnTo>
                  <a:pt x="370283" y="2806"/>
                </a:lnTo>
                <a:lnTo>
                  <a:pt x="323105" y="11019"/>
                </a:lnTo>
                <a:lnTo>
                  <a:pt x="277882" y="24330"/>
                </a:lnTo>
                <a:lnTo>
                  <a:pt x="234931" y="42432"/>
                </a:lnTo>
                <a:lnTo>
                  <a:pt x="194568" y="65015"/>
                </a:lnTo>
                <a:lnTo>
                  <a:pt x="157109" y="91773"/>
                </a:lnTo>
                <a:lnTo>
                  <a:pt x="122872" y="122396"/>
                </a:lnTo>
                <a:lnTo>
                  <a:pt x="92173" y="156576"/>
                </a:lnTo>
                <a:lnTo>
                  <a:pt x="65328" y="194005"/>
                </a:lnTo>
                <a:lnTo>
                  <a:pt x="42654" y="234376"/>
                </a:lnTo>
                <a:lnTo>
                  <a:pt x="24467" y="277378"/>
                </a:lnTo>
                <a:lnTo>
                  <a:pt x="11085" y="322705"/>
                </a:lnTo>
                <a:lnTo>
                  <a:pt x="2824" y="370049"/>
                </a:lnTo>
                <a:lnTo>
                  <a:pt x="0" y="419100"/>
                </a:lnTo>
                <a:lnTo>
                  <a:pt x="2824" y="467916"/>
                </a:lnTo>
                <a:lnTo>
                  <a:pt x="11085" y="515094"/>
                </a:lnTo>
                <a:lnTo>
                  <a:pt x="24467" y="560317"/>
                </a:lnTo>
                <a:lnTo>
                  <a:pt x="42654" y="603268"/>
                </a:lnTo>
                <a:lnTo>
                  <a:pt x="65328" y="643631"/>
                </a:lnTo>
                <a:lnTo>
                  <a:pt x="92173" y="681090"/>
                </a:lnTo>
                <a:lnTo>
                  <a:pt x="122872" y="715327"/>
                </a:lnTo>
                <a:lnTo>
                  <a:pt x="157109" y="746026"/>
                </a:lnTo>
                <a:lnTo>
                  <a:pt x="194568" y="772871"/>
                </a:lnTo>
                <a:lnTo>
                  <a:pt x="234931" y="795545"/>
                </a:lnTo>
                <a:lnTo>
                  <a:pt x="277882" y="813732"/>
                </a:lnTo>
                <a:lnTo>
                  <a:pt x="323105" y="827114"/>
                </a:lnTo>
                <a:lnTo>
                  <a:pt x="370283" y="835375"/>
                </a:lnTo>
                <a:lnTo>
                  <a:pt x="419100" y="838200"/>
                </a:lnTo>
                <a:lnTo>
                  <a:pt x="467916" y="835375"/>
                </a:lnTo>
                <a:lnTo>
                  <a:pt x="515094" y="827114"/>
                </a:lnTo>
                <a:lnTo>
                  <a:pt x="560317" y="813732"/>
                </a:lnTo>
                <a:lnTo>
                  <a:pt x="603268" y="795545"/>
                </a:lnTo>
                <a:lnTo>
                  <a:pt x="643631" y="772871"/>
                </a:lnTo>
                <a:lnTo>
                  <a:pt x="681090" y="746026"/>
                </a:lnTo>
                <a:lnTo>
                  <a:pt x="715327" y="715327"/>
                </a:lnTo>
                <a:lnTo>
                  <a:pt x="746026" y="681090"/>
                </a:lnTo>
                <a:lnTo>
                  <a:pt x="772871" y="643631"/>
                </a:lnTo>
                <a:lnTo>
                  <a:pt x="795545" y="603268"/>
                </a:lnTo>
                <a:lnTo>
                  <a:pt x="813732" y="560317"/>
                </a:lnTo>
                <a:lnTo>
                  <a:pt x="827114" y="515094"/>
                </a:lnTo>
                <a:lnTo>
                  <a:pt x="835375" y="467916"/>
                </a:lnTo>
                <a:lnTo>
                  <a:pt x="838200" y="419100"/>
                </a:lnTo>
                <a:lnTo>
                  <a:pt x="835375" y="370049"/>
                </a:lnTo>
                <a:lnTo>
                  <a:pt x="827114" y="322705"/>
                </a:lnTo>
                <a:lnTo>
                  <a:pt x="813732" y="277378"/>
                </a:lnTo>
                <a:lnTo>
                  <a:pt x="795545" y="234376"/>
                </a:lnTo>
                <a:lnTo>
                  <a:pt x="772871" y="194005"/>
                </a:lnTo>
                <a:lnTo>
                  <a:pt x="746026" y="156576"/>
                </a:lnTo>
                <a:lnTo>
                  <a:pt x="715327" y="122396"/>
                </a:lnTo>
                <a:lnTo>
                  <a:pt x="681090" y="91773"/>
                </a:lnTo>
                <a:lnTo>
                  <a:pt x="643631" y="65015"/>
                </a:lnTo>
                <a:lnTo>
                  <a:pt x="603268" y="42432"/>
                </a:lnTo>
                <a:lnTo>
                  <a:pt x="560317" y="24330"/>
                </a:lnTo>
                <a:lnTo>
                  <a:pt x="515094" y="11019"/>
                </a:lnTo>
                <a:lnTo>
                  <a:pt x="467916" y="2806"/>
                </a:lnTo>
                <a:lnTo>
                  <a:pt x="419100" y="0"/>
                </a:lnTo>
                <a:close/>
              </a:path>
            </a:pathLst>
          </a:custGeom>
          <a:solidFill>
            <a:srgbClr val="CC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11">
            <a:extLst>
              <a:ext uri="{FF2B5EF4-FFF2-40B4-BE49-F238E27FC236}">
                <a16:creationId xmlns:a16="http://schemas.microsoft.com/office/drawing/2014/main" id="{A22CABFD-D572-4047-8793-86DBC1FF05AB}"/>
              </a:ext>
            </a:extLst>
          </p:cNvPr>
          <p:cNvSpPr/>
          <p:nvPr/>
        </p:nvSpPr>
        <p:spPr>
          <a:xfrm>
            <a:off x="2089681" y="52440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838200"/>
                </a:moveTo>
                <a:lnTo>
                  <a:pt x="370283" y="835375"/>
                </a:lnTo>
                <a:lnTo>
                  <a:pt x="323105" y="827114"/>
                </a:lnTo>
                <a:lnTo>
                  <a:pt x="277882" y="813732"/>
                </a:lnTo>
                <a:lnTo>
                  <a:pt x="234931" y="795545"/>
                </a:lnTo>
                <a:lnTo>
                  <a:pt x="194568" y="772871"/>
                </a:lnTo>
                <a:lnTo>
                  <a:pt x="157109" y="746026"/>
                </a:lnTo>
                <a:lnTo>
                  <a:pt x="122872" y="715327"/>
                </a:lnTo>
                <a:lnTo>
                  <a:pt x="92173" y="681090"/>
                </a:lnTo>
                <a:lnTo>
                  <a:pt x="65328" y="643631"/>
                </a:lnTo>
                <a:lnTo>
                  <a:pt x="42654" y="603268"/>
                </a:lnTo>
                <a:lnTo>
                  <a:pt x="24467" y="560317"/>
                </a:lnTo>
                <a:lnTo>
                  <a:pt x="11085" y="515094"/>
                </a:lnTo>
                <a:lnTo>
                  <a:pt x="2824" y="467916"/>
                </a:lnTo>
                <a:lnTo>
                  <a:pt x="0" y="419100"/>
                </a:lnTo>
                <a:lnTo>
                  <a:pt x="2824" y="370049"/>
                </a:lnTo>
                <a:lnTo>
                  <a:pt x="11085" y="322705"/>
                </a:lnTo>
                <a:lnTo>
                  <a:pt x="24467" y="277378"/>
                </a:lnTo>
                <a:lnTo>
                  <a:pt x="42654" y="234376"/>
                </a:lnTo>
                <a:lnTo>
                  <a:pt x="65328" y="194005"/>
                </a:lnTo>
                <a:lnTo>
                  <a:pt x="92173" y="156576"/>
                </a:lnTo>
                <a:lnTo>
                  <a:pt x="122872" y="122396"/>
                </a:lnTo>
                <a:lnTo>
                  <a:pt x="157109" y="91773"/>
                </a:lnTo>
                <a:lnTo>
                  <a:pt x="194568" y="65015"/>
                </a:lnTo>
                <a:lnTo>
                  <a:pt x="234931" y="42432"/>
                </a:lnTo>
                <a:lnTo>
                  <a:pt x="277882" y="24330"/>
                </a:lnTo>
                <a:lnTo>
                  <a:pt x="323105" y="11019"/>
                </a:lnTo>
                <a:lnTo>
                  <a:pt x="370283" y="2806"/>
                </a:lnTo>
                <a:lnTo>
                  <a:pt x="419100" y="0"/>
                </a:lnTo>
                <a:lnTo>
                  <a:pt x="467916" y="2806"/>
                </a:lnTo>
                <a:lnTo>
                  <a:pt x="515094" y="11019"/>
                </a:lnTo>
                <a:lnTo>
                  <a:pt x="560317" y="24330"/>
                </a:lnTo>
                <a:lnTo>
                  <a:pt x="603268" y="42432"/>
                </a:lnTo>
                <a:lnTo>
                  <a:pt x="643631" y="65015"/>
                </a:lnTo>
                <a:lnTo>
                  <a:pt x="681090" y="91773"/>
                </a:lnTo>
                <a:lnTo>
                  <a:pt x="715327" y="122396"/>
                </a:lnTo>
                <a:lnTo>
                  <a:pt x="746026" y="156576"/>
                </a:lnTo>
                <a:lnTo>
                  <a:pt x="772871" y="194005"/>
                </a:lnTo>
                <a:lnTo>
                  <a:pt x="795545" y="234376"/>
                </a:lnTo>
                <a:lnTo>
                  <a:pt x="813732" y="277378"/>
                </a:lnTo>
                <a:lnTo>
                  <a:pt x="827114" y="322705"/>
                </a:lnTo>
                <a:lnTo>
                  <a:pt x="835375" y="370049"/>
                </a:lnTo>
                <a:lnTo>
                  <a:pt x="838200" y="419100"/>
                </a:lnTo>
                <a:lnTo>
                  <a:pt x="835375" y="467916"/>
                </a:lnTo>
                <a:lnTo>
                  <a:pt x="827114" y="515094"/>
                </a:lnTo>
                <a:lnTo>
                  <a:pt x="813732" y="560317"/>
                </a:lnTo>
                <a:lnTo>
                  <a:pt x="795545" y="603268"/>
                </a:lnTo>
                <a:lnTo>
                  <a:pt x="772871" y="643631"/>
                </a:lnTo>
                <a:lnTo>
                  <a:pt x="746026" y="681090"/>
                </a:lnTo>
                <a:lnTo>
                  <a:pt x="715327" y="715327"/>
                </a:lnTo>
                <a:lnTo>
                  <a:pt x="681090" y="746026"/>
                </a:lnTo>
                <a:lnTo>
                  <a:pt x="643631" y="772871"/>
                </a:lnTo>
                <a:lnTo>
                  <a:pt x="603268" y="795545"/>
                </a:lnTo>
                <a:lnTo>
                  <a:pt x="560317" y="813732"/>
                </a:lnTo>
                <a:lnTo>
                  <a:pt x="515094" y="827114"/>
                </a:lnTo>
                <a:lnTo>
                  <a:pt x="467916" y="835375"/>
                </a:lnTo>
                <a:lnTo>
                  <a:pt x="419100" y="83820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2">
            <a:extLst>
              <a:ext uri="{FF2B5EF4-FFF2-40B4-BE49-F238E27FC236}">
                <a16:creationId xmlns:a16="http://schemas.microsoft.com/office/drawing/2014/main" id="{11D84520-D7D0-A44E-B38F-9F58A675D034}"/>
              </a:ext>
            </a:extLst>
          </p:cNvPr>
          <p:cNvSpPr/>
          <p:nvPr/>
        </p:nvSpPr>
        <p:spPr>
          <a:xfrm>
            <a:off x="2089681" y="42534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0"/>
                </a:moveTo>
                <a:lnTo>
                  <a:pt x="370283" y="2824"/>
                </a:lnTo>
                <a:lnTo>
                  <a:pt x="323105" y="11085"/>
                </a:lnTo>
                <a:lnTo>
                  <a:pt x="277882" y="24467"/>
                </a:lnTo>
                <a:lnTo>
                  <a:pt x="234931" y="42654"/>
                </a:lnTo>
                <a:lnTo>
                  <a:pt x="194568" y="65328"/>
                </a:lnTo>
                <a:lnTo>
                  <a:pt x="157109" y="92173"/>
                </a:lnTo>
                <a:lnTo>
                  <a:pt x="122872" y="122872"/>
                </a:lnTo>
                <a:lnTo>
                  <a:pt x="92173" y="157109"/>
                </a:lnTo>
                <a:lnTo>
                  <a:pt x="65328" y="194568"/>
                </a:lnTo>
                <a:lnTo>
                  <a:pt x="42654" y="234931"/>
                </a:lnTo>
                <a:lnTo>
                  <a:pt x="24467" y="277882"/>
                </a:lnTo>
                <a:lnTo>
                  <a:pt x="11085" y="323105"/>
                </a:lnTo>
                <a:lnTo>
                  <a:pt x="2824" y="370283"/>
                </a:lnTo>
                <a:lnTo>
                  <a:pt x="0" y="419100"/>
                </a:lnTo>
                <a:lnTo>
                  <a:pt x="2824" y="467916"/>
                </a:lnTo>
                <a:lnTo>
                  <a:pt x="11085" y="515094"/>
                </a:lnTo>
                <a:lnTo>
                  <a:pt x="24467" y="560317"/>
                </a:lnTo>
                <a:lnTo>
                  <a:pt x="42654" y="603268"/>
                </a:lnTo>
                <a:lnTo>
                  <a:pt x="65328" y="643631"/>
                </a:lnTo>
                <a:lnTo>
                  <a:pt x="92173" y="681090"/>
                </a:lnTo>
                <a:lnTo>
                  <a:pt x="122872" y="715327"/>
                </a:lnTo>
                <a:lnTo>
                  <a:pt x="157109" y="746026"/>
                </a:lnTo>
                <a:lnTo>
                  <a:pt x="194568" y="772871"/>
                </a:lnTo>
                <a:lnTo>
                  <a:pt x="234931" y="795545"/>
                </a:lnTo>
                <a:lnTo>
                  <a:pt x="277882" y="813732"/>
                </a:lnTo>
                <a:lnTo>
                  <a:pt x="323105" y="827114"/>
                </a:lnTo>
                <a:lnTo>
                  <a:pt x="370283" y="835375"/>
                </a:lnTo>
                <a:lnTo>
                  <a:pt x="419100" y="838200"/>
                </a:lnTo>
                <a:lnTo>
                  <a:pt x="467916" y="835375"/>
                </a:lnTo>
                <a:lnTo>
                  <a:pt x="515094" y="827114"/>
                </a:lnTo>
                <a:lnTo>
                  <a:pt x="560317" y="813732"/>
                </a:lnTo>
                <a:lnTo>
                  <a:pt x="603268" y="795545"/>
                </a:lnTo>
                <a:lnTo>
                  <a:pt x="643631" y="772871"/>
                </a:lnTo>
                <a:lnTo>
                  <a:pt x="681090" y="746026"/>
                </a:lnTo>
                <a:lnTo>
                  <a:pt x="715327" y="715327"/>
                </a:lnTo>
                <a:lnTo>
                  <a:pt x="746026" y="681090"/>
                </a:lnTo>
                <a:lnTo>
                  <a:pt x="772871" y="643631"/>
                </a:lnTo>
                <a:lnTo>
                  <a:pt x="795545" y="603268"/>
                </a:lnTo>
                <a:lnTo>
                  <a:pt x="813732" y="560317"/>
                </a:lnTo>
                <a:lnTo>
                  <a:pt x="827114" y="515094"/>
                </a:lnTo>
                <a:lnTo>
                  <a:pt x="835375" y="467916"/>
                </a:lnTo>
                <a:lnTo>
                  <a:pt x="838200" y="419100"/>
                </a:lnTo>
                <a:lnTo>
                  <a:pt x="835375" y="370283"/>
                </a:lnTo>
                <a:lnTo>
                  <a:pt x="827114" y="323105"/>
                </a:lnTo>
                <a:lnTo>
                  <a:pt x="813732" y="277882"/>
                </a:lnTo>
                <a:lnTo>
                  <a:pt x="795545" y="234931"/>
                </a:lnTo>
                <a:lnTo>
                  <a:pt x="772871" y="194568"/>
                </a:lnTo>
                <a:lnTo>
                  <a:pt x="746026" y="157109"/>
                </a:lnTo>
                <a:lnTo>
                  <a:pt x="715327" y="122872"/>
                </a:lnTo>
                <a:lnTo>
                  <a:pt x="681090" y="92173"/>
                </a:lnTo>
                <a:lnTo>
                  <a:pt x="643631" y="65328"/>
                </a:lnTo>
                <a:lnTo>
                  <a:pt x="603268" y="42654"/>
                </a:lnTo>
                <a:lnTo>
                  <a:pt x="560317" y="24467"/>
                </a:lnTo>
                <a:lnTo>
                  <a:pt x="515094" y="11085"/>
                </a:lnTo>
                <a:lnTo>
                  <a:pt x="467916" y="2824"/>
                </a:lnTo>
                <a:lnTo>
                  <a:pt x="419100" y="0"/>
                </a:lnTo>
                <a:close/>
              </a:path>
            </a:pathLst>
          </a:custGeom>
          <a:solidFill>
            <a:srgbClr val="CC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3">
            <a:extLst>
              <a:ext uri="{FF2B5EF4-FFF2-40B4-BE49-F238E27FC236}">
                <a16:creationId xmlns:a16="http://schemas.microsoft.com/office/drawing/2014/main" id="{4F088806-43F1-334E-A069-9725C81194FB}"/>
              </a:ext>
            </a:extLst>
          </p:cNvPr>
          <p:cNvSpPr/>
          <p:nvPr/>
        </p:nvSpPr>
        <p:spPr>
          <a:xfrm>
            <a:off x="2089681" y="42534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838200"/>
                </a:moveTo>
                <a:lnTo>
                  <a:pt x="370283" y="835375"/>
                </a:lnTo>
                <a:lnTo>
                  <a:pt x="323105" y="827114"/>
                </a:lnTo>
                <a:lnTo>
                  <a:pt x="277882" y="813732"/>
                </a:lnTo>
                <a:lnTo>
                  <a:pt x="234931" y="795545"/>
                </a:lnTo>
                <a:lnTo>
                  <a:pt x="194568" y="772871"/>
                </a:lnTo>
                <a:lnTo>
                  <a:pt x="157109" y="746026"/>
                </a:lnTo>
                <a:lnTo>
                  <a:pt x="122872" y="715327"/>
                </a:lnTo>
                <a:lnTo>
                  <a:pt x="92173" y="681090"/>
                </a:lnTo>
                <a:lnTo>
                  <a:pt x="65328" y="643631"/>
                </a:lnTo>
                <a:lnTo>
                  <a:pt x="42654" y="603268"/>
                </a:lnTo>
                <a:lnTo>
                  <a:pt x="24467" y="560317"/>
                </a:lnTo>
                <a:lnTo>
                  <a:pt x="11085" y="515094"/>
                </a:lnTo>
                <a:lnTo>
                  <a:pt x="2824" y="467916"/>
                </a:lnTo>
                <a:lnTo>
                  <a:pt x="0" y="419100"/>
                </a:lnTo>
                <a:lnTo>
                  <a:pt x="2824" y="370283"/>
                </a:lnTo>
                <a:lnTo>
                  <a:pt x="11085" y="323105"/>
                </a:lnTo>
                <a:lnTo>
                  <a:pt x="24467" y="277882"/>
                </a:lnTo>
                <a:lnTo>
                  <a:pt x="42654" y="234931"/>
                </a:lnTo>
                <a:lnTo>
                  <a:pt x="65328" y="194568"/>
                </a:lnTo>
                <a:lnTo>
                  <a:pt x="92173" y="157109"/>
                </a:lnTo>
                <a:lnTo>
                  <a:pt x="122872" y="122872"/>
                </a:lnTo>
                <a:lnTo>
                  <a:pt x="157109" y="92173"/>
                </a:lnTo>
                <a:lnTo>
                  <a:pt x="194568" y="65328"/>
                </a:lnTo>
                <a:lnTo>
                  <a:pt x="234931" y="42654"/>
                </a:lnTo>
                <a:lnTo>
                  <a:pt x="277882" y="24467"/>
                </a:lnTo>
                <a:lnTo>
                  <a:pt x="323105" y="11085"/>
                </a:lnTo>
                <a:lnTo>
                  <a:pt x="370283" y="2824"/>
                </a:lnTo>
                <a:lnTo>
                  <a:pt x="419100" y="0"/>
                </a:lnTo>
                <a:lnTo>
                  <a:pt x="467916" y="2824"/>
                </a:lnTo>
                <a:lnTo>
                  <a:pt x="515094" y="11085"/>
                </a:lnTo>
                <a:lnTo>
                  <a:pt x="560317" y="24467"/>
                </a:lnTo>
                <a:lnTo>
                  <a:pt x="603268" y="42654"/>
                </a:lnTo>
                <a:lnTo>
                  <a:pt x="643631" y="65328"/>
                </a:lnTo>
                <a:lnTo>
                  <a:pt x="681090" y="92173"/>
                </a:lnTo>
                <a:lnTo>
                  <a:pt x="715327" y="122872"/>
                </a:lnTo>
                <a:lnTo>
                  <a:pt x="746026" y="157109"/>
                </a:lnTo>
                <a:lnTo>
                  <a:pt x="772871" y="194568"/>
                </a:lnTo>
                <a:lnTo>
                  <a:pt x="795545" y="234931"/>
                </a:lnTo>
                <a:lnTo>
                  <a:pt x="813732" y="277882"/>
                </a:lnTo>
                <a:lnTo>
                  <a:pt x="827114" y="323105"/>
                </a:lnTo>
                <a:lnTo>
                  <a:pt x="835375" y="370283"/>
                </a:lnTo>
                <a:lnTo>
                  <a:pt x="838200" y="419100"/>
                </a:lnTo>
                <a:lnTo>
                  <a:pt x="835375" y="467916"/>
                </a:lnTo>
                <a:lnTo>
                  <a:pt x="827114" y="515094"/>
                </a:lnTo>
                <a:lnTo>
                  <a:pt x="813732" y="560317"/>
                </a:lnTo>
                <a:lnTo>
                  <a:pt x="795545" y="603268"/>
                </a:lnTo>
                <a:lnTo>
                  <a:pt x="772871" y="643631"/>
                </a:lnTo>
                <a:lnTo>
                  <a:pt x="746026" y="681090"/>
                </a:lnTo>
                <a:lnTo>
                  <a:pt x="715327" y="715327"/>
                </a:lnTo>
                <a:lnTo>
                  <a:pt x="681090" y="746026"/>
                </a:lnTo>
                <a:lnTo>
                  <a:pt x="643631" y="772871"/>
                </a:lnTo>
                <a:lnTo>
                  <a:pt x="603268" y="795545"/>
                </a:lnTo>
                <a:lnTo>
                  <a:pt x="560317" y="813732"/>
                </a:lnTo>
                <a:lnTo>
                  <a:pt x="515094" y="827114"/>
                </a:lnTo>
                <a:lnTo>
                  <a:pt x="467916" y="835375"/>
                </a:lnTo>
                <a:lnTo>
                  <a:pt x="419100" y="83820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">
            <a:extLst>
              <a:ext uri="{FF2B5EF4-FFF2-40B4-BE49-F238E27FC236}">
                <a16:creationId xmlns:a16="http://schemas.microsoft.com/office/drawing/2014/main" id="{22F20FA3-F620-9344-BA31-B33A11064403}"/>
              </a:ext>
            </a:extLst>
          </p:cNvPr>
          <p:cNvSpPr/>
          <p:nvPr/>
        </p:nvSpPr>
        <p:spPr>
          <a:xfrm>
            <a:off x="1175281" y="52440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0"/>
                </a:moveTo>
                <a:lnTo>
                  <a:pt x="370283" y="2806"/>
                </a:lnTo>
                <a:lnTo>
                  <a:pt x="323105" y="11019"/>
                </a:lnTo>
                <a:lnTo>
                  <a:pt x="277882" y="24330"/>
                </a:lnTo>
                <a:lnTo>
                  <a:pt x="234931" y="42432"/>
                </a:lnTo>
                <a:lnTo>
                  <a:pt x="194568" y="65015"/>
                </a:lnTo>
                <a:lnTo>
                  <a:pt x="157109" y="91773"/>
                </a:lnTo>
                <a:lnTo>
                  <a:pt x="122872" y="122396"/>
                </a:lnTo>
                <a:lnTo>
                  <a:pt x="92173" y="156576"/>
                </a:lnTo>
                <a:lnTo>
                  <a:pt x="65328" y="194005"/>
                </a:lnTo>
                <a:lnTo>
                  <a:pt x="42654" y="234376"/>
                </a:lnTo>
                <a:lnTo>
                  <a:pt x="24467" y="277378"/>
                </a:lnTo>
                <a:lnTo>
                  <a:pt x="11085" y="322705"/>
                </a:lnTo>
                <a:lnTo>
                  <a:pt x="2824" y="370049"/>
                </a:lnTo>
                <a:lnTo>
                  <a:pt x="0" y="419100"/>
                </a:lnTo>
                <a:lnTo>
                  <a:pt x="2824" y="467916"/>
                </a:lnTo>
                <a:lnTo>
                  <a:pt x="11085" y="515094"/>
                </a:lnTo>
                <a:lnTo>
                  <a:pt x="24467" y="560317"/>
                </a:lnTo>
                <a:lnTo>
                  <a:pt x="42654" y="603268"/>
                </a:lnTo>
                <a:lnTo>
                  <a:pt x="65328" y="643631"/>
                </a:lnTo>
                <a:lnTo>
                  <a:pt x="92173" y="681090"/>
                </a:lnTo>
                <a:lnTo>
                  <a:pt x="122872" y="715327"/>
                </a:lnTo>
                <a:lnTo>
                  <a:pt x="157109" y="746026"/>
                </a:lnTo>
                <a:lnTo>
                  <a:pt x="194568" y="772871"/>
                </a:lnTo>
                <a:lnTo>
                  <a:pt x="234931" y="795545"/>
                </a:lnTo>
                <a:lnTo>
                  <a:pt x="277882" y="813732"/>
                </a:lnTo>
                <a:lnTo>
                  <a:pt x="323105" y="827114"/>
                </a:lnTo>
                <a:lnTo>
                  <a:pt x="370283" y="835375"/>
                </a:lnTo>
                <a:lnTo>
                  <a:pt x="419100" y="838200"/>
                </a:lnTo>
                <a:lnTo>
                  <a:pt x="467916" y="835375"/>
                </a:lnTo>
                <a:lnTo>
                  <a:pt x="515094" y="827114"/>
                </a:lnTo>
                <a:lnTo>
                  <a:pt x="560317" y="813732"/>
                </a:lnTo>
                <a:lnTo>
                  <a:pt x="603268" y="795545"/>
                </a:lnTo>
                <a:lnTo>
                  <a:pt x="643631" y="772871"/>
                </a:lnTo>
                <a:lnTo>
                  <a:pt x="681090" y="746026"/>
                </a:lnTo>
                <a:lnTo>
                  <a:pt x="715327" y="715327"/>
                </a:lnTo>
                <a:lnTo>
                  <a:pt x="746026" y="681090"/>
                </a:lnTo>
                <a:lnTo>
                  <a:pt x="772871" y="643631"/>
                </a:lnTo>
                <a:lnTo>
                  <a:pt x="795545" y="603268"/>
                </a:lnTo>
                <a:lnTo>
                  <a:pt x="813732" y="560317"/>
                </a:lnTo>
                <a:lnTo>
                  <a:pt x="827114" y="515094"/>
                </a:lnTo>
                <a:lnTo>
                  <a:pt x="835375" y="467916"/>
                </a:lnTo>
                <a:lnTo>
                  <a:pt x="838200" y="419100"/>
                </a:lnTo>
                <a:lnTo>
                  <a:pt x="835375" y="370049"/>
                </a:lnTo>
                <a:lnTo>
                  <a:pt x="827114" y="322705"/>
                </a:lnTo>
                <a:lnTo>
                  <a:pt x="813732" y="277378"/>
                </a:lnTo>
                <a:lnTo>
                  <a:pt x="795545" y="234376"/>
                </a:lnTo>
                <a:lnTo>
                  <a:pt x="772871" y="194005"/>
                </a:lnTo>
                <a:lnTo>
                  <a:pt x="746026" y="156576"/>
                </a:lnTo>
                <a:lnTo>
                  <a:pt x="715327" y="122396"/>
                </a:lnTo>
                <a:lnTo>
                  <a:pt x="681090" y="91773"/>
                </a:lnTo>
                <a:lnTo>
                  <a:pt x="643631" y="65015"/>
                </a:lnTo>
                <a:lnTo>
                  <a:pt x="603268" y="42432"/>
                </a:lnTo>
                <a:lnTo>
                  <a:pt x="560317" y="24330"/>
                </a:lnTo>
                <a:lnTo>
                  <a:pt x="515094" y="11019"/>
                </a:lnTo>
                <a:lnTo>
                  <a:pt x="467916" y="2806"/>
                </a:lnTo>
                <a:lnTo>
                  <a:pt x="419100" y="0"/>
                </a:lnTo>
                <a:close/>
              </a:path>
            </a:pathLst>
          </a:custGeom>
          <a:solidFill>
            <a:srgbClr val="CC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5">
            <a:extLst>
              <a:ext uri="{FF2B5EF4-FFF2-40B4-BE49-F238E27FC236}">
                <a16:creationId xmlns:a16="http://schemas.microsoft.com/office/drawing/2014/main" id="{6BE4DCD2-1591-8242-B2BE-EC048211E4B1}"/>
              </a:ext>
            </a:extLst>
          </p:cNvPr>
          <p:cNvSpPr/>
          <p:nvPr/>
        </p:nvSpPr>
        <p:spPr>
          <a:xfrm>
            <a:off x="1175281" y="52440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838200"/>
                </a:moveTo>
                <a:lnTo>
                  <a:pt x="370283" y="835375"/>
                </a:lnTo>
                <a:lnTo>
                  <a:pt x="323105" y="827114"/>
                </a:lnTo>
                <a:lnTo>
                  <a:pt x="277882" y="813732"/>
                </a:lnTo>
                <a:lnTo>
                  <a:pt x="234931" y="795545"/>
                </a:lnTo>
                <a:lnTo>
                  <a:pt x="194568" y="772871"/>
                </a:lnTo>
                <a:lnTo>
                  <a:pt x="157109" y="746026"/>
                </a:lnTo>
                <a:lnTo>
                  <a:pt x="122872" y="715327"/>
                </a:lnTo>
                <a:lnTo>
                  <a:pt x="92173" y="681090"/>
                </a:lnTo>
                <a:lnTo>
                  <a:pt x="65328" y="643631"/>
                </a:lnTo>
                <a:lnTo>
                  <a:pt x="42654" y="603268"/>
                </a:lnTo>
                <a:lnTo>
                  <a:pt x="24467" y="560317"/>
                </a:lnTo>
                <a:lnTo>
                  <a:pt x="11085" y="515094"/>
                </a:lnTo>
                <a:lnTo>
                  <a:pt x="2824" y="467916"/>
                </a:lnTo>
                <a:lnTo>
                  <a:pt x="0" y="419100"/>
                </a:lnTo>
                <a:lnTo>
                  <a:pt x="2824" y="370049"/>
                </a:lnTo>
                <a:lnTo>
                  <a:pt x="11085" y="322705"/>
                </a:lnTo>
                <a:lnTo>
                  <a:pt x="24467" y="277378"/>
                </a:lnTo>
                <a:lnTo>
                  <a:pt x="42654" y="234376"/>
                </a:lnTo>
                <a:lnTo>
                  <a:pt x="65328" y="194005"/>
                </a:lnTo>
                <a:lnTo>
                  <a:pt x="92173" y="156576"/>
                </a:lnTo>
                <a:lnTo>
                  <a:pt x="122872" y="122396"/>
                </a:lnTo>
                <a:lnTo>
                  <a:pt x="157109" y="91773"/>
                </a:lnTo>
                <a:lnTo>
                  <a:pt x="194568" y="65015"/>
                </a:lnTo>
                <a:lnTo>
                  <a:pt x="234931" y="42432"/>
                </a:lnTo>
                <a:lnTo>
                  <a:pt x="277882" y="24330"/>
                </a:lnTo>
                <a:lnTo>
                  <a:pt x="323105" y="11019"/>
                </a:lnTo>
                <a:lnTo>
                  <a:pt x="370283" y="2806"/>
                </a:lnTo>
                <a:lnTo>
                  <a:pt x="419100" y="0"/>
                </a:lnTo>
                <a:lnTo>
                  <a:pt x="467916" y="2806"/>
                </a:lnTo>
                <a:lnTo>
                  <a:pt x="515094" y="11019"/>
                </a:lnTo>
                <a:lnTo>
                  <a:pt x="560317" y="24330"/>
                </a:lnTo>
                <a:lnTo>
                  <a:pt x="603268" y="42432"/>
                </a:lnTo>
                <a:lnTo>
                  <a:pt x="643631" y="65015"/>
                </a:lnTo>
                <a:lnTo>
                  <a:pt x="681090" y="91773"/>
                </a:lnTo>
                <a:lnTo>
                  <a:pt x="715327" y="122396"/>
                </a:lnTo>
                <a:lnTo>
                  <a:pt x="746026" y="156576"/>
                </a:lnTo>
                <a:lnTo>
                  <a:pt x="772871" y="194005"/>
                </a:lnTo>
                <a:lnTo>
                  <a:pt x="795545" y="234376"/>
                </a:lnTo>
                <a:lnTo>
                  <a:pt x="813732" y="277378"/>
                </a:lnTo>
                <a:lnTo>
                  <a:pt x="827114" y="322705"/>
                </a:lnTo>
                <a:lnTo>
                  <a:pt x="835375" y="370049"/>
                </a:lnTo>
                <a:lnTo>
                  <a:pt x="838200" y="419100"/>
                </a:lnTo>
                <a:lnTo>
                  <a:pt x="835375" y="467916"/>
                </a:lnTo>
                <a:lnTo>
                  <a:pt x="827114" y="515094"/>
                </a:lnTo>
                <a:lnTo>
                  <a:pt x="813732" y="560317"/>
                </a:lnTo>
                <a:lnTo>
                  <a:pt x="795545" y="603268"/>
                </a:lnTo>
                <a:lnTo>
                  <a:pt x="772871" y="643631"/>
                </a:lnTo>
                <a:lnTo>
                  <a:pt x="746026" y="681090"/>
                </a:lnTo>
                <a:lnTo>
                  <a:pt x="715327" y="715327"/>
                </a:lnTo>
                <a:lnTo>
                  <a:pt x="681090" y="746026"/>
                </a:lnTo>
                <a:lnTo>
                  <a:pt x="643631" y="772871"/>
                </a:lnTo>
                <a:lnTo>
                  <a:pt x="603268" y="795545"/>
                </a:lnTo>
                <a:lnTo>
                  <a:pt x="560317" y="813732"/>
                </a:lnTo>
                <a:lnTo>
                  <a:pt x="515094" y="827114"/>
                </a:lnTo>
                <a:lnTo>
                  <a:pt x="467916" y="835375"/>
                </a:lnTo>
                <a:lnTo>
                  <a:pt x="419100" y="83820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6">
            <a:extLst>
              <a:ext uri="{FF2B5EF4-FFF2-40B4-BE49-F238E27FC236}">
                <a16:creationId xmlns:a16="http://schemas.microsoft.com/office/drawing/2014/main" id="{C514CFCC-F303-0742-BB12-71447C2B4ED7}"/>
              </a:ext>
            </a:extLst>
          </p:cNvPr>
          <p:cNvSpPr txBox="1"/>
          <p:nvPr/>
        </p:nvSpPr>
        <p:spPr>
          <a:xfrm>
            <a:off x="1461031" y="5406637"/>
            <a:ext cx="118300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26465" algn="l"/>
              </a:tabLst>
            </a:pPr>
            <a:r>
              <a:rPr sz="3200">
                <a:solidFill>
                  <a:srgbClr val="00007F"/>
                </a:solidFill>
                <a:latin typeface="Trebuchet MS"/>
                <a:cs typeface="Trebuchet MS"/>
              </a:rPr>
              <a:t>C	C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14" name="object 17">
            <a:extLst>
              <a:ext uri="{FF2B5EF4-FFF2-40B4-BE49-F238E27FC236}">
                <a16:creationId xmlns:a16="http://schemas.microsoft.com/office/drawing/2014/main" id="{3E41B7AC-2E67-9548-9D45-C111FA7A5102}"/>
              </a:ext>
            </a:extLst>
          </p:cNvPr>
          <p:cNvSpPr/>
          <p:nvPr/>
        </p:nvSpPr>
        <p:spPr>
          <a:xfrm>
            <a:off x="1175281" y="42534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0"/>
                </a:moveTo>
                <a:lnTo>
                  <a:pt x="370283" y="2824"/>
                </a:lnTo>
                <a:lnTo>
                  <a:pt x="323105" y="11085"/>
                </a:lnTo>
                <a:lnTo>
                  <a:pt x="277882" y="24467"/>
                </a:lnTo>
                <a:lnTo>
                  <a:pt x="234931" y="42654"/>
                </a:lnTo>
                <a:lnTo>
                  <a:pt x="194568" y="65328"/>
                </a:lnTo>
                <a:lnTo>
                  <a:pt x="157109" y="92173"/>
                </a:lnTo>
                <a:lnTo>
                  <a:pt x="122872" y="122872"/>
                </a:lnTo>
                <a:lnTo>
                  <a:pt x="92173" y="157109"/>
                </a:lnTo>
                <a:lnTo>
                  <a:pt x="65328" y="194568"/>
                </a:lnTo>
                <a:lnTo>
                  <a:pt x="42654" y="234931"/>
                </a:lnTo>
                <a:lnTo>
                  <a:pt x="24467" y="277882"/>
                </a:lnTo>
                <a:lnTo>
                  <a:pt x="11085" y="323105"/>
                </a:lnTo>
                <a:lnTo>
                  <a:pt x="2824" y="370283"/>
                </a:lnTo>
                <a:lnTo>
                  <a:pt x="0" y="419100"/>
                </a:lnTo>
                <a:lnTo>
                  <a:pt x="2824" y="467916"/>
                </a:lnTo>
                <a:lnTo>
                  <a:pt x="11085" y="515094"/>
                </a:lnTo>
                <a:lnTo>
                  <a:pt x="24467" y="560317"/>
                </a:lnTo>
                <a:lnTo>
                  <a:pt x="42654" y="603268"/>
                </a:lnTo>
                <a:lnTo>
                  <a:pt x="65328" y="643631"/>
                </a:lnTo>
                <a:lnTo>
                  <a:pt x="92173" y="681090"/>
                </a:lnTo>
                <a:lnTo>
                  <a:pt x="122872" y="715327"/>
                </a:lnTo>
                <a:lnTo>
                  <a:pt x="157109" y="746026"/>
                </a:lnTo>
                <a:lnTo>
                  <a:pt x="194568" y="772871"/>
                </a:lnTo>
                <a:lnTo>
                  <a:pt x="234931" y="795545"/>
                </a:lnTo>
                <a:lnTo>
                  <a:pt x="277882" y="813732"/>
                </a:lnTo>
                <a:lnTo>
                  <a:pt x="323105" y="827114"/>
                </a:lnTo>
                <a:lnTo>
                  <a:pt x="370283" y="835375"/>
                </a:lnTo>
                <a:lnTo>
                  <a:pt x="419100" y="838200"/>
                </a:lnTo>
                <a:lnTo>
                  <a:pt x="467916" y="835375"/>
                </a:lnTo>
                <a:lnTo>
                  <a:pt x="515094" y="827114"/>
                </a:lnTo>
                <a:lnTo>
                  <a:pt x="560317" y="813732"/>
                </a:lnTo>
                <a:lnTo>
                  <a:pt x="603268" y="795545"/>
                </a:lnTo>
                <a:lnTo>
                  <a:pt x="643631" y="772871"/>
                </a:lnTo>
                <a:lnTo>
                  <a:pt x="681090" y="746026"/>
                </a:lnTo>
                <a:lnTo>
                  <a:pt x="715327" y="715327"/>
                </a:lnTo>
                <a:lnTo>
                  <a:pt x="746026" y="681090"/>
                </a:lnTo>
                <a:lnTo>
                  <a:pt x="772871" y="643631"/>
                </a:lnTo>
                <a:lnTo>
                  <a:pt x="795545" y="603268"/>
                </a:lnTo>
                <a:lnTo>
                  <a:pt x="813732" y="560317"/>
                </a:lnTo>
                <a:lnTo>
                  <a:pt x="827114" y="515094"/>
                </a:lnTo>
                <a:lnTo>
                  <a:pt x="835375" y="467916"/>
                </a:lnTo>
                <a:lnTo>
                  <a:pt x="838200" y="419100"/>
                </a:lnTo>
                <a:lnTo>
                  <a:pt x="835375" y="370283"/>
                </a:lnTo>
                <a:lnTo>
                  <a:pt x="827114" y="323105"/>
                </a:lnTo>
                <a:lnTo>
                  <a:pt x="813732" y="277882"/>
                </a:lnTo>
                <a:lnTo>
                  <a:pt x="795545" y="234931"/>
                </a:lnTo>
                <a:lnTo>
                  <a:pt x="772871" y="194568"/>
                </a:lnTo>
                <a:lnTo>
                  <a:pt x="746026" y="157109"/>
                </a:lnTo>
                <a:lnTo>
                  <a:pt x="715327" y="122872"/>
                </a:lnTo>
                <a:lnTo>
                  <a:pt x="681090" y="92173"/>
                </a:lnTo>
                <a:lnTo>
                  <a:pt x="643631" y="65328"/>
                </a:lnTo>
                <a:lnTo>
                  <a:pt x="603268" y="42654"/>
                </a:lnTo>
                <a:lnTo>
                  <a:pt x="560317" y="24467"/>
                </a:lnTo>
                <a:lnTo>
                  <a:pt x="515094" y="11085"/>
                </a:lnTo>
                <a:lnTo>
                  <a:pt x="467916" y="2824"/>
                </a:lnTo>
                <a:lnTo>
                  <a:pt x="419100" y="0"/>
                </a:lnTo>
                <a:close/>
              </a:path>
            </a:pathLst>
          </a:custGeom>
          <a:solidFill>
            <a:srgbClr val="CC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8">
            <a:extLst>
              <a:ext uri="{FF2B5EF4-FFF2-40B4-BE49-F238E27FC236}">
                <a16:creationId xmlns:a16="http://schemas.microsoft.com/office/drawing/2014/main" id="{4D0B4D19-A8D3-0643-B2CE-3EF3F06F6737}"/>
              </a:ext>
            </a:extLst>
          </p:cNvPr>
          <p:cNvSpPr/>
          <p:nvPr/>
        </p:nvSpPr>
        <p:spPr>
          <a:xfrm>
            <a:off x="1175281" y="42534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838200"/>
                </a:moveTo>
                <a:lnTo>
                  <a:pt x="370283" y="835375"/>
                </a:lnTo>
                <a:lnTo>
                  <a:pt x="323105" y="827114"/>
                </a:lnTo>
                <a:lnTo>
                  <a:pt x="277882" y="813732"/>
                </a:lnTo>
                <a:lnTo>
                  <a:pt x="234931" y="795545"/>
                </a:lnTo>
                <a:lnTo>
                  <a:pt x="194568" y="772871"/>
                </a:lnTo>
                <a:lnTo>
                  <a:pt x="157109" y="746026"/>
                </a:lnTo>
                <a:lnTo>
                  <a:pt x="122872" y="715327"/>
                </a:lnTo>
                <a:lnTo>
                  <a:pt x="92173" y="681090"/>
                </a:lnTo>
                <a:lnTo>
                  <a:pt x="65328" y="643631"/>
                </a:lnTo>
                <a:lnTo>
                  <a:pt x="42654" y="603268"/>
                </a:lnTo>
                <a:lnTo>
                  <a:pt x="24467" y="560317"/>
                </a:lnTo>
                <a:lnTo>
                  <a:pt x="11085" y="515094"/>
                </a:lnTo>
                <a:lnTo>
                  <a:pt x="2824" y="467916"/>
                </a:lnTo>
                <a:lnTo>
                  <a:pt x="0" y="419100"/>
                </a:lnTo>
                <a:lnTo>
                  <a:pt x="2824" y="370283"/>
                </a:lnTo>
                <a:lnTo>
                  <a:pt x="11085" y="323105"/>
                </a:lnTo>
                <a:lnTo>
                  <a:pt x="24467" y="277882"/>
                </a:lnTo>
                <a:lnTo>
                  <a:pt x="42654" y="234931"/>
                </a:lnTo>
                <a:lnTo>
                  <a:pt x="65328" y="194568"/>
                </a:lnTo>
                <a:lnTo>
                  <a:pt x="92173" y="157109"/>
                </a:lnTo>
                <a:lnTo>
                  <a:pt x="122872" y="122872"/>
                </a:lnTo>
                <a:lnTo>
                  <a:pt x="157109" y="92173"/>
                </a:lnTo>
                <a:lnTo>
                  <a:pt x="194568" y="65328"/>
                </a:lnTo>
                <a:lnTo>
                  <a:pt x="234931" y="42654"/>
                </a:lnTo>
                <a:lnTo>
                  <a:pt x="277882" y="24467"/>
                </a:lnTo>
                <a:lnTo>
                  <a:pt x="323105" y="11085"/>
                </a:lnTo>
                <a:lnTo>
                  <a:pt x="370283" y="2824"/>
                </a:lnTo>
                <a:lnTo>
                  <a:pt x="419100" y="0"/>
                </a:lnTo>
                <a:lnTo>
                  <a:pt x="467916" y="2824"/>
                </a:lnTo>
                <a:lnTo>
                  <a:pt x="515094" y="11085"/>
                </a:lnTo>
                <a:lnTo>
                  <a:pt x="560317" y="24467"/>
                </a:lnTo>
                <a:lnTo>
                  <a:pt x="603268" y="42654"/>
                </a:lnTo>
                <a:lnTo>
                  <a:pt x="643631" y="65328"/>
                </a:lnTo>
                <a:lnTo>
                  <a:pt x="681090" y="92173"/>
                </a:lnTo>
                <a:lnTo>
                  <a:pt x="715327" y="122872"/>
                </a:lnTo>
                <a:lnTo>
                  <a:pt x="746026" y="157109"/>
                </a:lnTo>
                <a:lnTo>
                  <a:pt x="772871" y="194568"/>
                </a:lnTo>
                <a:lnTo>
                  <a:pt x="795545" y="234931"/>
                </a:lnTo>
                <a:lnTo>
                  <a:pt x="813732" y="277882"/>
                </a:lnTo>
                <a:lnTo>
                  <a:pt x="827114" y="323105"/>
                </a:lnTo>
                <a:lnTo>
                  <a:pt x="835375" y="370283"/>
                </a:lnTo>
                <a:lnTo>
                  <a:pt x="838200" y="419100"/>
                </a:lnTo>
                <a:lnTo>
                  <a:pt x="835375" y="467916"/>
                </a:lnTo>
                <a:lnTo>
                  <a:pt x="827114" y="515094"/>
                </a:lnTo>
                <a:lnTo>
                  <a:pt x="813732" y="560317"/>
                </a:lnTo>
                <a:lnTo>
                  <a:pt x="795545" y="603268"/>
                </a:lnTo>
                <a:lnTo>
                  <a:pt x="772871" y="643631"/>
                </a:lnTo>
                <a:lnTo>
                  <a:pt x="746026" y="681090"/>
                </a:lnTo>
                <a:lnTo>
                  <a:pt x="715327" y="715327"/>
                </a:lnTo>
                <a:lnTo>
                  <a:pt x="681090" y="746026"/>
                </a:lnTo>
                <a:lnTo>
                  <a:pt x="643631" y="772871"/>
                </a:lnTo>
                <a:lnTo>
                  <a:pt x="603268" y="795545"/>
                </a:lnTo>
                <a:lnTo>
                  <a:pt x="560317" y="813732"/>
                </a:lnTo>
                <a:lnTo>
                  <a:pt x="515094" y="827114"/>
                </a:lnTo>
                <a:lnTo>
                  <a:pt x="467916" y="835375"/>
                </a:lnTo>
                <a:lnTo>
                  <a:pt x="419100" y="83820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9">
            <a:extLst>
              <a:ext uri="{FF2B5EF4-FFF2-40B4-BE49-F238E27FC236}">
                <a16:creationId xmlns:a16="http://schemas.microsoft.com/office/drawing/2014/main" id="{0B7FD6B9-C13C-0D4D-A8AB-C84D1FC5CAA2}"/>
              </a:ext>
            </a:extLst>
          </p:cNvPr>
          <p:cNvSpPr txBox="1"/>
          <p:nvPr/>
        </p:nvSpPr>
        <p:spPr>
          <a:xfrm>
            <a:off x="1461031" y="4416037"/>
            <a:ext cx="118300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26465" algn="l"/>
              </a:tabLst>
            </a:pPr>
            <a:r>
              <a:rPr sz="3200">
                <a:solidFill>
                  <a:srgbClr val="00007F"/>
                </a:solidFill>
                <a:latin typeface="Trebuchet MS"/>
                <a:cs typeface="Trebuchet MS"/>
              </a:rPr>
              <a:t>C	C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18" name="object 20">
            <a:extLst>
              <a:ext uri="{FF2B5EF4-FFF2-40B4-BE49-F238E27FC236}">
                <a16:creationId xmlns:a16="http://schemas.microsoft.com/office/drawing/2014/main" id="{8CE24784-3478-614A-A663-0B9DF8AC2683}"/>
              </a:ext>
            </a:extLst>
          </p:cNvPr>
          <p:cNvSpPr/>
          <p:nvPr/>
        </p:nvSpPr>
        <p:spPr>
          <a:xfrm>
            <a:off x="1632481" y="47868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0"/>
                </a:moveTo>
                <a:lnTo>
                  <a:pt x="370283" y="2806"/>
                </a:lnTo>
                <a:lnTo>
                  <a:pt x="323105" y="11019"/>
                </a:lnTo>
                <a:lnTo>
                  <a:pt x="277882" y="24330"/>
                </a:lnTo>
                <a:lnTo>
                  <a:pt x="234931" y="42432"/>
                </a:lnTo>
                <a:lnTo>
                  <a:pt x="194568" y="65015"/>
                </a:lnTo>
                <a:lnTo>
                  <a:pt x="157109" y="91773"/>
                </a:lnTo>
                <a:lnTo>
                  <a:pt x="122872" y="122396"/>
                </a:lnTo>
                <a:lnTo>
                  <a:pt x="92173" y="156576"/>
                </a:lnTo>
                <a:lnTo>
                  <a:pt x="65328" y="194005"/>
                </a:lnTo>
                <a:lnTo>
                  <a:pt x="42654" y="234376"/>
                </a:lnTo>
                <a:lnTo>
                  <a:pt x="24467" y="277378"/>
                </a:lnTo>
                <a:lnTo>
                  <a:pt x="11085" y="322705"/>
                </a:lnTo>
                <a:lnTo>
                  <a:pt x="2824" y="370049"/>
                </a:lnTo>
                <a:lnTo>
                  <a:pt x="0" y="419100"/>
                </a:lnTo>
                <a:lnTo>
                  <a:pt x="2824" y="467916"/>
                </a:lnTo>
                <a:lnTo>
                  <a:pt x="11085" y="515094"/>
                </a:lnTo>
                <a:lnTo>
                  <a:pt x="24467" y="560317"/>
                </a:lnTo>
                <a:lnTo>
                  <a:pt x="42654" y="603268"/>
                </a:lnTo>
                <a:lnTo>
                  <a:pt x="65328" y="643631"/>
                </a:lnTo>
                <a:lnTo>
                  <a:pt x="92173" y="681090"/>
                </a:lnTo>
                <a:lnTo>
                  <a:pt x="122872" y="715327"/>
                </a:lnTo>
                <a:lnTo>
                  <a:pt x="157109" y="746026"/>
                </a:lnTo>
                <a:lnTo>
                  <a:pt x="194568" y="772871"/>
                </a:lnTo>
                <a:lnTo>
                  <a:pt x="234931" y="795545"/>
                </a:lnTo>
                <a:lnTo>
                  <a:pt x="277882" y="813732"/>
                </a:lnTo>
                <a:lnTo>
                  <a:pt x="323105" y="827114"/>
                </a:lnTo>
                <a:lnTo>
                  <a:pt x="370283" y="835375"/>
                </a:lnTo>
                <a:lnTo>
                  <a:pt x="419100" y="838200"/>
                </a:lnTo>
                <a:lnTo>
                  <a:pt x="467916" y="835375"/>
                </a:lnTo>
                <a:lnTo>
                  <a:pt x="515094" y="827114"/>
                </a:lnTo>
                <a:lnTo>
                  <a:pt x="560317" y="813732"/>
                </a:lnTo>
                <a:lnTo>
                  <a:pt x="603268" y="795545"/>
                </a:lnTo>
                <a:lnTo>
                  <a:pt x="643631" y="772871"/>
                </a:lnTo>
                <a:lnTo>
                  <a:pt x="681090" y="746026"/>
                </a:lnTo>
                <a:lnTo>
                  <a:pt x="715327" y="715327"/>
                </a:lnTo>
                <a:lnTo>
                  <a:pt x="746026" y="681090"/>
                </a:lnTo>
                <a:lnTo>
                  <a:pt x="772871" y="643631"/>
                </a:lnTo>
                <a:lnTo>
                  <a:pt x="795545" y="603268"/>
                </a:lnTo>
                <a:lnTo>
                  <a:pt x="813732" y="560317"/>
                </a:lnTo>
                <a:lnTo>
                  <a:pt x="827114" y="515094"/>
                </a:lnTo>
                <a:lnTo>
                  <a:pt x="835375" y="467916"/>
                </a:lnTo>
                <a:lnTo>
                  <a:pt x="838200" y="419100"/>
                </a:lnTo>
                <a:lnTo>
                  <a:pt x="835375" y="370049"/>
                </a:lnTo>
                <a:lnTo>
                  <a:pt x="827114" y="322705"/>
                </a:lnTo>
                <a:lnTo>
                  <a:pt x="813732" y="277378"/>
                </a:lnTo>
                <a:lnTo>
                  <a:pt x="795545" y="234376"/>
                </a:lnTo>
                <a:lnTo>
                  <a:pt x="772871" y="194005"/>
                </a:lnTo>
                <a:lnTo>
                  <a:pt x="746026" y="156576"/>
                </a:lnTo>
                <a:lnTo>
                  <a:pt x="715327" y="122396"/>
                </a:lnTo>
                <a:lnTo>
                  <a:pt x="681090" y="91773"/>
                </a:lnTo>
                <a:lnTo>
                  <a:pt x="643631" y="65015"/>
                </a:lnTo>
                <a:lnTo>
                  <a:pt x="603268" y="42432"/>
                </a:lnTo>
                <a:lnTo>
                  <a:pt x="560317" y="24330"/>
                </a:lnTo>
                <a:lnTo>
                  <a:pt x="515094" y="11019"/>
                </a:lnTo>
                <a:lnTo>
                  <a:pt x="467916" y="2806"/>
                </a:lnTo>
                <a:lnTo>
                  <a:pt x="419100" y="0"/>
                </a:lnTo>
                <a:close/>
              </a:path>
            </a:pathLst>
          </a:custGeom>
          <a:solidFill>
            <a:srgbClr val="CC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1">
            <a:extLst>
              <a:ext uri="{FF2B5EF4-FFF2-40B4-BE49-F238E27FC236}">
                <a16:creationId xmlns:a16="http://schemas.microsoft.com/office/drawing/2014/main" id="{6F10A72B-84A9-6E46-96D7-73259C6861F3}"/>
              </a:ext>
            </a:extLst>
          </p:cNvPr>
          <p:cNvSpPr/>
          <p:nvPr/>
        </p:nvSpPr>
        <p:spPr>
          <a:xfrm>
            <a:off x="1632481" y="4786878"/>
            <a:ext cx="838200" cy="838200"/>
          </a:xfrm>
          <a:custGeom>
            <a:avLst/>
            <a:gdLst/>
            <a:ahLst/>
            <a:cxnLst/>
            <a:rect l="l" t="t" r="r" b="b"/>
            <a:pathLst>
              <a:path w="838200" h="838200">
                <a:moveTo>
                  <a:pt x="419100" y="838200"/>
                </a:moveTo>
                <a:lnTo>
                  <a:pt x="370283" y="835375"/>
                </a:lnTo>
                <a:lnTo>
                  <a:pt x="323105" y="827114"/>
                </a:lnTo>
                <a:lnTo>
                  <a:pt x="277882" y="813732"/>
                </a:lnTo>
                <a:lnTo>
                  <a:pt x="234931" y="795545"/>
                </a:lnTo>
                <a:lnTo>
                  <a:pt x="194568" y="772871"/>
                </a:lnTo>
                <a:lnTo>
                  <a:pt x="157109" y="746026"/>
                </a:lnTo>
                <a:lnTo>
                  <a:pt x="122872" y="715327"/>
                </a:lnTo>
                <a:lnTo>
                  <a:pt x="92173" y="681090"/>
                </a:lnTo>
                <a:lnTo>
                  <a:pt x="65328" y="643631"/>
                </a:lnTo>
                <a:lnTo>
                  <a:pt x="42654" y="603268"/>
                </a:lnTo>
                <a:lnTo>
                  <a:pt x="24467" y="560317"/>
                </a:lnTo>
                <a:lnTo>
                  <a:pt x="11085" y="515094"/>
                </a:lnTo>
                <a:lnTo>
                  <a:pt x="2824" y="467916"/>
                </a:lnTo>
                <a:lnTo>
                  <a:pt x="0" y="419100"/>
                </a:lnTo>
                <a:lnTo>
                  <a:pt x="2824" y="370049"/>
                </a:lnTo>
                <a:lnTo>
                  <a:pt x="11085" y="322705"/>
                </a:lnTo>
                <a:lnTo>
                  <a:pt x="24467" y="277378"/>
                </a:lnTo>
                <a:lnTo>
                  <a:pt x="42654" y="234376"/>
                </a:lnTo>
                <a:lnTo>
                  <a:pt x="65328" y="194005"/>
                </a:lnTo>
                <a:lnTo>
                  <a:pt x="92173" y="156576"/>
                </a:lnTo>
                <a:lnTo>
                  <a:pt x="122872" y="122396"/>
                </a:lnTo>
                <a:lnTo>
                  <a:pt x="157109" y="91773"/>
                </a:lnTo>
                <a:lnTo>
                  <a:pt x="194568" y="65015"/>
                </a:lnTo>
                <a:lnTo>
                  <a:pt x="234931" y="42432"/>
                </a:lnTo>
                <a:lnTo>
                  <a:pt x="277882" y="24330"/>
                </a:lnTo>
                <a:lnTo>
                  <a:pt x="323105" y="11019"/>
                </a:lnTo>
                <a:lnTo>
                  <a:pt x="370283" y="2806"/>
                </a:lnTo>
                <a:lnTo>
                  <a:pt x="419100" y="0"/>
                </a:lnTo>
                <a:lnTo>
                  <a:pt x="467916" y="2806"/>
                </a:lnTo>
                <a:lnTo>
                  <a:pt x="515094" y="11019"/>
                </a:lnTo>
                <a:lnTo>
                  <a:pt x="560317" y="24330"/>
                </a:lnTo>
                <a:lnTo>
                  <a:pt x="603268" y="42432"/>
                </a:lnTo>
                <a:lnTo>
                  <a:pt x="643631" y="65015"/>
                </a:lnTo>
                <a:lnTo>
                  <a:pt x="681090" y="91773"/>
                </a:lnTo>
                <a:lnTo>
                  <a:pt x="715327" y="122396"/>
                </a:lnTo>
                <a:lnTo>
                  <a:pt x="746026" y="156576"/>
                </a:lnTo>
                <a:lnTo>
                  <a:pt x="772871" y="194005"/>
                </a:lnTo>
                <a:lnTo>
                  <a:pt x="795545" y="234376"/>
                </a:lnTo>
                <a:lnTo>
                  <a:pt x="813732" y="277378"/>
                </a:lnTo>
                <a:lnTo>
                  <a:pt x="827114" y="322705"/>
                </a:lnTo>
                <a:lnTo>
                  <a:pt x="835375" y="370049"/>
                </a:lnTo>
                <a:lnTo>
                  <a:pt x="838200" y="419100"/>
                </a:lnTo>
                <a:lnTo>
                  <a:pt x="835375" y="467916"/>
                </a:lnTo>
                <a:lnTo>
                  <a:pt x="827114" y="515094"/>
                </a:lnTo>
                <a:lnTo>
                  <a:pt x="813732" y="560317"/>
                </a:lnTo>
                <a:lnTo>
                  <a:pt x="795545" y="603268"/>
                </a:lnTo>
                <a:lnTo>
                  <a:pt x="772871" y="643631"/>
                </a:lnTo>
                <a:lnTo>
                  <a:pt x="746026" y="681090"/>
                </a:lnTo>
                <a:lnTo>
                  <a:pt x="715327" y="715327"/>
                </a:lnTo>
                <a:lnTo>
                  <a:pt x="681090" y="746026"/>
                </a:lnTo>
                <a:lnTo>
                  <a:pt x="643631" y="772871"/>
                </a:lnTo>
                <a:lnTo>
                  <a:pt x="603268" y="795545"/>
                </a:lnTo>
                <a:lnTo>
                  <a:pt x="560317" y="813732"/>
                </a:lnTo>
                <a:lnTo>
                  <a:pt x="515094" y="827114"/>
                </a:lnTo>
                <a:lnTo>
                  <a:pt x="467916" y="835375"/>
                </a:lnTo>
                <a:lnTo>
                  <a:pt x="419100" y="838200"/>
                </a:lnTo>
                <a:close/>
              </a:path>
            </a:pathLst>
          </a:custGeom>
          <a:ln w="93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2">
            <a:extLst>
              <a:ext uri="{FF2B5EF4-FFF2-40B4-BE49-F238E27FC236}">
                <a16:creationId xmlns:a16="http://schemas.microsoft.com/office/drawing/2014/main" id="{A6EC8A11-B6CF-814F-9A1A-0E8F5C4200B2}"/>
              </a:ext>
            </a:extLst>
          </p:cNvPr>
          <p:cNvSpPr txBox="1"/>
          <p:nvPr/>
        </p:nvSpPr>
        <p:spPr>
          <a:xfrm>
            <a:off x="1918231" y="4949437"/>
            <a:ext cx="26860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>
                <a:solidFill>
                  <a:srgbClr val="00007F"/>
                </a:solidFill>
                <a:latin typeface="Trebuchet MS"/>
                <a:cs typeface="Trebuchet MS"/>
              </a:rPr>
              <a:t>C</a:t>
            </a:r>
            <a:endParaRPr sz="320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71554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mage result for hotel">
            <a:extLst>
              <a:ext uri="{FF2B5EF4-FFF2-40B4-BE49-F238E27FC236}">
                <a16:creationId xmlns:a16="http://schemas.microsoft.com/office/drawing/2014/main" id="{2FCDA424-AA05-3742-8421-1A7241C262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4" r="11" b="2"/>
          <a:stretch/>
        </p:blipFill>
        <p:spPr bwMode="auto">
          <a:xfrm>
            <a:off x="6089904" y="-315276"/>
            <a:ext cx="6261330" cy="3932313"/>
          </a:xfrm>
          <a:prstGeom prst="rect">
            <a:avLst/>
          </a:prstGeom>
          <a:noFill/>
          <a:effectLst>
            <a:softEdge rad="533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A group of people in a large room&#10;&#10;Description generated with very high confidence">
            <a:extLst>
              <a:ext uri="{FF2B5EF4-FFF2-40B4-BE49-F238E27FC236}">
                <a16:creationId xmlns:a16="http://schemas.microsoft.com/office/drawing/2014/main" id="{5B256197-39F6-487C-873C-91118E8AEB7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0268" r="-1" b="-1"/>
          <a:stretch/>
        </p:blipFill>
        <p:spPr>
          <a:xfrm>
            <a:off x="5759225" y="2990375"/>
            <a:ext cx="6263640" cy="4215384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2901FED-4FC9-4ED5-8123-C98BCD1616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ABC279-1DAA-47D7-B78C-CC6A26F30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262" y="798445"/>
            <a:ext cx="2877070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0000"/>
                </a:solidFill>
                <a:latin typeface="Arial"/>
                <a:cs typeface="Arial"/>
              </a:rPr>
              <a:t>Introduction</a:t>
            </a:r>
            <a:r>
              <a:rPr lang="en-US" sz="4000">
                <a:solidFill>
                  <a:srgbClr val="000000"/>
                </a:solidFill>
                <a:latin typeface="Arial"/>
                <a:cs typeface="Arial"/>
              </a:rPr>
              <a:t> </a:t>
            </a:r>
            <a:endParaRPr lang="en-US" sz="4000" kern="12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F5CADD-E9A5-448C-9E4E-E72C9D2019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4318" y="2099615"/>
            <a:ext cx="5134316" cy="449332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>
                <a:solidFill>
                  <a:srgbClr val="000000"/>
                </a:solidFill>
                <a:latin typeface="Arial"/>
                <a:cs typeface="Arial"/>
              </a:rPr>
              <a:t>We are planning to open a hotel at Japan, one of the fastest growing economic market in the globe. The name of our hotel business is “Mount Fuji Hotel” which is a family owned business. The Hotel business often face the recession of any country. The increase amount of customer is the base of opening a hotel in Japan city. The location will be in the middle of Japan. </a:t>
            </a:r>
            <a:endParaRPr lang="en-US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400">
              <a:solidFill>
                <a:srgbClr val="000000"/>
              </a:solidFill>
              <a:latin typeface="Arial"/>
              <a:cs typeface="Arial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0675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A group of people standing on top of a wooden fence&#10;&#10;Description generated with high confidence">
            <a:extLst>
              <a:ext uri="{FF2B5EF4-FFF2-40B4-BE49-F238E27FC236}">
                <a16:creationId xmlns:a16="http://schemas.microsoft.com/office/drawing/2014/main" id="{0A92F4C5-CD74-4E96-9D8B-B81267943EA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034" b="5731"/>
          <a:stretch/>
        </p:blipFill>
        <p:spPr>
          <a:xfrm>
            <a:off x="-1" y="38778"/>
            <a:ext cx="12192000" cy="6857990"/>
          </a:xfrm>
          <a:prstGeom prst="rect">
            <a:avLst/>
          </a:prstGeom>
        </p:spPr>
      </p:pic>
      <p:sp>
        <p:nvSpPr>
          <p:cNvPr id="1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F68B66-6382-460B-ABF6-92386532E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564" y="1757118"/>
            <a:ext cx="4606012" cy="73796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2400" b="1" spc="-10">
                <a:solidFill>
                  <a:srgbClr val="FF0000"/>
                </a:solidFill>
                <a:latin typeface="Arial"/>
                <a:cs typeface="Arial"/>
              </a:rPr>
              <a:t>Strategic  M</a:t>
            </a:r>
            <a:r>
              <a:rPr lang="en-GB" sz="2400" b="1" spc="-5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lang="en-GB" sz="2400" b="1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lang="en-GB" sz="2400" b="1" spc="-5">
                <a:solidFill>
                  <a:srgbClr val="FF0000"/>
                </a:solidFill>
                <a:latin typeface="Arial"/>
                <a:cs typeface="Arial"/>
              </a:rPr>
              <a:t>k</a:t>
            </a:r>
            <a:r>
              <a:rPr lang="en-GB" sz="2400" b="1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lang="en-GB" sz="2400" b="1" spc="-10">
                <a:solidFill>
                  <a:srgbClr val="FF0000"/>
                </a:solidFill>
                <a:latin typeface="Arial"/>
                <a:cs typeface="Arial"/>
              </a:rPr>
              <a:t>ti</a:t>
            </a:r>
            <a:r>
              <a:rPr lang="en-GB" sz="2400" b="1" spc="-5">
                <a:solidFill>
                  <a:srgbClr val="FF0000"/>
                </a:solidFill>
                <a:latin typeface="Arial"/>
                <a:cs typeface="Arial"/>
              </a:rPr>
              <a:t>ng  Plan</a:t>
            </a:r>
            <a:br>
              <a:rPr lang="en-GB" sz="2400" b="1" spc="-5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kern="0">
                <a:solidFill>
                  <a:srgbClr val="FF0000"/>
                </a:solidFill>
                <a:latin typeface="Arial"/>
                <a:cs typeface="Arial"/>
              </a:rPr>
              <a:t>“Mount Fuji Hotel”</a:t>
            </a:r>
            <a:br>
              <a:rPr lang="en-GB" sz="2800">
                <a:latin typeface="Trebuchet MS" panose="020B0603020202020204" pitchFamily="34" charset="0"/>
                <a:cs typeface="Trebuchet MS"/>
              </a:rPr>
            </a:br>
            <a:endParaRPr lang="en-US" sz="280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65984C-CAC1-4B81-A2FC-D63009D8D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3169" y="2428850"/>
            <a:ext cx="5240671" cy="3474106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603250" indent="-133985">
              <a:lnSpc>
                <a:spcPct val="100000"/>
              </a:lnSpc>
              <a:spcBef>
                <a:spcPts val="100"/>
              </a:spcBef>
              <a:buSzPct val="95000"/>
              <a:buChar char="•"/>
              <a:tabLst>
                <a:tab pos="603885" algn="l"/>
              </a:tabLst>
            </a:pPr>
            <a:endParaRPr lang="en-GB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3250" indent="-133985">
              <a:lnSpc>
                <a:spcPct val="100000"/>
              </a:lnSpc>
              <a:spcBef>
                <a:spcPts val="100"/>
              </a:spcBef>
              <a:buSzPct val="95000"/>
              <a:buChar char="•"/>
              <a:tabLst>
                <a:tab pos="603885" algn="l"/>
              </a:tabLst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9265">
              <a:lnSpc>
                <a:spcPct val="100000"/>
              </a:lnSpc>
              <a:spcBef>
                <a:spcPts val="100"/>
              </a:spcBef>
              <a:buSzPct val="95000"/>
              <a:tabLst>
                <a:tab pos="603885" algn="l"/>
              </a:tabLst>
            </a:pPr>
            <a:r>
              <a:rPr lang="en-GB" spc="-5" dirty="0">
                <a:latin typeface="Arial"/>
                <a:cs typeface="Arial"/>
              </a:rPr>
              <a:t>Environment</a:t>
            </a:r>
          </a:p>
          <a:p>
            <a:pPr marL="603250" indent="-133985">
              <a:lnSpc>
                <a:spcPct val="100000"/>
              </a:lnSpc>
              <a:spcBef>
                <a:spcPts val="100"/>
              </a:spcBef>
              <a:buSzPct val="95000"/>
              <a:buChar char="•"/>
              <a:tabLst>
                <a:tab pos="603885" algn="l"/>
              </a:tabLst>
            </a:pPr>
            <a:r>
              <a:rPr lang="en-GB" dirty="0">
                <a:latin typeface="Arial"/>
                <a:cs typeface="Arial"/>
              </a:rPr>
              <a:t>What </a:t>
            </a:r>
            <a:r>
              <a:rPr lang="en-GB" spc="-5" dirty="0">
                <a:latin typeface="Arial"/>
                <a:cs typeface="Arial"/>
              </a:rPr>
              <a:t>is</a:t>
            </a:r>
            <a:r>
              <a:rPr lang="en-GB" spc="-15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happening?</a:t>
            </a:r>
            <a:endParaRPr lang="en-GB" dirty="0">
              <a:latin typeface="Arial"/>
              <a:cs typeface="Arial"/>
            </a:endParaRPr>
          </a:p>
          <a:p>
            <a:pPr marL="603250" indent="-133985">
              <a:lnSpc>
                <a:spcPct val="100000"/>
              </a:lnSpc>
              <a:buSzPct val="95000"/>
              <a:buChar char="•"/>
              <a:tabLst>
                <a:tab pos="603885" algn="l"/>
              </a:tabLst>
            </a:pPr>
            <a:r>
              <a:rPr lang="en-GB" dirty="0">
                <a:latin typeface="Arial"/>
                <a:cs typeface="Arial"/>
              </a:rPr>
              <a:t>How does it affect</a:t>
            </a:r>
            <a:r>
              <a:rPr lang="en-GB" spc="-45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us?</a:t>
            </a:r>
            <a:endParaRPr lang="en-GB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lang="en-GB" spc="-5" dirty="0">
                <a:latin typeface="Arial"/>
                <a:cs typeface="Arial"/>
              </a:rPr>
              <a:t>Customer</a:t>
            </a:r>
            <a:r>
              <a:rPr lang="en-GB" spc="-20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Needs</a:t>
            </a:r>
            <a:endParaRPr lang="en-GB" dirty="0">
              <a:latin typeface="Arial"/>
              <a:cs typeface="Arial"/>
            </a:endParaRPr>
          </a:p>
          <a:p>
            <a:pPr marL="603250" indent="-133985">
              <a:lnSpc>
                <a:spcPct val="100000"/>
              </a:lnSpc>
              <a:buSzPct val="95000"/>
              <a:buChar char="•"/>
              <a:tabLst>
                <a:tab pos="603885" algn="l"/>
              </a:tabLst>
            </a:pPr>
            <a:r>
              <a:rPr lang="en-GB" dirty="0">
                <a:latin typeface="Arial"/>
                <a:cs typeface="Arial"/>
              </a:rPr>
              <a:t>What </a:t>
            </a:r>
            <a:r>
              <a:rPr lang="en-GB" spc="-5" dirty="0">
                <a:latin typeface="Arial"/>
                <a:cs typeface="Arial"/>
              </a:rPr>
              <a:t>are</a:t>
            </a:r>
            <a:r>
              <a:rPr lang="en-GB" spc="-15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they?</a:t>
            </a:r>
            <a:endParaRPr lang="en-GB" dirty="0">
              <a:latin typeface="Arial"/>
              <a:cs typeface="Arial"/>
            </a:endParaRPr>
          </a:p>
          <a:p>
            <a:pPr marL="603250" indent="-133985">
              <a:lnSpc>
                <a:spcPct val="100000"/>
              </a:lnSpc>
              <a:buSzPct val="95000"/>
              <a:buChar char="•"/>
              <a:tabLst>
                <a:tab pos="603885" algn="l"/>
              </a:tabLst>
            </a:pPr>
            <a:r>
              <a:rPr lang="en-GB" dirty="0">
                <a:latin typeface="Arial"/>
                <a:cs typeface="Arial"/>
              </a:rPr>
              <a:t>How can we satisfy</a:t>
            </a:r>
            <a:r>
              <a:rPr lang="en-GB" spc="-85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them?</a:t>
            </a:r>
            <a:endParaRPr lang="en-GB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lang="en-GB" spc="-5" dirty="0">
                <a:latin typeface="Arial"/>
                <a:cs typeface="Arial"/>
              </a:rPr>
              <a:t>Market</a:t>
            </a:r>
            <a:r>
              <a:rPr lang="en-GB" spc="-95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Segments</a:t>
            </a:r>
            <a:endParaRPr lang="en-GB" dirty="0">
              <a:latin typeface="Arial"/>
              <a:cs typeface="Arial"/>
            </a:endParaRPr>
          </a:p>
          <a:p>
            <a:pPr marL="603250" indent="-133985">
              <a:lnSpc>
                <a:spcPct val="100000"/>
              </a:lnSpc>
              <a:buSzPct val="95000"/>
              <a:buChar char="•"/>
              <a:tabLst>
                <a:tab pos="603885" algn="l"/>
              </a:tabLst>
            </a:pPr>
            <a:r>
              <a:rPr lang="en-GB" dirty="0">
                <a:latin typeface="Arial"/>
                <a:cs typeface="Arial"/>
              </a:rPr>
              <a:t>What </a:t>
            </a:r>
            <a:r>
              <a:rPr lang="en-GB" spc="-5" dirty="0">
                <a:latin typeface="Arial"/>
                <a:cs typeface="Arial"/>
              </a:rPr>
              <a:t>are</a:t>
            </a:r>
            <a:r>
              <a:rPr lang="en-GB" spc="-80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they?</a:t>
            </a:r>
            <a:endParaRPr lang="en-GB" dirty="0">
              <a:latin typeface="Arial"/>
              <a:cs typeface="Arial"/>
            </a:endParaRPr>
          </a:p>
          <a:p>
            <a:pPr marL="603250" indent="-133985">
              <a:lnSpc>
                <a:spcPct val="100000"/>
              </a:lnSpc>
              <a:buSzPct val="95000"/>
              <a:buChar char="•"/>
              <a:tabLst>
                <a:tab pos="603885" algn="l"/>
              </a:tabLst>
            </a:pPr>
            <a:r>
              <a:rPr lang="en-GB" dirty="0">
                <a:latin typeface="Arial"/>
                <a:cs typeface="Arial"/>
              </a:rPr>
              <a:t>Which do we</a:t>
            </a:r>
            <a:r>
              <a:rPr lang="en-GB" spc="-30" dirty="0">
                <a:latin typeface="Arial"/>
                <a:cs typeface="Arial"/>
              </a:rPr>
              <a:t> </a:t>
            </a:r>
            <a:r>
              <a:rPr lang="en-GB" spc="-5" dirty="0">
                <a:latin typeface="Arial"/>
                <a:cs typeface="Arial"/>
              </a:rPr>
              <a:t>target?</a:t>
            </a:r>
            <a:endParaRPr lang="en-GB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90"/>
              </a:spcBef>
            </a:pPr>
            <a:r>
              <a:rPr lang="en-GB" spc="-5" dirty="0">
                <a:latin typeface="Arial"/>
                <a:cs typeface="Arial"/>
              </a:rPr>
              <a:t>Competitive Positioning</a:t>
            </a:r>
          </a:p>
          <a:p>
            <a:pPr marL="812800" lvl="1" indent="-342900">
              <a:spcBef>
                <a:spcPts val="1190"/>
              </a:spcBef>
              <a:buFont typeface="Arial" panose="020B0604020202020204" pitchFamily="34" charset="0"/>
              <a:buChar char="•"/>
            </a:pPr>
            <a:r>
              <a:rPr lang="en-GB" sz="1600" dirty="0">
                <a:latin typeface="Arial"/>
                <a:cs typeface="Arial"/>
              </a:rPr>
              <a:t>Who are</a:t>
            </a:r>
            <a:r>
              <a:rPr lang="en-GB" sz="1600" spc="-15" dirty="0">
                <a:latin typeface="Arial"/>
                <a:cs typeface="Arial"/>
              </a:rPr>
              <a:t> </a:t>
            </a:r>
            <a:r>
              <a:rPr lang="en-GB" sz="1600" spc="-5" dirty="0">
                <a:latin typeface="Arial"/>
                <a:cs typeface="Arial"/>
              </a:rPr>
              <a:t>they?</a:t>
            </a:r>
            <a:endParaRPr lang="en-GB" sz="1600" dirty="0">
              <a:latin typeface="Arial"/>
              <a:cs typeface="Arial"/>
            </a:endParaRPr>
          </a:p>
          <a:p>
            <a:pPr marL="812800" lvl="1" indent="-342900">
              <a:spcBef>
                <a:spcPts val="1190"/>
              </a:spcBef>
              <a:buFont typeface="Arial" panose="020B0604020202020204" pitchFamily="34" charset="0"/>
              <a:buChar char="•"/>
            </a:pPr>
            <a:r>
              <a:rPr lang="en-GB" sz="1600" dirty="0">
                <a:latin typeface="Arial"/>
                <a:cs typeface="Arial"/>
              </a:rPr>
              <a:t>How do we</a:t>
            </a:r>
            <a:r>
              <a:rPr lang="en-GB" sz="1600" spc="-45" dirty="0">
                <a:latin typeface="Arial"/>
                <a:cs typeface="Arial"/>
              </a:rPr>
              <a:t> </a:t>
            </a:r>
            <a:r>
              <a:rPr lang="en-GB" sz="1600" dirty="0">
                <a:latin typeface="Arial"/>
                <a:cs typeface="Arial"/>
              </a:rPr>
              <a:t>compare?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81FCEE-C9BB-4D0C-9517-6C1FDBF25AE1}"/>
              </a:ext>
            </a:extLst>
          </p:cNvPr>
          <p:cNvSpPr txBox="1"/>
          <p:nvPr/>
        </p:nvSpPr>
        <p:spPr>
          <a:xfrm>
            <a:off x="9737481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561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DD1AA-E8BF-47A1-99DC-A4387504F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1481" y="293860"/>
            <a:ext cx="2781199" cy="965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spc="-5">
                <a:solidFill>
                  <a:srgbClr val="FF0000"/>
                </a:solidFill>
                <a:latin typeface="Arial"/>
                <a:cs typeface="Arial"/>
              </a:rPr>
              <a:t>Environment</a:t>
            </a:r>
            <a:endParaRPr lang="en-US" sz="2800">
              <a:solidFill>
                <a:srgbClr val="FF0000"/>
              </a:solidFill>
              <a:latin typeface="Arial"/>
              <a:cs typeface="Arial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DA0955-DCD9-40AB-9925-92E759F39A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5293" y="1589107"/>
            <a:ext cx="5884141" cy="508371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kern="0" spc="-5" dirty="0">
                <a:latin typeface="Arial"/>
                <a:cs typeface="Arial"/>
              </a:rPr>
              <a:t>The environment of Japan is quite economically stable. </a:t>
            </a:r>
            <a:endParaRPr lang="en-US" sz="2400" kern="0" spc="-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kern="0" spc="-5" dirty="0">
                <a:latin typeface="Arial"/>
                <a:cs typeface="Arial"/>
              </a:rPr>
              <a:t>Political times changes in every 4 year.</a:t>
            </a:r>
            <a:endParaRPr lang="en-US" sz="2400" kern="0" spc="-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kern="0" spc="-5" dirty="0">
                <a:latin typeface="Arial"/>
                <a:cs typeface="Arial"/>
              </a:rPr>
              <a:t>The Hotel industry of Japan has increased amount of customer which is concerning. Japan is so concerned about the risking issue which comes under the health and safety legislation issue. </a:t>
            </a:r>
            <a:endParaRPr lang="en-US" sz="2400" kern="0" spc="-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kern="0" dirty="0">
                <a:latin typeface="Arial" panose="020B0604020202020204" pitchFamily="34" charset="0"/>
                <a:cs typeface="Arial" panose="020B0604020202020204" pitchFamily="34" charset="0"/>
              </a:rPr>
              <a:t>Technological factors do not have an powerful impact on the hotel industry.</a:t>
            </a:r>
            <a:endParaRPr lang="en-US" sz="2400" kern="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5600" kern="0" spc="-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1800" kern="0" dirty="0">
              <a:solidFill>
                <a:srgbClr val="002060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pic>
        <p:nvPicPr>
          <p:cNvPr id="5" name="Picture 5" descr="A room filled with furniture and a large window&#10;&#10;Description generated with very high confidence">
            <a:extLst>
              <a:ext uri="{FF2B5EF4-FFF2-40B4-BE49-F238E27FC236}">
                <a16:creationId xmlns:a16="http://schemas.microsoft.com/office/drawing/2014/main" id="{E00D9ABC-9DC0-48F2-8F0D-1EB8E9D122E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391" r="19392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DF1E8BB-943A-B443-853B-2278912C1331}"/>
              </a:ext>
            </a:extLst>
          </p:cNvPr>
          <p:cNvSpPr txBox="1"/>
          <p:nvPr/>
        </p:nvSpPr>
        <p:spPr>
          <a:xfrm flipH="1" flipV="1">
            <a:off x="6185140" y="4311406"/>
            <a:ext cx="487340" cy="61555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defRPr/>
            </a:pP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ker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81308"/>
      </p:ext>
    </p:extLst>
  </p:cSld>
  <p:clrMapOvr>
    <a:masterClrMapping/>
  </p:clrMapOvr>
  <p:transition spd="slow">
    <p:strips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group of people sitting at a zoo&#10;&#10;Description generated with high confidence">
            <a:extLst>
              <a:ext uri="{FF2B5EF4-FFF2-40B4-BE49-F238E27FC236}">
                <a16:creationId xmlns:a16="http://schemas.microsoft.com/office/drawing/2014/main" id="{AC509A0F-0941-48CD-AA53-677F82BC93C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241" r="12431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5A6500-23E4-4B79-B294-EB00D0ACC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6751320" y="179614"/>
            <a:ext cx="4869179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457200" indent="-457200"/>
            <a:br>
              <a:rPr lang="en-US" sz="4400" kern="0">
                <a:solidFill>
                  <a:srgbClr val="002060"/>
                </a:solidFill>
                <a:latin typeface="Trebuchet MS" panose="020B0603020202020204" pitchFamily="34" charset="0"/>
              </a:rPr>
            </a:br>
            <a:br>
              <a:rPr lang="en-US" sz="4400" kern="0">
                <a:solidFill>
                  <a:srgbClr val="002060"/>
                </a:solidFill>
                <a:latin typeface="Trebuchet MS" panose="020B0603020202020204" pitchFamily="34" charset="0"/>
              </a:rPr>
            </a:br>
            <a:br>
              <a:rPr lang="en-US" sz="4400" kern="0">
                <a:solidFill>
                  <a:srgbClr val="002060"/>
                </a:solidFill>
                <a:latin typeface="Trebuchet MS" panose="020B0603020202020204" pitchFamily="34" charset="0"/>
              </a:rPr>
            </a:br>
            <a:endParaRPr lang="en-US" sz="4400">
              <a:solidFill>
                <a:srgbClr val="00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14466D-CA7F-4321-B96D-F547F519DE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10222" y="2478942"/>
            <a:ext cx="5529590" cy="34170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>
                <a:latin typeface="Arial"/>
                <a:cs typeface="Arial"/>
              </a:rPr>
              <a:t>The customer needs In Japan from a hotel Business are: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Weekend Spa Treatments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Backyard Barbeque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Hotels Own Golf Field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kern="0">
                <a:latin typeface="Arial"/>
                <a:cs typeface="Arial"/>
              </a:rPr>
              <a:t>Medium Price Suits </a:t>
            </a:r>
            <a:endParaRPr lang="en-US" sz="2400" ker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AFFDC6-4226-864B-8D77-C0EEED4E93C0}"/>
              </a:ext>
            </a:extLst>
          </p:cNvPr>
          <p:cNvSpPr txBox="1"/>
          <p:nvPr/>
        </p:nvSpPr>
        <p:spPr>
          <a:xfrm>
            <a:off x="7117823" y="1270854"/>
            <a:ext cx="4330147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spc="-5">
                <a:solidFill>
                  <a:srgbClr val="FF0000"/>
                </a:solidFill>
                <a:latin typeface="Arial"/>
                <a:cs typeface="Arial"/>
              </a:rPr>
              <a:t>Customer</a:t>
            </a:r>
            <a:r>
              <a:rPr lang="en-US" sz="2800" spc="-2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2800" spc="-5">
                <a:solidFill>
                  <a:srgbClr val="FF0000"/>
                </a:solidFill>
                <a:latin typeface="Arial"/>
                <a:cs typeface="Arial"/>
              </a:rPr>
              <a:t>Needs</a:t>
            </a:r>
            <a:endParaRPr lang="en-US" sz="280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86F113E-CD75-E74E-A6A7-CE33F2E9F0C3}"/>
              </a:ext>
            </a:extLst>
          </p:cNvPr>
          <p:cNvSpPr/>
          <p:nvPr/>
        </p:nvSpPr>
        <p:spPr>
          <a:xfrm>
            <a:off x="8294298" y="1447313"/>
            <a:ext cx="5867399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kern="0" spc="-5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715020"/>
      </p:ext>
    </p:extLst>
  </p:cSld>
  <p:clrMapOvr>
    <a:masterClrMapping/>
  </p:clrMapOvr>
  <p:transition spd="slow">
    <p:randomBa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E09A529-E47C-4634-BB98-0A9526C37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5" descr="A close up of a picnic table&#10;&#10;Description generated with very high confidence">
            <a:extLst>
              <a:ext uri="{FF2B5EF4-FFF2-40B4-BE49-F238E27FC236}">
                <a16:creationId xmlns:a16="http://schemas.microsoft.com/office/drawing/2014/main" id="{48438B31-700D-43E5-9EE5-26030EF3A7B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5217" b="22287"/>
          <a:stretch/>
        </p:blipFill>
        <p:spPr>
          <a:xfrm>
            <a:off x="-1" y="10"/>
            <a:ext cx="12192001" cy="368926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569C1A01-6FB5-43CE-ADCC-936728AC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6267" y="4388303"/>
            <a:ext cx="824089" cy="702986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C54A2C-5BC7-403F-86A6-CF9CC74CA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3991" y="4555697"/>
            <a:ext cx="4875389" cy="7029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spc="-5">
                <a:latin typeface="Arial" panose="020B0604020202020204" pitchFamily="34" charset="0"/>
                <a:cs typeface="Arial" panose="020B0604020202020204" pitchFamily="34" charset="0"/>
              </a:rPr>
              <a:t>         Market</a:t>
            </a:r>
            <a:r>
              <a:rPr lang="en-US" sz="2800" spc="-95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5">
                <a:latin typeface="Arial" panose="020B0604020202020204" pitchFamily="34" charset="0"/>
                <a:cs typeface="Arial" panose="020B0604020202020204" pitchFamily="34" charset="0"/>
              </a:rPr>
              <a:t>Segments </a:t>
            </a:r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5E31A2-BB21-4282-930A-DAC67CB58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832565" y="6213493"/>
            <a:ext cx="90211" cy="64450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>
              <a:solidFill>
                <a:srgbClr val="00000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FD14AA0-CAF2-964E-8A14-234AB4DC9F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3991" y="3832249"/>
            <a:ext cx="11051454" cy="179624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6BFB379-7769-BE4C-B454-23436290295E}"/>
              </a:ext>
            </a:extLst>
          </p:cNvPr>
          <p:cNvSpPr/>
          <p:nvPr/>
        </p:nvSpPr>
        <p:spPr>
          <a:xfrm>
            <a:off x="536724" y="6100370"/>
            <a:ext cx="11092915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kern="0" spc="-5">
                <a:latin typeface="Arial"/>
                <a:cs typeface="Arial"/>
              </a:rPr>
              <a:t>  </a:t>
            </a:r>
            <a:r>
              <a:rPr lang="en-US" sz="2400" kern="0" spc="-5">
                <a:solidFill>
                  <a:srgbClr val="FF0000"/>
                </a:solidFill>
                <a:latin typeface="Arial"/>
                <a:cs typeface="Arial"/>
              </a:rPr>
              <a:t>Demographic            Businessman              Families               Tourists Market</a:t>
            </a:r>
            <a:endParaRPr lang="en-US" sz="2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456212"/>
      </p:ext>
    </p:extLst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A large building&#10;&#10;Description generated with very high confidence">
            <a:extLst>
              <a:ext uri="{FF2B5EF4-FFF2-40B4-BE49-F238E27FC236}">
                <a16:creationId xmlns:a16="http://schemas.microsoft.com/office/drawing/2014/main" id="{5D462F5C-C5B9-0E42-A81B-88C8E8EA96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446" r="2" b="2"/>
          <a:stretch/>
        </p:blipFill>
        <p:spPr>
          <a:xfrm>
            <a:off x="7932419" y="174171"/>
            <a:ext cx="4417243" cy="6858000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D07306F-527E-444F-A3A8-EC8A4B909D05}"/>
              </a:ext>
            </a:extLst>
          </p:cNvPr>
          <p:cNvSpPr txBox="1">
            <a:spLocks/>
          </p:cNvSpPr>
          <p:nvPr/>
        </p:nvSpPr>
        <p:spPr>
          <a:xfrm>
            <a:off x="1870711" y="303282"/>
            <a:ext cx="5105400" cy="92333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pc="-5">
                <a:solidFill>
                  <a:srgbClr val="FF0000"/>
                </a:solidFill>
                <a:latin typeface="Arial"/>
                <a:cs typeface="Arial"/>
              </a:rPr>
              <a:t>Competitive Positioning</a:t>
            </a:r>
            <a:br>
              <a:rPr lang="en-US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0AA78E6-02D3-7545-BD81-4E2917F8A682}"/>
              </a:ext>
            </a:extLst>
          </p:cNvPr>
          <p:cNvCxnSpPr/>
          <p:nvPr/>
        </p:nvCxnSpPr>
        <p:spPr>
          <a:xfrm>
            <a:off x="4191000" y="1600200"/>
            <a:ext cx="0" cy="472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87BABC8-7158-904E-AC1D-61660F6E63F0}"/>
              </a:ext>
            </a:extLst>
          </p:cNvPr>
          <p:cNvCxnSpPr/>
          <p:nvPr/>
        </p:nvCxnSpPr>
        <p:spPr>
          <a:xfrm>
            <a:off x="723900" y="3886200"/>
            <a:ext cx="6934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C1745BB6-C5D3-9E42-B952-B7DE5E90C62B}"/>
              </a:ext>
            </a:extLst>
          </p:cNvPr>
          <p:cNvSpPr txBox="1">
            <a:spLocks/>
          </p:cNvSpPr>
          <p:nvPr/>
        </p:nvSpPr>
        <p:spPr>
          <a:xfrm>
            <a:off x="2979420" y="1001376"/>
            <a:ext cx="2423160" cy="46166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r>
              <a:rPr lang="en-US" kern="0" spc="-5">
                <a:solidFill>
                  <a:srgbClr val="00B0F0"/>
                </a:solidFill>
                <a:latin typeface="Arial"/>
                <a:cs typeface="Arial"/>
              </a:rPr>
              <a:t>High Service</a:t>
            </a:r>
            <a:r>
              <a:rPr lang="en-US" kern="0" spc="-5">
                <a:solidFill>
                  <a:schemeClr val="tx1"/>
                </a:solidFill>
                <a:latin typeface="Arial"/>
                <a:cs typeface="Arial"/>
              </a:rPr>
              <a:t> </a:t>
            </a:r>
            <a:endParaRPr lang="en-US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3581F49-0EB4-9B4B-A3AA-53402A39000B}"/>
              </a:ext>
            </a:extLst>
          </p:cNvPr>
          <p:cNvSpPr txBox="1">
            <a:spLocks/>
          </p:cNvSpPr>
          <p:nvPr/>
        </p:nvSpPr>
        <p:spPr>
          <a:xfrm>
            <a:off x="3093720" y="6256942"/>
            <a:ext cx="2423160" cy="46166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r>
              <a:rPr lang="en-US" kern="0" spc="-5">
                <a:solidFill>
                  <a:srgbClr val="00B0F0"/>
                </a:solidFill>
                <a:latin typeface="Arial"/>
                <a:cs typeface="Arial"/>
              </a:rPr>
              <a:t>Low Service </a:t>
            </a:r>
            <a:endParaRPr lang="en-US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0F6ECD7-43DA-2045-950D-32FB481C006C}"/>
              </a:ext>
            </a:extLst>
          </p:cNvPr>
          <p:cNvSpPr txBox="1">
            <a:spLocks/>
          </p:cNvSpPr>
          <p:nvPr/>
        </p:nvSpPr>
        <p:spPr>
          <a:xfrm>
            <a:off x="6476425" y="3962400"/>
            <a:ext cx="1977462" cy="46166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r>
              <a:rPr lang="en-US" kern="0" spc="-5">
                <a:solidFill>
                  <a:srgbClr val="00B0F0"/>
                </a:solidFill>
                <a:latin typeface="Arial"/>
                <a:cs typeface="Arial"/>
              </a:rPr>
              <a:t>High Price</a:t>
            </a:r>
            <a:r>
              <a:rPr lang="en-US" kern="0" spc="-5">
                <a:solidFill>
                  <a:schemeClr val="tx1"/>
                </a:solidFill>
                <a:latin typeface="Arial"/>
                <a:cs typeface="Arial"/>
              </a:rPr>
              <a:t>  </a:t>
            </a:r>
            <a:endParaRPr lang="en-US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0A24EB2-1A16-5E40-BBAB-D7D77DD2E5B3}"/>
              </a:ext>
            </a:extLst>
          </p:cNvPr>
          <p:cNvSpPr txBox="1">
            <a:spLocks/>
          </p:cNvSpPr>
          <p:nvPr/>
        </p:nvSpPr>
        <p:spPr>
          <a:xfrm>
            <a:off x="53340" y="4098636"/>
            <a:ext cx="2423160" cy="46166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r>
              <a:rPr lang="en-US" kern="0" spc="-5">
                <a:solidFill>
                  <a:srgbClr val="00B0F0"/>
                </a:solidFill>
                <a:latin typeface="Arial"/>
                <a:cs typeface="Arial"/>
              </a:rPr>
              <a:t>Low Price </a:t>
            </a:r>
            <a:r>
              <a:rPr lang="en-US" kern="0" spc="-5">
                <a:solidFill>
                  <a:schemeClr val="tx1"/>
                </a:solidFill>
                <a:latin typeface="Arial"/>
                <a:cs typeface="Arial"/>
              </a:rPr>
              <a:t> </a:t>
            </a:r>
            <a:endParaRPr lang="en-US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CA0ED08-A548-D044-8A63-46C2964F0AA6}"/>
              </a:ext>
            </a:extLst>
          </p:cNvPr>
          <p:cNvSpPr txBox="1">
            <a:spLocks/>
          </p:cNvSpPr>
          <p:nvPr/>
        </p:nvSpPr>
        <p:spPr>
          <a:xfrm>
            <a:off x="4552951" y="1683931"/>
            <a:ext cx="24155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 kern="0" spc="-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Mount Fuji Hotel</a:t>
            </a:r>
            <a:endParaRPr lang="en-US" sz="1800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3548AC7-0997-C34B-82A4-7F5F44B2CE82}"/>
              </a:ext>
            </a:extLst>
          </p:cNvPr>
          <p:cNvSpPr txBox="1">
            <a:spLocks/>
          </p:cNvSpPr>
          <p:nvPr/>
        </p:nvSpPr>
        <p:spPr>
          <a:xfrm>
            <a:off x="4552951" y="4646681"/>
            <a:ext cx="1485037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Edgewater a Noble House Hotel</a:t>
            </a:r>
            <a:endParaRPr lang="en-US" sz="1400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37BABA2-8E61-DA48-A0A3-E82A901B3919}"/>
              </a:ext>
            </a:extLst>
          </p:cNvPr>
          <p:cNvSpPr txBox="1">
            <a:spLocks/>
          </p:cNvSpPr>
          <p:nvPr/>
        </p:nvSpPr>
        <p:spPr>
          <a:xfrm>
            <a:off x="1211582" y="4818697"/>
            <a:ext cx="241554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Kimpton</a:t>
            </a: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Palladian Hotel</a:t>
            </a:r>
            <a:endParaRPr lang="en-US" sz="1600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3DA86FD-0482-CE4A-ADDC-CA76EFCEB8E4}"/>
              </a:ext>
            </a:extLst>
          </p:cNvPr>
          <p:cNvSpPr txBox="1">
            <a:spLocks/>
          </p:cNvSpPr>
          <p:nvPr/>
        </p:nvSpPr>
        <p:spPr>
          <a:xfrm>
            <a:off x="6036945" y="2268274"/>
            <a:ext cx="136779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Hotel Ballard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8C6881D-77C0-FF46-BA31-B199D28EF2F9}"/>
              </a:ext>
            </a:extLst>
          </p:cNvPr>
          <p:cNvSpPr txBox="1">
            <a:spLocks/>
          </p:cNvSpPr>
          <p:nvPr/>
        </p:nvSpPr>
        <p:spPr>
          <a:xfrm>
            <a:off x="990600" y="2365354"/>
            <a:ext cx="2766061" cy="49244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tx1"/>
                </a:solidFill>
                <a:latin typeface="Arial"/>
                <a:cs typeface="Arial"/>
              </a:rPr>
              <a:t>Homewood Suites by Hilton Downtown</a:t>
            </a:r>
            <a:endParaRPr lang="en-US" sz="1600" kern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84227E6-334B-8B41-B136-B5200C2918E3}"/>
              </a:ext>
            </a:extLst>
          </p:cNvPr>
          <p:cNvSpPr txBox="1">
            <a:spLocks/>
          </p:cNvSpPr>
          <p:nvPr/>
        </p:nvSpPr>
        <p:spPr>
          <a:xfrm>
            <a:off x="6471284" y="2971086"/>
            <a:ext cx="2284095" cy="55399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3000" b="0" i="0">
                <a:solidFill>
                  <a:srgbClr val="CCFF66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tx1"/>
                </a:solidFill>
                <a:latin typeface="Arial"/>
                <a:cs typeface="Arial"/>
              </a:rPr>
              <a:t>Marriott Waterfront </a:t>
            </a:r>
          </a:p>
        </p:txBody>
      </p:sp>
    </p:spTree>
    <p:extLst>
      <p:ext uri="{BB962C8B-B14F-4D97-AF65-F5344CB8AC3E}">
        <p14:creationId xmlns:p14="http://schemas.microsoft.com/office/powerpoint/2010/main" val="428430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EC945DA-46C1-4D4E-BE33-DEB4E1AFD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155974"/>
            <a:ext cx="4977976" cy="204352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Strategic Marketing</a:t>
            </a:r>
            <a:endParaRPr lang="en-US">
              <a:solidFill>
                <a:srgbClr val="FF0000"/>
              </a:solidFill>
              <a:latin typeface="Arial"/>
              <a:cs typeface="Arial"/>
            </a:endParaRPr>
          </a:p>
          <a:p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Plan</a:t>
            </a:r>
            <a:endParaRPr lang="en-US">
              <a:solidFill>
                <a:srgbClr val="FF0000"/>
              </a:solidFill>
              <a:latin typeface="Arial"/>
              <a:cs typeface="Arial"/>
            </a:endParaRPr>
          </a:p>
          <a:p>
            <a:endParaRPr lang="en-US">
              <a:solidFill>
                <a:srgbClr val="FF0000"/>
              </a:solidFill>
              <a:latin typeface="Arial"/>
              <a:cs typeface="Arial"/>
            </a:endParaRPr>
          </a:p>
          <a:p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“Mount Fuji Hotel”</a:t>
            </a:r>
            <a:endParaRPr lang="en-US">
              <a:solidFill>
                <a:srgbClr val="FF0000"/>
              </a:solidFill>
              <a:latin typeface="Arial"/>
            </a:endParaRP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A room filled with furniture and a large window&#10;&#10;Description generated with very high confidence">
            <a:extLst>
              <a:ext uri="{FF2B5EF4-FFF2-40B4-BE49-F238E27FC236}">
                <a16:creationId xmlns:a16="http://schemas.microsoft.com/office/drawing/2014/main" id="{2750D951-346E-49AB-A1C7-DF1AC3E9424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alphaModFix/>
          </a:blip>
          <a:srcRect l="21583" r="6760" b="-1"/>
          <a:stretch/>
        </p:blipFill>
        <p:spPr>
          <a:xfrm>
            <a:off x="20" y="907231"/>
            <a:ext cx="4838021" cy="5063738"/>
          </a:xfrm>
          <a:custGeom>
            <a:avLst/>
            <a:gdLst>
              <a:gd name="connsiteX0" fmla="*/ 2306172 w 4838041"/>
              <a:gd name="connsiteY0" fmla="*/ 0 h 5063738"/>
              <a:gd name="connsiteX1" fmla="*/ 4838041 w 4838041"/>
              <a:gd name="connsiteY1" fmla="*/ 2531869 h 5063738"/>
              <a:gd name="connsiteX2" fmla="*/ 2306172 w 4838041"/>
              <a:gd name="connsiteY2" fmla="*/ 5063738 h 5063738"/>
              <a:gd name="connsiteX3" fmla="*/ 79886 w 4838041"/>
              <a:gd name="connsiteY3" fmla="*/ 3738709 h 5063738"/>
              <a:gd name="connsiteX4" fmla="*/ 0 w 4838041"/>
              <a:gd name="connsiteY4" fmla="*/ 3572876 h 5063738"/>
              <a:gd name="connsiteX5" fmla="*/ 0 w 4838041"/>
              <a:gd name="connsiteY5" fmla="*/ 1490863 h 5063738"/>
              <a:gd name="connsiteX6" fmla="*/ 79886 w 4838041"/>
              <a:gd name="connsiteY6" fmla="*/ 1325030 h 5063738"/>
              <a:gd name="connsiteX7" fmla="*/ 2306172 w 4838041"/>
              <a:gd name="connsiteY7" fmla="*/ 0 h 5063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01C651-0CCB-48D9-9F3F-FF5604B03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47442" y="2493568"/>
            <a:ext cx="5020710" cy="41856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Marketing Strategies</a:t>
            </a:r>
            <a:endParaRPr lang="en-US" sz="2400">
              <a:solidFill>
                <a:srgbClr val="000000"/>
              </a:solidFill>
              <a:latin typeface="Arial"/>
              <a:cs typeface="Calibri" panose="020F0502020204030204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400"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Product</a:t>
            </a:r>
            <a:endParaRPr lang="en-US" sz="2400">
              <a:latin typeface="Arial"/>
              <a:cs typeface="Calibri" panose="020F0502020204030204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400"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Pricing</a:t>
            </a:r>
            <a:endParaRPr lang="en-US" sz="2400"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400"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Promotion</a:t>
            </a:r>
            <a:endParaRPr lang="en-US" sz="2400"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400">
              <a:latin typeface="Arial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Placing (distribution)</a:t>
            </a:r>
            <a:endParaRPr lang="en-US" sz="2400">
              <a:latin typeface="Arial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1515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bowl of food sitting on a table&#10;&#10;Description generated with very high confidence">
            <a:extLst>
              <a:ext uri="{FF2B5EF4-FFF2-40B4-BE49-F238E27FC236}">
                <a16:creationId xmlns:a16="http://schemas.microsoft.com/office/drawing/2014/main" id="{2AE3B1F8-E25F-4F81-BF83-F365CB60AE7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946" r="1" b="13947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9287554-6605-4A89-AB9B-8A2ECBBB0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3811" y="175820"/>
            <a:ext cx="4926688" cy="174250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>
                <a:ea typeface="+mj-lt"/>
                <a:cs typeface="+mj-lt"/>
              </a:rPr>
              <a:t>        </a:t>
            </a:r>
            <a:r>
              <a:rPr lang="en-US" sz="4400">
                <a:solidFill>
                  <a:srgbClr val="FF0000"/>
                </a:solidFill>
                <a:ea typeface="+mj-lt"/>
                <a:cs typeface="+mj-lt"/>
              </a:rPr>
              <a:t>   Product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0F03FE-9464-46D6-A8EB-E65F692DD8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17048" y="2230428"/>
            <a:ext cx="5774952" cy="3364250"/>
          </a:xfrm>
        </p:spPr>
        <p:txBody>
          <a:bodyPr vert="horz" lIns="91440" tIns="45720" rIns="91440" bIns="45720" rtlCol="0" anchor="b"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</a:rPr>
              <a:t>Bistro and Restaurant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</a:rPr>
              <a:t>Pool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</a:rPr>
              <a:t>60 standard rooms,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</a:rPr>
              <a:t>20 'princely' suites and 20 family suites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</a:rPr>
              <a:t>Meeting room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</a:rPr>
              <a:t>Bar</a:t>
            </a:r>
          </a:p>
        </p:txBody>
      </p:sp>
    </p:spTree>
    <p:extLst>
      <p:ext uri="{BB962C8B-B14F-4D97-AF65-F5344CB8AC3E}">
        <p14:creationId xmlns:p14="http://schemas.microsoft.com/office/powerpoint/2010/main" val="855661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E09A529-E47C-4634-BB98-0A9526C37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5" descr="A picture containing outdoor, tree, sky, driving&#10;&#10;Description generated with very high confidence">
            <a:extLst>
              <a:ext uri="{FF2B5EF4-FFF2-40B4-BE49-F238E27FC236}">
                <a16:creationId xmlns:a16="http://schemas.microsoft.com/office/drawing/2014/main" id="{2814F72D-41E2-424A-8D27-7F2F366A6DC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9005" b="19005"/>
          <a:stretch/>
        </p:blipFill>
        <p:spPr>
          <a:xfrm>
            <a:off x="-1" y="10"/>
            <a:ext cx="12192001" cy="466692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569C1A01-6FB5-43CE-ADCC-936728AC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6267" y="4388303"/>
            <a:ext cx="824089" cy="702986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782F5D-92F5-4E61-B5EB-F41179826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979" y="4737942"/>
            <a:ext cx="3526538" cy="204189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Pricing</a:t>
            </a:r>
            <a:endParaRPr lang="en-US">
              <a:solidFill>
                <a:srgbClr val="FF0000"/>
              </a:solidFill>
              <a:latin typeface="Arial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299507-AC77-4685-BAE4-11114915F8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20058" y="5091288"/>
            <a:ext cx="6076600" cy="168855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ea typeface="+mn-lt"/>
                <a:cs typeface="+mn-lt"/>
              </a:rPr>
              <a:t>included a price reduction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Arial"/>
                <a:cs typeface="Calibri"/>
              </a:rPr>
              <a:t>10% of purchaser buy on cost</a:t>
            </a:r>
            <a:endParaRPr lang="en-US" sz="2400" dirty="0">
              <a:solidFill>
                <a:srgbClr val="000000"/>
              </a:solidFill>
              <a:latin typeface="Arial"/>
              <a:cs typeface="Calibri"/>
            </a:endParaRPr>
          </a:p>
          <a:p>
            <a:r>
              <a:rPr lang="en-US" sz="2400" dirty="0">
                <a:latin typeface="Arial"/>
                <a:ea typeface="+mn-lt"/>
                <a:cs typeface="+mn-lt"/>
              </a:rPr>
              <a:t>      (Proved ‘moderately successful’)</a:t>
            </a:r>
          </a:p>
          <a:p>
            <a:endParaRPr lang="en-US" sz="2400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79761671"/>
      </p:ext>
    </p:extLst>
  </p:cSld>
  <p:clrMapOvr>
    <a:masterClrMapping/>
  </p:clrMapOvr>
  <p:transition spd="slow">
    <p:wipe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train crossing a bridge over a body of water&#10;&#10;Description generated with very high confidence">
            <a:extLst>
              <a:ext uri="{FF2B5EF4-FFF2-40B4-BE49-F238E27FC236}">
                <a16:creationId xmlns:a16="http://schemas.microsoft.com/office/drawing/2014/main" id="{45F60F3A-1163-430E-AC6E-E2754C16146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5231" b="9864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2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26D9C9-E7EC-40B9-8EEF-1C8F1559D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591234"/>
            <a:ext cx="4204137" cy="21191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Promotion</a:t>
            </a:r>
            <a:endParaRPr lang="en-US">
              <a:solidFill>
                <a:srgbClr val="FF0000"/>
              </a:solidFill>
              <a:latin typeface="Arial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2F5504-AC44-4B1A-ACF8-668D588E80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5516" y="2526633"/>
            <a:ext cx="4593021" cy="323649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>
                <a:latin typeface="Arial"/>
                <a:ea typeface="+mn-lt"/>
                <a:cs typeface="+mn-lt"/>
              </a:rPr>
              <a:t>Surrounding attractions in combination with customized trips on FUJI mountain reputation is a great marketing tools for tourists that enjoy playing golf. Several forms of promotions are made through online platforms and public relations.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1D2336-CAE2-4D37-BFC2-B579F2BE1AFB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0990659"/>
      </p:ext>
    </p:extLst>
  </p:cSld>
  <p:clrMapOvr>
    <a:masterClrMapping/>
  </p:clrMapOvr>
  <p:transition spd="slow">
    <p:strips dir="l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C2D55-8668-494F-9435-A15E4D792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149" y="983352"/>
            <a:ext cx="2273399" cy="13333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Process</a:t>
            </a:r>
            <a:endParaRPr lang="en-US" sz="3600">
              <a:solidFill>
                <a:srgbClr val="FF0000"/>
              </a:solidFill>
              <a:latin typeface="Arial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7B024C-A1C7-427F-8C1E-05C80D2937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5321" y="3480807"/>
            <a:ext cx="5120113" cy="25564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Arial"/>
                <a:ea typeface="+mn-lt"/>
                <a:cs typeface="+mn-lt"/>
              </a:rPr>
              <a:t>Just night administration and institutionalized occasions do not offer adaptability for the representatives section nor assortment for the tourist segment.</a:t>
            </a:r>
            <a:endParaRPr lang="en-US" sz="2800" dirty="0">
              <a:latin typeface="Arial"/>
              <a:ea typeface="+mn-lt"/>
              <a:cs typeface="+mn-lt"/>
            </a:endParaRPr>
          </a:p>
        </p:txBody>
      </p:sp>
      <p:pic>
        <p:nvPicPr>
          <p:cNvPr id="5" name="Picture 5" descr="A large body of water surrounded by trees&#10;&#10;Description generated with very high confidence">
            <a:extLst>
              <a:ext uri="{FF2B5EF4-FFF2-40B4-BE49-F238E27FC236}">
                <a16:creationId xmlns:a16="http://schemas.microsoft.com/office/drawing/2014/main" id="{EE5276EB-643B-4257-AE54-5B637F6BA98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664" r="22294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05333371"/>
      </p:ext>
    </p:extLst>
  </p:cSld>
  <p:clrMapOvr>
    <a:masterClrMapping/>
  </p:clrMapOvr>
  <p:transition spd="slow">
    <p:strip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5" descr="A picture containing tree, water, outdoor, nature&#10;&#10;Description generated with very high confidence">
            <a:extLst>
              <a:ext uri="{FF2B5EF4-FFF2-40B4-BE49-F238E27FC236}">
                <a16:creationId xmlns:a16="http://schemas.microsoft.com/office/drawing/2014/main" id="{3907D927-0A16-4D59-8D5E-B98545D9A3D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alphaModFix/>
          </a:blip>
          <a:srcRect l="16356" r="21875" b="-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6ED28C-32A3-4C46-A83D-C955BBA08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5790" y="-6686"/>
            <a:ext cx="3782844" cy="17429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Placing</a:t>
            </a:r>
            <a:endParaRPr lang="en-US" sz="360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C61277-DEAB-4E7D-A56F-D2411FC7A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0812" y="1636296"/>
            <a:ext cx="4283242" cy="446781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location of the hotel strategically and may be effective as a selling tool. It facilitates International tourist activity and International business</a:t>
            </a:r>
            <a:r>
              <a:rPr lang="en-US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. For Japan tourists and businessmen the hotel is located near Pacific coast of central Honshu,(another plus).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488353"/>
      </p:ext>
    </p:extLst>
  </p:cSld>
  <p:clrMapOvr>
    <a:masterClrMapping/>
  </p:clrMapOvr>
  <p:transition spd="slow">
    <p:strips dir="r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24F2E-3848-4EB1-B155-CBC4C8532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48824"/>
            <a:ext cx="5120114" cy="18940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People and Physical Evidence</a:t>
            </a:r>
            <a:endParaRPr lang="en-US" sz="3600">
              <a:solidFill>
                <a:srgbClr val="FF0000"/>
              </a:solidFill>
              <a:latin typeface="Arial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950F27-E335-4C3B-95D4-110266F20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5321" y="2575034"/>
            <a:ext cx="5120113" cy="419547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Char char="•"/>
            </a:pPr>
            <a:r>
              <a:rPr lang="en-US" sz="2400" dirty="0">
                <a:latin typeface="Arial"/>
                <a:ea typeface="+mn-lt"/>
                <a:cs typeface="+mn-lt"/>
              </a:rPr>
              <a:t>Permanent Staff and </a:t>
            </a:r>
            <a:endParaRPr lang="en-US" dirty="0">
              <a:latin typeface="Calibri" panose="020F0502020204030204"/>
              <a:ea typeface="+mn-lt"/>
              <a:cs typeface="+mn-lt"/>
            </a:endParaRPr>
          </a:p>
          <a:p>
            <a:pPr marL="342900" indent="-342900">
              <a:buChar char="•"/>
            </a:pPr>
            <a:r>
              <a:rPr lang="en-US" sz="2400" dirty="0">
                <a:latin typeface="Arial"/>
                <a:ea typeface="+mn-lt"/>
                <a:cs typeface="+mn-lt"/>
              </a:rPr>
              <a:t>Temporary Staff so that they create customer relationships.</a:t>
            </a:r>
            <a:endParaRPr lang="en-US" dirty="0">
              <a:latin typeface="Calibri" panose="020F0502020204030204"/>
              <a:ea typeface="+mn-lt"/>
              <a:cs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  <a:ea typeface="+mn-lt"/>
                <a:cs typeface="+mn-lt"/>
              </a:rPr>
              <a:t>Customary and worldwide menu which is valued by the nearby market, yet faulty for the International market. As patterns in the business demonstrate a tendency towards fusion cuisine this present element may influence the hotel.</a:t>
            </a:r>
            <a:endParaRPr lang="en-US" sz="2400" dirty="0">
              <a:latin typeface="Arial"/>
              <a:cs typeface="Calibri" panose="020F0502020204030204"/>
            </a:endParaRPr>
          </a:p>
        </p:txBody>
      </p:sp>
      <p:pic>
        <p:nvPicPr>
          <p:cNvPr id="5" name="Picture 5" descr="A picture containing tree, outdoor, red, grass&#10;&#10;Description generated with very high confidence">
            <a:extLst>
              <a:ext uri="{FF2B5EF4-FFF2-40B4-BE49-F238E27FC236}">
                <a16:creationId xmlns:a16="http://schemas.microsoft.com/office/drawing/2014/main" id="{E80539BC-0923-4285-ACB0-54F1DB89643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1928" r="36291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2527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clouds in the sky&#10;&#10;Description generated with very high confidence">
            <a:extLst>
              <a:ext uri="{FF2B5EF4-FFF2-40B4-BE49-F238E27FC236}">
                <a16:creationId xmlns:a16="http://schemas.microsoft.com/office/drawing/2014/main" id="{86E691BB-EE3C-494D-8B6C-C570FF3BEC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D429E2-6254-4810-9764-543B9DF8AD28}"/>
              </a:ext>
            </a:extLst>
          </p:cNvPr>
          <p:cNvSpPr txBox="1"/>
          <p:nvPr/>
        </p:nvSpPr>
        <p:spPr>
          <a:xfrm>
            <a:off x="-5750" y="123646"/>
            <a:ext cx="12145991" cy="49244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                                                                                                    </a:t>
            </a:r>
            <a:r>
              <a:rPr lang="en-US" sz="2400" u="sng" dirty="0">
                <a:solidFill>
                  <a:srgbClr val="FF0000"/>
                </a:solidFill>
                <a:latin typeface="Arial"/>
                <a:cs typeface="Calibri"/>
              </a:rPr>
              <a:t>SWOT ANALYSIS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              </a:t>
            </a:r>
            <a:r>
              <a:rPr lang="en-US" sz="2000" u="sng" dirty="0">
                <a:solidFill>
                  <a:srgbClr val="FF0000"/>
                </a:solidFill>
                <a:latin typeface="Arial"/>
                <a:cs typeface="Calibri"/>
              </a:rPr>
              <a:t>STRENGHTS</a:t>
            </a:r>
            <a:r>
              <a:rPr lang="en-US" dirty="0">
                <a:cs typeface="Calibri"/>
              </a:rPr>
              <a:t>:   </a:t>
            </a:r>
            <a:r>
              <a:rPr lang="en-US" dirty="0">
                <a:latin typeface="Arial"/>
                <a:cs typeface="Calibri"/>
              </a:rPr>
              <a:t>Continuous  improvement and innovation                                                                                                                          Good employee retention                                                                                                                                                      Long history in hotel management expertise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</a:t>
            </a:r>
            <a:r>
              <a:rPr lang="en-US" dirty="0">
                <a:solidFill>
                  <a:srgbClr val="000000"/>
                </a:solidFill>
                <a:latin typeface="Arial"/>
                <a:cs typeface="Calibri"/>
              </a:rPr>
              <a:t> </a:t>
            </a:r>
            <a:r>
              <a:rPr lang="en-US" u="sng" dirty="0">
                <a:solidFill>
                  <a:srgbClr val="FF0000"/>
                </a:solidFill>
                <a:latin typeface="Arial"/>
                <a:cs typeface="Calibri"/>
              </a:rPr>
              <a:t>WEAKNESSES</a:t>
            </a:r>
            <a:r>
              <a:rPr lang="en-US" dirty="0">
                <a:latin typeface="Arial"/>
                <a:cs typeface="Calibri"/>
              </a:rPr>
              <a:t>:  High operating costs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</a:t>
            </a:r>
            <a:r>
              <a:rPr lang="en-US" dirty="0">
                <a:solidFill>
                  <a:srgbClr val="000000"/>
                </a:solidFill>
                <a:latin typeface="Arial"/>
                <a:cs typeface="Calibri"/>
              </a:rPr>
              <a:t> </a:t>
            </a:r>
            <a:r>
              <a:rPr lang="en-US" u="sng" dirty="0">
                <a:solidFill>
                  <a:srgbClr val="FF0000"/>
                </a:solidFill>
                <a:latin typeface="Arial"/>
                <a:cs typeface="Calibri"/>
              </a:rPr>
              <a:t>OPPORTUNITIES</a:t>
            </a:r>
            <a:r>
              <a:rPr lang="en-US" dirty="0">
                <a:latin typeface="Arial"/>
                <a:cs typeface="Calibri"/>
              </a:rPr>
              <a:t> : Growing demands in some emerging economies                                                                                                             Heightened awareness and interest in "green" tourism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</a:t>
            </a:r>
            <a:r>
              <a:rPr lang="en-US" dirty="0">
                <a:solidFill>
                  <a:srgbClr val="000000"/>
                </a:solidFill>
                <a:latin typeface="Arial"/>
                <a:cs typeface="Calibri"/>
              </a:rPr>
              <a:t>  </a:t>
            </a:r>
            <a:r>
              <a:rPr lang="en-US" u="sng" dirty="0">
                <a:solidFill>
                  <a:srgbClr val="FF0000"/>
                </a:solidFill>
                <a:latin typeface="Arial"/>
                <a:cs typeface="Calibri"/>
              </a:rPr>
              <a:t>THREATS</a:t>
            </a:r>
            <a:r>
              <a:rPr lang="en-US" dirty="0">
                <a:latin typeface="Arial"/>
                <a:cs typeface="Calibri"/>
              </a:rPr>
              <a:t> :Increased competition from existing competitors and new entries </a:t>
            </a:r>
          </a:p>
        </p:txBody>
      </p:sp>
    </p:spTree>
    <p:extLst>
      <p:ext uri="{BB962C8B-B14F-4D97-AF65-F5344CB8AC3E}">
        <p14:creationId xmlns:p14="http://schemas.microsoft.com/office/powerpoint/2010/main" val="190228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E09A529-E47C-4634-BB98-0A9526C37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5" descr="A castle on top of a lake surrounded by trees&#10;&#10;Description generated with high confidence">
            <a:extLst>
              <a:ext uri="{FF2B5EF4-FFF2-40B4-BE49-F238E27FC236}">
                <a16:creationId xmlns:a16="http://schemas.microsoft.com/office/drawing/2014/main" id="{CA5BB461-554F-4643-86BC-7B72A8E3436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t="5495" b="24590"/>
          <a:stretch/>
        </p:blipFill>
        <p:spPr>
          <a:xfrm>
            <a:off x="-1" y="10"/>
            <a:ext cx="12192001" cy="4451268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69C1A01-6FB5-43CE-ADCC-936728AC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6267" y="4388303"/>
            <a:ext cx="824089" cy="702986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04AEA1-2685-41E8-A874-AE1654C5B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414" y="4737942"/>
            <a:ext cx="3080838" cy="21137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BCG Matrix</a:t>
            </a:r>
            <a:endParaRPr lang="en-US">
              <a:solidFill>
                <a:srgbClr val="FF0000"/>
              </a:solidFill>
              <a:latin typeface="Arial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89959-6C9D-4DCE-ACAE-AC860FF01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23531" y="4551037"/>
            <a:ext cx="7773127" cy="23006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sz="1800">
              <a:cs typeface="Calibri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/>
          </a:p>
          <a:p>
            <a:endParaRPr lang="en-US" sz="1800">
              <a:cs typeface="Calibri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7" name="Picture 7" descr="A close up of a person&#10;&#10;Description generated with high confidence">
            <a:extLst>
              <a:ext uri="{FF2B5EF4-FFF2-40B4-BE49-F238E27FC236}">
                <a16:creationId xmlns:a16="http://schemas.microsoft.com/office/drawing/2014/main" id="{8C68D4D3-E682-4B3A-A604-F6E92C7BA5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6341" y="5253038"/>
            <a:ext cx="6976792" cy="13696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19F1806-F3F1-4746-BBFA-4916D20296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902960"/>
              </p:ext>
            </p:extLst>
          </p:nvPr>
        </p:nvGraphicFramePr>
        <p:xfrm>
          <a:off x="3479320" y="4471358"/>
          <a:ext cx="8396886" cy="2401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8443">
                  <a:extLst>
                    <a:ext uri="{9D8B030D-6E8A-4147-A177-3AD203B41FA5}">
                      <a16:colId xmlns:a16="http://schemas.microsoft.com/office/drawing/2014/main" val="2485830625"/>
                    </a:ext>
                  </a:extLst>
                </a:gridCol>
                <a:gridCol w="4198443">
                  <a:extLst>
                    <a:ext uri="{9D8B030D-6E8A-4147-A177-3AD203B41FA5}">
                      <a16:colId xmlns:a16="http://schemas.microsoft.com/office/drawing/2014/main" val="3595467016"/>
                    </a:ext>
                  </a:extLst>
                </a:gridCol>
              </a:tblGrid>
              <a:tr h="1168916">
                <a:tc>
                  <a:txBody>
                    <a:bodyPr/>
                    <a:lstStyle/>
                    <a:p>
                      <a:pPr marL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>
                          <a:effectLst/>
                        </a:rPr>
                        <a:t>Star</a:t>
                      </a:r>
                    </a:p>
                    <a:p>
                      <a:pPr marL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>
                          <a:effectLst/>
                        </a:rPr>
                        <a:t>conference room, swimming pool, 40 bedrooms and conference rooms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>
                          <a:effectLst/>
                        </a:rPr>
                        <a:t>Question Mark </a:t>
                      </a:r>
                    </a:p>
                    <a:p>
                      <a:pPr marL="0" marR="0" indent="0" algn="ctr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>
                          <a:effectLst/>
                        </a:rPr>
                        <a:t>20 family bedrooms,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02082269"/>
                  </a:ext>
                </a:extLst>
              </a:tr>
              <a:tr h="1232102">
                <a:tc>
                  <a:txBody>
                    <a:bodyPr/>
                    <a:lstStyle/>
                    <a:p>
                      <a:pPr marL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>
                          <a:effectLst/>
                        </a:rPr>
                        <a:t>Cash Cow</a:t>
                      </a:r>
                      <a:r>
                        <a:rPr lang="en-US" baseline="0">
                          <a:effectLst/>
                        </a:rPr>
                        <a:t> </a:t>
                      </a:r>
                      <a:endParaRPr lang="en-US">
                        <a:effectLst/>
                      </a:endParaRPr>
                    </a:p>
                    <a:p>
                      <a:pPr marL="0" marR="0" indent="0" algn="ctr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baseline="0">
                          <a:effectLst/>
                        </a:rPr>
                        <a:t>Bar,</a:t>
                      </a:r>
                      <a:r>
                        <a:rPr lang="en-US">
                          <a:effectLst/>
                        </a:rPr>
                        <a:t> bistro and a restaurant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>
                          <a:effectLst/>
                        </a:rPr>
                        <a:t>Dog </a:t>
                      </a:r>
                    </a:p>
                    <a:p>
                      <a:pPr marL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>
                          <a:effectLst/>
                        </a:rPr>
                        <a:t>NO PRODUCT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71400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935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group of people standing in front of a building&#10;&#10;Description generated with very high confidence">
            <a:extLst>
              <a:ext uri="{FF2B5EF4-FFF2-40B4-BE49-F238E27FC236}">
                <a16:creationId xmlns:a16="http://schemas.microsoft.com/office/drawing/2014/main" id="{20F0AD14-E734-42F1-ADBF-0FDBB937939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" b="1572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2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989167-F894-4CC6-AC02-E08609E45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67" y="2431534"/>
            <a:ext cx="5411835" cy="220539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External Marketing Environment</a:t>
            </a:r>
            <a:endParaRPr lang="en-US" sz="2800">
              <a:solidFill>
                <a:srgbClr val="FF0000"/>
              </a:solidFill>
              <a:latin typeface="Arial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272276-C574-48F5-A944-05B74F9319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1781" y="2727460"/>
            <a:ext cx="5268756" cy="2332291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800">
              <a:solidFill>
                <a:srgbClr val="FF0000"/>
              </a:solidFill>
              <a:latin typeface="Arial"/>
              <a:cs typeface="Calibri" panose="020F0502020204030204"/>
            </a:endParaRPr>
          </a:p>
          <a:p>
            <a:r>
              <a:rPr lang="en-US" sz="2800">
                <a:solidFill>
                  <a:srgbClr val="FF0000"/>
                </a:solidFill>
                <a:latin typeface="Arial"/>
                <a:ea typeface="+mn-lt"/>
                <a:cs typeface="+mn-lt"/>
              </a:rPr>
              <a:t>        “Mount Fuji Hotel”</a:t>
            </a:r>
            <a:endParaRPr lang="en-US" sz="2800">
              <a:solidFill>
                <a:srgbClr val="FF0000"/>
              </a:solidFill>
              <a:latin typeface="Arial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224020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5" descr="A tree in a forest&#10;&#10;Description generated with very high confidence">
            <a:extLst>
              <a:ext uri="{FF2B5EF4-FFF2-40B4-BE49-F238E27FC236}">
                <a16:creationId xmlns:a16="http://schemas.microsoft.com/office/drawing/2014/main" id="{75AF994F-53FD-4B42-A929-29BD60D8229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8883" r="18881" b="-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9D8B77-D49C-4C3D-A53A-EA6E65C8E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450" y="223352"/>
            <a:ext cx="4329184" cy="57841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solidFill>
                  <a:srgbClr val="00B0F0"/>
                </a:solidFill>
                <a:latin typeface="Arial"/>
                <a:cs typeface="Arial"/>
              </a:rPr>
              <a:t>Who are your Customers?</a:t>
            </a:r>
            <a:endParaRPr lang="en-US" sz="200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0DE3E2-F942-4B06-AFE2-01DD744D7F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134" y="86784"/>
            <a:ext cx="5741972" cy="64917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endParaRPr lang="en-US" sz="2000">
              <a:solidFill>
                <a:srgbClr val="00B0F0"/>
              </a:solidFill>
              <a:latin typeface="Arial"/>
              <a:cs typeface="Calibri" panose="020F0502020204030204"/>
            </a:endParaRPr>
          </a:p>
          <a:p>
            <a:pPr algn="ctr"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Businessman</a:t>
            </a:r>
            <a:endParaRPr lang="en-US" sz="2000">
              <a:latin typeface="Arial"/>
              <a:ea typeface="+mn-lt"/>
              <a:cs typeface="Arial"/>
            </a:endParaRPr>
          </a:p>
          <a:p>
            <a:pPr algn="ctr"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Families </a:t>
            </a:r>
            <a:endParaRPr lang="en-US" sz="2000">
              <a:latin typeface="Arial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Tourists Market</a:t>
            </a:r>
            <a:endParaRPr lang="en-US" sz="2000">
              <a:latin typeface="Arial"/>
              <a:cs typeface="Arial"/>
            </a:endParaRPr>
          </a:p>
          <a:p>
            <a:pPr algn="ctr"/>
            <a:r>
              <a:rPr lang="en-US" sz="2000">
                <a:solidFill>
                  <a:srgbClr val="00B0F0"/>
                </a:solidFill>
                <a:latin typeface="Arial"/>
                <a:ea typeface="+mn-lt"/>
                <a:cs typeface="+mn-lt"/>
              </a:rPr>
              <a:t>Who are your Competitors?</a:t>
            </a:r>
            <a:endParaRPr lang="en-US" sz="2000">
              <a:solidFill>
                <a:srgbClr val="00B0F0"/>
              </a:solidFill>
              <a:latin typeface="Arial"/>
              <a:cs typeface="Calibri" panose="020F0502020204030204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The Edgewater a Noble House Hotel</a:t>
            </a:r>
            <a:endParaRPr lang="en-US" sz="2000">
              <a:latin typeface="Arial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Marriott Waterfront </a:t>
            </a:r>
            <a:endParaRPr lang="en-US" sz="2000">
              <a:latin typeface="Arial"/>
              <a:ea typeface="+mn-lt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Homewood Suites by Hilton Downtown</a:t>
            </a:r>
            <a:endParaRPr lang="en-US" sz="2000">
              <a:latin typeface="Arial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Kimpson Palladian Hotel</a:t>
            </a:r>
            <a:endParaRPr lang="en-US" sz="2000">
              <a:latin typeface="Arial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Hotel Ballard</a:t>
            </a:r>
            <a:endParaRPr lang="en-US" sz="2000">
              <a:latin typeface="Arial"/>
              <a:cs typeface="Arial"/>
            </a:endParaRPr>
          </a:p>
          <a:p>
            <a:pPr algn="ctr"/>
            <a:r>
              <a:rPr lang="en-US" sz="2000">
                <a:solidFill>
                  <a:srgbClr val="00B0F0"/>
                </a:solidFill>
                <a:latin typeface="Arial"/>
                <a:ea typeface="+mn-lt"/>
                <a:cs typeface="+mn-lt"/>
              </a:rPr>
              <a:t>Who are your Collaborators?</a:t>
            </a:r>
            <a:endParaRPr lang="en-US" sz="2000">
              <a:solidFill>
                <a:srgbClr val="00B0F0"/>
              </a:solidFill>
              <a:latin typeface="Arial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Motif Seattle </a:t>
            </a:r>
            <a:endParaRPr lang="en-US" sz="2000">
              <a:latin typeface="Arial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Panama Hotel and Tea house</a:t>
            </a:r>
            <a:endParaRPr lang="en-US" sz="2000">
              <a:latin typeface="Arial"/>
              <a:cs typeface="Arial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>
                <a:latin typeface="Arial"/>
                <a:ea typeface="+mn-lt"/>
                <a:cs typeface="+mn-lt"/>
              </a:rPr>
              <a:t>Hotel Sorrento</a:t>
            </a:r>
            <a:endParaRPr lang="en-US" sz="2000">
              <a:latin typeface="Arial"/>
              <a:cs typeface="Arial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07673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7CA5E-936A-4870-8F8E-0B2EEEE22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754" y="365125"/>
            <a:ext cx="5522680" cy="11752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400">
                <a:solidFill>
                  <a:srgbClr val="FF0000"/>
                </a:solidFill>
                <a:ea typeface="+mj-lt"/>
                <a:cs typeface="+mj-lt"/>
              </a:rPr>
              <a:t>I</a:t>
            </a:r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nternal Marketing Environment</a:t>
            </a:r>
            <a:endParaRPr lang="en-US">
              <a:solidFill>
                <a:srgbClr val="FF0000"/>
              </a:solidFill>
              <a:latin typeface="Arial"/>
              <a:cs typeface="Arial"/>
            </a:endParaRPr>
          </a:p>
          <a:p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         “Mount Fuji Hotel”</a:t>
            </a:r>
            <a:endParaRPr lang="en-US">
              <a:solidFill>
                <a:srgbClr val="FF0000"/>
              </a:solidFill>
              <a:latin typeface="Arial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04261E-4034-446F-98C9-E4ED364098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491" y="3207637"/>
            <a:ext cx="5709584" cy="31315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latin typeface="Arial"/>
                <a:ea typeface="+mn-lt"/>
                <a:cs typeface="+mn-lt"/>
              </a:rPr>
              <a:t>                 </a:t>
            </a:r>
            <a:r>
              <a:rPr lang="en-US" sz="2800">
                <a:latin typeface="Arial"/>
                <a:ea typeface="+mn-lt"/>
                <a:cs typeface="+mn-lt"/>
              </a:rPr>
              <a:t>Allocated Resources</a:t>
            </a:r>
            <a:r>
              <a:rPr lang="en-US" sz="3200">
                <a:latin typeface="Arial"/>
                <a:ea typeface="+mn-lt"/>
                <a:cs typeface="+mn-lt"/>
              </a:rPr>
              <a:t> </a:t>
            </a:r>
            <a:endParaRPr lang="en-US" sz="3200">
              <a:latin typeface="Arial"/>
              <a:cs typeface="Arial"/>
            </a:endParaRPr>
          </a:p>
          <a:p>
            <a:pPr marL="457200" indent="-457200" algn="ctr">
              <a:buChar char="•"/>
            </a:pPr>
            <a:r>
              <a:rPr lang="en-US" sz="2800">
                <a:latin typeface="Arial"/>
                <a:ea typeface="+mn-lt"/>
                <a:cs typeface="+mn-lt"/>
              </a:rPr>
              <a:t>People</a:t>
            </a:r>
            <a:endParaRPr lang="en-US" sz="2800">
              <a:latin typeface="Arial"/>
              <a:cs typeface="Arial"/>
            </a:endParaRPr>
          </a:p>
          <a:p>
            <a:pPr marL="457200" indent="-457200" algn="ctr">
              <a:buChar char="•"/>
            </a:pPr>
            <a:r>
              <a:rPr lang="en-US" sz="2800">
                <a:latin typeface="Arial"/>
                <a:ea typeface="+mn-lt"/>
                <a:cs typeface="+mn-lt"/>
              </a:rPr>
              <a:t>Money</a:t>
            </a:r>
            <a:endParaRPr lang="en-US" sz="2800">
              <a:latin typeface="Arial"/>
              <a:cs typeface="Arial"/>
            </a:endParaRPr>
          </a:p>
          <a:p>
            <a:pPr marL="457200" indent="-457200" algn="ctr">
              <a:buChar char="•"/>
            </a:pPr>
            <a:r>
              <a:rPr lang="en-US" sz="2800">
                <a:latin typeface="Arial"/>
                <a:ea typeface="+mn-lt"/>
                <a:cs typeface="+mn-lt"/>
              </a:rPr>
              <a:t>Tools</a:t>
            </a:r>
            <a:endParaRPr lang="en-US" sz="2800">
              <a:latin typeface="Arial"/>
              <a:cs typeface="Arial"/>
            </a:endParaRPr>
          </a:p>
          <a:p>
            <a:pPr marL="457200" indent="-457200" algn="ctr">
              <a:buChar char="•"/>
            </a:pPr>
            <a:r>
              <a:rPr lang="en-US" sz="2800">
                <a:latin typeface="Arial"/>
                <a:ea typeface="+mn-lt"/>
                <a:cs typeface="+mn-lt"/>
              </a:rPr>
              <a:t>Time</a:t>
            </a:r>
            <a:endParaRPr lang="en-US" sz="2800">
              <a:latin typeface="Arial"/>
              <a:cs typeface="Arial"/>
            </a:endParaRPr>
          </a:p>
          <a:p>
            <a:endParaRPr lang="en-US" sz="2800">
              <a:latin typeface="Arial"/>
              <a:cs typeface="Calibri" panose="020F0502020204030204"/>
            </a:endParaRPr>
          </a:p>
        </p:txBody>
      </p:sp>
      <p:pic>
        <p:nvPicPr>
          <p:cNvPr id="5" name="Picture 5" descr="A body of water surrounded by trees&#10;&#10;Description generated with very high confidence">
            <a:extLst>
              <a:ext uri="{FF2B5EF4-FFF2-40B4-BE49-F238E27FC236}">
                <a16:creationId xmlns:a16="http://schemas.microsoft.com/office/drawing/2014/main" id="{348F2116-D3E5-48D8-A797-99E7F56757D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486" r="22297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8414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sky, outdoor, snow, nature&#10;&#10;Description generated with very high confidence">
            <a:extLst>
              <a:ext uri="{FF2B5EF4-FFF2-40B4-BE49-F238E27FC236}">
                <a16:creationId xmlns:a16="http://schemas.microsoft.com/office/drawing/2014/main" id="{0AC32472-C53D-4D0A-BACA-6AD24941E81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5110" r="11257" b="1"/>
          <a:stretch/>
        </p:blipFill>
        <p:spPr>
          <a:xfrm>
            <a:off x="-11909" y="10"/>
            <a:ext cx="6324601" cy="68579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AE98B8-B73A-4724-B639-017087F92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3510F2-CD82-497A-AC52-354EA3501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5622" y="894687"/>
            <a:ext cx="5372386" cy="98050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    Marketing Strategy Review</a:t>
            </a:r>
            <a:endParaRPr lang="en-US" sz="2800">
              <a:solidFill>
                <a:srgbClr val="FF0000"/>
              </a:solidFill>
              <a:latin typeface="Arial"/>
              <a:cs typeface="Arial"/>
            </a:endParaRPr>
          </a:p>
          <a:p>
            <a:endParaRPr lang="en-US" sz="2800">
              <a:solidFill>
                <a:srgbClr val="FF0000"/>
              </a:solidFill>
              <a:latin typeface="Arial"/>
              <a:cs typeface="Arial"/>
            </a:endParaRPr>
          </a:p>
          <a:p>
            <a:r>
              <a:rPr lang="en-US" sz="28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           “Mount Fuji Hotel”</a:t>
            </a:r>
            <a:endParaRPr lang="en-US" sz="280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338282-CC5C-4423-8316-1784F84996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12680" y="3136201"/>
            <a:ext cx="3934649" cy="273164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>
                <a:latin typeface="Arial"/>
                <a:cs typeface="Calibri"/>
              </a:rPr>
              <a:t>      Strategy:</a:t>
            </a:r>
            <a:endParaRPr lang="en-US" sz="2800">
              <a:latin typeface="Arial"/>
              <a:cs typeface="Arial"/>
            </a:endParaRPr>
          </a:p>
          <a:p>
            <a:pPr marL="457200" indent="-457200">
              <a:buChar char="•"/>
            </a:pPr>
            <a:r>
              <a:rPr lang="en-US" sz="2800">
                <a:latin typeface="Arial"/>
                <a:cs typeface="Calibri"/>
              </a:rPr>
              <a:t>Objectives</a:t>
            </a:r>
            <a:endParaRPr lang="en-US" sz="2800">
              <a:latin typeface="Arial"/>
              <a:cs typeface="Arial"/>
            </a:endParaRPr>
          </a:p>
          <a:p>
            <a:pPr marL="457200" indent="-457200">
              <a:buChar char="•"/>
            </a:pPr>
            <a:r>
              <a:rPr lang="en-US" sz="2800">
                <a:latin typeface="Arial"/>
                <a:cs typeface="Calibri"/>
              </a:rPr>
              <a:t>Marketing Mix</a:t>
            </a:r>
            <a:endParaRPr lang="en-US"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57578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E09A529-E47C-4634-BB98-0A9526C37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5" descr="A house covered in snow&#10;&#10;Description generated with very high confidence">
            <a:extLst>
              <a:ext uri="{FF2B5EF4-FFF2-40B4-BE49-F238E27FC236}">
                <a16:creationId xmlns:a16="http://schemas.microsoft.com/office/drawing/2014/main" id="{3A94F486-33D5-449D-B1DC-FE5BEB210EF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t="21327" b="21327"/>
          <a:stretch/>
        </p:blipFill>
        <p:spPr>
          <a:xfrm>
            <a:off x="-1" y="10"/>
            <a:ext cx="12192001" cy="4666928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69C1A01-6FB5-43CE-ADCC-936728AC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6267" y="4388303"/>
            <a:ext cx="824089" cy="702986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02AF01-B3DA-4D2C-9648-440A58846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76" y="4737942"/>
            <a:ext cx="3497782" cy="132302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ea typeface="+mj-lt"/>
                <a:cs typeface="+mj-lt"/>
              </a:rPr>
              <a:t>        </a:t>
            </a:r>
            <a:r>
              <a:rPr lang="en-US" sz="28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Objectives</a:t>
            </a:r>
            <a:br>
              <a:rPr lang="en-US" sz="2800">
                <a:solidFill>
                  <a:srgbClr val="FF0000"/>
                </a:solidFill>
                <a:latin typeface="Arial"/>
                <a:ea typeface="+mj-lt"/>
                <a:cs typeface="+mj-lt"/>
              </a:rPr>
            </a:br>
            <a:r>
              <a:rPr lang="en-US" sz="2800">
                <a:solidFill>
                  <a:srgbClr val="FF0000"/>
                </a:solidFill>
                <a:latin typeface="Arial"/>
                <a:ea typeface="+mj-lt"/>
                <a:cs typeface="+mj-lt"/>
              </a:rPr>
              <a:t>Marketing objective</a:t>
            </a:r>
            <a:endParaRPr lang="en-US" sz="2800">
              <a:solidFill>
                <a:srgbClr val="FF0000"/>
              </a:solidFill>
              <a:latin typeface="Arial"/>
              <a:cs typeface="Calibri Light" panose="020F0302020204030204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880E8F-594C-4D97-985E-F3FD6241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94776" y="4881715"/>
            <a:ext cx="8348221" cy="1970011"/>
          </a:xfr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342900" indent="-342900" algn="just">
              <a:buChar char="•"/>
            </a:pPr>
            <a:r>
              <a:rPr lang="en-GB" sz="3400" dirty="0">
                <a:latin typeface="Arial"/>
                <a:ea typeface="+mn-lt"/>
                <a:cs typeface="+mn-lt"/>
              </a:rPr>
              <a:t>Increment organization deals by 25% by 2021 </a:t>
            </a:r>
          </a:p>
          <a:p>
            <a:pPr marL="342900" indent="-342900" algn="just">
              <a:buChar char="•"/>
            </a:pPr>
            <a:r>
              <a:rPr lang="en-GB" sz="3400" dirty="0">
                <a:latin typeface="Arial"/>
                <a:ea typeface="+mn-lt"/>
                <a:cs typeface="+mn-lt"/>
              </a:rPr>
              <a:t>Accomplish a market share of 30% for Products inside 3 years of dispatch </a:t>
            </a:r>
          </a:p>
          <a:p>
            <a:pPr marL="342900" indent="-342900" algn="just">
              <a:buChar char="•"/>
            </a:pPr>
            <a:r>
              <a:rPr lang="en-GB" sz="3400" dirty="0">
                <a:latin typeface="Arial"/>
                <a:ea typeface="+mn-lt"/>
                <a:cs typeface="+mn-lt"/>
              </a:rPr>
              <a:t>Increment the level of clients who rate services as "magnificent" from 80% to 85% inside year and a half</a:t>
            </a:r>
            <a:r>
              <a:rPr lang="en-US" sz="3400" dirty="0">
                <a:latin typeface="Arial"/>
                <a:ea typeface="+mn-lt"/>
                <a:cs typeface="+mn-lt"/>
              </a:rPr>
              <a:t>Increase company sales by 25% by 2021</a:t>
            </a:r>
            <a:endParaRPr lang="en-US" sz="3400" dirty="0">
              <a:solidFill>
                <a:srgbClr val="000000"/>
              </a:solidFill>
              <a:latin typeface="Arial"/>
              <a:cs typeface="Calibri" panose="020F0502020204030204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846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F650B5-AC3E-41CD-8419-B8B28770E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0407" y="558539"/>
            <a:ext cx="3655260" cy="192850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>
                <a:ea typeface="+mj-lt"/>
                <a:cs typeface="+mj-lt"/>
              </a:rPr>
              <a:t> </a:t>
            </a:r>
            <a:r>
              <a:rPr lang="en-US">
                <a:latin typeface="Arial"/>
                <a:ea typeface="+mj-lt"/>
                <a:cs typeface="+mj-lt"/>
              </a:rPr>
              <a:t>   </a:t>
            </a:r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 Objectives</a:t>
            </a:r>
            <a:b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</a:br>
            <a:r>
              <a:rPr lang="en-US">
                <a:solidFill>
                  <a:srgbClr val="FF0000"/>
                </a:solidFill>
                <a:latin typeface="Arial"/>
                <a:ea typeface="+mj-lt"/>
                <a:cs typeface="+mj-lt"/>
              </a:rPr>
              <a:t>Financial objective</a:t>
            </a:r>
            <a:endParaRPr lang="en-US">
              <a:solidFill>
                <a:srgbClr val="FF0000"/>
              </a:solidFill>
              <a:latin typeface="Arial"/>
              <a:cs typeface="Calibri Light" panose="020F0302020204030204"/>
            </a:endParaRPr>
          </a:p>
          <a:p>
            <a:endParaRPr lang="en-US" sz="4400">
              <a:ea typeface="+mj-lt"/>
              <a:cs typeface="+mj-lt"/>
            </a:endParaRP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Two people holding a red umbrella&#10;&#10;Description generated with high confidence">
            <a:extLst>
              <a:ext uri="{FF2B5EF4-FFF2-40B4-BE49-F238E27FC236}">
                <a16:creationId xmlns:a16="http://schemas.microsoft.com/office/drawing/2014/main" id="{1B73881B-5D5D-46A6-BD14-D5609790903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alphaModFix/>
          </a:blip>
          <a:srcRect r="4455" b="-3"/>
          <a:stretch/>
        </p:blipFill>
        <p:spPr>
          <a:xfrm>
            <a:off x="20" y="907231"/>
            <a:ext cx="4838021" cy="5063738"/>
          </a:xfrm>
          <a:custGeom>
            <a:avLst/>
            <a:gdLst>
              <a:gd name="connsiteX0" fmla="*/ 2306172 w 4838041"/>
              <a:gd name="connsiteY0" fmla="*/ 0 h 5063738"/>
              <a:gd name="connsiteX1" fmla="*/ 4838041 w 4838041"/>
              <a:gd name="connsiteY1" fmla="*/ 2531869 h 5063738"/>
              <a:gd name="connsiteX2" fmla="*/ 2306172 w 4838041"/>
              <a:gd name="connsiteY2" fmla="*/ 5063738 h 5063738"/>
              <a:gd name="connsiteX3" fmla="*/ 79886 w 4838041"/>
              <a:gd name="connsiteY3" fmla="*/ 3738709 h 5063738"/>
              <a:gd name="connsiteX4" fmla="*/ 0 w 4838041"/>
              <a:gd name="connsiteY4" fmla="*/ 3572876 h 5063738"/>
              <a:gd name="connsiteX5" fmla="*/ 0 w 4838041"/>
              <a:gd name="connsiteY5" fmla="*/ 1490863 h 5063738"/>
              <a:gd name="connsiteX6" fmla="*/ 79886 w 4838041"/>
              <a:gd name="connsiteY6" fmla="*/ 1325030 h 5063738"/>
              <a:gd name="connsiteX7" fmla="*/ 2306172 w 4838041"/>
              <a:gd name="connsiteY7" fmla="*/ 0 h 5063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9FC65-34DE-4123-BE0A-DB4FE02693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27933" y="2062248"/>
            <a:ext cx="6659728" cy="44300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just"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   Generate revenue of $100,000 in sales the first Year</a:t>
            </a:r>
            <a:endParaRPr lang="en-US" sz="2400">
              <a:solidFill>
                <a:srgbClr val="000000"/>
              </a:solidFill>
              <a:latin typeface="Arial"/>
              <a:cs typeface="Calibri" panose="020F0502020204030204"/>
            </a:endParaRPr>
          </a:p>
          <a:p>
            <a:pPr algn="just"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 Making the product price more competitive through lowering the cost in marketplace.</a:t>
            </a:r>
            <a:endParaRPr lang="en-US" sz="2400">
              <a:latin typeface="Arial"/>
              <a:cs typeface="Calibri" panose="020F0502020204030204"/>
            </a:endParaRPr>
          </a:p>
          <a:p>
            <a:pPr algn="just"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  Using historical data and Future marketing campaigns </a:t>
            </a:r>
            <a:endParaRPr lang="en-US" sz="2400">
              <a:latin typeface="Arial"/>
              <a:cs typeface="Calibri" panose="020F0502020204030204"/>
            </a:endParaRPr>
          </a:p>
          <a:p>
            <a:pPr indent="-228600">
              <a:buChar char="•"/>
            </a:pPr>
            <a:r>
              <a:rPr lang="en-US" sz="2400">
                <a:latin typeface="Arial"/>
                <a:ea typeface="+mn-lt"/>
                <a:cs typeface="+mn-lt"/>
              </a:rPr>
              <a:t>Profit projection and monitoring of all the target market.</a:t>
            </a:r>
            <a:endParaRPr lang="en-US" sz="2400">
              <a:latin typeface="Arial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44758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4841EA57-DEA6-4BE9-B11E-1FBCC76BE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8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3" descr="A view of a city&#10;&#10;Description generated with high confidence">
            <a:extLst>
              <a:ext uri="{FF2B5EF4-FFF2-40B4-BE49-F238E27FC236}">
                <a16:creationId xmlns:a16="http://schemas.microsoft.com/office/drawing/2014/main" id="{27EA08CD-5793-48E4-87A6-DBF263F4D25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7056" r="-3" b="18082"/>
          <a:stretch/>
        </p:blipFill>
        <p:spPr>
          <a:xfrm>
            <a:off x="4172204" y="10"/>
            <a:ext cx="8019794" cy="2803574"/>
          </a:xfrm>
          <a:custGeom>
            <a:avLst/>
            <a:gdLst>
              <a:gd name="connsiteX0" fmla="*/ 0 w 6265758"/>
              <a:gd name="connsiteY0" fmla="*/ 0 h 2286000"/>
              <a:gd name="connsiteX1" fmla="*/ 6265758 w 6265758"/>
              <a:gd name="connsiteY1" fmla="*/ 0 h 2286000"/>
              <a:gd name="connsiteX2" fmla="*/ 6265758 w 6265758"/>
              <a:gd name="connsiteY2" fmla="*/ 2286000 h 2286000"/>
              <a:gd name="connsiteX3" fmla="*/ 1062168 w 6265758"/>
              <a:gd name="connsiteY3" fmla="*/ 2286000 h 2286000"/>
              <a:gd name="connsiteX4" fmla="*/ 790683 w 6265758"/>
              <a:gd name="connsiteY4" fmla="*/ 1700078 h 2286000"/>
              <a:gd name="connsiteX5" fmla="*/ 787725 w 6265758"/>
              <a:gd name="connsiteY5" fmla="*/ 1700078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65758" h="2286000">
                <a:moveTo>
                  <a:pt x="0" y="0"/>
                </a:moveTo>
                <a:lnTo>
                  <a:pt x="6265758" y="0"/>
                </a:lnTo>
                <a:lnTo>
                  <a:pt x="6265758" y="2286000"/>
                </a:lnTo>
                <a:lnTo>
                  <a:pt x="1062168" y="2286000"/>
                </a:lnTo>
                <a:lnTo>
                  <a:pt x="790683" y="1700078"/>
                </a:lnTo>
                <a:lnTo>
                  <a:pt x="787725" y="1700078"/>
                </a:lnTo>
                <a:close/>
              </a:path>
            </a:pathLst>
          </a:custGeom>
        </p:spPr>
      </p:pic>
      <p:pic>
        <p:nvPicPr>
          <p:cNvPr id="15" name="Picture 16" descr="A box filled with different types of food&#10;&#10;Description generated with high confidence">
            <a:extLst>
              <a:ext uri="{FF2B5EF4-FFF2-40B4-BE49-F238E27FC236}">
                <a16:creationId xmlns:a16="http://schemas.microsoft.com/office/drawing/2014/main" id="{307FE9FD-199C-4D41-BA58-2E9912E220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616" b="26510"/>
          <a:stretch/>
        </p:blipFill>
        <p:spPr>
          <a:xfrm>
            <a:off x="5234371" y="2286000"/>
            <a:ext cx="6957627" cy="2286000"/>
          </a:xfrm>
          <a:custGeom>
            <a:avLst/>
            <a:gdLst>
              <a:gd name="connsiteX0" fmla="*/ 0 w 5203590"/>
              <a:gd name="connsiteY0" fmla="*/ 0 h 2286000"/>
              <a:gd name="connsiteX1" fmla="*/ 5203590 w 5203590"/>
              <a:gd name="connsiteY1" fmla="*/ 0 h 2286000"/>
              <a:gd name="connsiteX2" fmla="*/ 5203590 w 5203590"/>
              <a:gd name="connsiteY2" fmla="*/ 2286000 h 2286000"/>
              <a:gd name="connsiteX3" fmla="*/ 1059212 w 5203590"/>
              <a:gd name="connsiteY3" fmla="*/ 2286000 h 2286000"/>
              <a:gd name="connsiteX4" fmla="*/ 925708 w 5203590"/>
              <a:gd name="connsiteY4" fmla="*/ 1997870 h 2286000"/>
              <a:gd name="connsiteX5" fmla="*/ 925707 w 5203590"/>
              <a:gd name="connsiteY5" fmla="*/ 199787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03590" h="2286000">
                <a:moveTo>
                  <a:pt x="0" y="0"/>
                </a:moveTo>
                <a:lnTo>
                  <a:pt x="5203590" y="0"/>
                </a:lnTo>
                <a:lnTo>
                  <a:pt x="5203590" y="2286000"/>
                </a:lnTo>
                <a:lnTo>
                  <a:pt x="1059212" y="2286000"/>
                </a:lnTo>
                <a:lnTo>
                  <a:pt x="925708" y="1997870"/>
                </a:lnTo>
                <a:lnTo>
                  <a:pt x="925707" y="1997870"/>
                </a:lnTo>
                <a:close/>
              </a:path>
            </a:pathLst>
          </a:custGeom>
        </p:spPr>
      </p:pic>
      <p:pic>
        <p:nvPicPr>
          <p:cNvPr id="9" name="Picture 9" descr="A large building&#10;&#10;Description generated with very high confidence">
            <a:extLst>
              <a:ext uri="{FF2B5EF4-FFF2-40B4-BE49-F238E27FC236}">
                <a16:creationId xmlns:a16="http://schemas.microsoft.com/office/drawing/2014/main" id="{5EE88447-536C-4DB3-BEA6-659BE6005B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9053" b="8620"/>
          <a:stretch/>
        </p:blipFill>
        <p:spPr>
          <a:xfrm>
            <a:off x="6178562" y="3824377"/>
            <a:ext cx="6013438" cy="3048000"/>
          </a:xfrm>
          <a:custGeom>
            <a:avLst/>
            <a:gdLst>
              <a:gd name="connsiteX0" fmla="*/ 0 w 4144382"/>
              <a:gd name="connsiteY0" fmla="*/ 0 h 2286000"/>
              <a:gd name="connsiteX1" fmla="*/ 4144382 w 4144382"/>
              <a:gd name="connsiteY1" fmla="*/ 0 h 2286000"/>
              <a:gd name="connsiteX2" fmla="*/ 4144382 w 4144382"/>
              <a:gd name="connsiteY2" fmla="*/ 2286000 h 2286000"/>
              <a:gd name="connsiteX3" fmla="*/ 1054581 w 4144382"/>
              <a:gd name="connsiteY3" fmla="*/ 2286000 h 2286000"/>
              <a:gd name="connsiteX4" fmla="*/ 1054581 w 4144382"/>
              <a:gd name="connsiteY4" fmla="*/ 2285999 h 2286000"/>
              <a:gd name="connsiteX5" fmla="*/ 1059211 w 4144382"/>
              <a:gd name="connsiteY5" fmla="*/ 2285999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4382" h="2286000">
                <a:moveTo>
                  <a:pt x="0" y="0"/>
                </a:moveTo>
                <a:lnTo>
                  <a:pt x="4144382" y="0"/>
                </a:lnTo>
                <a:lnTo>
                  <a:pt x="4144382" y="2286000"/>
                </a:lnTo>
                <a:lnTo>
                  <a:pt x="1054581" y="2286000"/>
                </a:lnTo>
                <a:lnTo>
                  <a:pt x="1054581" y="2285999"/>
                </a:lnTo>
                <a:lnTo>
                  <a:pt x="1059211" y="2285999"/>
                </a:lnTo>
                <a:close/>
              </a:path>
            </a:pathLst>
          </a:custGeom>
        </p:spPr>
      </p:pic>
      <p:sp>
        <p:nvSpPr>
          <p:cNvPr id="33" name="Freeform 15">
            <a:extLst>
              <a:ext uri="{FF2B5EF4-FFF2-40B4-BE49-F238E27FC236}">
                <a16:creationId xmlns:a16="http://schemas.microsoft.com/office/drawing/2014/main" id="{A26922E4-CEB0-4BFE-BAD1-403E6A417D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590203" cy="6858000"/>
          </a:xfrm>
          <a:custGeom>
            <a:avLst/>
            <a:gdLst>
              <a:gd name="connsiteX0" fmla="*/ 0 w 9590203"/>
              <a:gd name="connsiteY0" fmla="*/ 0 h 6858000"/>
              <a:gd name="connsiteX1" fmla="*/ 6414049 w 9590203"/>
              <a:gd name="connsiteY1" fmla="*/ 0 h 6858000"/>
              <a:gd name="connsiteX2" fmla="*/ 9590203 w 9590203"/>
              <a:gd name="connsiteY2" fmla="*/ 6858000 h 6858000"/>
              <a:gd name="connsiteX3" fmla="*/ 0 w 959020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90203" h="6858000">
                <a:moveTo>
                  <a:pt x="0" y="0"/>
                </a:moveTo>
                <a:lnTo>
                  <a:pt x="6414049" y="0"/>
                </a:lnTo>
                <a:lnTo>
                  <a:pt x="959020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47ECDE-795D-4AB7-94F2-288BA24D5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767" y="810822"/>
            <a:ext cx="4009738" cy="31915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>
                <a:solidFill>
                  <a:srgbClr val="000000"/>
                </a:solidFill>
                <a:cs typeface="Calibri Light"/>
              </a:rPr>
              <a:t>       </a:t>
            </a:r>
            <a:r>
              <a:rPr lang="en-US" sz="4000">
                <a:solidFill>
                  <a:srgbClr val="000000"/>
                </a:solidFill>
                <a:latin typeface="Arial"/>
                <a:cs typeface="Calibri Light"/>
              </a:rPr>
              <a:t>  </a:t>
            </a:r>
            <a:r>
              <a:rPr lang="en-US">
                <a:solidFill>
                  <a:srgbClr val="C00000"/>
                </a:solidFill>
                <a:latin typeface="Arial"/>
                <a:cs typeface="Calibri Light"/>
              </a:rPr>
              <a:t>Conclusion</a:t>
            </a:r>
            <a:endParaRPr lang="en-US" kern="1200">
              <a:solidFill>
                <a:srgbClr val="C00000"/>
              </a:solidFill>
              <a:latin typeface="Arial"/>
              <a:cs typeface="+mj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7CDA6E-F16B-4B8B-BB29-77FB0EF375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2280041"/>
            <a:ext cx="4485490" cy="38969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cs typeface="Calibri"/>
              </a:rPr>
              <a:t>In conclusion, taking in consideration the favorable and stable economy of Japan, but bearing in mind also the precarious health and safety legislation under it`s tutelage, an investment towards opening a hotel in Japan can prove financially sustainable and even profitable under the right management.</a:t>
            </a:r>
            <a:endParaRPr lang="en-US" sz="240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560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 dir="in"/>
      </p:transition>
    </mc:Choice>
    <mc:Fallback xmlns="">
      <p:transition spd="slow">
        <p:split orient="vert" dir="in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A picture containing book, text&#10;&#10;Description generated with high confidence">
            <a:extLst>
              <a:ext uri="{FF2B5EF4-FFF2-40B4-BE49-F238E27FC236}">
                <a16:creationId xmlns:a16="http://schemas.microsoft.com/office/drawing/2014/main" id="{59550B9E-FF21-4CA7-8DFC-A79BB6EE0E6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495" r="-1" b="3494"/>
          <a:stretch/>
        </p:blipFill>
        <p:spPr>
          <a:xfrm>
            <a:off x="2371991" y="116606"/>
            <a:ext cx="4846882" cy="6856413"/>
          </a:xfrm>
          <a:custGeom>
            <a:avLst/>
            <a:gdLst>
              <a:gd name="connsiteX0" fmla="*/ 121782 w 5110407"/>
              <a:gd name="connsiteY0" fmla="*/ 0 h 6856413"/>
              <a:gd name="connsiteX1" fmla="*/ 4731440 w 5110407"/>
              <a:gd name="connsiteY1" fmla="*/ 0 h 6856413"/>
              <a:gd name="connsiteX2" fmla="*/ 4775629 w 5110407"/>
              <a:gd name="connsiteY2" fmla="*/ 179775 h 6856413"/>
              <a:gd name="connsiteX3" fmla="*/ 5084710 w 5110407"/>
              <a:gd name="connsiteY3" fmla="*/ 4108260 h 6856413"/>
              <a:gd name="connsiteX4" fmla="*/ 4768709 w 5110407"/>
              <a:gd name="connsiteY4" fmla="*/ 6381464 h 6856413"/>
              <a:gd name="connsiteX5" fmla="*/ 4653290 w 5110407"/>
              <a:gd name="connsiteY5" fmla="*/ 6856413 h 6856413"/>
              <a:gd name="connsiteX6" fmla="*/ 0 w 5110407"/>
              <a:gd name="connsiteY6" fmla="*/ 6856413 h 6856413"/>
              <a:gd name="connsiteX7" fmla="*/ 21062 w 5110407"/>
              <a:gd name="connsiteY7" fmla="*/ 6803488 h 6856413"/>
              <a:gd name="connsiteX8" fmla="*/ 636462 w 5110407"/>
              <a:gd name="connsiteY8" fmla="*/ 3844830 h 6856413"/>
              <a:gd name="connsiteX9" fmla="*/ 203879 w 5110407"/>
              <a:gd name="connsiteY9" fmla="*/ 236924 h 685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38EB20-3F42-4010-9535-1DFBEA126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40422" y="413888"/>
            <a:ext cx="3328714" cy="571976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/>
              <a:t>        </a:t>
            </a:r>
            <a:r>
              <a:rPr lang="en-US" sz="3100" b="1">
                <a:solidFill>
                  <a:srgbClr val="FF0000"/>
                </a:solidFill>
                <a:latin typeface="Arial"/>
                <a:cs typeface="Arial"/>
              </a:rPr>
              <a:t>References</a:t>
            </a:r>
            <a:r>
              <a:rPr lang="en-US" sz="3100">
                <a:solidFill>
                  <a:srgbClr val="FF0000"/>
                </a:solidFill>
                <a:latin typeface="Arial"/>
                <a:cs typeface="Arial"/>
              </a:rPr>
              <a:t>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54E70-167D-4963-A7A8-3C441E71C3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23606" y="413887"/>
            <a:ext cx="4543304" cy="6079196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Dickson, P. R. &amp; Ginter, J. L (1987), </a:t>
            </a:r>
            <a:r>
              <a:rPr lang="en-US" sz="2000" i="1" dirty="0">
                <a:latin typeface="Arial"/>
                <a:cs typeface="Arial"/>
              </a:rPr>
              <a:t>Market Segmentation, Product Differentiation, and Marketing Strategy</a:t>
            </a:r>
            <a:r>
              <a:rPr lang="en-US" sz="2000" dirty="0">
                <a:latin typeface="Arial"/>
                <a:cs typeface="Arial"/>
              </a:rPr>
              <a:t>. Journal of Marketing, Vol. 51 No. 2, pp. 1-10. </a:t>
            </a:r>
            <a:endParaRPr lang="en-US" sz="2000" b="1" dirty="0">
              <a:latin typeface="Arial"/>
              <a:cs typeface="Arial"/>
            </a:endParaRP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 Kotler, P., Armstrong, G., Harris, L., &amp; Piercy, N. (2017), </a:t>
            </a:r>
            <a:r>
              <a:rPr lang="en-US" sz="2000" i="1" dirty="0">
                <a:latin typeface="Arial"/>
                <a:cs typeface="Arial"/>
              </a:rPr>
              <a:t>Principles of Marketing</a:t>
            </a:r>
            <a:r>
              <a:rPr lang="en-US" sz="2000" dirty="0">
                <a:latin typeface="Arial"/>
                <a:cs typeface="Arial"/>
              </a:rPr>
              <a:t>, (7 </a:t>
            </a:r>
            <a:r>
              <a:rPr lang="en-US" sz="2000" dirty="0" err="1">
                <a:latin typeface="Arial"/>
                <a:cs typeface="Arial"/>
              </a:rPr>
              <a:t>th</a:t>
            </a:r>
            <a:r>
              <a:rPr lang="en-US" sz="2000" dirty="0">
                <a:latin typeface="Arial"/>
                <a:cs typeface="Arial"/>
              </a:rPr>
              <a:t> ed.) European Edition, Pearson. 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Lee, K., &amp; Carter, S., (2012), </a:t>
            </a:r>
            <a:r>
              <a:rPr lang="en-US" sz="2000" i="1" dirty="0">
                <a:latin typeface="Arial"/>
                <a:cs typeface="Arial"/>
              </a:rPr>
              <a:t>Global Marketing Management</a:t>
            </a:r>
            <a:r>
              <a:rPr lang="en-US" sz="2000" dirty="0">
                <a:latin typeface="Arial"/>
                <a:cs typeface="Arial"/>
              </a:rPr>
              <a:t>, (3 </a:t>
            </a:r>
            <a:r>
              <a:rPr lang="en-US" sz="2000" dirty="0" err="1">
                <a:latin typeface="Arial"/>
                <a:cs typeface="Arial"/>
              </a:rPr>
              <a:t>rd</a:t>
            </a:r>
            <a:r>
              <a:rPr lang="en-US" sz="2000" dirty="0">
                <a:latin typeface="Arial"/>
                <a:cs typeface="Arial"/>
              </a:rPr>
              <a:t> ed.), Oxford University Press.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McDonald, M &amp; Wilson, H. (2011), </a:t>
            </a:r>
            <a:r>
              <a:rPr lang="en-US" sz="2000" i="1" dirty="0">
                <a:latin typeface="Arial"/>
                <a:cs typeface="Arial"/>
              </a:rPr>
              <a:t>Marketing Plans, How to Prepare Them, How to Use Them</a:t>
            </a:r>
            <a:r>
              <a:rPr lang="en-US" sz="2000" dirty="0">
                <a:latin typeface="Arial"/>
                <a:cs typeface="Arial"/>
              </a:rPr>
              <a:t> (7 </a:t>
            </a:r>
            <a:r>
              <a:rPr lang="en-US" sz="2000" dirty="0" err="1">
                <a:latin typeface="Arial"/>
                <a:cs typeface="Arial"/>
              </a:rPr>
              <a:t>th</a:t>
            </a:r>
            <a:r>
              <a:rPr lang="en-US" sz="2000" dirty="0">
                <a:latin typeface="Arial"/>
                <a:cs typeface="Arial"/>
              </a:rPr>
              <a:t> ed.), Essex: Wiley. 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West, D., Fords, J. &amp; Ibrahim, E. (2015), </a:t>
            </a:r>
            <a:r>
              <a:rPr lang="en-US" sz="2000" i="1" dirty="0">
                <a:latin typeface="Arial"/>
                <a:cs typeface="Arial"/>
              </a:rPr>
              <a:t>Strategic Marketing, How to Create Competitive Advantage</a:t>
            </a:r>
            <a:r>
              <a:rPr lang="en-US" sz="2000" dirty="0">
                <a:latin typeface="Arial"/>
                <a:cs typeface="Arial"/>
              </a:rPr>
              <a:t> (3 </a:t>
            </a:r>
            <a:r>
              <a:rPr lang="en-US" sz="2000" dirty="0" err="1">
                <a:latin typeface="Arial"/>
                <a:cs typeface="Arial"/>
              </a:rPr>
              <a:t>rd</a:t>
            </a:r>
            <a:r>
              <a:rPr lang="en-US" sz="2000" dirty="0">
                <a:latin typeface="Arial"/>
                <a:cs typeface="Arial"/>
              </a:rPr>
              <a:t> ed.) Italy: Oxford University Press.</a:t>
            </a:r>
          </a:p>
        </p:txBody>
      </p:sp>
    </p:spTree>
    <p:extLst>
      <p:ext uri="{BB962C8B-B14F-4D97-AF65-F5344CB8AC3E}">
        <p14:creationId xmlns:p14="http://schemas.microsoft.com/office/powerpoint/2010/main" val="3994686817"/>
      </p:ext>
    </p:extLst>
  </p:cSld>
  <p:clrMapOvr>
    <a:masterClrMapping/>
  </p:clrMapOvr>
  <p:transition spd="slow">
    <p:push dir="d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559</Words>
  <Application>Microsoft Office PowerPoint</Application>
  <PresentationFormat>Widescreen</PresentationFormat>
  <Paragraphs>158</Paragraphs>
  <Slides>28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Trebuchet MS</vt:lpstr>
      <vt:lpstr>office theme</vt:lpstr>
      <vt:lpstr> Marketing essential m4x01916 </vt:lpstr>
      <vt:lpstr>PowerPoint Presentation</vt:lpstr>
      <vt:lpstr>PowerPoint Presentation</vt:lpstr>
      <vt:lpstr>Mount fuji hotel</vt:lpstr>
      <vt:lpstr>Marketing Audit of         Mount Fuji Hotel</vt:lpstr>
      <vt:lpstr>Introduction </vt:lpstr>
      <vt:lpstr>Strategic  Marketing  Plan “Mount Fuji Hotel” </vt:lpstr>
      <vt:lpstr>Environment</vt:lpstr>
      <vt:lpstr>   </vt:lpstr>
      <vt:lpstr>         Market Segments </vt:lpstr>
      <vt:lpstr>PowerPoint Presentation</vt:lpstr>
      <vt:lpstr>Strategic Marketing Plan  “Mount Fuji Hotel”</vt:lpstr>
      <vt:lpstr>           Product</vt:lpstr>
      <vt:lpstr>Pricing</vt:lpstr>
      <vt:lpstr>Promotion</vt:lpstr>
      <vt:lpstr>Process</vt:lpstr>
      <vt:lpstr>Placing</vt:lpstr>
      <vt:lpstr>People and Physical Evidence</vt:lpstr>
      <vt:lpstr>PowerPoint Presentation</vt:lpstr>
      <vt:lpstr>BCG Matrix</vt:lpstr>
      <vt:lpstr>External Marketing Environment</vt:lpstr>
      <vt:lpstr>Who are your Customers?</vt:lpstr>
      <vt:lpstr>Internal Marketing Environment          “Mount Fuji Hotel”</vt:lpstr>
      <vt:lpstr>    Marketing Strategy Review             “Mount Fuji Hotel”</vt:lpstr>
      <vt:lpstr>        Objectives Marketing objective</vt:lpstr>
      <vt:lpstr>     Objectives Financial objective </vt:lpstr>
      <vt:lpstr>         Conclusion</vt:lpstr>
      <vt:lpstr>        References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esential m4x01916</dc:title>
  <dc:creator>Emanuela Stan (1815346)</dc:creator>
  <cp:lastModifiedBy>Aurel Badica</cp:lastModifiedBy>
  <cp:revision>464</cp:revision>
  <dcterms:created xsi:type="dcterms:W3CDTF">2019-06-11T16:35:02Z</dcterms:created>
  <dcterms:modified xsi:type="dcterms:W3CDTF">2019-06-17T10:28:28Z</dcterms:modified>
</cp:coreProperties>
</file>