
<file path=[Content_Types].xml><?xml version="1.0" encoding="utf-8"?>
<Types xmlns="http://schemas.openxmlformats.org/package/2006/content-types"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20.xml" ContentType="application/vnd.openxmlformats-officedocument.presentationml.notesSlide+xml"/>
  <Override PartName="/ppt/charts/chart6.xml" ContentType="application/vnd.openxmlformats-officedocument.drawingml.chart+xml"/>
  <Override PartName="/ppt/notesSlides/notesSlide21.xml" ContentType="application/vnd.openxmlformats-officedocument.presentationml.notesSlide+xml"/>
  <Override PartName="/ppt/charts/chart7.xml" ContentType="application/vnd.openxmlformats-officedocument.drawingml.chart+xml"/>
  <Override PartName="/ppt/notesSlides/notesSlide22.xml" ContentType="application/vnd.openxmlformats-officedocument.presentationml.notesSlide+xml"/>
  <Override PartName="/ppt/charts/chart8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07" d="100"/>
          <a:sy n="107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100" b="0" i="0" u="none" strike="noStrike">
                <a:solidFill>
                  <a:srgbClr val="000000"/>
                </a:solidFill>
                <a:latin typeface="Calibri"/>
              </a:defRPr>
            </a:pPr>
            <a:r>
              <a:rPr lang="en-US" sz="1100" b="0" i="0" u="none" strike="noStrike">
                <a:solidFill>
                  <a:srgbClr val="000000"/>
                </a:solidFill>
                <a:latin typeface="Calibri"/>
              </a:rPr>
              <a:t>Gender (%)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Gender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1E2761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0BB7-4451-83AA-910125B19084}"/>
              </c:ext>
            </c:extLst>
          </c:dPt>
          <c:dPt>
            <c:idx val="1"/>
            <c:bubble3D val="0"/>
            <c:spPr>
              <a:solidFill>
                <a:srgbClr val="5C77B5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0BB7-4451-83AA-910125B19084}"/>
              </c:ext>
            </c:extLst>
          </c:dPt>
          <c:dPt>
            <c:idx val="2"/>
            <c:bubble3D val="0"/>
            <c:spPr>
              <a:solidFill>
                <a:srgbClr val="CADCFC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0BB7-4451-83AA-910125B19084}"/>
              </c:ext>
            </c:extLst>
          </c:dPt>
          <c:dLbls>
            <c:dLbl>
              <c:idx val="0"/>
              <c:numFmt formatCode="0.0" sourceLinked="0"/>
              <c:spPr/>
              <c:txPr>
                <a:bodyPr/>
                <a:lstStyle/>
                <a:p>
                  <a:pPr>
                    <a:defRPr sz="800" b="0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P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BB7-4451-83AA-910125B19084}"/>
                </c:ext>
              </c:extLst>
            </c:dLbl>
            <c:dLbl>
              <c:idx val="1"/>
              <c:numFmt formatCode="0.0" sourceLinked="0"/>
              <c:spPr/>
              <c:txPr>
                <a:bodyPr/>
                <a:lstStyle/>
                <a:p>
                  <a:pPr>
                    <a:defRPr sz="800" b="0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P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BB7-4451-83AA-910125B19084}"/>
                </c:ext>
              </c:extLst>
            </c:dLbl>
            <c:dLbl>
              <c:idx val="2"/>
              <c:numFmt formatCode="0.0" sourceLinked="0"/>
              <c:spPr/>
              <c:txPr>
                <a:bodyPr/>
                <a:lstStyle/>
                <a:p>
                  <a:pPr>
                    <a:defRPr sz="800" b="0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P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BB7-4451-83AA-910125B19084}"/>
                </c:ext>
              </c:extLst>
            </c:dLbl>
            <c:numFmt formatCode="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en-PK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Male</c:v>
                </c:pt>
                <c:pt idx="1">
                  <c:v>Female</c:v>
                </c:pt>
                <c:pt idx="2">
                  <c:v>Prefer not to say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42.9</c:v>
                </c:pt>
                <c:pt idx="1">
                  <c:v>52.9</c:v>
                </c:pt>
                <c:pt idx="2">
                  <c:v>4.2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BB7-4451-83AA-910125B190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800">
              <a:latin typeface="Calibri"/>
              <a:cs typeface="Calibri"/>
            </a:defRPr>
          </a:pPr>
          <a:endParaRPr lang="en-PK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100" b="0" i="0" u="none" strike="noStrike">
                <a:solidFill>
                  <a:srgbClr val="000000"/>
                </a:solidFill>
                <a:latin typeface="Calibri"/>
              </a:defRPr>
            </a:pPr>
            <a:r>
              <a:rPr lang="en-US" sz="1100" b="0" i="0" u="none" strike="noStrike">
                <a:solidFill>
                  <a:srgbClr val="000000"/>
                </a:solidFill>
                <a:latin typeface="Calibri"/>
              </a:rPr>
              <a:t>Age Group (%)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Age %</c:v>
                </c:pt>
              </c:strCache>
            </c:strRef>
          </c:tx>
          <c:spPr>
            <a:solidFill>
              <a:srgbClr val="1E2761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 b="0" i="0" u="none" strike="noStrike">
                    <a:solidFill>
                      <a:srgbClr val="26314F"/>
                    </a:solidFill>
                    <a:latin typeface="Arial"/>
                  </a:defRPr>
                </a:pPr>
                <a:endParaRPr lang="en-P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18-25</c:v>
                </c:pt>
                <c:pt idx="1">
                  <c:v>26-35</c:v>
                </c:pt>
                <c:pt idx="2">
                  <c:v>36-45</c:v>
                </c:pt>
                <c:pt idx="3">
                  <c:v>46-55</c:v>
                </c:pt>
                <c:pt idx="4">
                  <c:v>55+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20</c:v>
                </c:pt>
                <c:pt idx="1">
                  <c:v>41.4</c:v>
                </c:pt>
                <c:pt idx="2">
                  <c:v>22.9</c:v>
                </c:pt>
                <c:pt idx="3">
                  <c:v>10</c:v>
                </c:pt>
                <c:pt idx="4">
                  <c:v>5.7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76-45FD-88E6-B0392818BF9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PK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100" b="0" i="0" u="none" strike="noStrike">
                <a:solidFill>
                  <a:srgbClr val="000000"/>
                </a:solidFill>
                <a:latin typeface="Calibri"/>
              </a:defRPr>
            </a:pPr>
            <a:r>
              <a:rPr lang="en-US" sz="1100" b="0" i="0" u="none" strike="noStrike">
                <a:solidFill>
                  <a:srgbClr val="000000"/>
                </a:solidFill>
                <a:latin typeface="Calibri"/>
              </a:rPr>
              <a:t>Organisation Uses AI (%)</a:t>
            </a:r>
          </a:p>
        </c:rich>
      </c:tx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Uses AI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E7B10A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5990-465E-B4A0-D001014A668C}"/>
              </c:ext>
            </c:extLst>
          </c:dPt>
          <c:dPt>
            <c:idx val="1"/>
            <c:bubble3D val="0"/>
            <c:spPr>
              <a:solidFill>
                <a:srgbClr val="D8DEE9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5990-465E-B4A0-D001014A668C}"/>
              </c:ext>
            </c:extLst>
          </c:dPt>
          <c:dPt>
            <c:idx val="2"/>
            <c:bubble3D val="0"/>
            <c:spPr>
              <a:solidFill>
                <a:srgbClr val="CADCFC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5990-465E-B4A0-D001014A668C}"/>
              </c:ext>
            </c:extLst>
          </c:dPt>
          <c:dLbls>
            <c:dLbl>
              <c:idx val="0"/>
              <c:numFmt formatCode="0.0" sourceLinked="0"/>
              <c:spPr/>
              <c:txPr>
                <a:bodyPr/>
                <a:lstStyle/>
                <a:p>
                  <a:pPr>
                    <a:defRPr sz="800" b="0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P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990-465E-B4A0-D001014A668C}"/>
                </c:ext>
              </c:extLst>
            </c:dLbl>
            <c:dLbl>
              <c:idx val="1"/>
              <c:numFmt formatCode="0.0" sourceLinked="0"/>
              <c:spPr/>
              <c:txPr>
                <a:bodyPr/>
                <a:lstStyle/>
                <a:p>
                  <a:pPr>
                    <a:defRPr sz="800" b="0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P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990-465E-B4A0-D001014A668C}"/>
                </c:ext>
              </c:extLst>
            </c:dLbl>
            <c:dLbl>
              <c:idx val="2"/>
              <c:numFmt formatCode="0.0" sourceLinked="0"/>
              <c:spPr/>
              <c:txPr>
                <a:bodyPr/>
                <a:lstStyle/>
                <a:p>
                  <a:pPr>
                    <a:defRPr sz="800" b="0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P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990-465E-B4A0-D001014A668C}"/>
                </c:ext>
              </c:extLst>
            </c:dLbl>
            <c:numFmt formatCode="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en-PK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Yes</c:v>
                </c:pt>
                <c:pt idx="1">
                  <c:v>No</c:v>
                </c:pt>
                <c:pt idx="2">
                  <c:v>Not sure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74.3</c:v>
                </c:pt>
                <c:pt idx="1">
                  <c:v>11.4</c:v>
                </c:pt>
                <c:pt idx="2">
                  <c:v>14.3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990-465E-B4A0-D001014A66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800">
              <a:latin typeface="Calibri"/>
              <a:cs typeface="Calibri"/>
            </a:defRPr>
          </a:pPr>
          <a:endParaRPr lang="en-PK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100" b="0" i="0" u="none" strike="noStrike">
                <a:solidFill>
                  <a:srgbClr val="000000"/>
                </a:solidFill>
                <a:latin typeface="Calibri"/>
              </a:defRPr>
            </a:pPr>
            <a:r>
              <a:rPr lang="en-US" sz="1100" b="0" i="0" u="none" strike="noStrike">
                <a:solidFill>
                  <a:srgbClr val="000000"/>
                </a:solidFill>
                <a:latin typeface="Calibri"/>
              </a:rPr>
              <a:t>Job Position (%)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Job Position %</c:v>
                </c:pt>
              </c:strCache>
            </c:strRef>
          </c:tx>
          <c:spPr>
            <a:solidFill>
              <a:srgbClr val="1E2761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 b="0" i="0" u="none" strike="noStrike">
                    <a:solidFill>
                      <a:srgbClr val="26314F"/>
                    </a:solidFill>
                    <a:latin typeface="Arial"/>
                  </a:defRPr>
                </a:pPr>
                <a:endParaRPr lang="en-P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Event
Manager</c:v>
                </c:pt>
                <c:pt idx="1">
                  <c:v>Event
Planner</c:v>
                </c:pt>
                <c:pt idx="2">
                  <c:v>Event
Coordinator</c:v>
                </c:pt>
                <c:pt idx="3">
                  <c:v>Operations
Manager</c:v>
                </c:pt>
                <c:pt idx="4">
                  <c:v>Marketing
Executive</c:v>
                </c:pt>
                <c:pt idx="5">
                  <c:v>Other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18.600000000000001</c:v>
                </c:pt>
                <c:pt idx="1">
                  <c:v>20</c:v>
                </c:pt>
                <c:pt idx="2">
                  <c:v>24.3</c:v>
                </c:pt>
                <c:pt idx="3">
                  <c:v>14.3</c:v>
                </c:pt>
                <c:pt idx="4">
                  <c:v>15.7</c:v>
                </c:pt>
                <c:pt idx="5">
                  <c:v>7.1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4B-4071-A21A-A7613AB0790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750" b="0" i="0" u="none" strike="noStrike">
                <a:solidFill>
                  <a:srgbClr val="000000"/>
                </a:solidFill>
                <a:latin typeface="Arial"/>
              </a:defRPr>
            </a:pPr>
            <a:endParaRPr lang="en-PK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100" b="0" i="0" u="none" strike="noStrike">
                <a:solidFill>
                  <a:srgbClr val="000000"/>
                </a:solidFill>
                <a:latin typeface="Calibri"/>
              </a:defRPr>
            </a:pPr>
            <a:r>
              <a:rPr lang="en-US" sz="1100" b="0" i="0" u="none" strike="noStrike">
                <a:solidFill>
                  <a:srgbClr val="000000"/>
                </a:solidFill>
                <a:latin typeface="Calibri"/>
              </a:rPr>
              <a:t>Years of Experience (%)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Experience %</c:v>
                </c:pt>
              </c:strCache>
            </c:strRef>
          </c:tx>
          <c:spPr>
            <a:solidFill>
              <a:srgbClr val="E7B10A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 b="0" i="0" u="none" strike="noStrike">
                    <a:solidFill>
                      <a:srgbClr val="26314F"/>
                    </a:solidFill>
                    <a:latin typeface="Arial"/>
                  </a:defRPr>
                </a:pPr>
                <a:endParaRPr lang="en-P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&lt;2 yrs</c:v>
                </c:pt>
                <c:pt idx="1">
                  <c:v>2-5 yrs</c:v>
                </c:pt>
                <c:pt idx="2">
                  <c:v>6-10 yrs</c:v>
                </c:pt>
                <c:pt idx="3">
                  <c:v>10+ yrs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18.600000000000001</c:v>
                </c:pt>
                <c:pt idx="1">
                  <c:v>40</c:v>
                </c:pt>
                <c:pt idx="2">
                  <c:v>28.6</c:v>
                </c:pt>
                <c:pt idx="3">
                  <c:v>12.8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75-4BD2-B691-1F4137EC8D6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000000"/>
                </a:solidFill>
                <a:latin typeface="Arial"/>
              </a:defRPr>
            </a:pPr>
            <a:endParaRPr lang="en-PK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200" b="0" i="0" u="none" strike="noStrike">
                <a:solidFill>
                  <a:srgbClr val="000000"/>
                </a:solidFill>
                <a:latin typeface="Calibri"/>
              </a:defRPr>
            </a:pPr>
            <a:r>
              <a:rPr lang="en-US" sz="1200" b="0" i="0" u="none" strike="noStrike">
                <a:solidFill>
                  <a:srgbClr val="000000"/>
                </a:solidFill>
                <a:latin typeface="Calibri"/>
              </a:rPr>
              <a:t>Combined Agree / Strongly Agree (%)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Agree or Strongly Agree</c:v>
                </c:pt>
              </c:strCache>
            </c:strRef>
          </c:tx>
          <c:spPr>
            <a:solidFill>
              <a:srgbClr val="1E2761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 i="0" u="none" strike="noStrike">
                    <a:solidFill>
                      <a:srgbClr val="26314F"/>
                    </a:solidFill>
                    <a:latin typeface="Calibri"/>
                  </a:defRPr>
                </a:pPr>
                <a:endParaRPr lang="en-P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Q1: AI improves
strategic decisions</c:v>
                </c:pt>
                <c:pt idx="1">
                  <c:v>Q4: AI improves planning
&amp; decision quality</c:v>
                </c:pt>
                <c:pt idx="2">
                  <c:v>Q7: AI improves overall
business decisions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74.3</c:v>
                </c:pt>
                <c:pt idx="1">
                  <c:v>77.099999999999994</c:v>
                </c:pt>
                <c:pt idx="2">
                  <c:v>74.3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B3-478D-8CE3-020D9C25BBB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000000"/>
                </a:solidFill>
                <a:latin typeface="Arial"/>
              </a:defRPr>
            </a:pPr>
            <a:endParaRPr lang="en-PK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100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200" b="0" i="0" u="none" strike="noStrike">
                <a:solidFill>
                  <a:srgbClr val="000000"/>
                </a:solidFill>
                <a:latin typeface="Calibri"/>
              </a:defRPr>
            </a:pPr>
            <a:r>
              <a:rPr lang="en-US" sz="1200" b="0" i="0" u="none" strike="noStrike">
                <a:solidFill>
                  <a:srgbClr val="000000"/>
                </a:solidFill>
                <a:latin typeface="Calibri"/>
              </a:rPr>
              <a:t>Mean Score by Operational Area (1 = Strongly Disagree, 5 = Strongly Agree)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Mean score (1-5)</c:v>
                </c:pt>
              </c:strCache>
            </c:strRef>
          </c:tx>
          <c:spPr>
            <a:solidFill>
              <a:srgbClr val="1E2761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50" b="0" i="0" u="none" strike="noStrike">
                    <a:solidFill>
                      <a:srgbClr val="26314F"/>
                    </a:solidFill>
                    <a:latin typeface="Calibri"/>
                  </a:defRPr>
                </a:pPr>
                <a:endParaRPr lang="en-P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Operational
efficiency</c:v>
                </c:pt>
                <c:pt idx="1">
                  <c:v>Scheduling &amp;
planning</c:v>
                </c:pt>
                <c:pt idx="2">
                  <c:v>Reduction of
operational errors</c:v>
                </c:pt>
                <c:pt idx="3">
                  <c:v>Productivity</c:v>
                </c:pt>
                <c:pt idx="4">
                  <c:v>Resource
optimisation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3.96</c:v>
                </c:pt>
                <c:pt idx="1">
                  <c:v>3.76</c:v>
                </c:pt>
                <c:pt idx="2">
                  <c:v>3.79</c:v>
                </c:pt>
                <c:pt idx="3">
                  <c:v>3.97</c:v>
                </c:pt>
                <c:pt idx="4">
                  <c:v>3.8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30-4885-A15E-CD7E5B432B6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50" b="0" i="0" u="none" strike="noStrike">
                <a:solidFill>
                  <a:srgbClr val="000000"/>
                </a:solidFill>
                <a:latin typeface="Arial"/>
              </a:defRPr>
            </a:pPr>
            <a:endParaRPr lang="en-PK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5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200" b="0" i="0" u="none" strike="noStrike">
                <a:solidFill>
                  <a:srgbClr val="000000"/>
                </a:solidFill>
                <a:latin typeface="Calibri"/>
              </a:defRPr>
            </a:pPr>
            <a:r>
              <a:rPr lang="en-US" sz="1200" b="0" i="0" u="none" strike="noStrike">
                <a:solidFill>
                  <a:srgbClr val="000000"/>
                </a:solidFill>
                <a:latin typeface="Calibri"/>
              </a:rPr>
              <a:t>Combined Agree / Strongly Agree (%)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Agree or Strongly Agree</c:v>
                </c:pt>
              </c:strCache>
            </c:strRef>
          </c:tx>
          <c:spPr>
            <a:solidFill>
              <a:srgbClr val="E7B10A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 i="0" u="none" strike="noStrike">
                    <a:solidFill>
                      <a:srgbClr val="26314F"/>
                    </a:solidFill>
                    <a:latin typeface="Calibri"/>
                  </a:defRPr>
                </a:pPr>
                <a:endParaRPr lang="en-P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Customer service
&amp; engagement</c:v>
                </c:pt>
                <c:pt idx="1">
                  <c:v>Understanding customer
preferences</c:v>
                </c:pt>
                <c:pt idx="2">
                  <c:v>Overall business
performance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72.8</c:v>
                </c:pt>
                <c:pt idx="1">
                  <c:v>65.7</c:v>
                </c:pt>
                <c:pt idx="2">
                  <c:v>85.7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13-4AD6-B883-C5EB738A219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000000"/>
                </a:solidFill>
                <a:latin typeface="Arial"/>
              </a:defRPr>
            </a:pPr>
            <a:endParaRPr lang="en-PK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100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0590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4206240"/>
            <a:ext cx="5029200" cy="5029200"/>
          </a:xfrm>
          <a:prstGeom prst="ellipse">
            <a:avLst/>
          </a:prstGeom>
          <a:solidFill>
            <a:srgbClr val="162055"/>
          </a:solidFill>
          <a:ln/>
        </p:spPr>
      </p:sp>
      <p:sp>
        <p:nvSpPr>
          <p:cNvPr id="3" name="Shape 1"/>
          <p:cNvSpPr/>
          <p:nvPr/>
        </p:nvSpPr>
        <p:spPr>
          <a:xfrm>
            <a:off x="9692640" y="5120640"/>
            <a:ext cx="3200400" cy="3200400"/>
          </a:xfrm>
          <a:prstGeom prst="ellipse">
            <a:avLst/>
          </a:prstGeom>
          <a:solidFill>
            <a:srgbClr val="212C5E"/>
          </a:solidFill>
          <a:ln/>
        </p:spPr>
      </p:sp>
      <p:sp>
        <p:nvSpPr>
          <p:cNvPr id="4" name="Text 2"/>
          <p:cNvSpPr/>
          <p:nvPr/>
        </p:nvSpPr>
        <p:spPr>
          <a:xfrm>
            <a:off x="822960" y="146304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kern="0" spc="1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LEVEL 6 INDEPENDENT PROJECT  ·  BA (HONS) LEADERSHIP AND MANAGEMENT SKILLS IN THE WORKPLACE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822960" y="1965960"/>
            <a:ext cx="9692640" cy="2377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46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Impact of Artificial Intelligence</a:t>
            </a:r>
            <a:endParaRPr lang="en-US" sz="4000" dirty="0"/>
          </a:p>
          <a:p>
            <a:pPr marL="0" indent="0">
              <a:lnSpc>
                <a:spcPts val="46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on Business Decision-Making in the</a:t>
            </a:r>
            <a:endParaRPr lang="en-US" sz="4000" dirty="0"/>
          </a:p>
          <a:p>
            <a:pPr marL="0" indent="0">
              <a:lnSpc>
                <a:spcPts val="46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Event Management Industry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822960" y="4343400"/>
            <a:ext cx="8686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quantitative study of strategic, operational, and customer-related decision-making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822960" y="4892040"/>
            <a:ext cx="0" cy="0"/>
          </a:xfrm>
          <a:prstGeom prst="line">
            <a:avLst/>
          </a:prstGeom>
          <a:noFill/>
          <a:ln/>
        </p:spPr>
      </p:sp>
      <p:sp>
        <p:nvSpPr>
          <p:cNvPr id="8" name="Text 6"/>
          <p:cNvSpPr/>
          <p:nvPr/>
        </p:nvSpPr>
        <p:spPr>
          <a:xfrm>
            <a:off x="822960" y="5760720"/>
            <a:ext cx="5486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Sardar Noman Baig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822960" y="608076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9FB0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Module: Independent Project (LCLM6005)  ·  Module Leaders: Md Kalam &amp; Samuel Ofori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02920"/>
            <a:ext cx="9144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Presentation Content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640080" y="1600200"/>
            <a:ext cx="2084832" cy="4160520"/>
          </a:xfrm>
          <a:prstGeom prst="roundRect">
            <a:avLst>
              <a:gd name="adj" fmla="val 3509"/>
            </a:avLst>
          </a:prstGeom>
          <a:solidFill>
            <a:srgbClr val="F4F7FC"/>
          </a:solidFill>
          <a:ln/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4" name="Shape 2"/>
          <p:cNvSpPr/>
          <p:nvPr/>
        </p:nvSpPr>
        <p:spPr>
          <a:xfrm>
            <a:off x="1316736" y="1920240"/>
            <a:ext cx="731520" cy="7315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5" name="Text 3"/>
          <p:cNvSpPr/>
          <p:nvPr/>
        </p:nvSpPr>
        <p:spPr>
          <a:xfrm>
            <a:off x="1316736" y="19202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4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2240" dirty="0"/>
          </a:p>
        </p:txBody>
      </p:sp>
      <p:sp>
        <p:nvSpPr>
          <p:cNvPr id="6" name="Text 4"/>
          <p:cNvSpPr/>
          <p:nvPr/>
        </p:nvSpPr>
        <p:spPr>
          <a:xfrm>
            <a:off x="777240" y="2834640"/>
            <a:ext cx="18105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Introduction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22960" y="3566160"/>
            <a:ext cx="1719072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Background, problem, aim &amp; objectives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2889504" y="1600200"/>
            <a:ext cx="2084832" cy="4160520"/>
          </a:xfrm>
          <a:prstGeom prst="roundRect">
            <a:avLst>
              <a:gd name="adj" fmla="val 3509"/>
            </a:avLst>
          </a:prstGeom>
          <a:solidFill>
            <a:srgbClr val="F4F7FC"/>
          </a:solidFill>
          <a:ln/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3566160" y="1920240"/>
            <a:ext cx="731520" cy="7315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0" name="Text 8"/>
          <p:cNvSpPr/>
          <p:nvPr/>
        </p:nvSpPr>
        <p:spPr>
          <a:xfrm>
            <a:off x="3566160" y="19202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4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2240" dirty="0"/>
          </a:p>
        </p:txBody>
      </p:sp>
      <p:sp>
        <p:nvSpPr>
          <p:cNvPr id="11" name="Text 9"/>
          <p:cNvSpPr/>
          <p:nvPr/>
        </p:nvSpPr>
        <p:spPr>
          <a:xfrm>
            <a:off x="3026664" y="2834640"/>
            <a:ext cx="18105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Literature Review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3072384" y="3566160"/>
            <a:ext cx="1719072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AI, decision-making theory &amp; the TOE framework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5138928" y="1600200"/>
            <a:ext cx="2084832" cy="4160520"/>
          </a:xfrm>
          <a:prstGeom prst="roundRect">
            <a:avLst>
              <a:gd name="adj" fmla="val 3509"/>
            </a:avLst>
          </a:prstGeom>
          <a:solidFill>
            <a:srgbClr val="F4F7FC"/>
          </a:solidFill>
          <a:ln/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5815584" y="1920240"/>
            <a:ext cx="731520" cy="7315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5" name="Text 13"/>
          <p:cNvSpPr/>
          <p:nvPr/>
        </p:nvSpPr>
        <p:spPr>
          <a:xfrm>
            <a:off x="5815584" y="19202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4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2240" dirty="0"/>
          </a:p>
        </p:txBody>
      </p:sp>
      <p:sp>
        <p:nvSpPr>
          <p:cNvPr id="16" name="Text 14"/>
          <p:cNvSpPr/>
          <p:nvPr/>
        </p:nvSpPr>
        <p:spPr>
          <a:xfrm>
            <a:off x="5276088" y="2834640"/>
            <a:ext cx="18105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5321808" y="3566160"/>
            <a:ext cx="1719072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Quantitative survey design across 70 respondents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7388352" y="1600200"/>
            <a:ext cx="2084832" cy="4160520"/>
          </a:xfrm>
          <a:prstGeom prst="roundRect">
            <a:avLst>
              <a:gd name="adj" fmla="val 3509"/>
            </a:avLst>
          </a:prstGeom>
          <a:solidFill>
            <a:srgbClr val="F4F7FC"/>
          </a:solidFill>
          <a:ln/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065008" y="1920240"/>
            <a:ext cx="731520" cy="7315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20" name="Text 18"/>
          <p:cNvSpPr/>
          <p:nvPr/>
        </p:nvSpPr>
        <p:spPr>
          <a:xfrm>
            <a:off x="8065008" y="19202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4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2240" dirty="0"/>
          </a:p>
        </p:txBody>
      </p:sp>
      <p:sp>
        <p:nvSpPr>
          <p:cNvPr id="21" name="Text 19"/>
          <p:cNvSpPr/>
          <p:nvPr/>
        </p:nvSpPr>
        <p:spPr>
          <a:xfrm>
            <a:off x="7525512" y="2834640"/>
            <a:ext cx="18105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Findings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7571232" y="3566160"/>
            <a:ext cx="1719072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Strategic, operational &amp; customer-related impacts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9637776" y="1600200"/>
            <a:ext cx="2084832" cy="4160520"/>
          </a:xfrm>
          <a:prstGeom prst="roundRect">
            <a:avLst>
              <a:gd name="adj" fmla="val 3509"/>
            </a:avLst>
          </a:prstGeom>
          <a:solidFill>
            <a:srgbClr val="F4F7FC"/>
          </a:solidFill>
          <a:ln/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10314432" y="1920240"/>
            <a:ext cx="731520" cy="7315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25" name="Text 23"/>
          <p:cNvSpPr/>
          <p:nvPr/>
        </p:nvSpPr>
        <p:spPr>
          <a:xfrm>
            <a:off x="10314432" y="19202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4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2240" dirty="0"/>
          </a:p>
        </p:txBody>
      </p:sp>
      <p:sp>
        <p:nvSpPr>
          <p:cNvPr id="26" name="Text 24"/>
          <p:cNvSpPr/>
          <p:nvPr/>
        </p:nvSpPr>
        <p:spPr>
          <a:xfrm>
            <a:off x="9774936" y="2834640"/>
            <a:ext cx="18105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</a:t>
            </a:r>
            <a:endParaRPr lang="en-US" sz="1500" dirty="0"/>
          </a:p>
        </p:txBody>
      </p:sp>
      <p:sp>
        <p:nvSpPr>
          <p:cNvPr id="27" name="Text 25"/>
          <p:cNvSpPr/>
          <p:nvPr/>
        </p:nvSpPr>
        <p:spPr>
          <a:xfrm>
            <a:off x="9820656" y="3566160"/>
            <a:ext cx="1719072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Recommendations, limitations &amp; future research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29" name="Text 27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4186518" y="2423160"/>
            <a:ext cx="3818965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Introduction</a:t>
            </a:r>
            <a:endParaRPr lang="en-US" sz="4400" dirty="0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8743F490-8001-42CC-9F2A-E02B132F2FAF}"/>
              </a:ext>
            </a:extLst>
          </p:cNvPr>
          <p:cNvSpPr/>
          <p:nvPr/>
        </p:nvSpPr>
        <p:spPr>
          <a:xfrm>
            <a:off x="10180015" y="5486400"/>
            <a:ext cx="14630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6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6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0584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Background of the Study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640080" y="1371600"/>
            <a:ext cx="6400800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as a strategic capability. </a:t>
            </a:r>
            <a:r>
              <a:rPr lang="en-US" sz="14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Machine learning, predictive analytics, NLP, and automation let organisations analyse large volumes of data, identify patterns, and generate insights for faster, more accurate decisions (Davenport &amp; Ronanki, 2018).
</a:t>
            </a:r>
            <a:r>
              <a:rPr lang="en-US" sz="14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sector under pressure. </a:t>
            </a:r>
            <a:r>
              <a:rPr lang="en-US" sz="14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Event management organisations coordinate venues, budgets, schedules and attendee experiences under rising customer expectations — driving adoption of chatbots, recommendation engines, predictive analytics and automated scheduling.
</a:t>
            </a:r>
            <a:r>
              <a:rPr lang="en-US" sz="14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open question. </a:t>
            </a:r>
            <a:r>
              <a:rPr lang="en-US" sz="14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Limited research has examined how AI shapes strategic, operational and customer-related decision-making specifically within event management (Kumar &amp; Ratten, 2026).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7406640" y="1417320"/>
            <a:ext cx="4114800" cy="1371600"/>
          </a:xfrm>
          <a:prstGeom prst="roundRect">
            <a:avLst>
              <a:gd name="adj" fmla="val 5333"/>
            </a:avLst>
          </a:prstGeom>
          <a:solidFill>
            <a:srgbClr val="F4F7FC"/>
          </a:solidFill>
          <a:ln/>
        </p:spPr>
      </p:sp>
      <p:sp>
        <p:nvSpPr>
          <p:cNvPr id="5" name="Text 3"/>
          <p:cNvSpPr/>
          <p:nvPr/>
        </p:nvSpPr>
        <p:spPr>
          <a:xfrm>
            <a:off x="7635240" y="1527048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AI-driven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7635240" y="2039112"/>
            <a:ext cx="3657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decision support across strategy, operations &amp; customer service</a:t>
            </a:r>
            <a:endParaRPr lang="en-US" sz="1150" dirty="0"/>
          </a:p>
        </p:txBody>
      </p:sp>
      <p:sp>
        <p:nvSpPr>
          <p:cNvPr id="7" name="Shape 5"/>
          <p:cNvSpPr/>
          <p:nvPr/>
        </p:nvSpPr>
        <p:spPr>
          <a:xfrm>
            <a:off x="7406640" y="3017520"/>
            <a:ext cx="4114800" cy="1371600"/>
          </a:xfrm>
          <a:prstGeom prst="roundRect">
            <a:avLst>
              <a:gd name="adj" fmla="val 5333"/>
            </a:avLst>
          </a:prstGeom>
          <a:solidFill>
            <a:srgbClr val="F4F7FC"/>
          </a:solidFill>
          <a:ln/>
        </p:spPr>
      </p:sp>
      <p:sp>
        <p:nvSpPr>
          <p:cNvPr id="8" name="Text 6"/>
          <p:cNvSpPr/>
          <p:nvPr/>
        </p:nvSpPr>
        <p:spPr>
          <a:xfrm>
            <a:off x="7635240" y="3127248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 tech pillars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7635240" y="3639312"/>
            <a:ext cx="3657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ML · Deep Learning · NLP · Predictive &amp; Generative AI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7406640" y="4617720"/>
            <a:ext cx="4114800" cy="1371600"/>
          </a:xfrm>
          <a:prstGeom prst="roundRect">
            <a:avLst>
              <a:gd name="adj" fmla="val 5333"/>
            </a:avLst>
          </a:prstGeom>
          <a:solidFill>
            <a:srgbClr val="F4F7FC"/>
          </a:solidFill>
          <a:ln/>
        </p:spPr>
      </p:sp>
      <p:sp>
        <p:nvSpPr>
          <p:cNvPr id="11" name="Text 9"/>
          <p:cNvSpPr/>
          <p:nvPr/>
        </p:nvSpPr>
        <p:spPr>
          <a:xfrm>
            <a:off x="7635240" y="4727448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Event industry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7635240" y="5239512"/>
            <a:ext cx="3657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conferences, exhibitions, concerts &amp; hybrid experiences</a:t>
            </a:r>
            <a:endParaRPr lang="en-US" sz="1150" dirty="0"/>
          </a:p>
        </p:txBody>
      </p:sp>
      <p:sp>
        <p:nvSpPr>
          <p:cNvPr id="13" name="Text 11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9144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Statement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640080" y="1234440"/>
            <a:ext cx="10698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is well studied in healthcare, finance, manufacturing and retail — but its role in event management decision-making remains comparatively underexplored.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640080" y="2331720"/>
            <a:ext cx="2514600" cy="3291840"/>
          </a:xfrm>
          <a:prstGeom prst="roundRect">
            <a:avLst>
              <a:gd name="adj" fmla="val 2909"/>
            </a:avLst>
          </a:prstGeom>
          <a:solidFill>
            <a:srgbClr val="F4F7FC"/>
          </a:solidFill>
          <a:ln/>
        </p:spPr>
      </p:sp>
      <p:sp>
        <p:nvSpPr>
          <p:cNvPr id="5" name="Shape 3"/>
          <p:cNvSpPr/>
          <p:nvPr/>
        </p:nvSpPr>
        <p:spPr>
          <a:xfrm>
            <a:off x="1604772" y="2606040"/>
            <a:ext cx="585216" cy="585216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6" name="Text 4"/>
          <p:cNvSpPr/>
          <p:nvPr/>
        </p:nvSpPr>
        <p:spPr>
          <a:xfrm>
            <a:off x="1604772" y="2606040"/>
            <a:ext cx="585216" cy="5852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777240" y="3337560"/>
            <a:ext cx="22402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Fast-paced environment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822960" y="3931920"/>
            <a:ext cx="21488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Managers must decide quickly on planning, resources, marketing &amp; risk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3337560" y="2331720"/>
            <a:ext cx="2514600" cy="3291840"/>
          </a:xfrm>
          <a:prstGeom prst="roundRect">
            <a:avLst>
              <a:gd name="adj" fmla="val 2909"/>
            </a:avLst>
          </a:prstGeom>
          <a:solidFill>
            <a:srgbClr val="EDF1FA"/>
          </a:solidFill>
          <a:ln/>
        </p:spPr>
      </p:sp>
      <p:sp>
        <p:nvSpPr>
          <p:cNvPr id="10" name="Shape 8"/>
          <p:cNvSpPr/>
          <p:nvPr/>
        </p:nvSpPr>
        <p:spPr>
          <a:xfrm>
            <a:off x="4302252" y="2606040"/>
            <a:ext cx="585216" cy="585216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1" name="Text 9"/>
          <p:cNvSpPr/>
          <p:nvPr/>
        </p:nvSpPr>
        <p:spPr>
          <a:xfrm>
            <a:off x="4302252" y="2606040"/>
            <a:ext cx="585216" cy="5852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3474720" y="3337560"/>
            <a:ext cx="22402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Partial integration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3520440" y="3931920"/>
            <a:ext cx="21488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Many organisations have not fully embedded AI into decisions despite its potential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6035040" y="2331720"/>
            <a:ext cx="2514600" cy="3291840"/>
          </a:xfrm>
          <a:prstGeom prst="roundRect">
            <a:avLst>
              <a:gd name="adj" fmla="val 2909"/>
            </a:avLst>
          </a:prstGeom>
          <a:solidFill>
            <a:srgbClr val="F4F7FC"/>
          </a:solidFill>
          <a:ln/>
        </p:spPr>
      </p:sp>
      <p:sp>
        <p:nvSpPr>
          <p:cNvPr id="15" name="Shape 13"/>
          <p:cNvSpPr/>
          <p:nvPr/>
        </p:nvSpPr>
        <p:spPr>
          <a:xfrm>
            <a:off x="6999732" y="2606040"/>
            <a:ext cx="585216" cy="585216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6" name="Text 14"/>
          <p:cNvSpPr/>
          <p:nvPr/>
        </p:nvSpPr>
        <p:spPr>
          <a:xfrm>
            <a:off x="6999732" y="2606040"/>
            <a:ext cx="585216" cy="5852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6172200" y="3337560"/>
            <a:ext cx="22402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Adoption barriers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6217920" y="3931920"/>
            <a:ext cx="21488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Implementation cost, data privacy, ethical concerns &amp; limited technical expertise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8732520" y="2331720"/>
            <a:ext cx="2514600" cy="3291840"/>
          </a:xfrm>
          <a:prstGeom prst="roundRect">
            <a:avLst>
              <a:gd name="adj" fmla="val 2909"/>
            </a:avLst>
          </a:prstGeom>
          <a:solidFill>
            <a:srgbClr val="EDF1FA"/>
          </a:solidFill>
          <a:ln/>
        </p:spPr>
      </p:sp>
      <p:sp>
        <p:nvSpPr>
          <p:cNvPr id="20" name="Shape 18"/>
          <p:cNvSpPr/>
          <p:nvPr/>
        </p:nvSpPr>
        <p:spPr>
          <a:xfrm>
            <a:off x="9697212" y="2606040"/>
            <a:ext cx="585216" cy="585216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21" name="Text 19"/>
          <p:cNvSpPr/>
          <p:nvPr/>
        </p:nvSpPr>
        <p:spPr>
          <a:xfrm>
            <a:off x="9697212" y="2606040"/>
            <a:ext cx="585216" cy="5852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8869680" y="3337560"/>
            <a:ext cx="22402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Resistance to change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8915400" y="3931920"/>
            <a:ext cx="21488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Cultural and organisational inertia slows technology adoption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25" name="Text 23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0584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Aim &amp; Objectives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640080" y="1280160"/>
            <a:ext cx="10881360" cy="1051560"/>
          </a:xfrm>
          <a:prstGeom prst="roundRect">
            <a:avLst>
              <a:gd name="adj" fmla="val 6957"/>
            </a:avLst>
          </a:prstGeom>
          <a:solidFill>
            <a:srgbClr val="1E2761"/>
          </a:solidFill>
          <a:ln/>
        </p:spPr>
      </p:sp>
      <p:sp>
        <p:nvSpPr>
          <p:cNvPr id="4" name="Text 2"/>
          <p:cNvSpPr/>
          <p:nvPr/>
        </p:nvSpPr>
        <p:spPr>
          <a:xfrm>
            <a:off x="914400" y="1371600"/>
            <a:ext cx="1033272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examine the impact of AI on business decision-making in the event management industry — across strategic, operational and customer-related decisions — while identifying the benefits and challenges of AI adoption.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640080" y="2697480"/>
            <a:ext cx="10881360" cy="1143000"/>
          </a:xfrm>
          <a:prstGeom prst="roundRect">
            <a:avLst>
              <a:gd name="adj" fmla="val 6400"/>
            </a:avLst>
          </a:prstGeom>
          <a:solidFill>
            <a:srgbClr val="F4F7FC"/>
          </a:solidFill>
          <a:ln/>
        </p:spPr>
      </p:sp>
      <p:sp>
        <p:nvSpPr>
          <p:cNvPr id="6" name="Shape 4"/>
          <p:cNvSpPr/>
          <p:nvPr/>
        </p:nvSpPr>
        <p:spPr>
          <a:xfrm>
            <a:off x="868680" y="2953512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7" name="Text 5"/>
          <p:cNvSpPr/>
          <p:nvPr/>
        </p:nvSpPr>
        <p:spPr>
          <a:xfrm>
            <a:off x="868680" y="2953512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O1</a:t>
            </a:r>
            <a:endParaRPr lang="en-US" sz="1960" dirty="0"/>
          </a:p>
        </p:txBody>
      </p:sp>
      <p:sp>
        <p:nvSpPr>
          <p:cNvPr id="8" name="Text 6"/>
          <p:cNvSpPr/>
          <p:nvPr/>
        </p:nvSpPr>
        <p:spPr>
          <a:xfrm>
            <a:off x="1783080" y="2697480"/>
            <a:ext cx="950976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Examine the effect of AI on strategic decision-making in event management companies</a:t>
            </a:r>
            <a:endParaRPr lang="en-US" sz="1450" dirty="0"/>
          </a:p>
        </p:txBody>
      </p:sp>
      <p:sp>
        <p:nvSpPr>
          <p:cNvPr id="9" name="Shape 7"/>
          <p:cNvSpPr/>
          <p:nvPr/>
        </p:nvSpPr>
        <p:spPr>
          <a:xfrm>
            <a:off x="640080" y="4023360"/>
            <a:ext cx="10881360" cy="1143000"/>
          </a:xfrm>
          <a:prstGeom prst="roundRect">
            <a:avLst>
              <a:gd name="adj" fmla="val 6400"/>
            </a:avLst>
          </a:prstGeom>
          <a:solidFill>
            <a:srgbClr val="F4F7FC"/>
          </a:solidFill>
          <a:ln/>
        </p:spPr>
      </p:sp>
      <p:sp>
        <p:nvSpPr>
          <p:cNvPr id="10" name="Shape 8"/>
          <p:cNvSpPr/>
          <p:nvPr/>
        </p:nvSpPr>
        <p:spPr>
          <a:xfrm>
            <a:off x="868680" y="4279392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1" name="Text 9"/>
          <p:cNvSpPr/>
          <p:nvPr/>
        </p:nvSpPr>
        <p:spPr>
          <a:xfrm>
            <a:off x="868680" y="4279392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O2</a:t>
            </a:r>
            <a:endParaRPr lang="en-US" sz="1960" dirty="0"/>
          </a:p>
        </p:txBody>
      </p:sp>
      <p:sp>
        <p:nvSpPr>
          <p:cNvPr id="12" name="Text 10"/>
          <p:cNvSpPr/>
          <p:nvPr/>
        </p:nvSpPr>
        <p:spPr>
          <a:xfrm>
            <a:off x="1783080" y="4023360"/>
            <a:ext cx="950976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Examine the effect of AI on operational decision-making in event management companies</a:t>
            </a:r>
            <a:endParaRPr lang="en-US" sz="1450" dirty="0"/>
          </a:p>
        </p:txBody>
      </p:sp>
      <p:sp>
        <p:nvSpPr>
          <p:cNvPr id="13" name="Shape 11"/>
          <p:cNvSpPr/>
          <p:nvPr/>
        </p:nvSpPr>
        <p:spPr>
          <a:xfrm>
            <a:off x="640080" y="5349240"/>
            <a:ext cx="10881360" cy="1143000"/>
          </a:xfrm>
          <a:prstGeom prst="roundRect">
            <a:avLst>
              <a:gd name="adj" fmla="val 6400"/>
            </a:avLst>
          </a:prstGeom>
          <a:solidFill>
            <a:srgbClr val="F4F7FC"/>
          </a:solidFill>
          <a:ln/>
        </p:spPr>
      </p:sp>
      <p:sp>
        <p:nvSpPr>
          <p:cNvPr id="14" name="Shape 12"/>
          <p:cNvSpPr/>
          <p:nvPr/>
        </p:nvSpPr>
        <p:spPr>
          <a:xfrm>
            <a:off x="868680" y="5605272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5" name="Text 13"/>
          <p:cNvSpPr/>
          <p:nvPr/>
        </p:nvSpPr>
        <p:spPr>
          <a:xfrm>
            <a:off x="868680" y="5605272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O3</a:t>
            </a:r>
            <a:endParaRPr lang="en-US" sz="1960" dirty="0"/>
          </a:p>
        </p:txBody>
      </p:sp>
      <p:sp>
        <p:nvSpPr>
          <p:cNvPr id="16" name="Text 14"/>
          <p:cNvSpPr/>
          <p:nvPr/>
        </p:nvSpPr>
        <p:spPr>
          <a:xfrm>
            <a:off x="1783080" y="5349240"/>
            <a:ext cx="950976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Examine the effect of AI on customer-related decision-making in event management companies</a:t>
            </a:r>
            <a:endParaRPr lang="en-US" sz="1450" dirty="0"/>
          </a:p>
        </p:txBody>
      </p:sp>
      <p:sp>
        <p:nvSpPr>
          <p:cNvPr id="17" name="Text 15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515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Questions &amp; Significance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40080" y="1325880"/>
            <a:ext cx="51206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Questions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640080" y="1783080"/>
            <a:ext cx="521208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does AI affect strategic decision-making in event management companies?</a:t>
            </a:r>
            <a:endParaRPr lang="en-US" sz="13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does AI affect operational decision-making in event management companies?</a:t>
            </a:r>
            <a:endParaRPr lang="en-US" sz="13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does AI affect customer-related decision-making in event management companies?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6080760" y="1371600"/>
            <a:ext cx="0" cy="4754880"/>
          </a:xfrm>
          <a:prstGeom prst="line">
            <a:avLst/>
          </a:prstGeom>
          <a:noFill/>
          <a:ln w="12700">
            <a:solidFill>
              <a:srgbClr val="DCE3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355080" y="1325880"/>
            <a:ext cx="51206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Why It Matters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6355080" y="1783080"/>
            <a:ext cx="5166360" cy="4206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Academic: </a:t>
            </a: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fills a literature gap on AI's role in strategic, operational and customer decisions within events (Bryman &amp; Bell, 2022).
</a:t>
            </a: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Practical: </a:t>
            </a: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helps managers understand how AI improves planning, resource allocation, marketing and engagement — while flagging implementation challenges.
</a:t>
            </a: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Policy &amp; industry: </a:t>
            </a: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offers guidance for AI developers and policymakers, and a reference point for future researchers (Hair et al., 2020).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10180015" y="5486400"/>
            <a:ext cx="14630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6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A62A3E76-BD51-451D-9F23-BF600AE3F5CE}"/>
              </a:ext>
            </a:extLst>
          </p:cNvPr>
          <p:cNvSpPr/>
          <p:nvPr/>
        </p:nvSpPr>
        <p:spPr>
          <a:xfrm>
            <a:off x="3702423" y="2339754"/>
            <a:ext cx="4787154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Literature Review</a:t>
            </a:r>
            <a:endParaRPr lang="en-US" sz="4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0584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Defining Artificial Intelligence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640080" y="1280160"/>
            <a:ext cx="5120640" cy="2331720"/>
          </a:xfrm>
          <a:prstGeom prst="roundRect">
            <a:avLst>
              <a:gd name="adj" fmla="val 3137"/>
            </a:avLst>
          </a:prstGeom>
          <a:solidFill>
            <a:srgbClr val="F4F7FC"/>
          </a:solidFill>
          <a:ln/>
        </p:spPr>
      </p:sp>
      <p:sp>
        <p:nvSpPr>
          <p:cNvPr id="4" name="Text 2"/>
          <p:cNvSpPr/>
          <p:nvPr/>
        </p:nvSpPr>
        <p:spPr>
          <a:xfrm>
            <a:off x="868680" y="1463040"/>
            <a:ext cx="466344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“Rational systems that perceive their environment and act to maximise the likelihood of achieving specific goals.”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868680" y="2880360"/>
            <a:ext cx="4663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Russell &amp; Norvig (2021)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6035040" y="1280160"/>
            <a:ext cx="5120640" cy="2331720"/>
          </a:xfrm>
          <a:prstGeom prst="roundRect">
            <a:avLst>
              <a:gd name="adj" fmla="val 3137"/>
            </a:avLst>
          </a:prstGeom>
          <a:solidFill>
            <a:srgbClr val="F4F7FC"/>
          </a:solidFill>
          <a:ln/>
        </p:spPr>
      </p:sp>
      <p:sp>
        <p:nvSpPr>
          <p:cNvPr id="7" name="Text 5"/>
          <p:cNvSpPr/>
          <p:nvPr/>
        </p:nvSpPr>
        <p:spPr>
          <a:xfrm>
            <a:off x="6263640" y="1463040"/>
            <a:ext cx="466344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“A system's capability to interpret external data, learn from it, and use that knowledge to achieve goals through flexible adaptation.”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6263640" y="2880360"/>
            <a:ext cx="4663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Kaplan &amp; Haenlein (2019)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640080" y="3886200"/>
            <a:ext cx="10698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From rules to learning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640080" y="4297680"/>
            <a:ext cx="1069848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Coined at the 1956 Dartmouth Conference by John McCarthy, AI has shifted from rule-based expert systems toward learning-based approaches that improve over time. Modern AI is less about replacing human intelligence and more about augmenting decision-making with timely, accurate insight (Davenport &amp; Ronanki, 2018).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515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Core AI Technologies Shaping Business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640080" y="1417320"/>
            <a:ext cx="2084832" cy="4480560"/>
          </a:xfrm>
          <a:prstGeom prst="roundRect">
            <a:avLst>
              <a:gd name="adj" fmla="val 3509"/>
            </a:avLst>
          </a:prstGeom>
          <a:solidFill>
            <a:srgbClr val="F4F7FC"/>
          </a:solidFill>
          <a:ln/>
        </p:spPr>
      </p:sp>
      <p:sp>
        <p:nvSpPr>
          <p:cNvPr id="4" name="Shape 2"/>
          <p:cNvSpPr/>
          <p:nvPr/>
        </p:nvSpPr>
        <p:spPr>
          <a:xfrm>
            <a:off x="1271016" y="1737360"/>
            <a:ext cx="822960" cy="8229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5" name="Text 3"/>
          <p:cNvSpPr/>
          <p:nvPr/>
        </p:nvSpPr>
        <p:spPr>
          <a:xfrm>
            <a:off x="1271016" y="173736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52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ML</a:t>
            </a:r>
            <a:endParaRPr lang="en-US" sz="2520" dirty="0"/>
          </a:p>
        </p:txBody>
      </p:sp>
      <p:sp>
        <p:nvSpPr>
          <p:cNvPr id="6" name="Text 4"/>
          <p:cNvSpPr/>
          <p:nvPr/>
        </p:nvSpPr>
        <p:spPr>
          <a:xfrm>
            <a:off x="731520" y="2743200"/>
            <a:ext cx="1901952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Machine Learning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804672" y="3611880"/>
            <a:ext cx="1755648" cy="2148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Learns from existing data to identify patterns and predict outcomes (Mitchell, 1997)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2871216" y="1417320"/>
            <a:ext cx="2084832" cy="4480560"/>
          </a:xfrm>
          <a:prstGeom prst="roundRect">
            <a:avLst>
              <a:gd name="adj" fmla="val 3509"/>
            </a:avLst>
          </a:prstGeom>
          <a:solidFill>
            <a:srgbClr val="F4F7FC"/>
          </a:solidFill>
          <a:ln/>
        </p:spPr>
      </p:sp>
      <p:sp>
        <p:nvSpPr>
          <p:cNvPr id="9" name="Shape 7"/>
          <p:cNvSpPr/>
          <p:nvPr/>
        </p:nvSpPr>
        <p:spPr>
          <a:xfrm>
            <a:off x="3502152" y="1737360"/>
            <a:ext cx="822960" cy="8229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0" name="Text 8"/>
          <p:cNvSpPr/>
          <p:nvPr/>
        </p:nvSpPr>
        <p:spPr>
          <a:xfrm>
            <a:off x="3502152" y="173736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52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DL</a:t>
            </a:r>
            <a:endParaRPr lang="en-US" sz="2520" dirty="0"/>
          </a:p>
        </p:txBody>
      </p:sp>
      <p:sp>
        <p:nvSpPr>
          <p:cNvPr id="11" name="Text 9"/>
          <p:cNvSpPr/>
          <p:nvPr/>
        </p:nvSpPr>
        <p:spPr>
          <a:xfrm>
            <a:off x="2962656" y="2743200"/>
            <a:ext cx="1901952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Deep Learning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3035808" y="3611880"/>
            <a:ext cx="1755648" cy="2148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Neural networks analyse complex, unstructured data — images, audio, text (LeCun et al., 2015)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5102352" y="1417320"/>
            <a:ext cx="2084832" cy="4480560"/>
          </a:xfrm>
          <a:prstGeom prst="roundRect">
            <a:avLst>
              <a:gd name="adj" fmla="val 3509"/>
            </a:avLst>
          </a:prstGeom>
          <a:solidFill>
            <a:srgbClr val="F4F7FC"/>
          </a:solidFill>
          <a:ln/>
        </p:spPr>
      </p:sp>
      <p:sp>
        <p:nvSpPr>
          <p:cNvPr id="14" name="Shape 12"/>
          <p:cNvSpPr/>
          <p:nvPr/>
        </p:nvSpPr>
        <p:spPr>
          <a:xfrm>
            <a:off x="5733288" y="1737360"/>
            <a:ext cx="822960" cy="8229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5" name="Text 13"/>
          <p:cNvSpPr/>
          <p:nvPr/>
        </p:nvSpPr>
        <p:spPr>
          <a:xfrm>
            <a:off x="5733288" y="173736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52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NLP</a:t>
            </a:r>
            <a:endParaRPr lang="en-US" sz="2520" dirty="0"/>
          </a:p>
        </p:txBody>
      </p:sp>
      <p:sp>
        <p:nvSpPr>
          <p:cNvPr id="16" name="Text 14"/>
          <p:cNvSpPr/>
          <p:nvPr/>
        </p:nvSpPr>
        <p:spPr>
          <a:xfrm>
            <a:off x="5193792" y="2743200"/>
            <a:ext cx="1901952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Natural Language</a:t>
            </a:r>
            <a:endParaRPr lang="en-US" sz="1350" dirty="0"/>
          </a:p>
          <a:p>
            <a:pPr marL="0" indent="0" algn="ctr">
              <a:buNone/>
            </a:pPr>
            <a:r>
              <a:rPr lang="en-US" sz="135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Processing</a:t>
            </a:r>
            <a:endParaRPr lang="en-US" sz="1350" dirty="0"/>
          </a:p>
        </p:txBody>
      </p:sp>
      <p:sp>
        <p:nvSpPr>
          <p:cNvPr id="17" name="Text 15"/>
          <p:cNvSpPr/>
          <p:nvPr/>
        </p:nvSpPr>
        <p:spPr>
          <a:xfrm>
            <a:off x="5266944" y="3611880"/>
            <a:ext cx="1755648" cy="2148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Powers chatbots, virtual assistants &amp; sentiment analysis (Pradhan et al., 2023)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7333488" y="1417320"/>
            <a:ext cx="2084832" cy="4480560"/>
          </a:xfrm>
          <a:prstGeom prst="roundRect">
            <a:avLst>
              <a:gd name="adj" fmla="val 3509"/>
            </a:avLst>
          </a:prstGeom>
          <a:solidFill>
            <a:srgbClr val="F4F7FC"/>
          </a:solidFill>
          <a:ln/>
        </p:spPr>
      </p:sp>
      <p:sp>
        <p:nvSpPr>
          <p:cNvPr id="19" name="Shape 17"/>
          <p:cNvSpPr/>
          <p:nvPr/>
        </p:nvSpPr>
        <p:spPr>
          <a:xfrm>
            <a:off x="7964424" y="1737360"/>
            <a:ext cx="822960" cy="8229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20" name="Text 18"/>
          <p:cNvSpPr/>
          <p:nvPr/>
        </p:nvSpPr>
        <p:spPr>
          <a:xfrm>
            <a:off x="7964424" y="173736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52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</a:t>
            </a:r>
            <a:endParaRPr lang="en-US" sz="2520" dirty="0"/>
          </a:p>
        </p:txBody>
      </p:sp>
      <p:sp>
        <p:nvSpPr>
          <p:cNvPr id="21" name="Text 19"/>
          <p:cNvSpPr/>
          <p:nvPr/>
        </p:nvSpPr>
        <p:spPr>
          <a:xfrm>
            <a:off x="7424928" y="2743200"/>
            <a:ext cx="1901952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Predictive Analytics</a:t>
            </a:r>
            <a:endParaRPr lang="en-US" sz="1350" dirty="0"/>
          </a:p>
        </p:txBody>
      </p:sp>
      <p:sp>
        <p:nvSpPr>
          <p:cNvPr id="22" name="Text 20"/>
          <p:cNvSpPr/>
          <p:nvPr/>
        </p:nvSpPr>
        <p:spPr>
          <a:xfrm>
            <a:off x="7498080" y="3611880"/>
            <a:ext cx="1755648" cy="2148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Forecasts demand &amp; operational risk from historical data (Shmueli &amp; Otto, 2011)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9564624" y="1417320"/>
            <a:ext cx="2084832" cy="4480560"/>
          </a:xfrm>
          <a:prstGeom prst="roundRect">
            <a:avLst>
              <a:gd name="adj" fmla="val 3509"/>
            </a:avLst>
          </a:prstGeom>
          <a:solidFill>
            <a:srgbClr val="1E2761"/>
          </a:solidFill>
          <a:ln/>
        </p:spPr>
      </p:sp>
      <p:sp>
        <p:nvSpPr>
          <p:cNvPr id="24" name="Shape 22"/>
          <p:cNvSpPr/>
          <p:nvPr/>
        </p:nvSpPr>
        <p:spPr>
          <a:xfrm>
            <a:off x="10195560" y="1737360"/>
            <a:ext cx="822960" cy="822960"/>
          </a:xfrm>
          <a:prstGeom prst="ellipse">
            <a:avLst/>
          </a:prstGeom>
          <a:solidFill>
            <a:srgbClr val="E7B10A"/>
          </a:solidFill>
          <a:ln/>
        </p:spPr>
      </p:sp>
      <p:sp>
        <p:nvSpPr>
          <p:cNvPr id="25" name="Text 23"/>
          <p:cNvSpPr/>
          <p:nvPr/>
        </p:nvSpPr>
        <p:spPr>
          <a:xfrm>
            <a:off x="10195560" y="173736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52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GenAI</a:t>
            </a:r>
            <a:endParaRPr lang="en-US" sz="2520" dirty="0"/>
          </a:p>
        </p:txBody>
      </p:sp>
      <p:sp>
        <p:nvSpPr>
          <p:cNvPr id="26" name="Text 24"/>
          <p:cNvSpPr/>
          <p:nvPr/>
        </p:nvSpPr>
        <p:spPr>
          <a:xfrm>
            <a:off x="9656064" y="2743200"/>
            <a:ext cx="1901952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Generative AI</a:t>
            </a:r>
            <a:endParaRPr lang="en-US" sz="1350" dirty="0"/>
          </a:p>
        </p:txBody>
      </p:sp>
      <p:sp>
        <p:nvSpPr>
          <p:cNvPr id="27" name="Text 25"/>
          <p:cNvSpPr/>
          <p:nvPr/>
        </p:nvSpPr>
        <p:spPr>
          <a:xfrm>
            <a:off x="9729216" y="3611880"/>
            <a:ext cx="1755648" cy="2148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Foundation models create new text, images &amp; code (Bommasani, 2021)</a:t>
            </a:r>
            <a:endParaRPr lang="en-US" sz="1050" dirty="0"/>
          </a:p>
        </p:txBody>
      </p:sp>
      <p:sp>
        <p:nvSpPr>
          <p:cNvPr id="28" name="Text 26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29" name="Text 27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6984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Business Decision-Making: Types &amp; Models</a:t>
            </a:r>
            <a:endParaRPr lang="en-US" sz="2700" dirty="0"/>
          </a:p>
        </p:txBody>
      </p:sp>
      <p:sp>
        <p:nvSpPr>
          <p:cNvPr id="3" name="Text 1"/>
          <p:cNvSpPr/>
          <p:nvPr/>
        </p:nvSpPr>
        <p:spPr>
          <a:xfrm>
            <a:off x="640080" y="1280160"/>
            <a:ext cx="5120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Three levels of decisions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640080" y="1737360"/>
            <a:ext cx="5120640" cy="868680"/>
          </a:xfrm>
          <a:prstGeom prst="roundRect">
            <a:avLst>
              <a:gd name="adj" fmla="val 6316"/>
            </a:avLst>
          </a:prstGeom>
          <a:solidFill>
            <a:srgbClr val="F4F7FC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810512"/>
            <a:ext cx="14630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Strategic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2331720" y="1810512"/>
            <a:ext cx="32918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Long-term, senior-level, high uncertainty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640080" y="2761488"/>
            <a:ext cx="5120640" cy="868680"/>
          </a:xfrm>
          <a:prstGeom prst="roundRect">
            <a:avLst>
              <a:gd name="adj" fmla="val 6316"/>
            </a:avLst>
          </a:prstGeom>
          <a:solidFill>
            <a:srgbClr val="F4F7FC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834640"/>
            <a:ext cx="14630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Tactical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2331720" y="2834640"/>
            <a:ext cx="32918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Mid-level, translates strategy into plans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640080" y="3785616"/>
            <a:ext cx="5120640" cy="868680"/>
          </a:xfrm>
          <a:prstGeom prst="roundRect">
            <a:avLst>
              <a:gd name="adj" fmla="val 6316"/>
            </a:avLst>
          </a:prstGeom>
          <a:solidFill>
            <a:srgbClr val="F4F7FC"/>
          </a:solidFill>
          <a:ln/>
        </p:spPr>
      </p:sp>
      <p:sp>
        <p:nvSpPr>
          <p:cNvPr id="11" name="Text 9"/>
          <p:cNvSpPr/>
          <p:nvPr/>
        </p:nvSpPr>
        <p:spPr>
          <a:xfrm>
            <a:off x="822960" y="3858768"/>
            <a:ext cx="14630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Operational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2331720" y="3858768"/>
            <a:ext cx="32918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Routine day-to-day activities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6080760" y="1325880"/>
            <a:ext cx="0" cy="4754880"/>
          </a:xfrm>
          <a:prstGeom prst="line">
            <a:avLst/>
          </a:prstGeom>
          <a:noFill/>
          <a:ln w="12700">
            <a:solidFill>
              <a:srgbClr val="DCE3F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355080" y="1280160"/>
            <a:ext cx="5212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Four decision-making models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6355080" y="1737360"/>
            <a:ext cx="2286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E7B1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583680" y="1737360"/>
            <a:ext cx="49377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Rational Model: </a:t>
            </a:r>
            <a:r>
              <a:rPr lang="en-US" sz="11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Assumes full information &amp; objective evaluation — often unrealistic in practice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6355080" y="2697480"/>
            <a:ext cx="2286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E7B1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6583680" y="2697480"/>
            <a:ext cx="49377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Bounded Rationality: </a:t>
            </a:r>
            <a:r>
              <a:rPr lang="en-US" sz="11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Simon (1972): managers “satisfice” under limited time &amp; information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6355080" y="3657600"/>
            <a:ext cx="2286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E7B1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6583680" y="3657600"/>
            <a:ext cx="49377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Evidence-Based (EBDM): </a:t>
            </a:r>
            <a:r>
              <a:rPr lang="en-US" sz="11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Combines research, data &amp; expert judgement (Chatteur et al., 2006)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6355080" y="4617720"/>
            <a:ext cx="2286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E7B1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6583680" y="4617720"/>
            <a:ext cx="49377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Data-Driven (DDDM): </a:t>
            </a:r>
            <a:r>
              <a:rPr lang="en-US" sz="11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Analytics-guided decisions; depends on data quality (Provost &amp; Fawcett, 2013)</a:t>
            </a:r>
            <a:endParaRPr lang="en-US" sz="1150" dirty="0"/>
          </a:p>
        </p:txBody>
      </p:sp>
      <p:sp>
        <p:nvSpPr>
          <p:cNvPr id="23" name="Text 21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515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AI in the Event Management Industry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40080" y="1188720"/>
            <a:ext cx="10698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Smart, hybrid and virtual events are accelerating AI adoption across the attendee journey.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640080" y="1828800"/>
            <a:ext cx="3429000" cy="1417320"/>
          </a:xfrm>
          <a:prstGeom prst="roundRect">
            <a:avLst>
              <a:gd name="adj" fmla="val 5161"/>
            </a:avLst>
          </a:prstGeom>
          <a:solidFill>
            <a:srgbClr val="F4F7FC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938528"/>
            <a:ext cx="3063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Smart events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822960" y="2304288"/>
            <a:ext cx="306324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IoT + analytics monitor visitor movement &amp; optimise operations in real time (Ghosh et al., 2018)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4251960" y="1828800"/>
            <a:ext cx="3429000" cy="1417320"/>
          </a:xfrm>
          <a:prstGeom prst="roundRect">
            <a:avLst>
              <a:gd name="adj" fmla="val 5161"/>
            </a:avLst>
          </a:prstGeom>
          <a:solidFill>
            <a:srgbClr val="F4F7FC"/>
          </a:solidFill>
          <a:ln/>
        </p:spPr>
      </p:sp>
      <p:sp>
        <p:nvSpPr>
          <p:cNvPr id="8" name="Text 6"/>
          <p:cNvSpPr/>
          <p:nvPr/>
        </p:nvSpPr>
        <p:spPr>
          <a:xfrm>
            <a:off x="4434840" y="1938528"/>
            <a:ext cx="3063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Hybrid &amp; virtual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4434840" y="2304288"/>
            <a:ext cx="306324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Automated scheduling, live translation &amp; virtual networking reach wider audiences (Dwivedi, 2021)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7863840" y="1828800"/>
            <a:ext cx="3429000" cy="1417320"/>
          </a:xfrm>
          <a:prstGeom prst="roundRect">
            <a:avLst>
              <a:gd name="adj" fmla="val 5161"/>
            </a:avLst>
          </a:prstGeom>
          <a:solidFill>
            <a:srgbClr val="F4F7FC"/>
          </a:solidFill>
          <a:ln/>
        </p:spPr>
      </p:sp>
      <p:sp>
        <p:nvSpPr>
          <p:cNvPr id="11" name="Text 9"/>
          <p:cNvSpPr/>
          <p:nvPr/>
        </p:nvSpPr>
        <p:spPr>
          <a:xfrm>
            <a:off x="8046720" y="1938528"/>
            <a:ext cx="3063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Ticketing &amp; pricing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8046720" y="2304288"/>
            <a:ext cx="306324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Predictive analytics forecasts demand and reduces ticket fraud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640080" y="3429000"/>
            <a:ext cx="3429000" cy="1417320"/>
          </a:xfrm>
          <a:prstGeom prst="roundRect">
            <a:avLst>
              <a:gd name="adj" fmla="val 5161"/>
            </a:avLst>
          </a:prstGeom>
          <a:solidFill>
            <a:srgbClr val="EDF1FA"/>
          </a:solidFill>
          <a:ln/>
        </p:spPr>
      </p:sp>
      <p:sp>
        <p:nvSpPr>
          <p:cNvPr id="14" name="Text 12"/>
          <p:cNvSpPr/>
          <p:nvPr/>
        </p:nvSpPr>
        <p:spPr>
          <a:xfrm>
            <a:off x="822960" y="3538728"/>
            <a:ext cx="3063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Chatbots &amp; assistants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822960" y="3904488"/>
            <a:ext cx="306324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Instant responses to attendee enquiries, reducing staff workload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4251960" y="3429000"/>
            <a:ext cx="3429000" cy="1417320"/>
          </a:xfrm>
          <a:prstGeom prst="roundRect">
            <a:avLst>
              <a:gd name="adj" fmla="val 5161"/>
            </a:avLst>
          </a:prstGeom>
          <a:solidFill>
            <a:srgbClr val="EDF1FA"/>
          </a:solidFill>
          <a:ln/>
        </p:spPr>
      </p:sp>
      <p:sp>
        <p:nvSpPr>
          <p:cNvPr id="17" name="Text 15"/>
          <p:cNvSpPr/>
          <p:nvPr/>
        </p:nvSpPr>
        <p:spPr>
          <a:xfrm>
            <a:off x="4434840" y="3538728"/>
            <a:ext cx="3063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Recommendations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4434840" y="3904488"/>
            <a:ext cx="306324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Personalised sessions, exhibitors &amp; networking suggestions (Roy, 2026)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7863840" y="3429000"/>
            <a:ext cx="3429000" cy="1417320"/>
          </a:xfrm>
          <a:prstGeom prst="roundRect">
            <a:avLst>
              <a:gd name="adj" fmla="val 5161"/>
            </a:avLst>
          </a:prstGeom>
          <a:solidFill>
            <a:srgbClr val="EDF1FA"/>
          </a:solidFill>
          <a:ln/>
        </p:spPr>
      </p:sp>
      <p:sp>
        <p:nvSpPr>
          <p:cNvPr id="20" name="Text 18"/>
          <p:cNvSpPr/>
          <p:nvPr/>
        </p:nvSpPr>
        <p:spPr>
          <a:xfrm>
            <a:off x="8046720" y="3538728"/>
            <a:ext cx="3063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Security &amp; crowd mgmt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8046720" y="3904488"/>
            <a:ext cx="306324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Facial recognition speeds registration; analytics forecast congestion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23" name="Text 21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0584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Theoretical Framework: TOE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640080" y="1143000"/>
            <a:ext cx="10515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Technology – Organisation – Environment framework (Tornatzky &amp; Fleischer, 1990)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640080" y="1920240"/>
            <a:ext cx="3429000" cy="3566160"/>
          </a:xfrm>
          <a:prstGeom prst="roundRect">
            <a:avLst>
              <a:gd name="adj" fmla="val 2133"/>
            </a:avLst>
          </a:prstGeom>
          <a:solidFill>
            <a:srgbClr val="F4F7FC"/>
          </a:solidFill>
          <a:ln/>
        </p:spPr>
      </p:sp>
      <p:sp>
        <p:nvSpPr>
          <p:cNvPr id="5" name="Shape 3"/>
          <p:cNvSpPr/>
          <p:nvPr/>
        </p:nvSpPr>
        <p:spPr>
          <a:xfrm>
            <a:off x="1897380" y="2240280"/>
            <a:ext cx="914400" cy="91440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6" name="Text 4"/>
          <p:cNvSpPr/>
          <p:nvPr/>
        </p:nvSpPr>
        <p:spPr>
          <a:xfrm>
            <a:off x="1897380" y="2240280"/>
            <a:ext cx="914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</a:t>
            </a:r>
            <a:endParaRPr lang="en-US" sz="2800" dirty="0"/>
          </a:p>
        </p:txBody>
      </p:sp>
      <p:sp>
        <p:nvSpPr>
          <p:cNvPr id="7" name="Text 5"/>
          <p:cNvSpPr/>
          <p:nvPr/>
        </p:nvSpPr>
        <p:spPr>
          <a:xfrm>
            <a:off x="822960" y="3337560"/>
            <a:ext cx="3063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Technological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914400" y="3886200"/>
            <a:ext cx="2880360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Availability, characteristics &amp; perceived benefits of AI tools (ML, predictive analytics, automation)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4251960" y="1920240"/>
            <a:ext cx="3429000" cy="3566160"/>
          </a:xfrm>
          <a:prstGeom prst="roundRect">
            <a:avLst>
              <a:gd name="adj" fmla="val 2133"/>
            </a:avLst>
          </a:prstGeom>
          <a:solidFill>
            <a:srgbClr val="F4F7FC"/>
          </a:solidFill>
          <a:ln/>
        </p:spPr>
      </p:sp>
      <p:sp>
        <p:nvSpPr>
          <p:cNvPr id="10" name="Shape 8"/>
          <p:cNvSpPr/>
          <p:nvPr/>
        </p:nvSpPr>
        <p:spPr>
          <a:xfrm>
            <a:off x="5509260" y="2240280"/>
            <a:ext cx="914400" cy="91440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1" name="Text 9"/>
          <p:cNvSpPr/>
          <p:nvPr/>
        </p:nvSpPr>
        <p:spPr>
          <a:xfrm>
            <a:off x="5509260" y="2240280"/>
            <a:ext cx="914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</a:t>
            </a:r>
            <a:endParaRPr lang="en-US" sz="2800" dirty="0"/>
          </a:p>
        </p:txBody>
      </p:sp>
      <p:sp>
        <p:nvSpPr>
          <p:cNvPr id="12" name="Text 10"/>
          <p:cNvSpPr/>
          <p:nvPr/>
        </p:nvSpPr>
        <p:spPr>
          <a:xfrm>
            <a:off x="4434840" y="3337560"/>
            <a:ext cx="3063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Organisational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4526280" y="3886200"/>
            <a:ext cx="2880360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Size, management support, employee skills, financial resources &amp; readiness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7863840" y="1920240"/>
            <a:ext cx="3429000" cy="3566160"/>
          </a:xfrm>
          <a:prstGeom prst="roundRect">
            <a:avLst>
              <a:gd name="adj" fmla="val 2133"/>
            </a:avLst>
          </a:prstGeom>
          <a:solidFill>
            <a:srgbClr val="F4F7FC"/>
          </a:solidFill>
          <a:ln/>
        </p:spPr>
      </p:sp>
      <p:sp>
        <p:nvSpPr>
          <p:cNvPr id="15" name="Shape 13"/>
          <p:cNvSpPr/>
          <p:nvPr/>
        </p:nvSpPr>
        <p:spPr>
          <a:xfrm>
            <a:off x="9121140" y="2240280"/>
            <a:ext cx="914400" cy="91440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6" name="Text 14"/>
          <p:cNvSpPr/>
          <p:nvPr/>
        </p:nvSpPr>
        <p:spPr>
          <a:xfrm>
            <a:off x="9121140" y="2240280"/>
            <a:ext cx="914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</a:t>
            </a:r>
            <a:endParaRPr lang="en-US" sz="2800" dirty="0"/>
          </a:p>
        </p:txBody>
      </p:sp>
      <p:sp>
        <p:nvSpPr>
          <p:cNvPr id="17" name="Text 15"/>
          <p:cNvSpPr/>
          <p:nvPr/>
        </p:nvSpPr>
        <p:spPr>
          <a:xfrm>
            <a:off x="8046720" y="3337560"/>
            <a:ext cx="3063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Environmental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8138160" y="3886200"/>
            <a:ext cx="2880360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 competition, customer expectations, regulation &amp; technological change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640080" y="562356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Chosen because it evaluates AI adoption at the organisational level — fitting for event companies balancing tech capability with market pressure (Bryman &amp; Bell, 2022).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48640"/>
            <a:ext cx="9144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Research Gap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640080" y="1554480"/>
            <a:ext cx="10881360" cy="4389120"/>
          </a:xfrm>
          <a:prstGeom prst="roundRect">
            <a:avLst>
              <a:gd name="adj" fmla="val 2083"/>
            </a:avLst>
          </a:prstGeom>
          <a:solidFill>
            <a:srgbClr val="162055"/>
          </a:solidFill>
          <a:ln/>
        </p:spPr>
      </p:sp>
      <p:sp>
        <p:nvSpPr>
          <p:cNvPr id="4" name="Text 2"/>
          <p:cNvSpPr/>
          <p:nvPr/>
        </p:nvSpPr>
        <p:spPr>
          <a:xfrm>
            <a:off x="1005840" y="1828800"/>
            <a:ext cx="10149840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1450" b="1" dirty="0">
                <a:solidFill>
                  <a:srgbClr val="E7B1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Well studied elsewhere. </a:t>
            </a:r>
            <a:r>
              <a:rPr lang="en-US" sz="14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is widely researched in healthcare, manufacturing, finance, retail &amp; logistics.
</a:t>
            </a:r>
            <a:r>
              <a:rPr lang="en-US" sz="1450" b="1" dirty="0">
                <a:solidFill>
                  <a:srgbClr val="E7B1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Narrow focus in events. </a:t>
            </a:r>
            <a:r>
              <a:rPr lang="en-US" sz="14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Existing event-industry studies concentrate on marketing, automation &amp; attendee engagement — with little attention to strategic, tactical &amp; operational decision-making.
</a:t>
            </a:r>
            <a:r>
              <a:rPr lang="en-US" sz="1450" b="1" dirty="0">
                <a:solidFill>
                  <a:srgbClr val="E7B1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Benefits over trade-offs. </a:t>
            </a:r>
            <a:r>
              <a:rPr lang="en-US" sz="14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 research often highlights AI benefits without fully addressing organisational, technological and ethical challenges (Davenport &amp; Ronanki, 2018).
</a:t>
            </a:r>
            <a:r>
              <a:rPr lang="en-US" sz="1450" b="1" dirty="0">
                <a:solidFill>
                  <a:srgbClr val="E7B1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study responds </a:t>
            </a:r>
            <a:r>
              <a:rPr lang="en-US" sz="14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 investigating AI's impact on strategic, operational and customer-related decision-making — and the opportunities and challenges of its adoption in event management.</a:t>
            </a:r>
            <a:endParaRPr lang="en-US" sz="1450" dirty="0"/>
          </a:p>
        </p:txBody>
      </p:sp>
      <p:sp>
        <p:nvSpPr>
          <p:cNvPr id="5" name="Text 3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9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3346595" y="2372164"/>
            <a:ext cx="6237022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Methodology</a:t>
            </a:r>
            <a:endParaRPr lang="en-US" sz="4400" dirty="0"/>
          </a:p>
        </p:txBody>
      </p:sp>
      <p:sp>
        <p:nvSpPr>
          <p:cNvPr id="5" name="Text 3"/>
          <p:cNvSpPr/>
          <p:nvPr/>
        </p:nvSpPr>
        <p:spPr>
          <a:xfrm>
            <a:off x="10180015" y="5486400"/>
            <a:ext cx="14630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6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6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0584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 at a Glance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640080" y="1463040"/>
            <a:ext cx="2560320" cy="4297680"/>
          </a:xfrm>
          <a:prstGeom prst="roundRect">
            <a:avLst>
              <a:gd name="adj" fmla="val 2857"/>
            </a:avLst>
          </a:prstGeom>
          <a:solidFill>
            <a:srgbClr val="F4F7FC"/>
          </a:solidFill>
          <a:ln/>
        </p:spPr>
      </p:sp>
      <p:sp>
        <p:nvSpPr>
          <p:cNvPr id="4" name="Text 2"/>
          <p:cNvSpPr/>
          <p:nvPr/>
        </p:nvSpPr>
        <p:spPr>
          <a:xfrm>
            <a:off x="822960" y="1645920"/>
            <a:ext cx="21945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E7B10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822960" y="2331720"/>
            <a:ext cx="2194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kern="0" spc="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Approach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822960" y="2651760"/>
            <a:ext cx="2194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Quantitative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68680" y="3291840"/>
            <a:ext cx="210312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08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Measures perceptions with numerical data across a defined population (Saunders et al., 2023)</a:t>
            </a:r>
            <a:endParaRPr lang="en-US" sz="1080" dirty="0"/>
          </a:p>
        </p:txBody>
      </p:sp>
      <p:sp>
        <p:nvSpPr>
          <p:cNvPr id="8" name="Shape 6"/>
          <p:cNvSpPr/>
          <p:nvPr/>
        </p:nvSpPr>
        <p:spPr>
          <a:xfrm>
            <a:off x="3383280" y="1463040"/>
            <a:ext cx="2560320" cy="4297680"/>
          </a:xfrm>
          <a:prstGeom prst="roundRect">
            <a:avLst>
              <a:gd name="adj" fmla="val 2857"/>
            </a:avLst>
          </a:prstGeom>
          <a:solidFill>
            <a:srgbClr val="EDF1FA"/>
          </a:solidFill>
          <a:ln/>
        </p:spPr>
      </p:sp>
      <p:sp>
        <p:nvSpPr>
          <p:cNvPr id="9" name="Text 7"/>
          <p:cNvSpPr/>
          <p:nvPr/>
        </p:nvSpPr>
        <p:spPr>
          <a:xfrm>
            <a:off x="3566160" y="1645920"/>
            <a:ext cx="21945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E7B10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600" dirty="0"/>
          </a:p>
        </p:txBody>
      </p:sp>
      <p:sp>
        <p:nvSpPr>
          <p:cNvPr id="10" name="Text 8"/>
          <p:cNvSpPr/>
          <p:nvPr/>
        </p:nvSpPr>
        <p:spPr>
          <a:xfrm>
            <a:off x="3566160" y="2331720"/>
            <a:ext cx="2194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kern="0" spc="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Design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3566160" y="2651760"/>
            <a:ext cx="2194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Survey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3611880" y="3291840"/>
            <a:ext cx="210312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08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Structured 5-point Likert-scale questionnaire on AI adoption &amp; decision quality</a:t>
            </a:r>
            <a:endParaRPr lang="en-US" sz="1080" dirty="0"/>
          </a:p>
        </p:txBody>
      </p:sp>
      <p:sp>
        <p:nvSpPr>
          <p:cNvPr id="13" name="Shape 11"/>
          <p:cNvSpPr/>
          <p:nvPr/>
        </p:nvSpPr>
        <p:spPr>
          <a:xfrm>
            <a:off x="6126480" y="1463040"/>
            <a:ext cx="2560320" cy="4297680"/>
          </a:xfrm>
          <a:prstGeom prst="roundRect">
            <a:avLst>
              <a:gd name="adj" fmla="val 2857"/>
            </a:avLst>
          </a:prstGeom>
          <a:solidFill>
            <a:srgbClr val="F4F7FC"/>
          </a:solidFill>
          <a:ln/>
        </p:spPr>
      </p:sp>
      <p:sp>
        <p:nvSpPr>
          <p:cNvPr id="14" name="Text 12"/>
          <p:cNvSpPr/>
          <p:nvPr/>
        </p:nvSpPr>
        <p:spPr>
          <a:xfrm>
            <a:off x="6309360" y="1645920"/>
            <a:ext cx="21945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E7B10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600" dirty="0"/>
          </a:p>
        </p:txBody>
      </p:sp>
      <p:sp>
        <p:nvSpPr>
          <p:cNvPr id="15" name="Text 13"/>
          <p:cNvSpPr/>
          <p:nvPr/>
        </p:nvSpPr>
        <p:spPr>
          <a:xfrm>
            <a:off x="6309360" y="2331720"/>
            <a:ext cx="2194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kern="0" spc="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Sampling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6309360" y="2651760"/>
            <a:ext cx="2194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Convenience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6355080" y="3291840"/>
            <a:ext cx="210312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08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Non-probability sampling of professionals in event organisations (Creswell &amp; Creswell, 2018)</a:t>
            </a:r>
            <a:endParaRPr lang="en-US" sz="1080" dirty="0"/>
          </a:p>
        </p:txBody>
      </p:sp>
      <p:sp>
        <p:nvSpPr>
          <p:cNvPr id="18" name="Shape 16"/>
          <p:cNvSpPr/>
          <p:nvPr/>
        </p:nvSpPr>
        <p:spPr>
          <a:xfrm>
            <a:off x="8869680" y="1463040"/>
            <a:ext cx="2560320" cy="4297680"/>
          </a:xfrm>
          <a:prstGeom prst="roundRect">
            <a:avLst>
              <a:gd name="adj" fmla="val 2857"/>
            </a:avLst>
          </a:prstGeom>
          <a:solidFill>
            <a:srgbClr val="EDF1FA"/>
          </a:solidFill>
          <a:ln/>
        </p:spPr>
      </p:sp>
      <p:sp>
        <p:nvSpPr>
          <p:cNvPr id="19" name="Text 17"/>
          <p:cNvSpPr/>
          <p:nvPr/>
        </p:nvSpPr>
        <p:spPr>
          <a:xfrm>
            <a:off x="9052560" y="1645920"/>
            <a:ext cx="21945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E7B10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600" dirty="0"/>
          </a:p>
        </p:txBody>
      </p:sp>
      <p:sp>
        <p:nvSpPr>
          <p:cNvPr id="20" name="Text 18"/>
          <p:cNvSpPr/>
          <p:nvPr/>
        </p:nvSpPr>
        <p:spPr>
          <a:xfrm>
            <a:off x="9052560" y="2331720"/>
            <a:ext cx="2194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kern="0" spc="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Analysis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9052560" y="2651760"/>
            <a:ext cx="2194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Descriptive stats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9098280" y="3291840"/>
            <a:ext cx="210312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08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Frequencies, percentages &amp; means; bar/pie charts for interpretation</a:t>
            </a:r>
            <a:endParaRPr lang="en-US" sz="1080" dirty="0"/>
          </a:p>
        </p:txBody>
      </p:sp>
      <p:sp>
        <p:nvSpPr>
          <p:cNvPr id="23" name="Text 21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9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515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Sample, Data Collection &amp; Ethics</a:t>
            </a:r>
            <a:endParaRPr lang="en-US" sz="2700" dirty="0"/>
          </a:p>
        </p:txBody>
      </p:sp>
      <p:sp>
        <p:nvSpPr>
          <p:cNvPr id="3" name="Shape 1"/>
          <p:cNvSpPr/>
          <p:nvPr/>
        </p:nvSpPr>
        <p:spPr>
          <a:xfrm>
            <a:off x="640080" y="1371600"/>
            <a:ext cx="3200400" cy="4480560"/>
          </a:xfrm>
          <a:prstGeom prst="roundRect">
            <a:avLst>
              <a:gd name="adj" fmla="val 2857"/>
            </a:avLst>
          </a:prstGeom>
          <a:solidFill>
            <a:srgbClr val="1E2761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1920240"/>
            <a:ext cx="320040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200" b="1" dirty="0">
                <a:solidFill>
                  <a:srgbClr val="E7B10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70</a:t>
            </a:r>
            <a:endParaRPr lang="en-US" sz="7200" dirty="0"/>
          </a:p>
        </p:txBody>
      </p:sp>
      <p:sp>
        <p:nvSpPr>
          <p:cNvPr id="5" name="Text 3"/>
          <p:cNvSpPr/>
          <p:nvPr/>
        </p:nvSpPr>
        <p:spPr>
          <a:xfrm>
            <a:off x="822960" y="3200400"/>
            <a:ext cx="2834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valid responses collected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914400" y="3931920"/>
            <a:ext cx="265176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Managers, planners, coordinators, operations &amp; marketing staff across event organisations using digital / AI systems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4114800" y="1371600"/>
            <a:ext cx="7223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 Collection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4114800" y="1783080"/>
            <a:ext cx="7223760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2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Primary: </a:t>
            </a:r>
            <a:r>
              <a:rPr lang="en-US" sz="12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online questionnaire (Google Forms) covering AI adoption, decision support, efficiency &amp; challenges.
</a:t>
            </a:r>
            <a:r>
              <a:rPr lang="en-US" sz="12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Secondary: </a:t>
            </a:r>
            <a:r>
              <a:rPr lang="en-US" sz="12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peer-reviewed journals, industry reports &amp; conference proceedings supporting interpretation.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4114800" y="3291840"/>
            <a:ext cx="7223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Ethical Considerations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4114800" y="3703320"/>
            <a:ext cx="7223760" cy="2011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Informed, voluntary participation with right to withdraw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Confidentiality &amp; anonymity of respondent data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Secure storage, used only for academic purposes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Compliance with university &amp; data-protection guidelines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9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2962749" y="2433711"/>
            <a:ext cx="6266502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Findings &amp; Analysis</a:t>
            </a:r>
            <a:endParaRPr lang="en-US" sz="4400" dirty="0"/>
          </a:p>
        </p:txBody>
      </p:sp>
      <p:sp>
        <p:nvSpPr>
          <p:cNvPr id="5" name="Text 3"/>
          <p:cNvSpPr/>
          <p:nvPr/>
        </p:nvSpPr>
        <p:spPr>
          <a:xfrm>
            <a:off x="10180015" y="5486400"/>
            <a:ext cx="14630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6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6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1148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Demographic Profile of Respondents (n = 70)</a:t>
            </a:r>
            <a:endParaRPr lang="en-US" sz="2500" dirty="0"/>
          </a:p>
        </p:txBody>
      </p:sp>
      <p:graphicFrame>
        <p:nvGraphicFramePr>
          <p:cNvPr id="3" name="Chart 0"/>
          <p:cNvGraphicFramePr/>
          <p:nvPr/>
        </p:nvGraphicFramePr>
        <p:xfrm>
          <a:off x="457200" y="1097280"/>
          <a:ext cx="36576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Chart 1"/>
          <p:cNvGraphicFramePr/>
          <p:nvPr/>
        </p:nvGraphicFramePr>
        <p:xfrm>
          <a:off x="4251960" y="1097280"/>
          <a:ext cx="36576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Chart 2"/>
          <p:cNvGraphicFramePr/>
          <p:nvPr/>
        </p:nvGraphicFramePr>
        <p:xfrm>
          <a:off x="8046720" y="1097280"/>
          <a:ext cx="36576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" name="Chart 3"/>
          <p:cNvGraphicFramePr/>
          <p:nvPr/>
        </p:nvGraphicFramePr>
        <p:xfrm>
          <a:off x="457200" y="4069080"/>
          <a:ext cx="5577840" cy="2423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7" name="Chart 4"/>
          <p:cNvGraphicFramePr/>
          <p:nvPr/>
        </p:nvGraphicFramePr>
        <p:xfrm>
          <a:off x="6309360" y="4069080"/>
          <a:ext cx="5394960" cy="2423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8" name="Text 1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9" name="Text 2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</a:t>
            </a:r>
            <a:endParaRPr lang="en-US" sz="9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1148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RQ1 – Impact of AI on Strategic Decision-Making</a:t>
            </a:r>
            <a:endParaRPr lang="en-US" sz="2400" dirty="0"/>
          </a:p>
        </p:txBody>
      </p:sp>
      <p:graphicFrame>
        <p:nvGraphicFramePr>
          <p:cNvPr id="3" name="Chart 0"/>
          <p:cNvGraphicFramePr/>
          <p:nvPr/>
        </p:nvGraphicFramePr>
        <p:xfrm>
          <a:off x="548640" y="1143000"/>
          <a:ext cx="6400800" cy="3566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Shape 1"/>
          <p:cNvSpPr/>
          <p:nvPr/>
        </p:nvSpPr>
        <p:spPr>
          <a:xfrm>
            <a:off x="7269480" y="1143000"/>
            <a:ext cx="4251960" cy="4709160"/>
          </a:xfrm>
          <a:prstGeom prst="roundRect">
            <a:avLst>
              <a:gd name="adj" fmla="val 1720"/>
            </a:avLst>
          </a:prstGeom>
          <a:solidFill>
            <a:srgbClr val="F4F7FC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1280160"/>
            <a:ext cx="3840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Interpretation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7498080" y="1691640"/>
            <a:ext cx="384048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Across all three items, roughly three-quarters of respondents agreed AI strengthens strategic decision-making — fewer than 9% disagreed on any item.</a:t>
            </a:r>
            <a:endParaRPr lang="en-US" sz="1150" dirty="0"/>
          </a:p>
        </p:txBody>
      </p:sp>
      <p:sp>
        <p:nvSpPr>
          <p:cNvPr id="7" name="Text 4"/>
          <p:cNvSpPr/>
          <p:nvPr/>
        </p:nvSpPr>
        <p:spPr>
          <a:xfrm>
            <a:off x="7498080" y="2971800"/>
            <a:ext cx="3840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Theoretical link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7498080" y="3383280"/>
            <a:ext cx="3840480" cy="2331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Supports Simon's Bounded Rationality Theory: AI reduces informational limits by processing large datasets and surfacing evidence-based recommendations, aligning with the TOE Framework's view of technology-enabled competitive advantage.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10" name="Text 7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9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1148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RQ2 – Impact of AI on Operational Decision-Making</a:t>
            </a:r>
            <a:endParaRPr lang="en-US" sz="2400" dirty="0"/>
          </a:p>
        </p:txBody>
      </p:sp>
      <p:graphicFrame>
        <p:nvGraphicFramePr>
          <p:cNvPr id="3" name="Chart 0"/>
          <p:cNvGraphicFramePr/>
          <p:nvPr/>
        </p:nvGraphicFramePr>
        <p:xfrm>
          <a:off x="548640" y="1097280"/>
          <a:ext cx="10881360" cy="301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Shape 1"/>
          <p:cNvSpPr/>
          <p:nvPr/>
        </p:nvSpPr>
        <p:spPr>
          <a:xfrm>
            <a:off x="640080" y="4343400"/>
            <a:ext cx="3520440" cy="1600200"/>
          </a:xfrm>
          <a:prstGeom prst="roundRect">
            <a:avLst>
              <a:gd name="adj" fmla="val 4571"/>
            </a:avLst>
          </a:prstGeom>
          <a:solidFill>
            <a:srgbClr val="F4F7FC"/>
          </a:solidFill>
          <a:ln/>
        </p:spPr>
      </p:sp>
      <p:sp>
        <p:nvSpPr>
          <p:cNvPr id="5" name="Text 2"/>
          <p:cNvSpPr/>
          <p:nvPr/>
        </p:nvSpPr>
        <p:spPr>
          <a:xfrm>
            <a:off x="822960" y="4434840"/>
            <a:ext cx="31546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E7B10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77.1%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822960" y="4965192"/>
            <a:ext cx="315468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8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agreed AI boosts productivity — the highest-rated operational item</a:t>
            </a:r>
            <a:endParaRPr lang="en-US" sz="1080" dirty="0"/>
          </a:p>
        </p:txBody>
      </p:sp>
      <p:sp>
        <p:nvSpPr>
          <p:cNvPr id="7" name="Shape 4"/>
          <p:cNvSpPr/>
          <p:nvPr/>
        </p:nvSpPr>
        <p:spPr>
          <a:xfrm>
            <a:off x="4343400" y="4343400"/>
            <a:ext cx="3520440" cy="1600200"/>
          </a:xfrm>
          <a:prstGeom prst="roundRect">
            <a:avLst>
              <a:gd name="adj" fmla="val 4571"/>
            </a:avLst>
          </a:prstGeom>
          <a:solidFill>
            <a:srgbClr val="F4F7FC"/>
          </a:solidFill>
          <a:ln/>
        </p:spPr>
      </p:sp>
      <p:sp>
        <p:nvSpPr>
          <p:cNvPr id="8" name="Text 5"/>
          <p:cNvSpPr/>
          <p:nvPr/>
        </p:nvSpPr>
        <p:spPr>
          <a:xfrm>
            <a:off x="4526280" y="4434840"/>
            <a:ext cx="31546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E7B10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65.7%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4526280" y="4965192"/>
            <a:ext cx="315468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8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said AI reduces operational errors through real-time monitoring</a:t>
            </a:r>
            <a:endParaRPr lang="en-US" sz="1080" dirty="0"/>
          </a:p>
        </p:txBody>
      </p:sp>
      <p:sp>
        <p:nvSpPr>
          <p:cNvPr id="10" name="Shape 7"/>
          <p:cNvSpPr/>
          <p:nvPr/>
        </p:nvSpPr>
        <p:spPr>
          <a:xfrm>
            <a:off x="8046720" y="4343400"/>
            <a:ext cx="3520440" cy="1600200"/>
          </a:xfrm>
          <a:prstGeom prst="roundRect">
            <a:avLst>
              <a:gd name="adj" fmla="val 4571"/>
            </a:avLst>
          </a:prstGeom>
          <a:solidFill>
            <a:srgbClr val="F4F7FC"/>
          </a:solidFill>
          <a:ln/>
        </p:spPr>
      </p:sp>
      <p:sp>
        <p:nvSpPr>
          <p:cNvPr id="11" name="Text 8"/>
          <p:cNvSpPr/>
          <p:nvPr/>
        </p:nvSpPr>
        <p:spPr>
          <a:xfrm>
            <a:off x="8229600" y="4434840"/>
            <a:ext cx="31546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E7B10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62.9%</a:t>
            </a:r>
            <a:endParaRPr lang="en-US" sz="2400" dirty="0"/>
          </a:p>
        </p:txBody>
      </p:sp>
      <p:sp>
        <p:nvSpPr>
          <p:cNvPr id="12" name="Text 9"/>
          <p:cNvSpPr/>
          <p:nvPr/>
        </p:nvSpPr>
        <p:spPr>
          <a:xfrm>
            <a:off x="8229600" y="4965192"/>
            <a:ext cx="315468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8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lowest score, for scheduling — human flexibility still matters</a:t>
            </a:r>
            <a:endParaRPr lang="en-US" sz="1080" dirty="0"/>
          </a:p>
        </p:txBody>
      </p:sp>
      <p:sp>
        <p:nvSpPr>
          <p:cNvPr id="13" name="Text 10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</a:t>
            </a:r>
            <a:endParaRPr lang="en-US" sz="9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1148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RQ3 – Impact of AI on Customer-Related Decision-Making</a:t>
            </a:r>
            <a:endParaRPr lang="en-US" sz="2300" dirty="0"/>
          </a:p>
        </p:txBody>
      </p:sp>
      <p:graphicFrame>
        <p:nvGraphicFramePr>
          <p:cNvPr id="3" name="Chart 0"/>
          <p:cNvGraphicFramePr/>
          <p:nvPr/>
        </p:nvGraphicFramePr>
        <p:xfrm>
          <a:off x="548640" y="1143000"/>
          <a:ext cx="6400800" cy="3566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Shape 1"/>
          <p:cNvSpPr/>
          <p:nvPr/>
        </p:nvSpPr>
        <p:spPr>
          <a:xfrm>
            <a:off x="7269480" y="1143000"/>
            <a:ext cx="4251960" cy="4709160"/>
          </a:xfrm>
          <a:prstGeom prst="roundRect">
            <a:avLst>
              <a:gd name="adj" fmla="val 1720"/>
            </a:avLst>
          </a:prstGeom>
          <a:solidFill>
            <a:srgbClr val="1E2761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1325880"/>
            <a:ext cx="3840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7B10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Strongest result in the study</a:t>
            </a:r>
            <a:endParaRPr lang="en-US" sz="1350" dirty="0"/>
          </a:p>
        </p:txBody>
      </p:sp>
      <p:sp>
        <p:nvSpPr>
          <p:cNvPr id="6" name="Text 3"/>
          <p:cNvSpPr/>
          <p:nvPr/>
        </p:nvSpPr>
        <p:spPr>
          <a:xfrm>
            <a:off x="7498080" y="1783080"/>
            <a:ext cx="384048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85.7% of respondents linked AI to improved overall business performance (mean 4.14) — the highest agreement of any survey item.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7498080" y="3017520"/>
            <a:ext cx="3840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7B10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Caveat</a:t>
            </a:r>
            <a:endParaRPr lang="en-US" sz="1350" dirty="0"/>
          </a:p>
        </p:txBody>
      </p:sp>
      <p:sp>
        <p:nvSpPr>
          <p:cNvPr id="8" name="Text 5"/>
          <p:cNvSpPr/>
          <p:nvPr/>
        </p:nvSpPr>
        <p:spPr>
          <a:xfrm>
            <a:off x="7498080" y="3429000"/>
            <a:ext cx="3840480" cy="2286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Customer satisfaction itself wasn't measured directly — the link is a perceived association, not proven causation. Chatbots and personalisation still need clear hand-off to human support for complex or emotive requests (Jarrahi, 2018).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10" name="Text 7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</a:t>
            </a:r>
            <a:endParaRPr lang="en-US" sz="9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1638300" y="2300067"/>
            <a:ext cx="891540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 &amp; Recommendations</a:t>
            </a:r>
            <a:endParaRPr lang="en-US" sz="4400" dirty="0"/>
          </a:p>
        </p:txBody>
      </p:sp>
      <p:sp>
        <p:nvSpPr>
          <p:cNvPr id="5" name="Text 3"/>
          <p:cNvSpPr/>
          <p:nvPr/>
        </p:nvSpPr>
        <p:spPr>
          <a:xfrm>
            <a:off x="10180015" y="5486400"/>
            <a:ext cx="14630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6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6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9144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40080" y="1188720"/>
            <a:ext cx="10698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has a consistently positive impact on business decision-making in event management — across all three research objectives — but works best as a decision-support tool, not a replacement for human judgement.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40080" y="2286000"/>
            <a:ext cx="3429000" cy="3566160"/>
          </a:xfrm>
          <a:prstGeom prst="roundRect">
            <a:avLst>
              <a:gd name="adj" fmla="val 2133"/>
            </a:avLst>
          </a:prstGeom>
          <a:solidFill>
            <a:srgbClr val="F4F7FC"/>
          </a:solidFill>
          <a:ln/>
        </p:spPr>
      </p:sp>
      <p:sp>
        <p:nvSpPr>
          <p:cNvPr id="5" name="Shape 3"/>
          <p:cNvSpPr/>
          <p:nvPr/>
        </p:nvSpPr>
        <p:spPr>
          <a:xfrm>
            <a:off x="868680" y="2560320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6" name="Text 4"/>
          <p:cNvSpPr/>
          <p:nvPr/>
        </p:nvSpPr>
        <p:spPr>
          <a:xfrm>
            <a:off x="868680" y="256032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868680" y="3246120"/>
            <a:ext cx="2971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Strategic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868680" y="3703320"/>
            <a:ext cx="2971800" cy="2011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supports planning and forecasting with timely, data-driven insight, enabling more informed long-term decisions.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4251960" y="2286000"/>
            <a:ext cx="3429000" cy="3566160"/>
          </a:xfrm>
          <a:prstGeom prst="roundRect">
            <a:avLst>
              <a:gd name="adj" fmla="val 2133"/>
            </a:avLst>
          </a:prstGeom>
          <a:solidFill>
            <a:srgbClr val="F4F7FC"/>
          </a:solidFill>
          <a:ln/>
        </p:spPr>
      </p:sp>
      <p:sp>
        <p:nvSpPr>
          <p:cNvPr id="10" name="Shape 8"/>
          <p:cNvSpPr/>
          <p:nvPr/>
        </p:nvSpPr>
        <p:spPr>
          <a:xfrm>
            <a:off x="4480560" y="2560320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1" name="Text 9"/>
          <p:cNvSpPr/>
          <p:nvPr/>
        </p:nvSpPr>
        <p:spPr>
          <a:xfrm>
            <a:off x="4480560" y="256032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4480560" y="3246120"/>
            <a:ext cx="2971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Operational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4480560" y="3703320"/>
            <a:ext cx="2971800" cy="2011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Scheduling, resource allocation and productivity all improve, though human oversight remains essential for disruptions.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7863840" y="2286000"/>
            <a:ext cx="3429000" cy="3566160"/>
          </a:xfrm>
          <a:prstGeom prst="roundRect">
            <a:avLst>
              <a:gd name="adj" fmla="val 2133"/>
            </a:avLst>
          </a:prstGeom>
          <a:solidFill>
            <a:srgbClr val="F4F7FC"/>
          </a:solidFill>
          <a:ln/>
        </p:spPr>
      </p:sp>
      <p:sp>
        <p:nvSpPr>
          <p:cNvPr id="15" name="Shape 13"/>
          <p:cNvSpPr/>
          <p:nvPr/>
        </p:nvSpPr>
        <p:spPr>
          <a:xfrm>
            <a:off x="8092440" y="2560320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6" name="Text 14"/>
          <p:cNvSpPr/>
          <p:nvPr/>
        </p:nvSpPr>
        <p:spPr>
          <a:xfrm>
            <a:off x="8092440" y="256032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8092440" y="3246120"/>
            <a:ext cx="2971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Customer-related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8092440" y="3703320"/>
            <a:ext cx="2971800" cy="2011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strengthens engagement and personalisation, contributing to stronger overall business performance.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24</a:t>
            </a:r>
            <a:endParaRPr lang="en-US" sz="9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9144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Recommendations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640080" y="1371600"/>
            <a:ext cx="10881360" cy="868680"/>
          </a:xfrm>
          <a:prstGeom prst="roundRect">
            <a:avLst>
              <a:gd name="adj" fmla="val 7368"/>
            </a:avLst>
          </a:prstGeom>
          <a:solidFill>
            <a:srgbClr val="F4F7FC"/>
          </a:solidFill>
          <a:ln/>
        </p:spPr>
      </p:sp>
      <p:sp>
        <p:nvSpPr>
          <p:cNvPr id="4" name="Shape 2"/>
          <p:cNvSpPr/>
          <p:nvPr/>
        </p:nvSpPr>
        <p:spPr>
          <a:xfrm>
            <a:off x="822960" y="1508760"/>
            <a:ext cx="594360" cy="5943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508760"/>
            <a:ext cx="594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2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20" dirty="0"/>
          </a:p>
        </p:txBody>
      </p:sp>
      <p:sp>
        <p:nvSpPr>
          <p:cNvPr id="6" name="Text 4"/>
          <p:cNvSpPr/>
          <p:nvPr/>
        </p:nvSpPr>
        <p:spPr>
          <a:xfrm>
            <a:off x="1600200" y="1371600"/>
            <a:ext cx="96926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 in training  –  </a:t>
            </a: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employee digital &amp; AI skills through ongoing workshops and development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640080" y="2377440"/>
            <a:ext cx="10881360" cy="868680"/>
          </a:xfrm>
          <a:prstGeom prst="roundRect">
            <a:avLst>
              <a:gd name="adj" fmla="val 7368"/>
            </a:avLst>
          </a:prstGeom>
          <a:solidFill>
            <a:srgbClr val="EDF1FA"/>
          </a:solidFill>
          <a:ln/>
        </p:spPr>
      </p:sp>
      <p:sp>
        <p:nvSpPr>
          <p:cNvPr id="8" name="Shape 6"/>
          <p:cNvSpPr/>
          <p:nvPr/>
        </p:nvSpPr>
        <p:spPr>
          <a:xfrm>
            <a:off x="822960" y="2514600"/>
            <a:ext cx="594360" cy="5943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9" name="Text 7"/>
          <p:cNvSpPr/>
          <p:nvPr/>
        </p:nvSpPr>
        <p:spPr>
          <a:xfrm>
            <a:off x="822960" y="2514600"/>
            <a:ext cx="594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2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20" dirty="0"/>
          </a:p>
        </p:txBody>
      </p:sp>
      <p:sp>
        <p:nvSpPr>
          <p:cNvPr id="10" name="Text 8"/>
          <p:cNvSpPr/>
          <p:nvPr/>
        </p:nvSpPr>
        <p:spPr>
          <a:xfrm>
            <a:off x="1600200" y="2377440"/>
            <a:ext cx="96926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Phase implementation  –  </a:t>
            </a: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Introduce AI gradually (chatbots, then scheduling, then analytics) to manage risk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40080" y="3383280"/>
            <a:ext cx="10881360" cy="868680"/>
          </a:xfrm>
          <a:prstGeom prst="roundRect">
            <a:avLst>
              <a:gd name="adj" fmla="val 7368"/>
            </a:avLst>
          </a:prstGeom>
          <a:solidFill>
            <a:srgbClr val="F4F7FC"/>
          </a:solidFill>
          <a:ln/>
        </p:spPr>
      </p:sp>
      <p:sp>
        <p:nvSpPr>
          <p:cNvPr id="12" name="Shape 10"/>
          <p:cNvSpPr/>
          <p:nvPr/>
        </p:nvSpPr>
        <p:spPr>
          <a:xfrm>
            <a:off x="822960" y="3520440"/>
            <a:ext cx="594360" cy="5943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3" name="Text 11"/>
          <p:cNvSpPr/>
          <p:nvPr/>
        </p:nvSpPr>
        <p:spPr>
          <a:xfrm>
            <a:off x="822960" y="3520440"/>
            <a:ext cx="594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2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20" dirty="0"/>
          </a:p>
        </p:txBody>
      </p:sp>
      <p:sp>
        <p:nvSpPr>
          <p:cNvPr id="14" name="Text 12"/>
          <p:cNvSpPr/>
          <p:nvPr/>
        </p:nvSpPr>
        <p:spPr>
          <a:xfrm>
            <a:off x="1600200" y="3383280"/>
            <a:ext cx="96926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Strengthen data governance  –  </a:t>
            </a: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Robust privacy &amp; cybersecurity policies to maintain customer trust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640080" y="4389120"/>
            <a:ext cx="10881360" cy="868680"/>
          </a:xfrm>
          <a:prstGeom prst="roundRect">
            <a:avLst>
              <a:gd name="adj" fmla="val 7368"/>
            </a:avLst>
          </a:prstGeom>
          <a:solidFill>
            <a:srgbClr val="EDF1FA"/>
          </a:solidFill>
          <a:ln/>
        </p:spPr>
      </p:sp>
      <p:sp>
        <p:nvSpPr>
          <p:cNvPr id="16" name="Shape 14"/>
          <p:cNvSpPr/>
          <p:nvPr/>
        </p:nvSpPr>
        <p:spPr>
          <a:xfrm>
            <a:off x="822960" y="4526280"/>
            <a:ext cx="594360" cy="5943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7" name="Text 15"/>
          <p:cNvSpPr/>
          <p:nvPr/>
        </p:nvSpPr>
        <p:spPr>
          <a:xfrm>
            <a:off x="822960" y="4526280"/>
            <a:ext cx="594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2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820" dirty="0"/>
          </a:p>
        </p:txBody>
      </p:sp>
      <p:sp>
        <p:nvSpPr>
          <p:cNvPr id="18" name="Text 16"/>
          <p:cNvSpPr/>
          <p:nvPr/>
        </p:nvSpPr>
        <p:spPr>
          <a:xfrm>
            <a:off x="1600200" y="4389120"/>
            <a:ext cx="96926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Preserve human oversight  –  </a:t>
            </a: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Keep strategic, ethical &amp; customer decisions with managers, supported by AI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640080" y="5394960"/>
            <a:ext cx="10881360" cy="868680"/>
          </a:xfrm>
          <a:prstGeom prst="roundRect">
            <a:avLst>
              <a:gd name="adj" fmla="val 7368"/>
            </a:avLst>
          </a:prstGeom>
          <a:solidFill>
            <a:srgbClr val="F4F7FC"/>
          </a:solidFill>
          <a:ln/>
        </p:spPr>
      </p:sp>
      <p:sp>
        <p:nvSpPr>
          <p:cNvPr id="20" name="Shape 18"/>
          <p:cNvSpPr/>
          <p:nvPr/>
        </p:nvSpPr>
        <p:spPr>
          <a:xfrm>
            <a:off x="822960" y="5532120"/>
            <a:ext cx="594360" cy="5943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21" name="Text 19"/>
          <p:cNvSpPr/>
          <p:nvPr/>
        </p:nvSpPr>
        <p:spPr>
          <a:xfrm>
            <a:off x="822960" y="5532120"/>
            <a:ext cx="594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2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820" dirty="0"/>
          </a:p>
        </p:txBody>
      </p:sp>
      <p:sp>
        <p:nvSpPr>
          <p:cNvPr id="22" name="Text 20"/>
          <p:cNvSpPr/>
          <p:nvPr/>
        </p:nvSpPr>
        <p:spPr>
          <a:xfrm>
            <a:off x="1600200" y="5394960"/>
            <a:ext cx="96926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a clear AI strategy  –  </a:t>
            </a: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Assess readiness, set objectives, budget, and monitor performance continuously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</a:t>
            </a:r>
            <a:endParaRPr lang="en-US" sz="9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515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Limitations &amp; Future Research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640080" y="1371600"/>
            <a:ext cx="5257800" cy="4663440"/>
          </a:xfrm>
          <a:prstGeom prst="roundRect">
            <a:avLst>
              <a:gd name="adj" fmla="val 1569"/>
            </a:avLst>
          </a:prstGeom>
          <a:solidFill>
            <a:srgbClr val="F4F7FC"/>
          </a:solidFill>
          <a:ln/>
        </p:spPr>
      </p:sp>
      <p:sp>
        <p:nvSpPr>
          <p:cNvPr id="4" name="Text 2"/>
          <p:cNvSpPr/>
          <p:nvPr/>
        </p:nvSpPr>
        <p:spPr>
          <a:xfrm>
            <a:off x="914400" y="1554480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Limitations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914400" y="2011680"/>
            <a:ext cx="4754880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Small sample (n = 70) limits generalisability</a:t>
            </a:r>
            <a:endParaRPr lang="en-US" sz="130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Convenience sampling may introduce bias</a:t>
            </a:r>
            <a:endParaRPr lang="en-US" sz="130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Single-industry, single-region scope</a:t>
            </a:r>
            <a:endParaRPr lang="en-US" sz="130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300" dirty="0">
                <a:solidFill>
                  <a:srgbClr val="2631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Descriptive statistics only — no causal testing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6263640" y="1371600"/>
            <a:ext cx="5257800" cy="4663440"/>
          </a:xfrm>
          <a:prstGeom prst="roundRect">
            <a:avLst>
              <a:gd name="adj" fmla="val 1569"/>
            </a:avLst>
          </a:prstGeom>
          <a:solidFill>
            <a:srgbClr val="1E2761"/>
          </a:solidFill>
          <a:ln/>
        </p:spPr>
      </p:sp>
      <p:sp>
        <p:nvSpPr>
          <p:cNvPr id="7" name="Text 5"/>
          <p:cNvSpPr/>
          <p:nvPr/>
        </p:nvSpPr>
        <p:spPr>
          <a:xfrm>
            <a:off x="6537960" y="1554480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7B10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Future Research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6537960" y="2011680"/>
            <a:ext cx="4754880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Larger, more diverse samples across regions</a:t>
            </a:r>
            <a:endParaRPr lang="en-US" sz="125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SMEs vs. large event organisations</a:t>
            </a:r>
            <a:endParaRPr lang="en-US" sz="125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Extend to other industries (hospitality, tourism)</a:t>
            </a:r>
            <a:endParaRPr lang="en-US" sz="125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inferential stats: correlation, regression, SEM</a:t>
            </a:r>
            <a:endParaRPr lang="en-US" sz="125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Examine individual technologies (GenAI, NLP) in depth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&amp; Business Decision-Making in Event Management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11277295" y="649224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</a:t>
            </a:r>
            <a:endParaRPr lang="en-US" sz="9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2286000" y="4114800"/>
            <a:ext cx="6400800" cy="6400800"/>
          </a:xfrm>
          <a:prstGeom prst="ellipse">
            <a:avLst/>
          </a:prstGeom>
          <a:solidFill>
            <a:srgbClr val="162055"/>
          </a:solidFill>
          <a:ln/>
        </p:spPr>
      </p:sp>
      <p:sp>
        <p:nvSpPr>
          <p:cNvPr id="3" name="Shape 1"/>
          <p:cNvSpPr/>
          <p:nvPr/>
        </p:nvSpPr>
        <p:spPr>
          <a:xfrm>
            <a:off x="8686800" y="-2286000"/>
            <a:ext cx="5486400" cy="5486400"/>
          </a:xfrm>
          <a:prstGeom prst="ellipse">
            <a:avLst/>
          </a:prstGeom>
          <a:solidFill>
            <a:srgbClr val="162055"/>
          </a:solidFill>
          <a:ln/>
        </p:spPr>
      </p:sp>
      <p:sp>
        <p:nvSpPr>
          <p:cNvPr id="4" name="Text 2"/>
          <p:cNvSpPr/>
          <p:nvPr/>
        </p:nvSpPr>
        <p:spPr>
          <a:xfrm>
            <a:off x="914400" y="2468880"/>
            <a:ext cx="91440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Thank You</a:t>
            </a:r>
            <a:endParaRPr lang="en-US" sz="4400" dirty="0"/>
          </a:p>
        </p:txBody>
      </p:sp>
      <p:sp>
        <p:nvSpPr>
          <p:cNvPr id="5" name="Text 3"/>
          <p:cNvSpPr/>
          <p:nvPr/>
        </p:nvSpPr>
        <p:spPr>
          <a:xfrm>
            <a:off x="914400" y="3429000"/>
            <a:ext cx="9144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 &amp; Discussion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914400" y="5394960"/>
            <a:ext cx="9601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9FB0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 reference list (48 sources, Harvard style) available in the accompanying dissertation.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914400" y="5852160"/>
            <a:ext cx="9601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9FB0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Sardar Noman Baig  ·  BA (Hons) Leadership and Management Skills in the Workplace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2045</Words>
  <Application>Microsoft Office PowerPoint</Application>
  <PresentationFormat>Widescreen</PresentationFormat>
  <Paragraphs>304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Elegant Solutions</cp:lastModifiedBy>
  <cp:revision>6</cp:revision>
  <dcterms:created xsi:type="dcterms:W3CDTF">2026-07-28T10:42:52Z</dcterms:created>
  <dcterms:modified xsi:type="dcterms:W3CDTF">2026-07-28T10:55:36Z</dcterms:modified>
</cp:coreProperties>
</file>