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7" r:id="rId3"/>
    <p:sldId id="258" r:id="rId4"/>
    <p:sldId id="259" r:id="rId5"/>
    <p:sldId id="260" r:id="rId6"/>
    <p:sldId id="261" r:id="rId7"/>
    <p:sldId id="262" r:id="rId8"/>
    <p:sldId id="263" r:id="rId9"/>
    <p:sldId id="264" r:id="rId10"/>
    <p:sldId id="266" r:id="rId11"/>
    <p:sldId id="267"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B1218E-29BE-4865-BAD9-F2DB12331248}" v="25" dt="2023-08-23T21:19:57.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64" d="100"/>
          <a:sy n="64" d="100"/>
        </p:scale>
        <p:origin x="63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ob Burbidge" userId="ea907d0c583b0cf2" providerId="LiveId" clId="{E9B1218E-29BE-4865-BAD9-F2DB12331248}"/>
    <pc:docChg chg="undo redo custSel addSld modSld sldOrd">
      <pc:chgData name="Jacob Burbidge" userId="ea907d0c583b0cf2" providerId="LiveId" clId="{E9B1218E-29BE-4865-BAD9-F2DB12331248}" dt="2023-08-24T16:06:01.801" v="4703" actId="6549"/>
      <pc:docMkLst>
        <pc:docMk/>
      </pc:docMkLst>
      <pc:sldChg chg="addSp modSp mod">
        <pc:chgData name="Jacob Burbidge" userId="ea907d0c583b0cf2" providerId="LiveId" clId="{E9B1218E-29BE-4865-BAD9-F2DB12331248}" dt="2023-08-24T09:30:53.223" v="4647" actId="20577"/>
        <pc:sldMkLst>
          <pc:docMk/>
          <pc:sldMk cId="2883894106" sldId="257"/>
        </pc:sldMkLst>
        <pc:spChg chg="mod">
          <ac:chgData name="Jacob Burbidge" userId="ea907d0c583b0cf2" providerId="LiveId" clId="{E9B1218E-29BE-4865-BAD9-F2DB12331248}" dt="2023-08-24T09:30:53.223" v="4647" actId="20577"/>
          <ac:spMkLst>
            <pc:docMk/>
            <pc:sldMk cId="2883894106" sldId="257"/>
            <ac:spMk id="3" creationId="{C71FB3D1-3F3F-244D-B971-FF5A32FE1607}"/>
          </ac:spMkLst>
        </pc:spChg>
        <pc:picChg chg="add mod">
          <ac:chgData name="Jacob Burbidge" userId="ea907d0c583b0cf2" providerId="LiveId" clId="{E9B1218E-29BE-4865-BAD9-F2DB12331248}" dt="2023-08-20T19:33:59.263" v="673" actId="1076"/>
          <ac:picMkLst>
            <pc:docMk/>
            <pc:sldMk cId="2883894106" sldId="257"/>
            <ac:picMk id="6" creationId="{38417034-1699-08DE-D33C-78B3D79D1222}"/>
          </ac:picMkLst>
        </pc:picChg>
      </pc:sldChg>
      <pc:sldChg chg="modSp mod">
        <pc:chgData name="Jacob Burbidge" userId="ea907d0c583b0cf2" providerId="LiveId" clId="{E9B1218E-29BE-4865-BAD9-F2DB12331248}" dt="2023-08-24T09:32:36.495" v="4655" actId="20577"/>
        <pc:sldMkLst>
          <pc:docMk/>
          <pc:sldMk cId="4255195925" sldId="258"/>
        </pc:sldMkLst>
        <pc:spChg chg="mod">
          <ac:chgData name="Jacob Burbidge" userId="ea907d0c583b0cf2" providerId="LiveId" clId="{E9B1218E-29BE-4865-BAD9-F2DB12331248}" dt="2023-08-24T09:32:36.495" v="4655" actId="20577"/>
          <ac:spMkLst>
            <pc:docMk/>
            <pc:sldMk cId="4255195925" sldId="258"/>
            <ac:spMk id="3" creationId="{C71FB3D1-3F3F-244D-B971-FF5A32FE1607}"/>
          </ac:spMkLst>
        </pc:spChg>
      </pc:sldChg>
      <pc:sldChg chg="modSp mod">
        <pc:chgData name="Jacob Burbidge" userId="ea907d0c583b0cf2" providerId="LiveId" clId="{E9B1218E-29BE-4865-BAD9-F2DB12331248}" dt="2023-08-23T13:24:42.716" v="2712" actId="114"/>
        <pc:sldMkLst>
          <pc:docMk/>
          <pc:sldMk cId="3795124044" sldId="259"/>
        </pc:sldMkLst>
        <pc:spChg chg="mod">
          <ac:chgData name="Jacob Burbidge" userId="ea907d0c583b0cf2" providerId="LiveId" clId="{E9B1218E-29BE-4865-BAD9-F2DB12331248}" dt="2023-08-23T13:24:42.716" v="2712" actId="114"/>
          <ac:spMkLst>
            <pc:docMk/>
            <pc:sldMk cId="3795124044" sldId="259"/>
            <ac:spMk id="3" creationId="{C71FB3D1-3F3F-244D-B971-FF5A32FE1607}"/>
          </ac:spMkLst>
        </pc:spChg>
      </pc:sldChg>
      <pc:sldChg chg="delSp modSp add mod">
        <pc:chgData name="Jacob Burbidge" userId="ea907d0c583b0cf2" providerId="LiveId" clId="{E9B1218E-29BE-4865-BAD9-F2DB12331248}" dt="2023-08-23T13:24:46.273" v="2713" actId="114"/>
        <pc:sldMkLst>
          <pc:docMk/>
          <pc:sldMk cId="4240004645" sldId="260"/>
        </pc:sldMkLst>
        <pc:spChg chg="mod">
          <ac:chgData name="Jacob Burbidge" userId="ea907d0c583b0cf2" providerId="LiveId" clId="{E9B1218E-29BE-4865-BAD9-F2DB12331248}" dt="2023-08-23T13:24:46.273" v="2713" actId="114"/>
          <ac:spMkLst>
            <pc:docMk/>
            <pc:sldMk cId="4240004645" sldId="260"/>
            <ac:spMk id="3" creationId="{C71FB3D1-3F3F-244D-B971-FF5A32FE1607}"/>
          </ac:spMkLst>
        </pc:spChg>
        <pc:spChg chg="mod">
          <ac:chgData name="Jacob Burbidge" userId="ea907d0c583b0cf2" providerId="LiveId" clId="{E9B1218E-29BE-4865-BAD9-F2DB12331248}" dt="2023-08-20T19:09:49.051" v="32" actId="1076"/>
          <ac:spMkLst>
            <pc:docMk/>
            <pc:sldMk cId="4240004645" sldId="260"/>
            <ac:spMk id="7" creationId="{8D862908-9EC3-B22F-E838-EA98B7D5FCAF}"/>
          </ac:spMkLst>
        </pc:spChg>
        <pc:spChg chg="del">
          <ac:chgData name="Jacob Burbidge" userId="ea907d0c583b0cf2" providerId="LiveId" clId="{E9B1218E-29BE-4865-BAD9-F2DB12331248}" dt="2023-08-20T19:10:27.522" v="46" actId="478"/>
          <ac:spMkLst>
            <pc:docMk/>
            <pc:sldMk cId="4240004645" sldId="260"/>
            <ac:spMk id="8" creationId="{E721BB31-ABB3-17C1-8CFA-174D179EBA1A}"/>
          </ac:spMkLst>
        </pc:spChg>
        <pc:spChg chg="del">
          <ac:chgData name="Jacob Burbidge" userId="ea907d0c583b0cf2" providerId="LiveId" clId="{E9B1218E-29BE-4865-BAD9-F2DB12331248}" dt="2023-08-20T19:09:57.326" v="34" actId="478"/>
          <ac:spMkLst>
            <pc:docMk/>
            <pc:sldMk cId="4240004645" sldId="260"/>
            <ac:spMk id="22" creationId="{DDB9A210-A728-ECA8-35A4-23F23CE7A220}"/>
          </ac:spMkLst>
        </pc:spChg>
        <pc:spChg chg="mod">
          <ac:chgData name="Jacob Burbidge" userId="ea907d0c583b0cf2" providerId="LiveId" clId="{E9B1218E-29BE-4865-BAD9-F2DB12331248}" dt="2023-08-20T19:10:22.555" v="44" actId="1076"/>
          <ac:spMkLst>
            <pc:docMk/>
            <pc:sldMk cId="4240004645" sldId="260"/>
            <ac:spMk id="29" creationId="{6661433C-FB01-FF1A-31AB-92EA32206159}"/>
          </ac:spMkLst>
        </pc:spChg>
        <pc:spChg chg="del">
          <ac:chgData name="Jacob Burbidge" userId="ea907d0c583b0cf2" providerId="LiveId" clId="{E9B1218E-29BE-4865-BAD9-F2DB12331248}" dt="2023-08-20T19:10:24.988" v="45" actId="478"/>
          <ac:spMkLst>
            <pc:docMk/>
            <pc:sldMk cId="4240004645" sldId="260"/>
            <ac:spMk id="32" creationId="{3D4DA244-F5C3-A68C-5273-05E1BC40E37C}"/>
          </ac:spMkLst>
        </pc:spChg>
        <pc:cxnChg chg="mod">
          <ac:chgData name="Jacob Burbidge" userId="ea907d0c583b0cf2" providerId="LiveId" clId="{E9B1218E-29BE-4865-BAD9-F2DB12331248}" dt="2023-08-20T19:09:44.465" v="31" actId="1076"/>
          <ac:cxnSpMkLst>
            <pc:docMk/>
            <pc:sldMk cId="4240004645" sldId="260"/>
            <ac:cxnSpMk id="12" creationId="{2F61D045-26C0-5720-4AF3-4BCB1FDD40BA}"/>
          </ac:cxnSpMkLst>
        </pc:cxnChg>
        <pc:cxnChg chg="del">
          <ac:chgData name="Jacob Burbidge" userId="ea907d0c583b0cf2" providerId="LiveId" clId="{E9B1218E-29BE-4865-BAD9-F2DB12331248}" dt="2023-08-20T19:10:59.313" v="54" actId="478"/>
          <ac:cxnSpMkLst>
            <pc:docMk/>
            <pc:sldMk cId="4240004645" sldId="260"/>
            <ac:cxnSpMk id="16" creationId="{0F999844-4EDA-E041-A2E2-38524B1DC212}"/>
          </ac:cxnSpMkLst>
        </pc:cxnChg>
        <pc:cxnChg chg="del">
          <ac:chgData name="Jacob Burbidge" userId="ea907d0c583b0cf2" providerId="LiveId" clId="{E9B1218E-29BE-4865-BAD9-F2DB12331248}" dt="2023-08-20T19:09:55.306" v="33" actId="478"/>
          <ac:cxnSpMkLst>
            <pc:docMk/>
            <pc:sldMk cId="4240004645" sldId="260"/>
            <ac:cxnSpMk id="24" creationId="{50A8D99B-10B5-568C-1C80-B050E95FB9ED}"/>
          </ac:cxnSpMkLst>
        </pc:cxnChg>
        <pc:cxnChg chg="del mod">
          <ac:chgData name="Jacob Burbidge" userId="ea907d0c583b0cf2" providerId="LiveId" clId="{E9B1218E-29BE-4865-BAD9-F2DB12331248}" dt="2023-08-20T19:11:01.913" v="55" actId="478"/>
          <ac:cxnSpMkLst>
            <pc:docMk/>
            <pc:sldMk cId="4240004645" sldId="260"/>
            <ac:cxnSpMk id="30" creationId="{89096113-655F-B3EE-F1DB-697B9FE8794D}"/>
          </ac:cxnSpMkLst>
        </pc:cxnChg>
        <pc:cxnChg chg="mod">
          <ac:chgData name="Jacob Burbidge" userId="ea907d0c583b0cf2" providerId="LiveId" clId="{E9B1218E-29BE-4865-BAD9-F2DB12331248}" dt="2023-08-20T19:10:37.220" v="49" actId="14100"/>
          <ac:cxnSpMkLst>
            <pc:docMk/>
            <pc:sldMk cId="4240004645" sldId="260"/>
            <ac:cxnSpMk id="33" creationId="{AB2667D3-7377-F31F-E9CA-4A6FD6C0384B}"/>
          </ac:cxnSpMkLst>
        </pc:cxnChg>
      </pc:sldChg>
      <pc:sldChg chg="addSp delSp modSp add mod ord">
        <pc:chgData name="Jacob Burbidge" userId="ea907d0c583b0cf2" providerId="LiveId" clId="{E9B1218E-29BE-4865-BAD9-F2DB12331248}" dt="2023-08-24T16:02:05.958" v="4702" actId="20577"/>
        <pc:sldMkLst>
          <pc:docMk/>
          <pc:sldMk cId="3063596476" sldId="261"/>
        </pc:sldMkLst>
        <pc:spChg chg="mod">
          <ac:chgData name="Jacob Burbidge" userId="ea907d0c583b0cf2" providerId="LiveId" clId="{E9B1218E-29BE-4865-BAD9-F2DB12331248}" dt="2023-08-22T17:30:04.620" v="1194" actId="20577"/>
          <ac:spMkLst>
            <pc:docMk/>
            <pc:sldMk cId="3063596476" sldId="261"/>
            <ac:spMk id="2" creationId="{A4075120-D9D0-DF34-4330-ADA00BD1ED86}"/>
          </ac:spMkLst>
        </pc:spChg>
        <pc:spChg chg="mod">
          <ac:chgData name="Jacob Burbidge" userId="ea907d0c583b0cf2" providerId="LiveId" clId="{E9B1218E-29BE-4865-BAD9-F2DB12331248}" dt="2023-08-24T16:02:05.958" v="4702" actId="20577"/>
          <ac:spMkLst>
            <pc:docMk/>
            <pc:sldMk cId="3063596476" sldId="261"/>
            <ac:spMk id="3" creationId="{C71FB3D1-3F3F-244D-B971-FF5A32FE1607}"/>
          </ac:spMkLst>
        </pc:spChg>
        <pc:picChg chg="del">
          <ac:chgData name="Jacob Burbidge" userId="ea907d0c583b0cf2" providerId="LiveId" clId="{E9B1218E-29BE-4865-BAD9-F2DB12331248}" dt="2023-08-20T19:17:38.170" v="64" actId="478"/>
          <ac:picMkLst>
            <pc:docMk/>
            <pc:sldMk cId="3063596476" sldId="261"/>
            <ac:picMk id="6" creationId="{20ECDA17-329D-3DEA-D5DF-5021362EF751}"/>
          </ac:picMkLst>
        </pc:picChg>
        <pc:picChg chg="add mod">
          <ac:chgData name="Jacob Burbidge" userId="ea907d0c583b0cf2" providerId="LiveId" clId="{E9B1218E-29BE-4865-BAD9-F2DB12331248}" dt="2023-08-20T19:17:47.980" v="69" actId="14100"/>
          <ac:picMkLst>
            <pc:docMk/>
            <pc:sldMk cId="3063596476" sldId="261"/>
            <ac:picMk id="1026" creationId="{DDF2C210-272D-4913-B34E-310A9DA744EC}"/>
          </ac:picMkLst>
        </pc:picChg>
      </pc:sldChg>
      <pc:sldChg chg="delSp modSp add mod">
        <pc:chgData name="Jacob Burbidge" userId="ea907d0c583b0cf2" providerId="LiveId" clId="{E9B1218E-29BE-4865-BAD9-F2DB12331248}" dt="2023-08-23T13:25:06.713" v="2725" actId="114"/>
        <pc:sldMkLst>
          <pc:docMk/>
          <pc:sldMk cId="1198191815" sldId="262"/>
        </pc:sldMkLst>
        <pc:spChg chg="mod">
          <ac:chgData name="Jacob Burbidge" userId="ea907d0c583b0cf2" providerId="LiveId" clId="{E9B1218E-29BE-4865-BAD9-F2DB12331248}" dt="2023-08-20T19:27:59.176" v="429" actId="14100"/>
          <ac:spMkLst>
            <pc:docMk/>
            <pc:sldMk cId="1198191815" sldId="262"/>
            <ac:spMk id="2" creationId="{A4075120-D9D0-DF34-4330-ADA00BD1ED86}"/>
          </ac:spMkLst>
        </pc:spChg>
        <pc:spChg chg="mod">
          <ac:chgData name="Jacob Burbidge" userId="ea907d0c583b0cf2" providerId="LiveId" clId="{E9B1218E-29BE-4865-BAD9-F2DB12331248}" dt="2023-08-23T13:25:06.713" v="2725" actId="114"/>
          <ac:spMkLst>
            <pc:docMk/>
            <pc:sldMk cId="1198191815" sldId="262"/>
            <ac:spMk id="3" creationId="{C71FB3D1-3F3F-244D-B971-FF5A32FE1607}"/>
          </ac:spMkLst>
        </pc:spChg>
        <pc:picChg chg="del">
          <ac:chgData name="Jacob Burbidge" userId="ea907d0c583b0cf2" providerId="LiveId" clId="{E9B1218E-29BE-4865-BAD9-F2DB12331248}" dt="2023-08-20T19:27:30.252" v="395" actId="478"/>
          <ac:picMkLst>
            <pc:docMk/>
            <pc:sldMk cId="1198191815" sldId="262"/>
            <ac:picMk id="1026" creationId="{DDF2C210-272D-4913-B34E-310A9DA744EC}"/>
          </ac:picMkLst>
        </pc:picChg>
      </pc:sldChg>
      <pc:sldChg chg="modSp add mod">
        <pc:chgData name="Jacob Burbidge" userId="ea907d0c583b0cf2" providerId="LiveId" clId="{E9B1218E-29BE-4865-BAD9-F2DB12331248}" dt="2023-08-23T15:11:29.364" v="3728" actId="20577"/>
        <pc:sldMkLst>
          <pc:docMk/>
          <pc:sldMk cId="1349458775" sldId="263"/>
        </pc:sldMkLst>
        <pc:spChg chg="mod">
          <ac:chgData name="Jacob Burbidge" userId="ea907d0c583b0cf2" providerId="LiveId" clId="{E9B1218E-29BE-4865-BAD9-F2DB12331248}" dt="2023-08-22T17:31:19.904" v="1227" actId="20577"/>
          <ac:spMkLst>
            <pc:docMk/>
            <pc:sldMk cId="1349458775" sldId="263"/>
            <ac:spMk id="2" creationId="{A4075120-D9D0-DF34-4330-ADA00BD1ED86}"/>
          </ac:spMkLst>
        </pc:spChg>
        <pc:spChg chg="mod">
          <ac:chgData name="Jacob Burbidge" userId="ea907d0c583b0cf2" providerId="LiveId" clId="{E9B1218E-29BE-4865-BAD9-F2DB12331248}" dt="2023-08-23T15:11:29.364" v="3728" actId="20577"/>
          <ac:spMkLst>
            <pc:docMk/>
            <pc:sldMk cId="1349458775" sldId="263"/>
            <ac:spMk id="3" creationId="{C71FB3D1-3F3F-244D-B971-FF5A32FE1607}"/>
          </ac:spMkLst>
        </pc:spChg>
        <pc:picChg chg="mod">
          <ac:chgData name="Jacob Burbidge" userId="ea907d0c583b0cf2" providerId="LiveId" clId="{E9B1218E-29BE-4865-BAD9-F2DB12331248}" dt="2023-08-23T15:10:33.792" v="3641" actId="1076"/>
          <ac:picMkLst>
            <pc:docMk/>
            <pc:sldMk cId="1349458775" sldId="263"/>
            <ac:picMk id="5" creationId="{043D584F-133F-D95E-F2A3-E405DCBDC23D}"/>
          </ac:picMkLst>
        </pc:picChg>
      </pc:sldChg>
      <pc:sldChg chg="addSp modSp add mod">
        <pc:chgData name="Jacob Burbidge" userId="ea907d0c583b0cf2" providerId="LiveId" clId="{E9B1218E-29BE-4865-BAD9-F2DB12331248}" dt="2023-08-23T21:13:57.375" v="3741" actId="1076"/>
        <pc:sldMkLst>
          <pc:docMk/>
          <pc:sldMk cId="2374409035" sldId="264"/>
        </pc:sldMkLst>
        <pc:spChg chg="mod">
          <ac:chgData name="Jacob Burbidge" userId="ea907d0c583b0cf2" providerId="LiveId" clId="{E9B1218E-29BE-4865-BAD9-F2DB12331248}" dt="2023-08-22T17:31:34.352" v="1252" actId="20577"/>
          <ac:spMkLst>
            <pc:docMk/>
            <pc:sldMk cId="2374409035" sldId="264"/>
            <ac:spMk id="2" creationId="{A4075120-D9D0-DF34-4330-ADA00BD1ED86}"/>
          </ac:spMkLst>
        </pc:spChg>
        <pc:spChg chg="mod">
          <ac:chgData name="Jacob Burbidge" userId="ea907d0c583b0cf2" providerId="LiveId" clId="{E9B1218E-29BE-4865-BAD9-F2DB12331248}" dt="2023-08-23T21:13:57.375" v="3741" actId="1076"/>
          <ac:spMkLst>
            <pc:docMk/>
            <pc:sldMk cId="2374409035" sldId="264"/>
            <ac:spMk id="3" creationId="{C71FB3D1-3F3F-244D-B971-FF5A32FE1607}"/>
          </ac:spMkLst>
        </pc:spChg>
        <pc:picChg chg="add mod">
          <ac:chgData name="Jacob Burbidge" userId="ea907d0c583b0cf2" providerId="LiveId" clId="{E9B1218E-29BE-4865-BAD9-F2DB12331248}" dt="2023-08-23T21:13:55.005" v="3740" actId="1076"/>
          <ac:picMkLst>
            <pc:docMk/>
            <pc:sldMk cId="2374409035" sldId="264"/>
            <ac:picMk id="6" creationId="{0B5C3CF2-BDFF-E6D1-09DC-FDBACED8A459}"/>
          </ac:picMkLst>
        </pc:picChg>
      </pc:sldChg>
      <pc:sldChg chg="addSp modSp add mod">
        <pc:chgData name="Jacob Burbidge" userId="ea907d0c583b0cf2" providerId="LiveId" clId="{E9B1218E-29BE-4865-BAD9-F2DB12331248}" dt="2023-08-23T22:29:27.518" v="4646" actId="114"/>
        <pc:sldMkLst>
          <pc:docMk/>
          <pc:sldMk cId="3439830301" sldId="265"/>
        </pc:sldMkLst>
        <pc:spChg chg="mod">
          <ac:chgData name="Jacob Burbidge" userId="ea907d0c583b0cf2" providerId="LiveId" clId="{E9B1218E-29BE-4865-BAD9-F2DB12331248}" dt="2023-08-22T17:50:49.945" v="1493" actId="20577"/>
          <ac:spMkLst>
            <pc:docMk/>
            <pc:sldMk cId="3439830301" sldId="265"/>
            <ac:spMk id="2" creationId="{A4075120-D9D0-DF34-4330-ADA00BD1ED86}"/>
          </ac:spMkLst>
        </pc:spChg>
        <pc:spChg chg="mod">
          <ac:chgData name="Jacob Burbidge" userId="ea907d0c583b0cf2" providerId="LiveId" clId="{E9B1218E-29BE-4865-BAD9-F2DB12331248}" dt="2023-08-23T22:29:27.518" v="4646" actId="114"/>
          <ac:spMkLst>
            <pc:docMk/>
            <pc:sldMk cId="3439830301" sldId="265"/>
            <ac:spMk id="3" creationId="{C71FB3D1-3F3F-244D-B971-FF5A32FE1607}"/>
          </ac:spMkLst>
        </pc:spChg>
        <pc:spChg chg="add mod">
          <ac:chgData name="Jacob Burbidge" userId="ea907d0c583b0cf2" providerId="LiveId" clId="{E9B1218E-29BE-4865-BAD9-F2DB12331248}" dt="2023-08-23T21:38:40.347" v="4510" actId="1076"/>
          <ac:spMkLst>
            <pc:docMk/>
            <pc:sldMk cId="3439830301" sldId="265"/>
            <ac:spMk id="4" creationId="{45CEB8FB-56B9-9130-D297-35D054B01879}"/>
          </ac:spMkLst>
        </pc:spChg>
      </pc:sldChg>
      <pc:sldChg chg="addSp modSp add mod">
        <pc:chgData name="Jacob Burbidge" userId="ea907d0c583b0cf2" providerId="LiveId" clId="{E9B1218E-29BE-4865-BAD9-F2DB12331248}" dt="2023-08-24T16:06:01.801" v="4703" actId="6549"/>
        <pc:sldMkLst>
          <pc:docMk/>
          <pc:sldMk cId="1621341182" sldId="266"/>
        </pc:sldMkLst>
        <pc:spChg chg="mod">
          <ac:chgData name="Jacob Burbidge" userId="ea907d0c583b0cf2" providerId="LiveId" clId="{E9B1218E-29BE-4865-BAD9-F2DB12331248}" dt="2023-08-23T14:30:22.401" v="3398" actId="20578"/>
          <ac:spMkLst>
            <pc:docMk/>
            <pc:sldMk cId="1621341182" sldId="266"/>
            <ac:spMk id="2" creationId="{A4075120-D9D0-DF34-4330-ADA00BD1ED86}"/>
          </ac:spMkLst>
        </pc:spChg>
        <pc:spChg chg="mod">
          <ac:chgData name="Jacob Burbidge" userId="ea907d0c583b0cf2" providerId="LiveId" clId="{E9B1218E-29BE-4865-BAD9-F2DB12331248}" dt="2023-08-24T16:06:01.801" v="4703" actId="6549"/>
          <ac:spMkLst>
            <pc:docMk/>
            <pc:sldMk cId="1621341182" sldId="266"/>
            <ac:spMk id="3" creationId="{C71FB3D1-3F3F-244D-B971-FF5A32FE1607}"/>
          </ac:spMkLst>
        </pc:spChg>
        <pc:picChg chg="add mod">
          <ac:chgData name="Jacob Burbidge" userId="ea907d0c583b0cf2" providerId="LiveId" clId="{E9B1218E-29BE-4865-BAD9-F2DB12331248}" dt="2023-08-23T13:27:58.581" v="2778" actId="1076"/>
          <ac:picMkLst>
            <pc:docMk/>
            <pc:sldMk cId="1621341182" sldId="266"/>
            <ac:picMk id="1026" creationId="{7D69EABC-495F-8DC3-4BB4-E815E88C92CE}"/>
          </ac:picMkLst>
        </pc:picChg>
      </pc:sldChg>
      <pc:sldChg chg="delSp modSp add mod">
        <pc:chgData name="Jacob Burbidge" userId="ea907d0c583b0cf2" providerId="LiveId" clId="{E9B1218E-29BE-4865-BAD9-F2DB12331248}" dt="2023-08-23T21:23:46.579" v="4456" actId="1076"/>
        <pc:sldMkLst>
          <pc:docMk/>
          <pc:sldMk cId="3104034725" sldId="267"/>
        </pc:sldMkLst>
        <pc:spChg chg="mod">
          <ac:chgData name="Jacob Burbidge" userId="ea907d0c583b0cf2" providerId="LiveId" clId="{E9B1218E-29BE-4865-BAD9-F2DB12331248}" dt="2023-08-23T14:31:52.719" v="3424" actId="1076"/>
          <ac:spMkLst>
            <pc:docMk/>
            <pc:sldMk cId="3104034725" sldId="267"/>
            <ac:spMk id="2" creationId="{A4075120-D9D0-DF34-4330-ADA00BD1ED86}"/>
          </ac:spMkLst>
        </pc:spChg>
        <pc:spChg chg="mod">
          <ac:chgData name="Jacob Burbidge" userId="ea907d0c583b0cf2" providerId="LiveId" clId="{E9B1218E-29BE-4865-BAD9-F2DB12331248}" dt="2023-08-23T21:23:46.579" v="4456" actId="1076"/>
          <ac:spMkLst>
            <pc:docMk/>
            <pc:sldMk cId="3104034725" sldId="267"/>
            <ac:spMk id="3" creationId="{C71FB3D1-3F3F-244D-B971-FF5A32FE1607}"/>
          </ac:spMkLst>
        </pc:spChg>
        <pc:picChg chg="del">
          <ac:chgData name="Jacob Burbidge" userId="ea907d0c583b0cf2" providerId="LiveId" clId="{E9B1218E-29BE-4865-BAD9-F2DB12331248}" dt="2023-08-23T14:31:36.985" v="3408" actId="478"/>
          <ac:picMkLst>
            <pc:docMk/>
            <pc:sldMk cId="3104034725" sldId="267"/>
            <ac:picMk id="1026" creationId="{7D69EABC-495F-8DC3-4BB4-E815E88C92CE}"/>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8/24/2023</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60994583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8/24/2023</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4807563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8/24/2023</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622467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8/24/2023</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27679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8/24/2023</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973601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8/24/2023</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769273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8/24/2023</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842656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8/24/2023</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2456096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8/24/2023</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1921861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8/24/2023</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030176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8/24/2023</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399157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8/24/2023</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143435146"/>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43D584F-133F-D95E-F2A3-E405DCBDC23D}"/>
              </a:ext>
            </a:extLst>
          </p:cNvPr>
          <p:cNvPicPr>
            <a:picLocks noChangeAspect="1"/>
          </p:cNvPicPr>
          <p:nvPr/>
        </p:nvPicPr>
        <p:blipFill rotWithShape="1">
          <a:blip r:embed="rId2"/>
          <a:srcRect t="7029" b="52893"/>
          <a:stretch/>
        </p:blipFill>
        <p:spPr>
          <a:xfrm>
            <a:off x="1" y="10"/>
            <a:ext cx="12191999" cy="6857990"/>
          </a:xfrm>
          <a:prstGeom prst="rect">
            <a:avLst/>
          </a:prstGeom>
        </p:spPr>
      </p:pic>
      <p:sp>
        <p:nvSpPr>
          <p:cNvPr id="12" name="Rectangle 11">
            <a:extLst>
              <a:ext uri="{FF2B5EF4-FFF2-40B4-BE49-F238E27FC236}">
                <a16:creationId xmlns:a16="http://schemas.microsoft.com/office/drawing/2014/main" id="{E4398140-F067-40E9-892C-4DB04C70B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44600" y="-1244600"/>
            <a:ext cx="6858000" cy="9347200"/>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075120-D9D0-DF34-4330-ADA00BD1ED86}"/>
              </a:ext>
            </a:extLst>
          </p:cNvPr>
          <p:cNvSpPr>
            <a:spLocks noGrp="1"/>
          </p:cNvSpPr>
          <p:nvPr>
            <p:ph type="ctrTitle"/>
          </p:nvPr>
        </p:nvSpPr>
        <p:spPr>
          <a:xfrm>
            <a:off x="758952" y="1143000"/>
            <a:ext cx="4572000" cy="2984701"/>
          </a:xfrm>
        </p:spPr>
        <p:txBody>
          <a:bodyPr anchor="b">
            <a:normAutofit/>
          </a:bodyPr>
          <a:lstStyle/>
          <a:p>
            <a:r>
              <a:rPr lang="en-GB" sz="6000" b="1" dirty="0">
                <a:solidFill>
                  <a:srgbClr val="FFFFFF"/>
                </a:solidFill>
              </a:rPr>
              <a:t>Irenaeus on the Image</a:t>
            </a:r>
          </a:p>
        </p:txBody>
      </p:sp>
      <p:sp>
        <p:nvSpPr>
          <p:cNvPr id="3" name="Subtitle 2">
            <a:extLst>
              <a:ext uri="{FF2B5EF4-FFF2-40B4-BE49-F238E27FC236}">
                <a16:creationId xmlns:a16="http://schemas.microsoft.com/office/drawing/2014/main" id="{C71FB3D1-3F3F-244D-B971-FF5A32FE1607}"/>
              </a:ext>
            </a:extLst>
          </p:cNvPr>
          <p:cNvSpPr>
            <a:spLocks noGrp="1"/>
          </p:cNvSpPr>
          <p:nvPr>
            <p:ph type="subTitle" idx="1"/>
          </p:nvPr>
        </p:nvSpPr>
        <p:spPr>
          <a:xfrm>
            <a:off x="758952" y="4452109"/>
            <a:ext cx="4571999" cy="1318071"/>
          </a:xfrm>
        </p:spPr>
        <p:txBody>
          <a:bodyPr>
            <a:normAutofit/>
          </a:bodyPr>
          <a:lstStyle/>
          <a:p>
            <a:r>
              <a:rPr lang="en-GB" b="1" dirty="0">
                <a:solidFill>
                  <a:srgbClr val="FFFFFF"/>
                </a:solidFill>
              </a:rPr>
              <a:t>Exegesis and Anthropology in Second Century Polemics</a:t>
            </a:r>
          </a:p>
        </p:txBody>
      </p:sp>
      <p:cxnSp>
        <p:nvCxnSpPr>
          <p:cNvPr id="14" name="Straight Connector 13">
            <a:extLst>
              <a:ext uri="{FF2B5EF4-FFF2-40B4-BE49-F238E27FC236}">
                <a16:creationId xmlns:a16="http://schemas.microsoft.com/office/drawing/2014/main" id="{17726E8A-324C-4684-96F2-AFDDFB2F14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58952" y="4291242"/>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6"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113793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43D584F-133F-D95E-F2A3-E405DCBDC23D}"/>
              </a:ext>
            </a:extLst>
          </p:cNvPr>
          <p:cNvPicPr>
            <a:picLocks noChangeAspect="1"/>
          </p:cNvPicPr>
          <p:nvPr/>
        </p:nvPicPr>
        <p:blipFill rotWithShape="1">
          <a:blip r:embed="rId2">
            <a:alphaModFix amt="33000"/>
          </a:blip>
          <a:srcRect t="7029" b="52893"/>
          <a:stretch/>
        </p:blipFill>
        <p:spPr>
          <a:xfrm>
            <a:off x="1" y="10"/>
            <a:ext cx="12191999" cy="6857990"/>
          </a:xfrm>
          <a:prstGeom prst="rect">
            <a:avLst/>
          </a:prstGeom>
        </p:spPr>
      </p:pic>
      <p:sp>
        <p:nvSpPr>
          <p:cNvPr id="2" name="Title 1">
            <a:extLst>
              <a:ext uri="{FF2B5EF4-FFF2-40B4-BE49-F238E27FC236}">
                <a16:creationId xmlns:a16="http://schemas.microsoft.com/office/drawing/2014/main" id="{A4075120-D9D0-DF34-4330-ADA00BD1ED86}"/>
              </a:ext>
            </a:extLst>
          </p:cNvPr>
          <p:cNvSpPr>
            <a:spLocks noGrp="1"/>
          </p:cNvSpPr>
          <p:nvPr>
            <p:ph type="ctrTitle"/>
          </p:nvPr>
        </p:nvSpPr>
        <p:spPr>
          <a:xfrm>
            <a:off x="462303" y="223798"/>
            <a:ext cx="9052560" cy="1355651"/>
          </a:xfrm>
        </p:spPr>
        <p:txBody>
          <a:bodyPr>
            <a:normAutofit/>
          </a:bodyPr>
          <a:lstStyle/>
          <a:p>
            <a:r>
              <a:rPr lang="en-GB" b="1" dirty="0"/>
              <a:t>Background Data</a:t>
            </a:r>
          </a:p>
        </p:txBody>
      </p:sp>
      <p:sp>
        <p:nvSpPr>
          <p:cNvPr id="3" name="Subtitle 2">
            <a:extLst>
              <a:ext uri="{FF2B5EF4-FFF2-40B4-BE49-F238E27FC236}">
                <a16:creationId xmlns:a16="http://schemas.microsoft.com/office/drawing/2014/main" id="{C71FB3D1-3F3F-244D-B971-FF5A32FE1607}"/>
              </a:ext>
            </a:extLst>
          </p:cNvPr>
          <p:cNvSpPr>
            <a:spLocks noGrp="1"/>
          </p:cNvSpPr>
          <p:nvPr>
            <p:ph type="subTitle" idx="1"/>
          </p:nvPr>
        </p:nvSpPr>
        <p:spPr>
          <a:xfrm>
            <a:off x="1055602" y="1803237"/>
            <a:ext cx="5514164" cy="3911763"/>
          </a:xfrm>
        </p:spPr>
        <p:txBody>
          <a:bodyPr>
            <a:normAutofit lnSpcReduction="10000"/>
          </a:bodyPr>
          <a:lstStyle/>
          <a:p>
            <a:pPr marL="342900" indent="-342900">
              <a:buFontTx/>
              <a:buChar char="-"/>
            </a:pPr>
            <a:r>
              <a:rPr lang="en-GB" sz="2400" dirty="0"/>
              <a:t>Born c. 130 CE in Smyrna, died in Lyons in the early 3</a:t>
            </a:r>
            <a:r>
              <a:rPr lang="en-GB" sz="2400" baseline="30000" dirty="0"/>
              <a:t>rd</a:t>
            </a:r>
            <a:r>
              <a:rPr lang="en-GB" sz="2400" dirty="0"/>
              <a:t> century.</a:t>
            </a:r>
          </a:p>
          <a:p>
            <a:pPr marL="342900" indent="-342900">
              <a:buFontTx/>
              <a:buChar char="-"/>
            </a:pPr>
            <a:r>
              <a:rPr lang="en-GB" sz="2400" dirty="0"/>
              <a:t>Essential work </a:t>
            </a:r>
            <a:r>
              <a:rPr lang="en-GB" sz="2400" i="1" dirty="0"/>
              <a:t>Against Heresies </a:t>
            </a:r>
            <a:r>
              <a:rPr lang="en-GB" sz="2400" dirty="0"/>
              <a:t>(written c. 180 CE). Fragments of lost work </a:t>
            </a:r>
            <a:r>
              <a:rPr lang="en-GB" sz="2400" i="1" dirty="0" err="1"/>
              <a:t>Epideixis</a:t>
            </a:r>
            <a:r>
              <a:rPr lang="en-GB" sz="2400" i="1" dirty="0"/>
              <a:t> </a:t>
            </a:r>
            <a:r>
              <a:rPr lang="en-GB" sz="2400" dirty="0"/>
              <a:t>also key to understanding his theology.</a:t>
            </a:r>
          </a:p>
          <a:p>
            <a:pPr marL="342900" indent="-342900">
              <a:buFontTx/>
              <a:buChar char="-"/>
            </a:pPr>
            <a:r>
              <a:rPr lang="en-GB" sz="2400" dirty="0"/>
              <a:t>Played an important role in the defining of “orthodox” Christian identity amidst early theological controversies (Behr, 2013, 205-07).</a:t>
            </a:r>
          </a:p>
          <a:p>
            <a:pPr marL="342900" indent="-342900">
              <a:buFontTx/>
              <a:buChar char="-"/>
            </a:pPr>
            <a:endParaRPr lang="en-GB" b="1" dirty="0"/>
          </a:p>
        </p:txBody>
      </p:sp>
      <p:cxnSp>
        <p:nvCxnSpPr>
          <p:cNvPr id="23" name="Straight Connector 22">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pic>
        <p:nvPicPr>
          <p:cNvPr id="6" name="Picture 5">
            <a:extLst>
              <a:ext uri="{FF2B5EF4-FFF2-40B4-BE49-F238E27FC236}">
                <a16:creationId xmlns:a16="http://schemas.microsoft.com/office/drawing/2014/main" id="{38417034-1699-08DE-D33C-78B3D79D1222}"/>
              </a:ext>
            </a:extLst>
          </p:cNvPr>
          <p:cNvPicPr>
            <a:picLocks noChangeAspect="1"/>
          </p:cNvPicPr>
          <p:nvPr/>
        </p:nvPicPr>
        <p:blipFill>
          <a:blip r:embed="rId3"/>
          <a:stretch>
            <a:fillRect/>
          </a:stretch>
        </p:blipFill>
        <p:spPr>
          <a:xfrm>
            <a:off x="7634217" y="597175"/>
            <a:ext cx="3761292" cy="5868057"/>
          </a:xfrm>
          <a:prstGeom prst="rect">
            <a:avLst/>
          </a:prstGeom>
        </p:spPr>
      </p:pic>
    </p:spTree>
    <p:extLst>
      <p:ext uri="{BB962C8B-B14F-4D97-AF65-F5344CB8AC3E}">
        <p14:creationId xmlns:p14="http://schemas.microsoft.com/office/powerpoint/2010/main" val="2883894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43D584F-133F-D95E-F2A3-E405DCBDC23D}"/>
              </a:ext>
            </a:extLst>
          </p:cNvPr>
          <p:cNvPicPr>
            <a:picLocks noChangeAspect="1"/>
          </p:cNvPicPr>
          <p:nvPr/>
        </p:nvPicPr>
        <p:blipFill rotWithShape="1">
          <a:blip r:embed="rId2">
            <a:alphaModFix amt="33000"/>
          </a:blip>
          <a:srcRect t="7029" b="52893"/>
          <a:stretch/>
        </p:blipFill>
        <p:spPr>
          <a:xfrm>
            <a:off x="1" y="10"/>
            <a:ext cx="12191999" cy="6857990"/>
          </a:xfrm>
          <a:prstGeom prst="rect">
            <a:avLst/>
          </a:prstGeom>
        </p:spPr>
      </p:pic>
      <p:sp>
        <p:nvSpPr>
          <p:cNvPr id="2" name="Title 1">
            <a:extLst>
              <a:ext uri="{FF2B5EF4-FFF2-40B4-BE49-F238E27FC236}">
                <a16:creationId xmlns:a16="http://schemas.microsoft.com/office/drawing/2014/main" id="{A4075120-D9D0-DF34-4330-ADA00BD1ED86}"/>
              </a:ext>
            </a:extLst>
          </p:cNvPr>
          <p:cNvSpPr>
            <a:spLocks noGrp="1"/>
          </p:cNvSpPr>
          <p:nvPr>
            <p:ph type="ctrTitle"/>
          </p:nvPr>
        </p:nvSpPr>
        <p:spPr>
          <a:xfrm>
            <a:off x="462303" y="223798"/>
            <a:ext cx="9052560" cy="1355651"/>
          </a:xfrm>
        </p:spPr>
        <p:txBody>
          <a:bodyPr>
            <a:normAutofit/>
          </a:bodyPr>
          <a:lstStyle/>
          <a:p>
            <a:r>
              <a:rPr lang="en-GB" b="1" dirty="0"/>
              <a:t>Irenaeus’ Context</a:t>
            </a:r>
          </a:p>
        </p:txBody>
      </p:sp>
      <p:sp>
        <p:nvSpPr>
          <p:cNvPr id="3" name="Subtitle 2">
            <a:extLst>
              <a:ext uri="{FF2B5EF4-FFF2-40B4-BE49-F238E27FC236}">
                <a16:creationId xmlns:a16="http://schemas.microsoft.com/office/drawing/2014/main" id="{C71FB3D1-3F3F-244D-B971-FF5A32FE1607}"/>
              </a:ext>
            </a:extLst>
          </p:cNvPr>
          <p:cNvSpPr>
            <a:spLocks noGrp="1"/>
          </p:cNvSpPr>
          <p:nvPr>
            <p:ph type="subTitle" idx="1"/>
          </p:nvPr>
        </p:nvSpPr>
        <p:spPr>
          <a:xfrm>
            <a:off x="1055602" y="1803237"/>
            <a:ext cx="6238334" cy="4353014"/>
          </a:xfrm>
        </p:spPr>
        <p:txBody>
          <a:bodyPr>
            <a:normAutofit/>
          </a:bodyPr>
          <a:lstStyle/>
          <a:p>
            <a:pPr marL="342900" indent="-342900">
              <a:buFontTx/>
              <a:buChar char="-"/>
            </a:pPr>
            <a:r>
              <a:rPr lang="en-GB" sz="2400" i="1" dirty="0"/>
              <a:t>Against Heresies </a:t>
            </a:r>
            <a:r>
              <a:rPr lang="en-GB" sz="2400" dirty="0"/>
              <a:t>was written in conflict against Gnosticism in the second century, including the Valentinians.</a:t>
            </a:r>
          </a:p>
          <a:p>
            <a:pPr marL="342900" indent="-342900">
              <a:buFontTx/>
              <a:buChar char="-"/>
            </a:pPr>
            <a:r>
              <a:rPr lang="en-GB" sz="2400" dirty="0">
                <a:effectLst/>
                <a:ea typeface="Calibri" panose="020F0502020204030204" pitchFamily="34" charset="0"/>
                <a:cs typeface="Times New Roman" panose="02020603050405020304" pitchFamily="18" charset="0"/>
              </a:rPr>
              <a:t>The Hebrew Bible and the New Testament both “functioned as a hermeneutical tool, ready at hand wherever needed” (Holsinger-Friesen, 2009, 108). </a:t>
            </a:r>
          </a:p>
          <a:p>
            <a:pPr marL="342900" indent="-342900">
              <a:buFontTx/>
              <a:buChar char="-"/>
            </a:pPr>
            <a:r>
              <a:rPr lang="en-GB" sz="2400" dirty="0">
                <a:ea typeface="Calibri" panose="020F0502020204030204" pitchFamily="34" charset="0"/>
                <a:cs typeface="Times New Roman" panose="02020603050405020304" pitchFamily="18" charset="0"/>
              </a:rPr>
              <a:t>Scholarly uncertainty regarding the consistency of his method (110).</a:t>
            </a:r>
            <a:endParaRPr lang="en-GB" sz="2400" dirty="0">
              <a:effectLst/>
              <a:ea typeface="Calibri" panose="020F0502020204030204" pitchFamily="34" charset="0"/>
              <a:cs typeface="Times New Roman" panose="02020603050405020304" pitchFamily="18" charset="0"/>
            </a:endParaRPr>
          </a:p>
          <a:p>
            <a:pPr marL="342900" indent="-342900">
              <a:buFontTx/>
              <a:buChar char="-"/>
            </a:pPr>
            <a:endParaRPr lang="en-GB" i="1" dirty="0"/>
          </a:p>
          <a:p>
            <a:pPr marL="342900" indent="-342900">
              <a:buFontTx/>
              <a:buChar char="-"/>
            </a:pPr>
            <a:endParaRPr lang="en-GB" dirty="0"/>
          </a:p>
        </p:txBody>
      </p:sp>
      <p:cxnSp>
        <p:nvCxnSpPr>
          <p:cNvPr id="23" name="Straight Connector 22">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pic>
        <p:nvPicPr>
          <p:cNvPr id="6" name="Picture 5">
            <a:extLst>
              <a:ext uri="{FF2B5EF4-FFF2-40B4-BE49-F238E27FC236}">
                <a16:creationId xmlns:a16="http://schemas.microsoft.com/office/drawing/2014/main" id="{20ECDA17-329D-3DEA-D5DF-5021362EF751}"/>
              </a:ext>
            </a:extLst>
          </p:cNvPr>
          <p:cNvPicPr>
            <a:picLocks noChangeAspect="1"/>
          </p:cNvPicPr>
          <p:nvPr/>
        </p:nvPicPr>
        <p:blipFill>
          <a:blip r:embed="rId3"/>
          <a:stretch>
            <a:fillRect/>
          </a:stretch>
        </p:blipFill>
        <p:spPr>
          <a:xfrm>
            <a:off x="7482705" y="675168"/>
            <a:ext cx="4031909" cy="5816009"/>
          </a:xfrm>
          <a:prstGeom prst="rect">
            <a:avLst/>
          </a:prstGeom>
        </p:spPr>
      </p:pic>
    </p:spTree>
    <p:extLst>
      <p:ext uri="{BB962C8B-B14F-4D97-AF65-F5344CB8AC3E}">
        <p14:creationId xmlns:p14="http://schemas.microsoft.com/office/powerpoint/2010/main" val="42551959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43D584F-133F-D95E-F2A3-E405DCBDC23D}"/>
              </a:ext>
            </a:extLst>
          </p:cNvPr>
          <p:cNvPicPr>
            <a:picLocks noChangeAspect="1"/>
          </p:cNvPicPr>
          <p:nvPr/>
        </p:nvPicPr>
        <p:blipFill rotWithShape="1">
          <a:blip r:embed="rId2">
            <a:alphaModFix amt="33000"/>
          </a:blip>
          <a:srcRect t="7029" b="52893"/>
          <a:stretch/>
        </p:blipFill>
        <p:spPr>
          <a:xfrm>
            <a:off x="1" y="10"/>
            <a:ext cx="12191999" cy="6857990"/>
          </a:xfrm>
          <a:prstGeom prst="rect">
            <a:avLst/>
          </a:prstGeom>
        </p:spPr>
      </p:pic>
      <p:sp>
        <p:nvSpPr>
          <p:cNvPr id="2" name="Title 1">
            <a:extLst>
              <a:ext uri="{FF2B5EF4-FFF2-40B4-BE49-F238E27FC236}">
                <a16:creationId xmlns:a16="http://schemas.microsoft.com/office/drawing/2014/main" id="{A4075120-D9D0-DF34-4330-ADA00BD1ED86}"/>
              </a:ext>
            </a:extLst>
          </p:cNvPr>
          <p:cNvSpPr>
            <a:spLocks noGrp="1"/>
          </p:cNvSpPr>
          <p:nvPr>
            <p:ph type="ctrTitle"/>
          </p:nvPr>
        </p:nvSpPr>
        <p:spPr>
          <a:xfrm>
            <a:off x="462303" y="223798"/>
            <a:ext cx="9052560" cy="1355651"/>
          </a:xfrm>
        </p:spPr>
        <p:txBody>
          <a:bodyPr>
            <a:normAutofit/>
          </a:bodyPr>
          <a:lstStyle/>
          <a:p>
            <a:r>
              <a:rPr lang="en-GB" b="1" dirty="0"/>
              <a:t>Proof-Texting?</a:t>
            </a:r>
          </a:p>
        </p:txBody>
      </p:sp>
      <p:sp>
        <p:nvSpPr>
          <p:cNvPr id="3" name="Subtitle 2">
            <a:extLst>
              <a:ext uri="{FF2B5EF4-FFF2-40B4-BE49-F238E27FC236}">
                <a16:creationId xmlns:a16="http://schemas.microsoft.com/office/drawing/2014/main" id="{C71FB3D1-3F3F-244D-B971-FF5A32FE1607}"/>
              </a:ext>
            </a:extLst>
          </p:cNvPr>
          <p:cNvSpPr>
            <a:spLocks noGrp="1"/>
          </p:cNvSpPr>
          <p:nvPr>
            <p:ph type="subTitle" idx="1"/>
          </p:nvPr>
        </p:nvSpPr>
        <p:spPr>
          <a:xfrm>
            <a:off x="1949584" y="2047409"/>
            <a:ext cx="8874357" cy="4491614"/>
          </a:xfrm>
        </p:spPr>
        <p:txBody>
          <a:bodyPr>
            <a:normAutofit lnSpcReduction="10000"/>
          </a:bodyPr>
          <a:lstStyle/>
          <a:p>
            <a:r>
              <a:rPr lang="en-GB" sz="2000" b="0" i="0" dirty="0">
                <a:solidFill>
                  <a:schemeClr val="tx1"/>
                </a:solidFill>
                <a:effectLst/>
              </a:rPr>
              <a:t>For it is in man's power to disobey God, and to forfeit what is good; but [such conduct] brings no small amount of injury and mischief. And on this account Paul says, </a:t>
            </a:r>
            <a:r>
              <a:rPr lang="en-GB" sz="2000" b="0" i="0" dirty="0">
                <a:solidFill>
                  <a:schemeClr val="bg2"/>
                </a:solidFill>
                <a:effectLst/>
                <a:highlight>
                  <a:srgbClr val="FFFF00"/>
                </a:highlight>
              </a:rPr>
              <a:t>"All things are lawful to me, but all things are not expedient;" </a:t>
            </a:r>
            <a:r>
              <a:rPr lang="en-GB" sz="2000" b="0" i="0" dirty="0">
                <a:solidFill>
                  <a:schemeClr val="tx1"/>
                </a:solidFill>
                <a:effectLst/>
              </a:rPr>
              <a:t>referring both to the liberty of man, in which respect "all things are lawful," God exercising no compulsion in regard to him; and [by the expression] "not expedient" pointing out that we </a:t>
            </a:r>
            <a:r>
              <a:rPr lang="en-GB" sz="2000" b="0" i="0" dirty="0">
                <a:solidFill>
                  <a:schemeClr val="bg2"/>
                </a:solidFill>
                <a:effectLst/>
                <a:highlight>
                  <a:srgbClr val="FFFF00"/>
                </a:highlight>
              </a:rPr>
              <a:t>"should not use our liberty as a cloak of maliciousness,”</a:t>
            </a:r>
            <a:r>
              <a:rPr lang="en-GB" sz="2000" b="0" i="0" dirty="0">
                <a:solidFill>
                  <a:schemeClr val="bg2"/>
                </a:solidFill>
                <a:effectLst/>
              </a:rPr>
              <a:t> </a:t>
            </a:r>
            <a:r>
              <a:rPr lang="en-GB" sz="2000" b="0" i="0" dirty="0">
                <a:solidFill>
                  <a:schemeClr val="tx1"/>
                </a:solidFill>
                <a:effectLst/>
              </a:rPr>
              <a:t>for this is not expedient. And again he says, </a:t>
            </a:r>
            <a:r>
              <a:rPr lang="en-GB" sz="2000" b="0" i="0" dirty="0">
                <a:solidFill>
                  <a:schemeClr val="bg2"/>
                </a:solidFill>
                <a:effectLst/>
                <a:highlight>
                  <a:srgbClr val="FFFF00"/>
                </a:highlight>
              </a:rPr>
              <a:t>"Speak ye every man truth with his neighbour."</a:t>
            </a:r>
            <a:r>
              <a:rPr lang="en-GB" sz="2000" b="0" i="0" dirty="0">
                <a:solidFill>
                  <a:schemeClr val="bg2"/>
                </a:solidFill>
                <a:effectLst/>
              </a:rPr>
              <a:t> </a:t>
            </a:r>
            <a:r>
              <a:rPr lang="en-GB" sz="2000" b="0" i="0" dirty="0">
                <a:solidFill>
                  <a:schemeClr val="tx1"/>
                </a:solidFill>
                <a:effectLst/>
              </a:rPr>
              <a:t>And, </a:t>
            </a:r>
            <a:r>
              <a:rPr lang="en-GB" sz="2000" b="0" i="0" dirty="0">
                <a:solidFill>
                  <a:schemeClr val="bg2"/>
                </a:solidFill>
                <a:effectLst/>
                <a:highlight>
                  <a:srgbClr val="FFFF00"/>
                </a:highlight>
              </a:rPr>
              <a:t>"Let no corrupt communication proceed out of your mouth, neither filthiness, nor foolish talking, nor scurrility, which are not convenient, but rather giving of thanks."</a:t>
            </a:r>
            <a:r>
              <a:rPr lang="en-GB" sz="2000" b="0" i="0" dirty="0">
                <a:solidFill>
                  <a:schemeClr val="bg2"/>
                </a:solidFill>
                <a:effectLst/>
              </a:rPr>
              <a:t> </a:t>
            </a:r>
            <a:r>
              <a:rPr lang="en-GB" sz="2000" b="0" i="0" dirty="0">
                <a:solidFill>
                  <a:schemeClr val="tx1"/>
                </a:solidFill>
                <a:effectLst/>
              </a:rPr>
              <a:t>And, </a:t>
            </a:r>
            <a:r>
              <a:rPr lang="en-GB" sz="2000" b="0" i="0" dirty="0">
                <a:solidFill>
                  <a:schemeClr val="bg2"/>
                </a:solidFill>
                <a:effectLst/>
                <a:highlight>
                  <a:srgbClr val="FFFF00"/>
                </a:highlight>
              </a:rPr>
              <a:t>"For ye were sometimes darkness, but now are ye light in the Lord; walk honestly as children of the light, not in rioting and drunkenness, not in chambering and wantonness, not in anger and jealousy. And such were some of you; but ye have been washed, but ye have been sanctified in the name of our Lord.”</a:t>
            </a:r>
            <a:r>
              <a:rPr lang="en-GB" sz="2000" b="0" i="0" dirty="0">
                <a:solidFill>
                  <a:schemeClr val="bg2"/>
                </a:solidFill>
                <a:effectLst/>
              </a:rPr>
              <a:t>  </a:t>
            </a:r>
            <a:r>
              <a:rPr lang="en-GB" sz="2000" b="0" i="0" dirty="0">
                <a:solidFill>
                  <a:schemeClr val="tx1"/>
                </a:solidFill>
                <a:effectLst/>
              </a:rPr>
              <a:t>(</a:t>
            </a:r>
            <a:r>
              <a:rPr lang="en-GB" sz="2000" b="0" i="1" dirty="0">
                <a:solidFill>
                  <a:schemeClr val="tx1"/>
                </a:solidFill>
                <a:effectLst/>
              </a:rPr>
              <a:t>Against Heresies</a:t>
            </a:r>
            <a:r>
              <a:rPr lang="en-GB" sz="2000" b="0" i="0" dirty="0">
                <a:solidFill>
                  <a:schemeClr val="tx1"/>
                </a:solidFill>
                <a:effectLst/>
              </a:rPr>
              <a:t>. 4.37.4)</a:t>
            </a:r>
            <a:endParaRPr lang="en-GB" sz="2000" dirty="0">
              <a:solidFill>
                <a:schemeClr val="bg2"/>
              </a:solidFill>
            </a:endParaRPr>
          </a:p>
        </p:txBody>
      </p:sp>
      <p:cxnSp>
        <p:nvCxnSpPr>
          <p:cNvPr id="23" name="Straight Connector 22">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7" name="TextBox 6">
            <a:extLst>
              <a:ext uri="{FF2B5EF4-FFF2-40B4-BE49-F238E27FC236}">
                <a16:creationId xmlns:a16="http://schemas.microsoft.com/office/drawing/2014/main" id="{8D862908-9EC3-B22F-E838-EA98B7D5FCAF}"/>
              </a:ext>
            </a:extLst>
          </p:cNvPr>
          <p:cNvSpPr txBox="1"/>
          <p:nvPr/>
        </p:nvSpPr>
        <p:spPr>
          <a:xfrm>
            <a:off x="8686991" y="1143293"/>
            <a:ext cx="2331426" cy="461665"/>
          </a:xfrm>
          <a:prstGeom prst="rect">
            <a:avLst/>
          </a:prstGeom>
          <a:noFill/>
        </p:spPr>
        <p:txBody>
          <a:bodyPr wrap="square" rtlCol="0">
            <a:spAutoFit/>
          </a:bodyPr>
          <a:lstStyle/>
          <a:p>
            <a:r>
              <a:rPr lang="en-GB" sz="2400" b="1" dirty="0"/>
              <a:t>1 Cor. 6:12</a:t>
            </a:r>
          </a:p>
        </p:txBody>
      </p:sp>
      <p:sp>
        <p:nvSpPr>
          <p:cNvPr id="8" name="TextBox 7">
            <a:extLst>
              <a:ext uri="{FF2B5EF4-FFF2-40B4-BE49-F238E27FC236}">
                <a16:creationId xmlns:a16="http://schemas.microsoft.com/office/drawing/2014/main" id="{E721BB31-ABB3-17C1-8CFA-174D179EBA1A}"/>
              </a:ext>
            </a:extLst>
          </p:cNvPr>
          <p:cNvSpPr txBox="1"/>
          <p:nvPr/>
        </p:nvSpPr>
        <p:spPr>
          <a:xfrm>
            <a:off x="964797" y="3567659"/>
            <a:ext cx="2331426" cy="830997"/>
          </a:xfrm>
          <a:prstGeom prst="rect">
            <a:avLst/>
          </a:prstGeom>
          <a:noFill/>
        </p:spPr>
        <p:txBody>
          <a:bodyPr wrap="square" rtlCol="0">
            <a:spAutoFit/>
          </a:bodyPr>
          <a:lstStyle/>
          <a:p>
            <a:r>
              <a:rPr lang="en-GB" sz="2400" b="1" dirty="0"/>
              <a:t>Eph. </a:t>
            </a:r>
          </a:p>
          <a:p>
            <a:r>
              <a:rPr lang="en-GB" sz="2400" b="1" dirty="0"/>
              <a:t>4:25</a:t>
            </a:r>
          </a:p>
        </p:txBody>
      </p:sp>
      <p:cxnSp>
        <p:nvCxnSpPr>
          <p:cNvPr id="12" name="Straight Connector 11">
            <a:extLst>
              <a:ext uri="{FF2B5EF4-FFF2-40B4-BE49-F238E27FC236}">
                <a16:creationId xmlns:a16="http://schemas.microsoft.com/office/drawing/2014/main" id="{2F61D045-26C0-5720-4AF3-4BCB1FDD40BA}"/>
              </a:ext>
            </a:extLst>
          </p:cNvPr>
          <p:cNvCxnSpPr>
            <a:cxnSpLocks/>
          </p:cNvCxnSpPr>
          <p:nvPr/>
        </p:nvCxnSpPr>
        <p:spPr>
          <a:xfrm flipH="1">
            <a:off x="9069572" y="1595351"/>
            <a:ext cx="542261" cy="1041523"/>
          </a:xfrm>
          <a:prstGeom prst="line">
            <a:avLst/>
          </a:prstGeom>
          <a:ln w="38100">
            <a:solidFill>
              <a:srgbClr val="FFFF00"/>
            </a:solidFill>
          </a:ln>
        </p:spPr>
        <p:style>
          <a:lnRef idx="2">
            <a:schemeClr val="dk1"/>
          </a:lnRef>
          <a:fillRef idx="0">
            <a:schemeClr val="dk1"/>
          </a:fillRef>
          <a:effectRef idx="1">
            <a:schemeClr val="dk1"/>
          </a:effectRef>
          <a:fontRef idx="minor">
            <a:schemeClr val="tx1"/>
          </a:fontRef>
        </p:style>
      </p:cxnSp>
      <p:cxnSp>
        <p:nvCxnSpPr>
          <p:cNvPr id="16" name="Straight Connector 15">
            <a:extLst>
              <a:ext uri="{FF2B5EF4-FFF2-40B4-BE49-F238E27FC236}">
                <a16:creationId xmlns:a16="http://schemas.microsoft.com/office/drawing/2014/main" id="{0F999844-4EDA-E041-A2E2-38524B1DC212}"/>
              </a:ext>
            </a:extLst>
          </p:cNvPr>
          <p:cNvCxnSpPr>
            <a:cxnSpLocks/>
          </p:cNvCxnSpPr>
          <p:nvPr/>
        </p:nvCxnSpPr>
        <p:spPr>
          <a:xfrm flipH="1" flipV="1">
            <a:off x="1743740" y="3983158"/>
            <a:ext cx="983511" cy="128022"/>
          </a:xfrm>
          <a:prstGeom prst="line">
            <a:avLst/>
          </a:prstGeom>
          <a:ln w="38100">
            <a:solidFill>
              <a:srgbClr val="FFFF00"/>
            </a:solidFill>
          </a:ln>
        </p:spPr>
        <p:style>
          <a:lnRef idx="2">
            <a:schemeClr val="dk1"/>
          </a:lnRef>
          <a:fillRef idx="0">
            <a:schemeClr val="dk1"/>
          </a:fillRef>
          <a:effectRef idx="1">
            <a:schemeClr val="dk1"/>
          </a:effectRef>
          <a:fontRef idx="minor">
            <a:schemeClr val="tx1"/>
          </a:fontRef>
        </p:style>
      </p:cxnSp>
      <p:sp>
        <p:nvSpPr>
          <p:cNvPr id="22" name="TextBox 21">
            <a:extLst>
              <a:ext uri="{FF2B5EF4-FFF2-40B4-BE49-F238E27FC236}">
                <a16:creationId xmlns:a16="http://schemas.microsoft.com/office/drawing/2014/main" id="{DDB9A210-A728-ECA8-35A4-23F23CE7A220}"/>
              </a:ext>
            </a:extLst>
          </p:cNvPr>
          <p:cNvSpPr txBox="1"/>
          <p:nvPr/>
        </p:nvSpPr>
        <p:spPr>
          <a:xfrm>
            <a:off x="10813525" y="3163726"/>
            <a:ext cx="2331426" cy="830997"/>
          </a:xfrm>
          <a:prstGeom prst="rect">
            <a:avLst/>
          </a:prstGeom>
          <a:noFill/>
        </p:spPr>
        <p:txBody>
          <a:bodyPr wrap="square" rtlCol="0">
            <a:spAutoFit/>
          </a:bodyPr>
          <a:lstStyle/>
          <a:p>
            <a:r>
              <a:rPr lang="en-GB" sz="2400" b="1" dirty="0"/>
              <a:t>1 Pet.</a:t>
            </a:r>
          </a:p>
          <a:p>
            <a:r>
              <a:rPr lang="en-GB" sz="2400" b="1" dirty="0"/>
              <a:t>2:16</a:t>
            </a:r>
          </a:p>
        </p:txBody>
      </p:sp>
      <p:cxnSp>
        <p:nvCxnSpPr>
          <p:cNvPr id="24" name="Straight Connector 23">
            <a:extLst>
              <a:ext uri="{FF2B5EF4-FFF2-40B4-BE49-F238E27FC236}">
                <a16:creationId xmlns:a16="http://schemas.microsoft.com/office/drawing/2014/main" id="{50A8D99B-10B5-568C-1C80-B050E95FB9ED}"/>
              </a:ext>
            </a:extLst>
          </p:cNvPr>
          <p:cNvCxnSpPr>
            <a:cxnSpLocks/>
          </p:cNvCxnSpPr>
          <p:nvPr/>
        </p:nvCxnSpPr>
        <p:spPr>
          <a:xfrm flipH="1">
            <a:off x="9998146" y="3567659"/>
            <a:ext cx="815379" cy="0"/>
          </a:xfrm>
          <a:prstGeom prst="line">
            <a:avLst/>
          </a:prstGeom>
          <a:ln w="38100">
            <a:solidFill>
              <a:srgbClr val="FFFF00"/>
            </a:solidFill>
          </a:ln>
        </p:spPr>
        <p:style>
          <a:lnRef idx="2">
            <a:schemeClr val="dk1"/>
          </a:lnRef>
          <a:fillRef idx="0">
            <a:schemeClr val="dk1"/>
          </a:fillRef>
          <a:effectRef idx="1">
            <a:schemeClr val="dk1"/>
          </a:effectRef>
          <a:fontRef idx="minor">
            <a:schemeClr val="tx1"/>
          </a:fontRef>
        </p:style>
      </p:cxnSp>
      <p:sp>
        <p:nvSpPr>
          <p:cNvPr id="29" name="TextBox 28">
            <a:extLst>
              <a:ext uri="{FF2B5EF4-FFF2-40B4-BE49-F238E27FC236}">
                <a16:creationId xmlns:a16="http://schemas.microsoft.com/office/drawing/2014/main" id="{6661433C-FB01-FF1A-31AB-92EA32206159}"/>
              </a:ext>
            </a:extLst>
          </p:cNvPr>
          <p:cNvSpPr txBox="1"/>
          <p:nvPr/>
        </p:nvSpPr>
        <p:spPr>
          <a:xfrm>
            <a:off x="11051205" y="4295162"/>
            <a:ext cx="2331426" cy="830997"/>
          </a:xfrm>
          <a:prstGeom prst="rect">
            <a:avLst/>
          </a:prstGeom>
          <a:noFill/>
        </p:spPr>
        <p:txBody>
          <a:bodyPr wrap="square" rtlCol="0">
            <a:spAutoFit/>
          </a:bodyPr>
          <a:lstStyle/>
          <a:p>
            <a:r>
              <a:rPr lang="en-GB" sz="2400" b="1" dirty="0"/>
              <a:t>Eph. </a:t>
            </a:r>
          </a:p>
          <a:p>
            <a:r>
              <a:rPr lang="en-GB" sz="2400" b="1" dirty="0"/>
              <a:t>4:25</a:t>
            </a:r>
          </a:p>
        </p:txBody>
      </p:sp>
      <p:cxnSp>
        <p:nvCxnSpPr>
          <p:cNvPr id="30" name="Straight Connector 29">
            <a:extLst>
              <a:ext uri="{FF2B5EF4-FFF2-40B4-BE49-F238E27FC236}">
                <a16:creationId xmlns:a16="http://schemas.microsoft.com/office/drawing/2014/main" id="{89096113-655F-B3EE-F1DB-697B9FE8794D}"/>
              </a:ext>
            </a:extLst>
          </p:cNvPr>
          <p:cNvCxnSpPr>
            <a:cxnSpLocks/>
          </p:cNvCxnSpPr>
          <p:nvPr/>
        </p:nvCxnSpPr>
        <p:spPr>
          <a:xfrm flipH="1" flipV="1">
            <a:off x="10473500" y="4293216"/>
            <a:ext cx="577705" cy="183091"/>
          </a:xfrm>
          <a:prstGeom prst="line">
            <a:avLst/>
          </a:prstGeom>
          <a:ln w="38100">
            <a:solidFill>
              <a:srgbClr val="FFFF00"/>
            </a:solidFill>
          </a:ln>
        </p:spPr>
        <p:style>
          <a:lnRef idx="2">
            <a:schemeClr val="dk1"/>
          </a:lnRef>
          <a:fillRef idx="0">
            <a:schemeClr val="dk1"/>
          </a:fillRef>
          <a:effectRef idx="1">
            <a:schemeClr val="dk1"/>
          </a:effectRef>
          <a:fontRef idx="minor">
            <a:schemeClr val="tx1"/>
          </a:fontRef>
        </p:style>
      </p:cxnSp>
      <p:sp>
        <p:nvSpPr>
          <p:cNvPr id="32" name="TextBox 31">
            <a:extLst>
              <a:ext uri="{FF2B5EF4-FFF2-40B4-BE49-F238E27FC236}">
                <a16:creationId xmlns:a16="http://schemas.microsoft.com/office/drawing/2014/main" id="{3D4DA244-F5C3-A68C-5273-05E1BC40E37C}"/>
              </a:ext>
            </a:extLst>
          </p:cNvPr>
          <p:cNvSpPr txBox="1"/>
          <p:nvPr/>
        </p:nvSpPr>
        <p:spPr>
          <a:xfrm>
            <a:off x="6580742" y="6209303"/>
            <a:ext cx="3629743" cy="461665"/>
          </a:xfrm>
          <a:prstGeom prst="rect">
            <a:avLst/>
          </a:prstGeom>
          <a:noFill/>
        </p:spPr>
        <p:txBody>
          <a:bodyPr wrap="square" rtlCol="0">
            <a:spAutoFit/>
          </a:bodyPr>
          <a:lstStyle/>
          <a:p>
            <a:r>
              <a:rPr lang="en-GB" sz="2400" b="1" dirty="0"/>
              <a:t>Eph. 5:8 &amp; 1 Cor. 6:11</a:t>
            </a:r>
          </a:p>
        </p:txBody>
      </p:sp>
      <p:cxnSp>
        <p:nvCxnSpPr>
          <p:cNvPr id="33" name="Straight Connector 32">
            <a:extLst>
              <a:ext uri="{FF2B5EF4-FFF2-40B4-BE49-F238E27FC236}">
                <a16:creationId xmlns:a16="http://schemas.microsoft.com/office/drawing/2014/main" id="{AB2667D3-7377-F31F-E9CA-4A6FD6C0384B}"/>
              </a:ext>
            </a:extLst>
          </p:cNvPr>
          <p:cNvCxnSpPr>
            <a:cxnSpLocks/>
          </p:cNvCxnSpPr>
          <p:nvPr/>
        </p:nvCxnSpPr>
        <p:spPr>
          <a:xfrm flipV="1">
            <a:off x="7963786" y="5864172"/>
            <a:ext cx="81519" cy="398405"/>
          </a:xfrm>
          <a:prstGeom prst="line">
            <a:avLst/>
          </a:prstGeom>
          <a:ln w="38100">
            <a:solidFill>
              <a:srgbClr val="FFFF00"/>
            </a:solidFill>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795124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43D584F-133F-D95E-F2A3-E405DCBDC23D}"/>
              </a:ext>
            </a:extLst>
          </p:cNvPr>
          <p:cNvPicPr>
            <a:picLocks noChangeAspect="1"/>
          </p:cNvPicPr>
          <p:nvPr/>
        </p:nvPicPr>
        <p:blipFill rotWithShape="1">
          <a:blip r:embed="rId2">
            <a:alphaModFix amt="33000"/>
          </a:blip>
          <a:srcRect t="7029" b="52893"/>
          <a:stretch/>
        </p:blipFill>
        <p:spPr>
          <a:xfrm>
            <a:off x="1" y="10"/>
            <a:ext cx="12191999" cy="6857990"/>
          </a:xfrm>
          <a:prstGeom prst="rect">
            <a:avLst/>
          </a:prstGeom>
        </p:spPr>
      </p:pic>
      <p:sp>
        <p:nvSpPr>
          <p:cNvPr id="2" name="Title 1">
            <a:extLst>
              <a:ext uri="{FF2B5EF4-FFF2-40B4-BE49-F238E27FC236}">
                <a16:creationId xmlns:a16="http://schemas.microsoft.com/office/drawing/2014/main" id="{A4075120-D9D0-DF34-4330-ADA00BD1ED86}"/>
              </a:ext>
            </a:extLst>
          </p:cNvPr>
          <p:cNvSpPr>
            <a:spLocks noGrp="1"/>
          </p:cNvSpPr>
          <p:nvPr>
            <p:ph type="ctrTitle"/>
          </p:nvPr>
        </p:nvSpPr>
        <p:spPr>
          <a:xfrm>
            <a:off x="462303" y="223798"/>
            <a:ext cx="9052560" cy="1355651"/>
          </a:xfrm>
        </p:spPr>
        <p:txBody>
          <a:bodyPr>
            <a:normAutofit/>
          </a:bodyPr>
          <a:lstStyle/>
          <a:p>
            <a:r>
              <a:rPr lang="en-GB" b="1" dirty="0"/>
              <a:t>Proof-Texting?</a:t>
            </a:r>
          </a:p>
        </p:txBody>
      </p:sp>
      <p:sp>
        <p:nvSpPr>
          <p:cNvPr id="3" name="Subtitle 2">
            <a:extLst>
              <a:ext uri="{FF2B5EF4-FFF2-40B4-BE49-F238E27FC236}">
                <a16:creationId xmlns:a16="http://schemas.microsoft.com/office/drawing/2014/main" id="{C71FB3D1-3F3F-244D-B971-FF5A32FE1607}"/>
              </a:ext>
            </a:extLst>
          </p:cNvPr>
          <p:cNvSpPr>
            <a:spLocks noGrp="1"/>
          </p:cNvSpPr>
          <p:nvPr>
            <p:ph type="subTitle" idx="1"/>
          </p:nvPr>
        </p:nvSpPr>
        <p:spPr>
          <a:xfrm>
            <a:off x="1949584" y="2047409"/>
            <a:ext cx="8874357" cy="4491614"/>
          </a:xfrm>
        </p:spPr>
        <p:txBody>
          <a:bodyPr>
            <a:noAutofit/>
          </a:bodyPr>
          <a:lstStyle/>
          <a:p>
            <a:r>
              <a:rPr lang="en-GB" sz="2000" b="0" i="0" dirty="0">
                <a:solidFill>
                  <a:schemeClr val="tx1"/>
                </a:solidFill>
                <a:effectLst/>
              </a:rPr>
              <a:t>Among the other [truths] proclaimed by the apostle, there is also this one, </a:t>
            </a:r>
            <a:r>
              <a:rPr lang="en-GB" sz="2000" b="0" i="0" dirty="0">
                <a:solidFill>
                  <a:schemeClr val="bg1"/>
                </a:solidFill>
                <a:effectLst/>
                <a:highlight>
                  <a:srgbClr val="FFFF00"/>
                </a:highlight>
              </a:rPr>
              <a:t>"That flesh and blood cannot inherit the kingdom of God."</a:t>
            </a:r>
            <a:r>
              <a:rPr lang="en-GB" sz="2000" b="0" i="0" dirty="0">
                <a:solidFill>
                  <a:schemeClr val="tx1"/>
                </a:solidFill>
                <a:effectLst/>
              </a:rPr>
              <a:t> This is [the passage] which is adduced by all the heretics in support of their folly, with an attempt to annoy us, and to point out that the handiwork of God is not saved. They do not take this fact into consideration, that there are three things out of which, as I have shown, the complete man is composed-flesh, soul, and spirit… Those then, as many as they be, who have not that which saves and forms [us] into life [eternal], shall be, and shall be called, [mere] flesh and blood; for these are they who have not the Spirit of God in themselves. Wherefore men of this stamp are spoken of by the Lord as "dead; "for, says He, </a:t>
            </a:r>
            <a:r>
              <a:rPr lang="en-GB" sz="2000" b="0" i="0" dirty="0">
                <a:solidFill>
                  <a:schemeClr val="bg1"/>
                </a:solidFill>
                <a:effectLst/>
                <a:highlight>
                  <a:srgbClr val="FFFF00"/>
                </a:highlight>
              </a:rPr>
              <a:t>"Let the dead bury their dead,"</a:t>
            </a:r>
            <a:r>
              <a:rPr lang="en-GB" sz="2000" b="0" i="0" dirty="0">
                <a:solidFill>
                  <a:schemeClr val="tx1"/>
                </a:solidFill>
                <a:effectLst/>
              </a:rPr>
              <a:t> because they have not the Spirit which quickens man</a:t>
            </a:r>
            <a:r>
              <a:rPr lang="en-GB" sz="2000" b="0" i="0" dirty="0">
                <a:solidFill>
                  <a:srgbClr val="000000"/>
                </a:solidFill>
                <a:effectLst/>
                <a:latin typeface="Times New Roman" panose="02020603050405020304" pitchFamily="18" charset="0"/>
              </a:rPr>
              <a:t>.</a:t>
            </a:r>
            <a:r>
              <a:rPr lang="en-GB" sz="2000" b="0" i="0" dirty="0">
                <a:solidFill>
                  <a:schemeClr val="tx1"/>
                </a:solidFill>
                <a:effectLst/>
              </a:rPr>
              <a:t>(</a:t>
            </a:r>
            <a:r>
              <a:rPr lang="en-GB" sz="2000" b="0" i="1" dirty="0">
                <a:solidFill>
                  <a:schemeClr val="tx1"/>
                </a:solidFill>
                <a:effectLst/>
              </a:rPr>
              <a:t>Adv. Her</a:t>
            </a:r>
            <a:r>
              <a:rPr lang="en-GB" sz="2000" b="0" i="0" dirty="0">
                <a:solidFill>
                  <a:schemeClr val="tx1"/>
                </a:solidFill>
                <a:effectLst/>
              </a:rPr>
              <a:t>. 5.9.1)</a:t>
            </a:r>
            <a:endParaRPr lang="en-GB" sz="2000" dirty="0">
              <a:solidFill>
                <a:schemeClr val="bg2"/>
              </a:solidFill>
            </a:endParaRPr>
          </a:p>
        </p:txBody>
      </p:sp>
      <p:cxnSp>
        <p:nvCxnSpPr>
          <p:cNvPr id="23" name="Straight Connector 22">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7" name="TextBox 6">
            <a:extLst>
              <a:ext uri="{FF2B5EF4-FFF2-40B4-BE49-F238E27FC236}">
                <a16:creationId xmlns:a16="http://schemas.microsoft.com/office/drawing/2014/main" id="{8D862908-9EC3-B22F-E838-EA98B7D5FCAF}"/>
              </a:ext>
            </a:extLst>
          </p:cNvPr>
          <p:cNvSpPr txBox="1"/>
          <p:nvPr/>
        </p:nvSpPr>
        <p:spPr>
          <a:xfrm>
            <a:off x="7480086" y="1035628"/>
            <a:ext cx="2331426" cy="461665"/>
          </a:xfrm>
          <a:prstGeom prst="rect">
            <a:avLst/>
          </a:prstGeom>
          <a:noFill/>
        </p:spPr>
        <p:txBody>
          <a:bodyPr wrap="square" rtlCol="0">
            <a:spAutoFit/>
          </a:bodyPr>
          <a:lstStyle/>
          <a:p>
            <a:r>
              <a:rPr lang="en-GB" sz="2400" b="1" dirty="0"/>
              <a:t>1 Cor. 15:50</a:t>
            </a:r>
          </a:p>
        </p:txBody>
      </p:sp>
      <p:cxnSp>
        <p:nvCxnSpPr>
          <p:cNvPr id="12" name="Straight Connector 11">
            <a:extLst>
              <a:ext uri="{FF2B5EF4-FFF2-40B4-BE49-F238E27FC236}">
                <a16:creationId xmlns:a16="http://schemas.microsoft.com/office/drawing/2014/main" id="{2F61D045-26C0-5720-4AF3-4BCB1FDD40BA}"/>
              </a:ext>
            </a:extLst>
          </p:cNvPr>
          <p:cNvCxnSpPr>
            <a:cxnSpLocks/>
          </p:cNvCxnSpPr>
          <p:nvPr/>
        </p:nvCxnSpPr>
        <p:spPr>
          <a:xfrm flipH="1">
            <a:off x="7963786" y="1394702"/>
            <a:ext cx="542261" cy="1041523"/>
          </a:xfrm>
          <a:prstGeom prst="line">
            <a:avLst/>
          </a:prstGeom>
          <a:ln w="38100">
            <a:solidFill>
              <a:srgbClr val="FFFF00"/>
            </a:solidFill>
          </a:ln>
        </p:spPr>
        <p:style>
          <a:lnRef idx="2">
            <a:schemeClr val="dk1"/>
          </a:lnRef>
          <a:fillRef idx="0">
            <a:schemeClr val="dk1"/>
          </a:fillRef>
          <a:effectRef idx="1">
            <a:schemeClr val="dk1"/>
          </a:effectRef>
          <a:fontRef idx="minor">
            <a:schemeClr val="tx1"/>
          </a:fontRef>
        </p:style>
      </p:cxnSp>
      <p:sp>
        <p:nvSpPr>
          <p:cNvPr id="29" name="TextBox 28">
            <a:extLst>
              <a:ext uri="{FF2B5EF4-FFF2-40B4-BE49-F238E27FC236}">
                <a16:creationId xmlns:a16="http://schemas.microsoft.com/office/drawing/2014/main" id="{6661433C-FB01-FF1A-31AB-92EA32206159}"/>
              </a:ext>
            </a:extLst>
          </p:cNvPr>
          <p:cNvSpPr txBox="1"/>
          <p:nvPr/>
        </p:nvSpPr>
        <p:spPr>
          <a:xfrm>
            <a:off x="7771292" y="5702024"/>
            <a:ext cx="2331426" cy="461665"/>
          </a:xfrm>
          <a:prstGeom prst="rect">
            <a:avLst/>
          </a:prstGeom>
          <a:noFill/>
        </p:spPr>
        <p:txBody>
          <a:bodyPr wrap="square" rtlCol="0">
            <a:spAutoFit/>
          </a:bodyPr>
          <a:lstStyle/>
          <a:p>
            <a:r>
              <a:rPr lang="en-GB" sz="2400" b="1" dirty="0"/>
              <a:t>Luke 9:50</a:t>
            </a:r>
          </a:p>
        </p:txBody>
      </p:sp>
      <p:cxnSp>
        <p:nvCxnSpPr>
          <p:cNvPr id="33" name="Straight Connector 32">
            <a:extLst>
              <a:ext uri="{FF2B5EF4-FFF2-40B4-BE49-F238E27FC236}">
                <a16:creationId xmlns:a16="http://schemas.microsoft.com/office/drawing/2014/main" id="{AB2667D3-7377-F31F-E9CA-4A6FD6C0384B}"/>
              </a:ext>
            </a:extLst>
          </p:cNvPr>
          <p:cNvCxnSpPr>
            <a:cxnSpLocks/>
          </p:cNvCxnSpPr>
          <p:nvPr/>
        </p:nvCxnSpPr>
        <p:spPr>
          <a:xfrm flipH="1" flipV="1">
            <a:off x="7771291" y="5448248"/>
            <a:ext cx="329100" cy="374124"/>
          </a:xfrm>
          <a:prstGeom prst="line">
            <a:avLst/>
          </a:prstGeom>
          <a:ln w="38100">
            <a:solidFill>
              <a:srgbClr val="FFFF00"/>
            </a:solidFill>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4240004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43D584F-133F-D95E-F2A3-E405DCBDC23D}"/>
              </a:ext>
            </a:extLst>
          </p:cNvPr>
          <p:cNvPicPr>
            <a:picLocks noChangeAspect="1"/>
          </p:cNvPicPr>
          <p:nvPr/>
        </p:nvPicPr>
        <p:blipFill rotWithShape="1">
          <a:blip r:embed="rId2">
            <a:alphaModFix amt="33000"/>
          </a:blip>
          <a:srcRect t="7029" b="52893"/>
          <a:stretch/>
        </p:blipFill>
        <p:spPr>
          <a:xfrm>
            <a:off x="1" y="10"/>
            <a:ext cx="12191999" cy="6857990"/>
          </a:xfrm>
          <a:prstGeom prst="rect">
            <a:avLst/>
          </a:prstGeom>
        </p:spPr>
      </p:pic>
      <p:sp>
        <p:nvSpPr>
          <p:cNvPr id="2" name="Title 1">
            <a:extLst>
              <a:ext uri="{FF2B5EF4-FFF2-40B4-BE49-F238E27FC236}">
                <a16:creationId xmlns:a16="http://schemas.microsoft.com/office/drawing/2014/main" id="{A4075120-D9D0-DF34-4330-ADA00BD1ED86}"/>
              </a:ext>
            </a:extLst>
          </p:cNvPr>
          <p:cNvSpPr>
            <a:spLocks noGrp="1"/>
          </p:cNvSpPr>
          <p:nvPr>
            <p:ph type="ctrTitle"/>
          </p:nvPr>
        </p:nvSpPr>
        <p:spPr>
          <a:xfrm>
            <a:off x="462303" y="223798"/>
            <a:ext cx="9052560" cy="1355651"/>
          </a:xfrm>
        </p:spPr>
        <p:txBody>
          <a:bodyPr>
            <a:normAutofit/>
          </a:bodyPr>
          <a:lstStyle/>
          <a:p>
            <a:r>
              <a:rPr lang="en-GB" b="1" dirty="0"/>
              <a:t>Anthropology</a:t>
            </a:r>
          </a:p>
        </p:txBody>
      </p:sp>
      <p:sp>
        <p:nvSpPr>
          <p:cNvPr id="3" name="Subtitle 2">
            <a:extLst>
              <a:ext uri="{FF2B5EF4-FFF2-40B4-BE49-F238E27FC236}">
                <a16:creationId xmlns:a16="http://schemas.microsoft.com/office/drawing/2014/main" id="{C71FB3D1-3F3F-244D-B971-FF5A32FE1607}"/>
              </a:ext>
            </a:extLst>
          </p:cNvPr>
          <p:cNvSpPr>
            <a:spLocks noGrp="1"/>
          </p:cNvSpPr>
          <p:nvPr>
            <p:ph type="subTitle" idx="1"/>
          </p:nvPr>
        </p:nvSpPr>
        <p:spPr>
          <a:xfrm>
            <a:off x="938781" y="1451637"/>
            <a:ext cx="6238334" cy="5363759"/>
          </a:xfrm>
        </p:spPr>
        <p:txBody>
          <a:bodyPr>
            <a:normAutofit lnSpcReduction="10000"/>
          </a:bodyPr>
          <a:lstStyle/>
          <a:p>
            <a:pPr marL="342900" indent="-342900">
              <a:buFontTx/>
              <a:buChar char="-"/>
            </a:pPr>
            <a:r>
              <a:rPr lang="en-GB" sz="2000" dirty="0"/>
              <a:t>Humanity is inescapably created (</a:t>
            </a:r>
            <a:r>
              <a:rPr lang="en-GB" sz="2000" i="1" dirty="0"/>
              <a:t>Adv. Her</a:t>
            </a:r>
            <a:r>
              <a:rPr lang="en-GB" sz="2000" dirty="0"/>
              <a:t>. 4.20.1).</a:t>
            </a:r>
          </a:p>
          <a:p>
            <a:pPr marL="342900" indent="-342900">
              <a:buFontTx/>
              <a:buChar char="-"/>
            </a:pPr>
            <a:r>
              <a:rPr lang="en-GB" sz="2000" dirty="0"/>
              <a:t>The image is more so about God than man; participation in the incarnation restores the image (3.18.1). </a:t>
            </a:r>
            <a:r>
              <a:rPr lang="en-GB" sz="2000" dirty="0">
                <a:effectLst/>
                <a:ea typeface="Calibri" panose="020F0502020204030204" pitchFamily="34" charset="0"/>
              </a:rPr>
              <a:t>Participation of both man and God is required for the image to flourish</a:t>
            </a:r>
            <a:r>
              <a:rPr lang="en-GB" sz="2000" dirty="0"/>
              <a:t> (</a:t>
            </a:r>
            <a:r>
              <a:rPr lang="en-GB" sz="2000" i="1" dirty="0" err="1"/>
              <a:t>Epideixis</a:t>
            </a:r>
            <a:r>
              <a:rPr lang="en-GB" sz="2000" dirty="0"/>
              <a:t> 97; Steenberg, 2008, 137-38).</a:t>
            </a:r>
          </a:p>
          <a:p>
            <a:pPr marL="342900" indent="-342900">
              <a:buFontTx/>
              <a:buChar char="-"/>
            </a:pPr>
            <a:r>
              <a:rPr lang="en-GB" sz="2000" dirty="0"/>
              <a:t>“Irenaeus’ perspective [on the image] allows no room for separation or division between creation and incarnation” (</a:t>
            </a:r>
            <a:r>
              <a:rPr lang="en-GB" sz="2000" dirty="0" err="1"/>
              <a:t>Bushur</a:t>
            </a:r>
            <a:r>
              <a:rPr lang="en-GB" sz="2000" dirty="0"/>
              <a:t>, 2017, 35).</a:t>
            </a:r>
          </a:p>
          <a:p>
            <a:pPr marL="342900" indent="-342900">
              <a:buFontTx/>
              <a:buChar char="-"/>
            </a:pPr>
            <a:r>
              <a:rPr lang="en-GB" sz="2000" dirty="0"/>
              <a:t>Humanity is different from creation as we were </a:t>
            </a:r>
            <a:r>
              <a:rPr lang="en-GB" sz="2000" i="1" dirty="0"/>
              <a:t>de novo </a:t>
            </a:r>
            <a:r>
              <a:rPr lang="en-GB" sz="2000" dirty="0"/>
              <a:t>created </a:t>
            </a:r>
            <a:r>
              <a:rPr lang="en-GB" sz="2000" i="1" dirty="0"/>
              <a:t>within </a:t>
            </a:r>
            <a:r>
              <a:rPr lang="en-GB" sz="2000" dirty="0"/>
              <a:t>God himself (Presley, 2015, 146). </a:t>
            </a:r>
          </a:p>
          <a:p>
            <a:pPr marL="342900" indent="-342900">
              <a:buFontTx/>
              <a:buChar char="-"/>
            </a:pPr>
            <a:r>
              <a:rPr lang="en-GB" sz="2000" dirty="0"/>
              <a:t>“The flesh is, therefore, in no way a barrier between the image as it subsists in God’s mind and the image as it is communicated to humanity” (</a:t>
            </a:r>
            <a:r>
              <a:rPr lang="en-GB" sz="2000" dirty="0" err="1"/>
              <a:t>Bushur</a:t>
            </a:r>
            <a:r>
              <a:rPr lang="en-GB" sz="2000" dirty="0"/>
              <a:t>, 35).</a:t>
            </a:r>
          </a:p>
          <a:p>
            <a:pPr marL="342900" indent="-342900">
              <a:buFontTx/>
              <a:buChar char="-"/>
            </a:pPr>
            <a:endParaRPr lang="en-GB" sz="2400" dirty="0"/>
          </a:p>
          <a:p>
            <a:pPr marL="342900" indent="-342900">
              <a:buFontTx/>
              <a:buChar char="-"/>
            </a:pPr>
            <a:endParaRPr lang="en-GB" dirty="0"/>
          </a:p>
        </p:txBody>
      </p:sp>
      <p:cxnSp>
        <p:nvCxnSpPr>
          <p:cNvPr id="23" name="Straight Connector 22">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pic>
        <p:nvPicPr>
          <p:cNvPr id="1026" name="Picture 2" descr="Release of the Intertextual Reception of Genesis 1-3 in Irenaeus of ...">
            <a:extLst>
              <a:ext uri="{FF2B5EF4-FFF2-40B4-BE49-F238E27FC236}">
                <a16:creationId xmlns:a16="http://schemas.microsoft.com/office/drawing/2014/main" id="{DDF2C210-272D-4913-B34E-310A9DA744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6944" y="446806"/>
            <a:ext cx="3953779" cy="60271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3596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43D584F-133F-D95E-F2A3-E405DCBDC23D}"/>
              </a:ext>
            </a:extLst>
          </p:cNvPr>
          <p:cNvPicPr>
            <a:picLocks noChangeAspect="1"/>
          </p:cNvPicPr>
          <p:nvPr/>
        </p:nvPicPr>
        <p:blipFill rotWithShape="1">
          <a:blip r:embed="rId2">
            <a:alphaModFix amt="33000"/>
          </a:blip>
          <a:srcRect t="7029" b="52893"/>
          <a:stretch/>
        </p:blipFill>
        <p:spPr>
          <a:xfrm>
            <a:off x="1" y="10"/>
            <a:ext cx="12191999" cy="6857990"/>
          </a:xfrm>
          <a:prstGeom prst="rect">
            <a:avLst/>
          </a:prstGeom>
        </p:spPr>
      </p:pic>
      <p:sp>
        <p:nvSpPr>
          <p:cNvPr id="2" name="Title 1">
            <a:extLst>
              <a:ext uri="{FF2B5EF4-FFF2-40B4-BE49-F238E27FC236}">
                <a16:creationId xmlns:a16="http://schemas.microsoft.com/office/drawing/2014/main" id="{A4075120-D9D0-DF34-4330-ADA00BD1ED86}"/>
              </a:ext>
            </a:extLst>
          </p:cNvPr>
          <p:cNvSpPr>
            <a:spLocks noGrp="1"/>
          </p:cNvSpPr>
          <p:nvPr>
            <p:ph type="ctrTitle"/>
          </p:nvPr>
        </p:nvSpPr>
        <p:spPr>
          <a:xfrm>
            <a:off x="462302" y="223798"/>
            <a:ext cx="10699339" cy="1355651"/>
          </a:xfrm>
        </p:spPr>
        <p:txBody>
          <a:bodyPr>
            <a:normAutofit fontScale="90000"/>
          </a:bodyPr>
          <a:lstStyle/>
          <a:p>
            <a:r>
              <a:rPr lang="en-GB" b="1" dirty="0"/>
              <a:t>The Epistemological Rebuttal</a:t>
            </a:r>
          </a:p>
        </p:txBody>
      </p:sp>
      <p:sp>
        <p:nvSpPr>
          <p:cNvPr id="3" name="Subtitle 2">
            <a:extLst>
              <a:ext uri="{FF2B5EF4-FFF2-40B4-BE49-F238E27FC236}">
                <a16:creationId xmlns:a16="http://schemas.microsoft.com/office/drawing/2014/main" id="{C71FB3D1-3F3F-244D-B971-FF5A32FE1607}"/>
              </a:ext>
            </a:extLst>
          </p:cNvPr>
          <p:cNvSpPr>
            <a:spLocks noGrp="1"/>
          </p:cNvSpPr>
          <p:nvPr>
            <p:ph type="subTitle" idx="1"/>
          </p:nvPr>
        </p:nvSpPr>
        <p:spPr>
          <a:xfrm>
            <a:off x="1055600" y="1579449"/>
            <a:ext cx="10106041" cy="4353014"/>
          </a:xfrm>
        </p:spPr>
        <p:txBody>
          <a:bodyPr>
            <a:noAutofit/>
          </a:bodyPr>
          <a:lstStyle/>
          <a:p>
            <a:pPr marL="342900" indent="-342900">
              <a:buFontTx/>
              <a:buChar char="-"/>
            </a:pPr>
            <a:r>
              <a:rPr lang="en-GB" sz="2400" dirty="0">
                <a:effectLst/>
                <a:ea typeface="Calibri" panose="020F0502020204030204" pitchFamily="34" charset="0"/>
                <a:cs typeface="Times New Roman" panose="02020603050405020304" pitchFamily="18" charset="0"/>
              </a:rPr>
              <a:t>Humanity’s creation must have been “predetermined” (</a:t>
            </a:r>
            <a:r>
              <a:rPr lang="en-GB" sz="2400" i="1" dirty="0">
                <a:effectLst/>
                <a:ea typeface="Calibri" panose="020F0502020204030204" pitchFamily="34" charset="0"/>
                <a:cs typeface="Times New Roman" panose="02020603050405020304" pitchFamily="18" charset="0"/>
              </a:rPr>
              <a:t>Adv. Her</a:t>
            </a:r>
            <a:r>
              <a:rPr lang="en-GB" sz="2400" dirty="0">
                <a:effectLst/>
                <a:ea typeface="Calibri" panose="020F0502020204030204" pitchFamily="34" charset="0"/>
                <a:cs typeface="Times New Roman" panose="02020603050405020304" pitchFamily="18" charset="0"/>
              </a:rPr>
              <a:t>. 4.20.1; cf. 4.27.3) in order for knowledge to be useful. </a:t>
            </a:r>
          </a:p>
          <a:p>
            <a:pPr marL="342900" indent="-342900">
              <a:buFontTx/>
              <a:buChar char="-"/>
            </a:pPr>
            <a:r>
              <a:rPr lang="en-GB" sz="2400" dirty="0">
                <a:ea typeface="Calibri" panose="020F0502020204030204" pitchFamily="34" charset="0"/>
                <a:cs typeface="Times New Roman" panose="02020603050405020304" pitchFamily="18" charset="0"/>
              </a:rPr>
              <a:t>God “took from himself the substance of the creatures” (4.20.1). </a:t>
            </a:r>
            <a:endParaRPr lang="en-GB" sz="2400" dirty="0"/>
          </a:p>
          <a:p>
            <a:pPr marL="342900" indent="-342900">
              <a:buFontTx/>
              <a:buChar char="-"/>
            </a:pPr>
            <a:r>
              <a:rPr lang="en-GB" sz="2400" dirty="0">
                <a:effectLst/>
                <a:ea typeface="Calibri" panose="020F0502020204030204" pitchFamily="34" charset="0"/>
                <a:cs typeface="Times New Roman" panose="02020603050405020304" pitchFamily="18" charset="0"/>
              </a:rPr>
              <a:t>Valentinians suggested that their “imaginations” were the source of true knowledge (4.19.1-2). They also used Gen. 1:26 to demonstrate that humanity’s true image is encased in dust, longing to be freed (1.5.4; 2.12.7; ). </a:t>
            </a:r>
          </a:p>
          <a:p>
            <a:pPr marL="342900" indent="-342900">
              <a:buFontTx/>
              <a:buChar char="-"/>
            </a:pPr>
            <a:r>
              <a:rPr lang="en-GB" sz="2400" dirty="0">
                <a:effectLst/>
                <a:ea typeface="Calibri" panose="020F0502020204030204" pitchFamily="34" charset="0"/>
                <a:cs typeface="Times New Roman" panose="02020603050405020304" pitchFamily="18" charset="0"/>
              </a:rPr>
              <a:t>A “narrowed, kerygmatic” hermeneutic is used by Irenaeus to undermine Gnostic interpretations (Holsinger-Friesen, 117) as well as a Trinity-based “</a:t>
            </a:r>
            <a:r>
              <a:rPr lang="en-GB" sz="2400" dirty="0" err="1">
                <a:effectLst/>
                <a:ea typeface="Calibri" panose="020F0502020204030204" pitchFamily="34" charset="0"/>
                <a:cs typeface="Times New Roman" panose="02020603050405020304" pitchFamily="18" charset="0"/>
              </a:rPr>
              <a:t>prosopological</a:t>
            </a:r>
            <a:r>
              <a:rPr lang="en-GB" sz="2400" dirty="0">
                <a:effectLst/>
                <a:ea typeface="Calibri" panose="020F0502020204030204" pitchFamily="34" charset="0"/>
                <a:cs typeface="Times New Roman" panose="02020603050405020304" pitchFamily="18" charset="0"/>
              </a:rPr>
              <a:t> interpretation” (Presley, 146).</a:t>
            </a:r>
          </a:p>
          <a:p>
            <a:pPr marL="342900" indent="-342900">
              <a:buFontTx/>
              <a:buChar char="-"/>
            </a:pPr>
            <a:r>
              <a:rPr lang="en-GB" sz="2400" dirty="0">
                <a:effectLst/>
                <a:ea typeface="Calibri" panose="020F0502020204030204" pitchFamily="34" charset="0"/>
                <a:cs typeface="Times New Roman" panose="02020603050405020304" pitchFamily="18" charset="0"/>
              </a:rPr>
              <a:t>The divine economy of sits at the heart of his anti-Gnostic polemic (Behr, 207).</a:t>
            </a:r>
          </a:p>
        </p:txBody>
      </p:sp>
      <p:cxnSp>
        <p:nvCxnSpPr>
          <p:cNvPr id="23" name="Straight Connector 22">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1981918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43D584F-133F-D95E-F2A3-E405DCBDC23D}"/>
              </a:ext>
            </a:extLst>
          </p:cNvPr>
          <p:cNvPicPr>
            <a:picLocks noChangeAspect="1"/>
          </p:cNvPicPr>
          <p:nvPr/>
        </p:nvPicPr>
        <p:blipFill rotWithShape="1">
          <a:blip r:embed="rId2">
            <a:alphaModFix amt="33000"/>
          </a:blip>
          <a:srcRect t="7029" b="52893"/>
          <a:stretch/>
        </p:blipFill>
        <p:spPr>
          <a:xfrm>
            <a:off x="0" y="10"/>
            <a:ext cx="12191999" cy="6857990"/>
          </a:xfrm>
          <a:prstGeom prst="rect">
            <a:avLst/>
          </a:prstGeom>
        </p:spPr>
      </p:pic>
      <p:sp>
        <p:nvSpPr>
          <p:cNvPr id="2" name="Title 1">
            <a:extLst>
              <a:ext uri="{FF2B5EF4-FFF2-40B4-BE49-F238E27FC236}">
                <a16:creationId xmlns:a16="http://schemas.microsoft.com/office/drawing/2014/main" id="{A4075120-D9D0-DF34-4330-ADA00BD1ED86}"/>
              </a:ext>
            </a:extLst>
          </p:cNvPr>
          <p:cNvSpPr>
            <a:spLocks noGrp="1"/>
          </p:cNvSpPr>
          <p:nvPr>
            <p:ph type="ctrTitle"/>
          </p:nvPr>
        </p:nvSpPr>
        <p:spPr>
          <a:xfrm>
            <a:off x="492118" y="111904"/>
            <a:ext cx="10699339" cy="1355651"/>
          </a:xfrm>
        </p:spPr>
        <p:txBody>
          <a:bodyPr>
            <a:normAutofit/>
          </a:bodyPr>
          <a:lstStyle/>
          <a:p>
            <a:r>
              <a:rPr lang="en-GB" b="1" dirty="0"/>
              <a:t>Other Uses of the Image</a:t>
            </a:r>
          </a:p>
        </p:txBody>
      </p:sp>
      <p:sp>
        <p:nvSpPr>
          <p:cNvPr id="3" name="Subtitle 2">
            <a:extLst>
              <a:ext uri="{FF2B5EF4-FFF2-40B4-BE49-F238E27FC236}">
                <a16:creationId xmlns:a16="http://schemas.microsoft.com/office/drawing/2014/main" id="{C71FB3D1-3F3F-244D-B971-FF5A32FE1607}"/>
              </a:ext>
            </a:extLst>
          </p:cNvPr>
          <p:cNvSpPr>
            <a:spLocks noGrp="1"/>
          </p:cNvSpPr>
          <p:nvPr>
            <p:ph type="subTitle" idx="1"/>
          </p:nvPr>
        </p:nvSpPr>
        <p:spPr>
          <a:xfrm>
            <a:off x="1055601" y="1231578"/>
            <a:ext cx="10377447" cy="5514518"/>
          </a:xfrm>
        </p:spPr>
        <p:txBody>
          <a:bodyPr>
            <a:noAutofit/>
          </a:bodyPr>
          <a:lstStyle/>
          <a:p>
            <a:pPr marL="342900" indent="-342900">
              <a:buFontTx/>
              <a:buChar char="-"/>
            </a:pPr>
            <a:r>
              <a:rPr lang="en-GB" sz="2000" dirty="0">
                <a:effectLst/>
                <a:ea typeface="Calibri" panose="020F0502020204030204" pitchFamily="34" charset="0"/>
                <a:cs typeface="Times New Roman" panose="02020603050405020304" pitchFamily="18" charset="0"/>
              </a:rPr>
              <a:t>Humanity was furnished with its salvation and that we would retrieve the lost Image through Christ (</a:t>
            </a:r>
            <a:r>
              <a:rPr lang="en-GB" sz="2000" i="1" dirty="0">
                <a:effectLst/>
                <a:ea typeface="Calibri" panose="020F0502020204030204" pitchFamily="34" charset="0"/>
                <a:cs typeface="Times New Roman" panose="02020603050405020304" pitchFamily="18" charset="0"/>
              </a:rPr>
              <a:t>Adv. Her</a:t>
            </a:r>
            <a:r>
              <a:rPr lang="en-GB" sz="2000" dirty="0">
                <a:effectLst/>
                <a:ea typeface="Calibri" panose="020F0502020204030204" pitchFamily="34" charset="0"/>
                <a:cs typeface="Times New Roman" panose="02020603050405020304" pitchFamily="18" charset="0"/>
              </a:rPr>
              <a:t>. 3.18.1); there is no “Plan B” and that restoration was God’s intention from the beginning (Behr, 207).</a:t>
            </a:r>
          </a:p>
          <a:p>
            <a:pPr marL="342900" indent="-342900">
              <a:buFontTx/>
              <a:buChar char="-"/>
            </a:pPr>
            <a:r>
              <a:rPr lang="en-GB" sz="2000" kern="100" dirty="0">
                <a:solidFill>
                  <a:schemeClr val="tx1"/>
                </a:solidFill>
                <a:effectLst/>
                <a:ea typeface="Calibri" panose="020F0502020204030204" pitchFamily="34" charset="0"/>
                <a:cs typeface="Times New Roman" panose="02020603050405020304" pitchFamily="18" charset="0"/>
              </a:rPr>
              <a:t>Critiques the Valentinian Pleroma (the antithesis of the orthodox Trinity) as arbitrary, inconsistent, and illogical. Argues that that the Pleroma was made “for the sake of that [creation] which was to be its image as possessing its likeness” and concludes that the orthodox account of creation and the Image is “one harmonious with that regular order [of things prevailing in the world]” (2.15.3).</a:t>
            </a:r>
          </a:p>
          <a:p>
            <a:pPr marL="342900" indent="-342900">
              <a:buFontTx/>
              <a:buChar char="-"/>
            </a:pPr>
            <a:r>
              <a:rPr lang="en-GB" sz="2000" dirty="0">
                <a:effectLst/>
                <a:ea typeface="Calibri" panose="020F0502020204030204" pitchFamily="34" charset="0"/>
                <a:cs typeface="Times New Roman" panose="02020603050405020304" pitchFamily="18" charset="0"/>
              </a:rPr>
              <a:t>The Adam-Jesus analogy is recast through the Image to affirm Christ’s humanity against Gnostic denial. If Jesus was not in the Image, “</a:t>
            </a:r>
            <a:r>
              <a:rPr lang="en-GB" sz="2000" dirty="0">
                <a:solidFill>
                  <a:schemeClr val="tx1"/>
                </a:solidFill>
                <a:effectLst/>
                <a:ea typeface="Calibri" panose="020F0502020204030204" pitchFamily="34" charset="0"/>
                <a:cs typeface="Times New Roman" panose="02020603050405020304" pitchFamily="18" charset="0"/>
              </a:rPr>
              <a:t>He did no great thing in what He suffered and endured” (3.22.1). Jesus was born in the “likeness of sinful flesh” and the cast that sin “away beyond the flesh” (3.10.2). This results in the hypostasis of all things the vivification </a:t>
            </a:r>
            <a:r>
              <a:rPr lang="en-GB" sz="2000">
                <a:solidFill>
                  <a:schemeClr val="tx1"/>
                </a:solidFill>
                <a:effectLst/>
                <a:ea typeface="Calibri" panose="020F0502020204030204" pitchFamily="34" charset="0"/>
                <a:cs typeface="Times New Roman" panose="02020603050405020304" pitchFamily="18" charset="0"/>
              </a:rPr>
              <a:t>of the dead (4.2.7); </a:t>
            </a:r>
            <a:r>
              <a:rPr lang="en-GB" sz="2000" dirty="0">
                <a:effectLst/>
                <a:ea typeface="Calibri" panose="020F0502020204030204" pitchFamily="34" charset="0"/>
                <a:cs typeface="Times New Roman" panose="02020603050405020304" pitchFamily="18" charset="0"/>
              </a:rPr>
              <a:t>“In Christ, there is both a real incarnation of God and a real deification of the human creature. This means that, in Christ, there is no boundary preventing God from communicating himself to his creatures and no boundary preventing humankind from being conformed to God’s image” (</a:t>
            </a:r>
            <a:r>
              <a:rPr lang="en-GB" sz="2000" dirty="0" err="1">
                <a:effectLst/>
                <a:ea typeface="Calibri" panose="020F0502020204030204" pitchFamily="34" charset="0"/>
                <a:cs typeface="Times New Roman" panose="02020603050405020304" pitchFamily="18" charset="0"/>
              </a:rPr>
              <a:t>Bushur</a:t>
            </a:r>
            <a:r>
              <a:rPr lang="en-GB" sz="2000" dirty="0">
                <a:effectLst/>
                <a:ea typeface="Calibri" panose="020F0502020204030204" pitchFamily="34" charset="0"/>
                <a:cs typeface="Times New Roman" panose="02020603050405020304" pitchFamily="18" charset="0"/>
              </a:rPr>
              <a:t>, 65).</a:t>
            </a:r>
            <a:endParaRPr lang="en-GB" sz="2000" dirty="0">
              <a:solidFill>
                <a:schemeClr val="tx1"/>
              </a:solidFill>
              <a:effectLst/>
              <a:ea typeface="Calibri" panose="020F0502020204030204" pitchFamily="34" charset="0"/>
              <a:cs typeface="Times New Roman" panose="02020603050405020304" pitchFamily="18" charset="0"/>
            </a:endParaRPr>
          </a:p>
          <a:p>
            <a:pPr marL="342900" indent="-342900">
              <a:buFontTx/>
              <a:buChar char="-"/>
            </a:pPr>
            <a:endParaRPr lang="en-GB" sz="2000" dirty="0">
              <a:solidFill>
                <a:schemeClr val="tx1"/>
              </a:solidFill>
              <a:effectLst/>
              <a:ea typeface="Calibri" panose="020F0502020204030204" pitchFamily="34" charset="0"/>
              <a:cs typeface="Times New Roman" panose="02020603050405020304" pitchFamily="18" charset="0"/>
            </a:endParaRPr>
          </a:p>
          <a:p>
            <a:pPr marL="342900" indent="-342900">
              <a:buFontTx/>
              <a:buChar char="-"/>
            </a:pPr>
            <a:endParaRPr lang="en-GB" sz="3200" dirty="0">
              <a:effectLst/>
              <a:ea typeface="Calibri" panose="020F0502020204030204" pitchFamily="34" charset="0"/>
              <a:cs typeface="Times New Roman" panose="02020603050405020304" pitchFamily="18" charset="0"/>
            </a:endParaRPr>
          </a:p>
        </p:txBody>
      </p:sp>
      <p:cxnSp>
        <p:nvCxnSpPr>
          <p:cNvPr id="23" name="Straight Connector 22">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349458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43D584F-133F-D95E-F2A3-E405DCBDC23D}"/>
              </a:ext>
            </a:extLst>
          </p:cNvPr>
          <p:cNvPicPr>
            <a:picLocks noChangeAspect="1"/>
          </p:cNvPicPr>
          <p:nvPr/>
        </p:nvPicPr>
        <p:blipFill rotWithShape="1">
          <a:blip r:embed="rId2">
            <a:alphaModFix amt="33000"/>
          </a:blip>
          <a:srcRect t="7029" b="52893"/>
          <a:stretch/>
        </p:blipFill>
        <p:spPr>
          <a:xfrm>
            <a:off x="1" y="10"/>
            <a:ext cx="12191999" cy="6857990"/>
          </a:xfrm>
          <a:prstGeom prst="rect">
            <a:avLst/>
          </a:prstGeom>
        </p:spPr>
      </p:pic>
      <p:sp>
        <p:nvSpPr>
          <p:cNvPr id="2" name="Title 1">
            <a:extLst>
              <a:ext uri="{FF2B5EF4-FFF2-40B4-BE49-F238E27FC236}">
                <a16:creationId xmlns:a16="http://schemas.microsoft.com/office/drawing/2014/main" id="{A4075120-D9D0-DF34-4330-ADA00BD1ED86}"/>
              </a:ext>
            </a:extLst>
          </p:cNvPr>
          <p:cNvSpPr>
            <a:spLocks noGrp="1"/>
          </p:cNvSpPr>
          <p:nvPr>
            <p:ph type="ctrTitle"/>
          </p:nvPr>
        </p:nvSpPr>
        <p:spPr>
          <a:xfrm>
            <a:off x="492118" y="111904"/>
            <a:ext cx="10699339" cy="1355651"/>
          </a:xfrm>
        </p:spPr>
        <p:txBody>
          <a:bodyPr>
            <a:normAutofit/>
          </a:bodyPr>
          <a:lstStyle/>
          <a:p>
            <a:r>
              <a:rPr lang="en-GB" b="1" dirty="0"/>
              <a:t>Metaphysics and the Image</a:t>
            </a:r>
          </a:p>
        </p:txBody>
      </p:sp>
      <p:sp>
        <p:nvSpPr>
          <p:cNvPr id="3" name="Subtitle 2">
            <a:extLst>
              <a:ext uri="{FF2B5EF4-FFF2-40B4-BE49-F238E27FC236}">
                <a16:creationId xmlns:a16="http://schemas.microsoft.com/office/drawing/2014/main" id="{C71FB3D1-3F3F-244D-B971-FF5A32FE1607}"/>
              </a:ext>
            </a:extLst>
          </p:cNvPr>
          <p:cNvSpPr>
            <a:spLocks noGrp="1"/>
          </p:cNvSpPr>
          <p:nvPr>
            <p:ph type="subTitle" idx="1"/>
          </p:nvPr>
        </p:nvSpPr>
        <p:spPr>
          <a:xfrm>
            <a:off x="1000543" y="1464736"/>
            <a:ext cx="6686979" cy="4910803"/>
          </a:xfrm>
        </p:spPr>
        <p:txBody>
          <a:bodyPr>
            <a:noAutofit/>
          </a:bodyPr>
          <a:lstStyle/>
          <a:p>
            <a:pPr marL="342900" indent="-342900">
              <a:buFontTx/>
              <a:buChar char="-"/>
            </a:pPr>
            <a:r>
              <a:rPr lang="en-GB" sz="2000" dirty="0">
                <a:solidFill>
                  <a:schemeClr val="tx1"/>
                </a:solidFill>
                <a:effectLst/>
                <a:ea typeface="Calibri" panose="020F0502020204030204" pitchFamily="34" charset="0"/>
                <a:cs typeface="Times New Roman" panose="02020603050405020304" pitchFamily="18" charset="0"/>
              </a:rPr>
              <a:t>“Every one will allow that we are [composed of] a body taken from the earth, and a soul receiving spirit from God” (</a:t>
            </a:r>
            <a:r>
              <a:rPr lang="en-GB" sz="2000" i="1" dirty="0">
                <a:solidFill>
                  <a:schemeClr val="tx1"/>
                </a:solidFill>
                <a:effectLst/>
                <a:ea typeface="Calibri" panose="020F0502020204030204" pitchFamily="34" charset="0"/>
                <a:cs typeface="Times New Roman" panose="02020603050405020304" pitchFamily="18" charset="0"/>
              </a:rPr>
              <a:t>Adv. Her</a:t>
            </a:r>
            <a:r>
              <a:rPr lang="en-GB" sz="2000" dirty="0">
                <a:solidFill>
                  <a:schemeClr val="tx1"/>
                </a:solidFill>
                <a:effectLst/>
                <a:ea typeface="Calibri" panose="020F0502020204030204" pitchFamily="34" charset="0"/>
                <a:cs typeface="Times New Roman" panose="02020603050405020304" pitchFamily="18" charset="0"/>
              </a:rPr>
              <a:t>. 3.22.1).</a:t>
            </a:r>
          </a:p>
          <a:p>
            <a:pPr marL="342900" indent="-342900">
              <a:buFontTx/>
              <a:buChar char="-"/>
            </a:pPr>
            <a:r>
              <a:rPr lang="en-GB" sz="2000" dirty="0">
                <a:solidFill>
                  <a:schemeClr val="tx1"/>
                </a:solidFill>
                <a:ea typeface="Calibri" panose="020F0502020204030204" pitchFamily="34" charset="0"/>
                <a:cs typeface="Times New Roman" panose="02020603050405020304" pitchFamily="18" charset="0"/>
              </a:rPr>
              <a:t>The Soul, Spirit, and Image are three separate substances for Irenaeus: “</a:t>
            </a:r>
            <a:r>
              <a:rPr lang="en-GB" sz="2000" b="0" i="0" dirty="0">
                <a:solidFill>
                  <a:schemeClr val="tx1"/>
                </a:solidFill>
                <a:effectLst/>
              </a:rPr>
              <a:t>when the spirit here blended with the soul is united to [God's] handiwork, the man is rendered spiritual and perfect because of the outpouring of the Spirit, and this is he who was made in the image and likeness of God” (5.6.1). </a:t>
            </a:r>
            <a:r>
              <a:rPr lang="en-GB" sz="2000" dirty="0">
                <a:solidFill>
                  <a:schemeClr val="tx1"/>
                </a:solidFill>
                <a:effectLst/>
                <a:ea typeface="Calibri" panose="020F0502020204030204" pitchFamily="34" charset="0"/>
                <a:cs typeface="Times New Roman" panose="02020603050405020304" pitchFamily="18" charset="0"/>
              </a:rPr>
              <a:t>For Irenaeus, the image is a watermark of divine craftsmanship. God thus wishes to reclaim his handiwork. </a:t>
            </a:r>
          </a:p>
          <a:p>
            <a:pPr marL="342900" indent="-342900">
              <a:buFontTx/>
              <a:buChar char="-"/>
            </a:pPr>
            <a:r>
              <a:rPr lang="en-GB" sz="2000" dirty="0">
                <a:solidFill>
                  <a:schemeClr val="tx1"/>
                </a:solidFill>
                <a:effectLst/>
                <a:ea typeface="Calibri" panose="020F0502020204030204" pitchFamily="34" charset="0"/>
                <a:cs typeface="Times New Roman" panose="02020603050405020304" pitchFamily="18" charset="0"/>
              </a:rPr>
              <a:t>Adam, as the original image-bearer is also listed as among those who will be saved, countering the view of Tatian (3.23.1-2).</a:t>
            </a:r>
          </a:p>
        </p:txBody>
      </p:sp>
      <p:cxnSp>
        <p:nvCxnSpPr>
          <p:cNvPr id="23" name="Straight Connector 22">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pic>
        <p:nvPicPr>
          <p:cNvPr id="6" name="Picture 5">
            <a:extLst>
              <a:ext uri="{FF2B5EF4-FFF2-40B4-BE49-F238E27FC236}">
                <a16:creationId xmlns:a16="http://schemas.microsoft.com/office/drawing/2014/main" id="{0B5C3CF2-BDFF-E6D1-09DC-FDBACED8A459}"/>
              </a:ext>
            </a:extLst>
          </p:cNvPr>
          <p:cNvPicPr>
            <a:picLocks noChangeAspect="1"/>
          </p:cNvPicPr>
          <p:nvPr/>
        </p:nvPicPr>
        <p:blipFill>
          <a:blip r:embed="rId3"/>
          <a:stretch>
            <a:fillRect/>
          </a:stretch>
        </p:blipFill>
        <p:spPr>
          <a:xfrm>
            <a:off x="7938496" y="1376606"/>
            <a:ext cx="3745078" cy="5087065"/>
          </a:xfrm>
          <a:prstGeom prst="rect">
            <a:avLst/>
          </a:prstGeom>
        </p:spPr>
      </p:pic>
    </p:spTree>
    <p:extLst>
      <p:ext uri="{BB962C8B-B14F-4D97-AF65-F5344CB8AC3E}">
        <p14:creationId xmlns:p14="http://schemas.microsoft.com/office/powerpoint/2010/main" val="23744090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43D584F-133F-D95E-F2A3-E405DCBDC23D}"/>
              </a:ext>
            </a:extLst>
          </p:cNvPr>
          <p:cNvPicPr>
            <a:picLocks noChangeAspect="1"/>
          </p:cNvPicPr>
          <p:nvPr/>
        </p:nvPicPr>
        <p:blipFill rotWithShape="1">
          <a:blip r:embed="rId2">
            <a:alphaModFix amt="33000"/>
          </a:blip>
          <a:srcRect t="7029" b="52893"/>
          <a:stretch/>
        </p:blipFill>
        <p:spPr>
          <a:xfrm>
            <a:off x="1" y="10"/>
            <a:ext cx="12191999" cy="6857990"/>
          </a:xfrm>
          <a:prstGeom prst="rect">
            <a:avLst/>
          </a:prstGeom>
        </p:spPr>
      </p:pic>
      <p:sp>
        <p:nvSpPr>
          <p:cNvPr id="2" name="Title 1">
            <a:extLst>
              <a:ext uri="{FF2B5EF4-FFF2-40B4-BE49-F238E27FC236}">
                <a16:creationId xmlns:a16="http://schemas.microsoft.com/office/drawing/2014/main" id="{A4075120-D9D0-DF34-4330-ADA00BD1ED86}"/>
              </a:ext>
            </a:extLst>
          </p:cNvPr>
          <p:cNvSpPr>
            <a:spLocks noGrp="1"/>
          </p:cNvSpPr>
          <p:nvPr>
            <p:ph type="ctrTitle"/>
          </p:nvPr>
        </p:nvSpPr>
        <p:spPr>
          <a:xfrm>
            <a:off x="523349" y="324068"/>
            <a:ext cx="11464656" cy="1355651"/>
          </a:xfrm>
        </p:spPr>
        <p:txBody>
          <a:bodyPr>
            <a:noAutofit/>
          </a:bodyPr>
          <a:lstStyle/>
          <a:p>
            <a:r>
              <a:rPr lang="en-GB" sz="5400" b="1" dirty="0"/>
              <a:t>Comparison to the Alexandrian School</a:t>
            </a:r>
          </a:p>
        </p:txBody>
      </p:sp>
      <p:sp>
        <p:nvSpPr>
          <p:cNvPr id="3" name="Subtitle 2">
            <a:extLst>
              <a:ext uri="{FF2B5EF4-FFF2-40B4-BE49-F238E27FC236}">
                <a16:creationId xmlns:a16="http://schemas.microsoft.com/office/drawing/2014/main" id="{C71FB3D1-3F3F-244D-B971-FF5A32FE1607}"/>
              </a:ext>
            </a:extLst>
          </p:cNvPr>
          <p:cNvSpPr>
            <a:spLocks noGrp="1"/>
          </p:cNvSpPr>
          <p:nvPr>
            <p:ph type="subTitle" idx="1"/>
          </p:nvPr>
        </p:nvSpPr>
        <p:spPr>
          <a:xfrm>
            <a:off x="994556" y="1251457"/>
            <a:ext cx="6080696" cy="4910803"/>
          </a:xfrm>
        </p:spPr>
        <p:txBody>
          <a:bodyPr>
            <a:noAutofit/>
          </a:bodyPr>
          <a:lstStyle/>
          <a:p>
            <a:pPr marL="342900" indent="-342900">
              <a:buFontTx/>
              <a:buChar char="-"/>
            </a:pPr>
            <a:r>
              <a:rPr lang="en-GB" sz="2400" dirty="0">
                <a:solidFill>
                  <a:schemeClr val="tx1"/>
                </a:solidFill>
                <a:effectLst/>
                <a:ea typeface="Calibri" panose="020F0502020204030204" pitchFamily="34" charset="0"/>
                <a:cs typeface="Times New Roman" panose="02020603050405020304" pitchFamily="18" charset="0"/>
              </a:rPr>
              <a:t>Agrees with Origen that Christ is the archetypal image (</a:t>
            </a:r>
            <a:r>
              <a:rPr lang="en-GB" sz="2400" i="1" dirty="0">
                <a:solidFill>
                  <a:schemeClr val="tx1"/>
                </a:solidFill>
                <a:effectLst/>
                <a:ea typeface="Calibri" panose="020F0502020204030204" pitchFamily="34" charset="0"/>
                <a:cs typeface="Times New Roman" panose="02020603050405020304" pitchFamily="18" charset="0"/>
              </a:rPr>
              <a:t>Adv. Her</a:t>
            </a:r>
            <a:r>
              <a:rPr lang="en-GB" sz="2400" dirty="0">
                <a:solidFill>
                  <a:schemeClr val="tx1"/>
                </a:solidFill>
                <a:effectLst/>
                <a:ea typeface="Calibri" panose="020F0502020204030204" pitchFamily="34" charset="0"/>
                <a:cs typeface="Times New Roman" panose="02020603050405020304" pitchFamily="18" charset="0"/>
              </a:rPr>
              <a:t>. 4.27.7; cf. Origen, </a:t>
            </a:r>
            <a:r>
              <a:rPr lang="en-GB" sz="2400" i="1" dirty="0">
                <a:solidFill>
                  <a:schemeClr val="tx1"/>
                </a:solidFill>
                <a:effectLst/>
                <a:ea typeface="Calibri" panose="020F0502020204030204" pitchFamily="34" charset="0"/>
                <a:cs typeface="Times New Roman" panose="02020603050405020304" pitchFamily="18" charset="0"/>
              </a:rPr>
              <a:t>Commentary on John </a:t>
            </a:r>
            <a:r>
              <a:rPr lang="en-GB" sz="2400" dirty="0">
                <a:solidFill>
                  <a:schemeClr val="tx1"/>
                </a:solidFill>
                <a:effectLst/>
                <a:ea typeface="Calibri" panose="020F0502020204030204" pitchFamily="34" charset="0"/>
                <a:cs typeface="Times New Roman" panose="02020603050405020304" pitchFamily="18" charset="0"/>
              </a:rPr>
              <a:t>2.2) and with the threefold division of Soul, Spirit and Body (</a:t>
            </a:r>
            <a:r>
              <a:rPr lang="en-GB" sz="2400" i="1" dirty="0">
                <a:solidFill>
                  <a:schemeClr val="tx1"/>
                </a:solidFill>
                <a:effectLst/>
                <a:ea typeface="Calibri" panose="020F0502020204030204" pitchFamily="34" charset="0"/>
                <a:cs typeface="Times New Roman" panose="02020603050405020304" pitchFamily="18" charset="0"/>
              </a:rPr>
              <a:t>Adv. Her</a:t>
            </a:r>
            <a:r>
              <a:rPr lang="en-GB" sz="2400" dirty="0">
                <a:solidFill>
                  <a:schemeClr val="tx1"/>
                </a:solidFill>
                <a:effectLst/>
                <a:ea typeface="Calibri" panose="020F0502020204030204" pitchFamily="34" charset="0"/>
                <a:cs typeface="Times New Roman" panose="02020603050405020304" pitchFamily="18" charset="0"/>
              </a:rPr>
              <a:t>. 5.6.1; Origen, </a:t>
            </a:r>
            <a:r>
              <a:rPr lang="en-GB" sz="2400" i="1" dirty="0">
                <a:solidFill>
                  <a:schemeClr val="tx1"/>
                </a:solidFill>
                <a:effectLst/>
                <a:ea typeface="Calibri" panose="020F0502020204030204" pitchFamily="34" charset="0"/>
                <a:cs typeface="Times New Roman" panose="02020603050405020304" pitchFamily="18" charset="0"/>
              </a:rPr>
              <a:t>On First Principles</a:t>
            </a:r>
            <a:r>
              <a:rPr lang="en-GB" sz="2400" dirty="0">
                <a:solidFill>
                  <a:schemeClr val="tx1"/>
                </a:solidFill>
                <a:effectLst/>
                <a:ea typeface="Calibri" panose="020F0502020204030204" pitchFamily="34" charset="0"/>
                <a:cs typeface="Times New Roman" panose="02020603050405020304" pitchFamily="18" charset="0"/>
              </a:rPr>
              <a:t>, 4.1.11). Disagrees with Origen’s denial of the body possessing the image (</a:t>
            </a:r>
            <a:r>
              <a:rPr lang="en-GB" sz="2400" i="1" dirty="0">
                <a:solidFill>
                  <a:schemeClr val="tx1"/>
                </a:solidFill>
                <a:effectLst/>
                <a:ea typeface="Calibri" panose="020F0502020204030204" pitchFamily="34" charset="0"/>
                <a:cs typeface="Times New Roman" panose="02020603050405020304" pitchFamily="18" charset="0"/>
              </a:rPr>
              <a:t>Adv. Her</a:t>
            </a:r>
            <a:r>
              <a:rPr lang="en-GB" sz="2400" dirty="0">
                <a:solidFill>
                  <a:schemeClr val="tx1"/>
                </a:solidFill>
                <a:effectLst/>
                <a:ea typeface="Calibri" panose="020F0502020204030204" pitchFamily="34" charset="0"/>
                <a:cs typeface="Times New Roman" panose="02020603050405020304" pitchFamily="18" charset="0"/>
              </a:rPr>
              <a:t>. 3.22.1; cf. </a:t>
            </a:r>
            <a:r>
              <a:rPr lang="en-GB" sz="2400" i="1" dirty="0">
                <a:solidFill>
                  <a:schemeClr val="tx1"/>
                </a:solidFill>
                <a:effectLst/>
                <a:ea typeface="Calibri" panose="020F0502020204030204" pitchFamily="34" charset="0"/>
                <a:cs typeface="Times New Roman" panose="02020603050405020304" pitchFamily="18" charset="0"/>
              </a:rPr>
              <a:t>de Prin</a:t>
            </a:r>
            <a:r>
              <a:rPr lang="en-GB" sz="2400" dirty="0">
                <a:solidFill>
                  <a:schemeClr val="tx1"/>
                </a:solidFill>
                <a:effectLst/>
                <a:ea typeface="Calibri" panose="020F0502020204030204" pitchFamily="34" charset="0"/>
                <a:cs typeface="Times New Roman" panose="02020603050405020304" pitchFamily="18" charset="0"/>
              </a:rPr>
              <a:t>. 4.4.10). See Martens, 2012, 95.</a:t>
            </a:r>
          </a:p>
          <a:p>
            <a:pPr marL="342900" indent="-342900">
              <a:buFontTx/>
              <a:buChar char="-"/>
            </a:pPr>
            <a:r>
              <a:rPr lang="en-GB" sz="2400" dirty="0">
                <a:solidFill>
                  <a:schemeClr val="tx1"/>
                </a:solidFill>
                <a:ea typeface="Calibri" panose="020F0502020204030204" pitchFamily="34" charset="0"/>
                <a:cs typeface="Times New Roman" panose="02020603050405020304" pitchFamily="18" charset="0"/>
              </a:rPr>
              <a:t>Cyril of Alexandria argued for the image and likeness to be viewed synonymously, in agreement with Irenaeus (Burghardt, 2009, 6-7, 101-02).</a:t>
            </a:r>
            <a:endParaRPr lang="en-GB" sz="2400" dirty="0">
              <a:solidFill>
                <a:schemeClr val="tx1"/>
              </a:solidFill>
              <a:effectLst/>
              <a:ea typeface="Calibri" panose="020F0502020204030204" pitchFamily="34" charset="0"/>
              <a:cs typeface="Times New Roman" panose="02020603050405020304" pitchFamily="18" charset="0"/>
            </a:endParaRPr>
          </a:p>
        </p:txBody>
      </p:sp>
      <p:cxnSp>
        <p:nvCxnSpPr>
          <p:cNvPr id="23" name="Straight Connector 22">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pic>
        <p:nvPicPr>
          <p:cNvPr id="1026" name="Picture 2" descr="Origen - Dialectic Spiritualism">
            <a:extLst>
              <a:ext uri="{FF2B5EF4-FFF2-40B4-BE49-F238E27FC236}">
                <a16:creationId xmlns:a16="http://schemas.microsoft.com/office/drawing/2014/main" id="{7D69EABC-495F-8DC3-4BB4-E815E88C92C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92" b="10762"/>
          <a:stretch/>
        </p:blipFill>
        <p:spPr bwMode="auto">
          <a:xfrm>
            <a:off x="7317485" y="1579448"/>
            <a:ext cx="4115563" cy="4488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13411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43D584F-133F-D95E-F2A3-E405DCBDC23D}"/>
              </a:ext>
            </a:extLst>
          </p:cNvPr>
          <p:cNvPicPr>
            <a:picLocks noChangeAspect="1"/>
          </p:cNvPicPr>
          <p:nvPr/>
        </p:nvPicPr>
        <p:blipFill rotWithShape="1">
          <a:blip r:embed="rId2">
            <a:alphaModFix amt="33000"/>
          </a:blip>
          <a:srcRect t="7029" b="52893"/>
          <a:stretch/>
        </p:blipFill>
        <p:spPr>
          <a:xfrm>
            <a:off x="1" y="10"/>
            <a:ext cx="12191999" cy="6857990"/>
          </a:xfrm>
          <a:prstGeom prst="rect">
            <a:avLst/>
          </a:prstGeom>
        </p:spPr>
      </p:pic>
      <p:sp>
        <p:nvSpPr>
          <p:cNvPr id="2" name="Title 1">
            <a:extLst>
              <a:ext uri="{FF2B5EF4-FFF2-40B4-BE49-F238E27FC236}">
                <a16:creationId xmlns:a16="http://schemas.microsoft.com/office/drawing/2014/main" id="{A4075120-D9D0-DF34-4330-ADA00BD1ED86}"/>
              </a:ext>
            </a:extLst>
          </p:cNvPr>
          <p:cNvSpPr>
            <a:spLocks noGrp="1"/>
          </p:cNvSpPr>
          <p:nvPr>
            <p:ph type="ctrTitle"/>
          </p:nvPr>
        </p:nvSpPr>
        <p:spPr>
          <a:xfrm>
            <a:off x="628607" y="197217"/>
            <a:ext cx="11464656" cy="1355651"/>
          </a:xfrm>
        </p:spPr>
        <p:txBody>
          <a:bodyPr>
            <a:noAutofit/>
          </a:bodyPr>
          <a:lstStyle/>
          <a:p>
            <a:r>
              <a:rPr lang="en-GB" b="1" dirty="0"/>
              <a:t>Conclusions</a:t>
            </a:r>
          </a:p>
        </p:txBody>
      </p:sp>
      <p:sp>
        <p:nvSpPr>
          <p:cNvPr id="3" name="Subtitle 2">
            <a:extLst>
              <a:ext uri="{FF2B5EF4-FFF2-40B4-BE49-F238E27FC236}">
                <a16:creationId xmlns:a16="http://schemas.microsoft.com/office/drawing/2014/main" id="{C71FB3D1-3F3F-244D-B971-FF5A32FE1607}"/>
              </a:ext>
            </a:extLst>
          </p:cNvPr>
          <p:cNvSpPr>
            <a:spLocks noGrp="1"/>
          </p:cNvSpPr>
          <p:nvPr>
            <p:ph type="subTitle" idx="1"/>
          </p:nvPr>
        </p:nvSpPr>
        <p:spPr>
          <a:xfrm>
            <a:off x="994555" y="1470118"/>
            <a:ext cx="10345991" cy="4910803"/>
          </a:xfrm>
        </p:spPr>
        <p:txBody>
          <a:bodyPr>
            <a:noAutofit/>
          </a:bodyPr>
          <a:lstStyle/>
          <a:p>
            <a:pPr marL="457200" indent="-457200">
              <a:buFont typeface="+mj-lt"/>
              <a:buAutoNum type="arabicPeriod"/>
            </a:pPr>
            <a:r>
              <a:rPr lang="en-GB" sz="2800" dirty="0">
                <a:solidFill>
                  <a:schemeClr val="tx1"/>
                </a:solidFill>
                <a:effectLst/>
                <a:ea typeface="Calibri" panose="020F0502020204030204" pitchFamily="34" charset="0"/>
                <a:cs typeface="Times New Roman" panose="02020603050405020304" pitchFamily="18" charset="0"/>
              </a:rPr>
              <a:t>Irenaeus did not operate under our modern exegetical methods; his assumptions about scripture derive from an ancient culture that viewed religious literature differently.</a:t>
            </a:r>
          </a:p>
          <a:p>
            <a:pPr marL="457200" indent="-457200">
              <a:buFont typeface="+mj-lt"/>
              <a:buAutoNum type="arabicPeriod"/>
            </a:pPr>
            <a:r>
              <a:rPr lang="en-GB" sz="2800" dirty="0">
                <a:solidFill>
                  <a:schemeClr val="tx1"/>
                </a:solidFill>
                <a:ea typeface="Calibri" panose="020F0502020204030204" pitchFamily="34" charset="0"/>
                <a:cs typeface="Times New Roman" panose="02020603050405020304" pitchFamily="18" charset="0"/>
              </a:rPr>
              <a:t>The Image itself is a divine copyright on humanity; a distinction is made between Soul and Spirit and there is a complex relationship between the Image and the “likeness.”</a:t>
            </a:r>
          </a:p>
          <a:p>
            <a:pPr marL="457200" indent="-457200">
              <a:buFont typeface="+mj-lt"/>
              <a:buAutoNum type="arabicPeriod"/>
            </a:pPr>
            <a:r>
              <a:rPr lang="en-GB" sz="2800" dirty="0">
                <a:solidFill>
                  <a:schemeClr val="tx1"/>
                </a:solidFill>
                <a:effectLst/>
                <a:ea typeface="Calibri" panose="020F0502020204030204" pitchFamily="34" charset="0"/>
                <a:cs typeface="Times New Roman" panose="02020603050405020304" pitchFamily="18" charset="0"/>
              </a:rPr>
              <a:t>Irenaeus’ view of the Image won the day in the early theological battlefield and continues to inform Christian views today.</a:t>
            </a:r>
          </a:p>
        </p:txBody>
      </p:sp>
      <p:cxnSp>
        <p:nvCxnSpPr>
          <p:cNvPr id="23" name="Straight Connector 22">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104034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43D584F-133F-D95E-F2A3-E405DCBDC23D}"/>
              </a:ext>
            </a:extLst>
          </p:cNvPr>
          <p:cNvPicPr>
            <a:picLocks noChangeAspect="1"/>
          </p:cNvPicPr>
          <p:nvPr/>
        </p:nvPicPr>
        <p:blipFill rotWithShape="1">
          <a:blip r:embed="rId2">
            <a:alphaModFix amt="33000"/>
          </a:blip>
          <a:srcRect t="7029" b="52893"/>
          <a:stretch/>
        </p:blipFill>
        <p:spPr>
          <a:xfrm>
            <a:off x="1" y="10"/>
            <a:ext cx="12191999" cy="6857990"/>
          </a:xfrm>
          <a:prstGeom prst="rect">
            <a:avLst/>
          </a:prstGeom>
        </p:spPr>
      </p:pic>
      <p:sp>
        <p:nvSpPr>
          <p:cNvPr id="2" name="Title 1">
            <a:extLst>
              <a:ext uri="{FF2B5EF4-FFF2-40B4-BE49-F238E27FC236}">
                <a16:creationId xmlns:a16="http://schemas.microsoft.com/office/drawing/2014/main" id="{A4075120-D9D0-DF34-4330-ADA00BD1ED86}"/>
              </a:ext>
            </a:extLst>
          </p:cNvPr>
          <p:cNvSpPr>
            <a:spLocks noGrp="1"/>
          </p:cNvSpPr>
          <p:nvPr>
            <p:ph type="ctrTitle"/>
          </p:nvPr>
        </p:nvSpPr>
        <p:spPr>
          <a:xfrm>
            <a:off x="492118" y="111904"/>
            <a:ext cx="10699339" cy="1355651"/>
          </a:xfrm>
        </p:spPr>
        <p:txBody>
          <a:bodyPr>
            <a:normAutofit/>
          </a:bodyPr>
          <a:lstStyle/>
          <a:p>
            <a:r>
              <a:rPr lang="en-GB" b="1" dirty="0"/>
              <a:t>Bibliography</a:t>
            </a:r>
          </a:p>
        </p:txBody>
      </p:sp>
      <p:sp>
        <p:nvSpPr>
          <p:cNvPr id="3" name="Subtitle 2">
            <a:extLst>
              <a:ext uri="{FF2B5EF4-FFF2-40B4-BE49-F238E27FC236}">
                <a16:creationId xmlns:a16="http://schemas.microsoft.com/office/drawing/2014/main" id="{C71FB3D1-3F3F-244D-B971-FF5A32FE1607}"/>
              </a:ext>
            </a:extLst>
          </p:cNvPr>
          <p:cNvSpPr>
            <a:spLocks noGrp="1"/>
          </p:cNvSpPr>
          <p:nvPr>
            <p:ph type="subTitle" idx="1"/>
          </p:nvPr>
        </p:nvSpPr>
        <p:spPr>
          <a:xfrm>
            <a:off x="1055601" y="1251456"/>
            <a:ext cx="10377447" cy="4910803"/>
          </a:xfrm>
        </p:spPr>
        <p:txBody>
          <a:bodyPr>
            <a:noAutofit/>
          </a:bodyPr>
          <a:lstStyle/>
          <a:p>
            <a:r>
              <a:rPr lang="en-GB" sz="2000" b="1" dirty="0">
                <a:solidFill>
                  <a:schemeClr val="tx1"/>
                </a:solidFill>
                <a:ea typeface="Calibri" panose="020F0502020204030204" pitchFamily="34" charset="0"/>
                <a:cs typeface="Times New Roman" panose="02020603050405020304" pitchFamily="18" charset="0"/>
              </a:rPr>
              <a:t>Secondary Sources</a:t>
            </a:r>
          </a:p>
          <a:p>
            <a:pPr marL="342900" indent="-342900">
              <a:buFontTx/>
              <a:buChar char="-"/>
            </a:pPr>
            <a:r>
              <a:rPr lang="en-GB" sz="2000" dirty="0">
                <a:solidFill>
                  <a:schemeClr val="tx1"/>
                </a:solidFill>
                <a:effectLst/>
                <a:ea typeface="Calibri" panose="020F0502020204030204" pitchFamily="34" charset="0"/>
                <a:cs typeface="Times New Roman" panose="02020603050405020304" pitchFamily="18" charset="0"/>
              </a:rPr>
              <a:t>Behr, J. </a:t>
            </a:r>
            <a:r>
              <a:rPr lang="en-GB" sz="2000" i="1" dirty="0">
                <a:solidFill>
                  <a:schemeClr val="tx1"/>
                </a:solidFill>
                <a:effectLst/>
                <a:ea typeface="Calibri" panose="020F0502020204030204" pitchFamily="34" charset="0"/>
                <a:cs typeface="Times New Roman" panose="02020603050405020304" pitchFamily="18" charset="0"/>
              </a:rPr>
              <a:t>Irenaeus of Lyons: Identifying Christianity. </a:t>
            </a:r>
            <a:r>
              <a:rPr lang="en-GB" sz="2000" dirty="0">
                <a:solidFill>
                  <a:schemeClr val="tx1"/>
                </a:solidFill>
                <a:effectLst/>
                <a:ea typeface="Calibri" panose="020F0502020204030204" pitchFamily="34" charset="0"/>
                <a:cs typeface="Times New Roman" panose="02020603050405020304" pitchFamily="18" charset="0"/>
              </a:rPr>
              <a:t>GB: Oxford University </a:t>
            </a:r>
            <a:r>
              <a:rPr lang="en-GB" sz="2000" dirty="0">
                <a:solidFill>
                  <a:schemeClr val="tx1"/>
                </a:solidFill>
                <a:ea typeface="Calibri" panose="020F0502020204030204" pitchFamily="34" charset="0"/>
                <a:cs typeface="Times New Roman" panose="02020603050405020304" pitchFamily="18" charset="0"/>
              </a:rPr>
              <a:t>Press. 2013. </a:t>
            </a:r>
            <a:endParaRPr lang="en-GB" sz="2000" dirty="0">
              <a:solidFill>
                <a:schemeClr val="tx1"/>
              </a:solidFill>
              <a:effectLst/>
              <a:ea typeface="Calibri" panose="020F0502020204030204" pitchFamily="34" charset="0"/>
              <a:cs typeface="Times New Roman" panose="02020603050405020304" pitchFamily="18" charset="0"/>
            </a:endParaRPr>
          </a:p>
          <a:p>
            <a:pPr marL="342900" indent="-342900">
              <a:buFontTx/>
              <a:buChar char="-"/>
            </a:pPr>
            <a:r>
              <a:rPr lang="en-GB" sz="2000" dirty="0">
                <a:solidFill>
                  <a:schemeClr val="tx1"/>
                </a:solidFill>
                <a:effectLst/>
                <a:ea typeface="Calibri" panose="020F0502020204030204" pitchFamily="34" charset="0"/>
                <a:cs typeface="Times New Roman" panose="02020603050405020304" pitchFamily="18" charset="0"/>
              </a:rPr>
              <a:t>Burghardt, W. J. </a:t>
            </a:r>
            <a:r>
              <a:rPr lang="en-GB" sz="2000" b="0" i="1" dirty="0">
                <a:solidFill>
                  <a:schemeClr val="tx1"/>
                </a:solidFill>
                <a:effectLst/>
              </a:rPr>
              <a:t>The Image of God in Man According to Cyril of Alexandria</a:t>
            </a:r>
            <a:r>
              <a:rPr lang="en-GB" sz="2000" b="0" dirty="0">
                <a:solidFill>
                  <a:schemeClr val="tx1"/>
                </a:solidFill>
                <a:effectLst/>
              </a:rPr>
              <a:t>. Eugene: Wipf and Stock, </a:t>
            </a:r>
            <a:r>
              <a:rPr lang="en-GB" sz="2000" dirty="0">
                <a:solidFill>
                  <a:schemeClr val="tx1"/>
                </a:solidFill>
                <a:ea typeface="Calibri" panose="020F0502020204030204" pitchFamily="34" charset="0"/>
                <a:cs typeface="Times New Roman" panose="02020603050405020304" pitchFamily="18" charset="0"/>
              </a:rPr>
              <a:t>2009</a:t>
            </a:r>
            <a:r>
              <a:rPr lang="en-GB" sz="2000" b="0" dirty="0">
                <a:solidFill>
                  <a:schemeClr val="tx1"/>
                </a:solidFill>
                <a:effectLst/>
              </a:rPr>
              <a:t>.</a:t>
            </a:r>
            <a:endParaRPr lang="en-GB" sz="2000" i="1" dirty="0">
              <a:solidFill>
                <a:schemeClr val="tx1"/>
              </a:solidFill>
              <a:effectLst/>
              <a:ea typeface="Calibri" panose="020F0502020204030204" pitchFamily="34" charset="0"/>
              <a:cs typeface="Times New Roman" panose="02020603050405020304" pitchFamily="18" charset="0"/>
            </a:endParaRPr>
          </a:p>
          <a:p>
            <a:pPr marL="342900" indent="-342900">
              <a:buFontTx/>
              <a:buChar char="-"/>
            </a:pPr>
            <a:r>
              <a:rPr lang="en-GB" sz="2000" dirty="0" err="1">
                <a:solidFill>
                  <a:schemeClr val="tx1"/>
                </a:solidFill>
                <a:effectLst/>
                <a:ea typeface="Calibri" panose="020F0502020204030204" pitchFamily="34" charset="0"/>
                <a:cs typeface="Times New Roman" panose="02020603050405020304" pitchFamily="18" charset="0"/>
              </a:rPr>
              <a:t>Bushur</a:t>
            </a:r>
            <a:r>
              <a:rPr lang="en-GB" sz="2000" dirty="0">
                <a:solidFill>
                  <a:schemeClr val="tx1"/>
                </a:solidFill>
                <a:effectLst/>
                <a:ea typeface="Calibri" panose="020F0502020204030204" pitchFamily="34" charset="0"/>
                <a:cs typeface="Times New Roman" panose="02020603050405020304" pitchFamily="18" charset="0"/>
              </a:rPr>
              <a:t>, J. </a:t>
            </a:r>
            <a:r>
              <a:rPr lang="en-GB" sz="2000" i="1" dirty="0">
                <a:solidFill>
                  <a:schemeClr val="tx1"/>
                </a:solidFill>
                <a:effectLst/>
                <a:ea typeface="Calibri" panose="020F0502020204030204" pitchFamily="34" charset="0"/>
                <a:cs typeface="Times New Roman" panose="02020603050405020304" pitchFamily="18" charset="0"/>
              </a:rPr>
              <a:t>Irenaeus of Lyons and the Mosaic of Christ: Preaching Scripture in the Era of Martyrdom</a:t>
            </a:r>
            <a:r>
              <a:rPr lang="en-GB" sz="2000" dirty="0">
                <a:solidFill>
                  <a:schemeClr val="tx1"/>
                </a:solidFill>
                <a:effectLst/>
                <a:ea typeface="Calibri" panose="020F0502020204030204" pitchFamily="34" charset="0"/>
                <a:cs typeface="Times New Roman" panose="02020603050405020304" pitchFamily="18" charset="0"/>
              </a:rPr>
              <a:t>. London/New York: </a:t>
            </a:r>
            <a:r>
              <a:rPr lang="en-GB" sz="2000" dirty="0">
                <a:solidFill>
                  <a:schemeClr val="tx1"/>
                </a:solidFill>
                <a:ea typeface="Calibri" panose="020F0502020204030204" pitchFamily="34" charset="0"/>
                <a:cs typeface="Times New Roman" panose="02020603050405020304" pitchFamily="18" charset="0"/>
              </a:rPr>
              <a:t>Routledge, 2017.</a:t>
            </a:r>
            <a:endParaRPr lang="en-GB" sz="2000" dirty="0">
              <a:solidFill>
                <a:schemeClr val="tx1"/>
              </a:solidFill>
              <a:effectLst/>
              <a:ea typeface="Calibri" panose="020F0502020204030204" pitchFamily="34" charset="0"/>
              <a:cs typeface="Times New Roman" panose="02020603050405020304" pitchFamily="18" charset="0"/>
            </a:endParaRPr>
          </a:p>
          <a:p>
            <a:pPr marL="342900" indent="-342900">
              <a:buFontTx/>
              <a:buChar char="-"/>
            </a:pPr>
            <a:r>
              <a:rPr lang="en-GB" sz="2000" i="0" dirty="0">
                <a:solidFill>
                  <a:schemeClr val="tx1"/>
                </a:solidFill>
                <a:effectLst/>
              </a:rPr>
              <a:t>H</a:t>
            </a:r>
            <a:r>
              <a:rPr lang="en-GB" sz="2000" dirty="0">
                <a:solidFill>
                  <a:schemeClr val="tx1"/>
                </a:solidFill>
              </a:rPr>
              <a:t>olsinger-Friesen, T. </a:t>
            </a:r>
            <a:r>
              <a:rPr lang="en-GB" sz="2000" i="1" dirty="0">
                <a:solidFill>
                  <a:schemeClr val="tx1"/>
                </a:solidFill>
                <a:effectLst/>
              </a:rPr>
              <a:t>Irenaeus and Genesis: A Study of Competition in Early Christian Hermeneutics, Journal of Theological Interpretation Supplement 1. </a:t>
            </a:r>
            <a:r>
              <a:rPr lang="en-GB" sz="2000" dirty="0">
                <a:solidFill>
                  <a:schemeClr val="tx1"/>
                </a:solidFill>
                <a:effectLst/>
              </a:rPr>
              <a:t>Winona Lake: </a:t>
            </a:r>
            <a:r>
              <a:rPr lang="en-GB" sz="2000" dirty="0" err="1">
                <a:solidFill>
                  <a:schemeClr val="tx1"/>
                </a:solidFill>
                <a:effectLst/>
              </a:rPr>
              <a:t>Eisenbrauns</a:t>
            </a:r>
            <a:r>
              <a:rPr lang="en-GB" sz="2000" dirty="0">
                <a:solidFill>
                  <a:schemeClr val="tx1"/>
                </a:solidFill>
                <a:effectLst/>
              </a:rPr>
              <a:t>, </a:t>
            </a:r>
            <a:r>
              <a:rPr lang="en-GB" sz="2000" dirty="0">
                <a:solidFill>
                  <a:schemeClr val="tx1"/>
                </a:solidFill>
              </a:rPr>
              <a:t>2009</a:t>
            </a:r>
            <a:r>
              <a:rPr lang="en-GB" sz="2000" dirty="0">
                <a:solidFill>
                  <a:schemeClr val="tx1"/>
                </a:solidFill>
                <a:effectLst/>
              </a:rPr>
              <a:t>.</a:t>
            </a:r>
          </a:p>
          <a:p>
            <a:pPr marL="342900" indent="-342900">
              <a:buFontTx/>
              <a:buChar char="-"/>
            </a:pPr>
            <a:r>
              <a:rPr lang="en-GB" sz="2000" dirty="0">
                <a:solidFill>
                  <a:schemeClr val="tx1"/>
                </a:solidFill>
              </a:rPr>
              <a:t>Martens, P. W. </a:t>
            </a:r>
            <a:r>
              <a:rPr lang="en-GB" sz="2000" i="1" dirty="0">
                <a:solidFill>
                  <a:schemeClr val="tx1"/>
                </a:solidFill>
              </a:rPr>
              <a:t>Origen and Scripture: The Contours of the Exegetical Life</a:t>
            </a:r>
            <a:r>
              <a:rPr lang="en-GB" sz="2000" dirty="0">
                <a:solidFill>
                  <a:schemeClr val="tx1"/>
                </a:solidFill>
              </a:rPr>
              <a:t>. New York: Oxford University Press, 2012.</a:t>
            </a:r>
            <a:r>
              <a:rPr lang="en-GB" sz="2000" i="1" dirty="0">
                <a:solidFill>
                  <a:schemeClr val="tx1"/>
                </a:solidFill>
              </a:rPr>
              <a:t> </a:t>
            </a:r>
            <a:endParaRPr lang="en-GB" sz="2000" dirty="0">
              <a:solidFill>
                <a:schemeClr val="tx1"/>
              </a:solidFill>
              <a:effectLst/>
            </a:endParaRPr>
          </a:p>
          <a:p>
            <a:pPr marL="342900" indent="-342900">
              <a:buFontTx/>
              <a:buChar char="-"/>
            </a:pPr>
            <a:r>
              <a:rPr lang="en-GB" sz="2000" dirty="0">
                <a:solidFill>
                  <a:schemeClr val="tx1"/>
                </a:solidFill>
              </a:rPr>
              <a:t>Presley, S. O. </a:t>
            </a:r>
            <a:r>
              <a:rPr lang="en-GB" sz="2000" b="0" i="1" dirty="0">
                <a:solidFill>
                  <a:schemeClr val="tx1"/>
                </a:solidFill>
                <a:effectLst/>
              </a:rPr>
              <a:t>The Intertextual Reception of Genesis 1-3 in Irenaeus of Lyons</a:t>
            </a:r>
            <a:r>
              <a:rPr lang="en-GB" sz="2000" b="0" i="0" dirty="0">
                <a:solidFill>
                  <a:schemeClr val="tx1"/>
                </a:solidFill>
                <a:effectLst/>
              </a:rPr>
              <a:t>. Leiden: Brill, </a:t>
            </a:r>
            <a:r>
              <a:rPr lang="en-GB" sz="2000" dirty="0">
                <a:solidFill>
                  <a:schemeClr val="tx1"/>
                </a:solidFill>
              </a:rPr>
              <a:t>2015). </a:t>
            </a:r>
            <a:endParaRPr lang="en-GB" sz="2000" b="0" i="0" dirty="0">
              <a:solidFill>
                <a:schemeClr val="tx1"/>
              </a:solidFill>
              <a:effectLst/>
            </a:endParaRPr>
          </a:p>
          <a:p>
            <a:pPr marL="342900" indent="-342900">
              <a:buFontTx/>
              <a:buChar char="-"/>
            </a:pPr>
            <a:r>
              <a:rPr lang="en-GB" sz="2000" dirty="0">
                <a:solidFill>
                  <a:schemeClr val="tx1"/>
                </a:solidFill>
              </a:rPr>
              <a:t>Steenberg, M. C. </a:t>
            </a:r>
            <a:r>
              <a:rPr lang="en-GB" sz="2000" i="1" dirty="0">
                <a:solidFill>
                  <a:schemeClr val="tx1"/>
                </a:solidFill>
              </a:rPr>
              <a:t>Irenaeus on Creation: The Cosmic Christ and the Saga of Redemption</a:t>
            </a:r>
            <a:r>
              <a:rPr lang="en-GB" sz="2000" dirty="0">
                <a:solidFill>
                  <a:schemeClr val="tx1"/>
                </a:solidFill>
              </a:rPr>
              <a:t>. Leiden: Brill, 2008.</a:t>
            </a:r>
            <a:endParaRPr lang="en-GB" sz="2000" b="0" i="0" dirty="0">
              <a:solidFill>
                <a:schemeClr val="tx1"/>
              </a:solidFill>
              <a:effectLst/>
            </a:endParaRPr>
          </a:p>
          <a:p>
            <a:pPr marL="342900" indent="-342900">
              <a:buFontTx/>
              <a:buChar char="-"/>
            </a:pPr>
            <a:endParaRPr lang="en-GB" sz="2000" b="0" i="0" dirty="0">
              <a:solidFill>
                <a:schemeClr val="tx1"/>
              </a:solidFill>
              <a:effectLst/>
            </a:endParaRPr>
          </a:p>
          <a:p>
            <a:pPr marL="342900" indent="-342900">
              <a:buFontTx/>
              <a:buChar char="-"/>
            </a:pPr>
            <a:endParaRPr lang="en-GB" sz="2000" dirty="0">
              <a:solidFill>
                <a:schemeClr val="tx1"/>
              </a:solidFill>
              <a:effectLst/>
            </a:endParaRPr>
          </a:p>
        </p:txBody>
      </p:sp>
      <p:cxnSp>
        <p:nvCxnSpPr>
          <p:cNvPr id="23" name="Straight Connector 22">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4" name="TextBox 3">
            <a:extLst>
              <a:ext uri="{FF2B5EF4-FFF2-40B4-BE49-F238E27FC236}">
                <a16:creationId xmlns:a16="http://schemas.microsoft.com/office/drawing/2014/main" id="{45CEB8FB-56B9-9130-D297-35D054B01879}"/>
              </a:ext>
            </a:extLst>
          </p:cNvPr>
          <p:cNvSpPr txBox="1"/>
          <p:nvPr/>
        </p:nvSpPr>
        <p:spPr>
          <a:xfrm>
            <a:off x="6157016" y="229429"/>
            <a:ext cx="5331089" cy="1323439"/>
          </a:xfrm>
          <a:prstGeom prst="rect">
            <a:avLst/>
          </a:prstGeom>
          <a:noFill/>
          <a:ln>
            <a:solidFill>
              <a:schemeClr val="tx1"/>
            </a:solidFill>
          </a:ln>
        </p:spPr>
        <p:txBody>
          <a:bodyPr wrap="square" rtlCol="0">
            <a:spAutoFit/>
          </a:bodyPr>
          <a:lstStyle/>
          <a:p>
            <a:r>
              <a:rPr lang="en-GB" sz="2000" b="1" dirty="0">
                <a:solidFill>
                  <a:schemeClr val="tx1"/>
                </a:solidFill>
                <a:effectLst/>
                <a:ea typeface="Calibri" panose="020F0502020204030204" pitchFamily="34" charset="0"/>
                <a:cs typeface="Times New Roman" panose="02020603050405020304" pitchFamily="18" charset="0"/>
              </a:rPr>
              <a:t>Primary Sources</a:t>
            </a:r>
          </a:p>
          <a:p>
            <a:pPr marL="342900" indent="-342900">
              <a:buFontTx/>
              <a:buChar char="-"/>
            </a:pPr>
            <a:r>
              <a:rPr lang="en-GB" sz="2000" dirty="0">
                <a:solidFill>
                  <a:schemeClr val="tx1"/>
                </a:solidFill>
                <a:effectLst/>
                <a:ea typeface="Calibri" panose="020F0502020204030204" pitchFamily="34" charset="0"/>
                <a:cs typeface="Times New Roman" panose="02020603050405020304" pitchFamily="18" charset="0"/>
              </a:rPr>
              <a:t>Irenaeus, </a:t>
            </a:r>
            <a:r>
              <a:rPr lang="en-GB" sz="2000" i="1" dirty="0">
                <a:solidFill>
                  <a:schemeClr val="tx1"/>
                </a:solidFill>
                <a:effectLst/>
                <a:ea typeface="Calibri" panose="020F0502020204030204" pitchFamily="34" charset="0"/>
                <a:cs typeface="Times New Roman" panose="02020603050405020304" pitchFamily="18" charset="0"/>
              </a:rPr>
              <a:t>Against Heresies + </a:t>
            </a:r>
            <a:r>
              <a:rPr lang="en-GB" sz="2000" i="1" dirty="0" err="1">
                <a:solidFill>
                  <a:schemeClr val="tx1"/>
                </a:solidFill>
                <a:effectLst/>
                <a:ea typeface="Calibri" panose="020F0502020204030204" pitchFamily="34" charset="0"/>
                <a:cs typeface="Times New Roman" panose="02020603050405020304" pitchFamily="18" charset="0"/>
              </a:rPr>
              <a:t>Epideixis</a:t>
            </a:r>
            <a:r>
              <a:rPr lang="en-GB" sz="2000" i="1" dirty="0">
                <a:solidFill>
                  <a:schemeClr val="tx1"/>
                </a:solidFill>
                <a:effectLst/>
                <a:ea typeface="Calibri" panose="020F0502020204030204" pitchFamily="34" charset="0"/>
                <a:cs typeface="Times New Roman" panose="02020603050405020304" pitchFamily="18" charset="0"/>
              </a:rPr>
              <a:t>.</a:t>
            </a:r>
          </a:p>
          <a:p>
            <a:pPr marL="342900" indent="-342900">
              <a:buFontTx/>
              <a:buChar char="-"/>
            </a:pPr>
            <a:r>
              <a:rPr lang="en-GB" sz="2000" dirty="0">
                <a:solidFill>
                  <a:schemeClr val="tx1"/>
                </a:solidFill>
                <a:ea typeface="Calibri" panose="020F0502020204030204" pitchFamily="34" charset="0"/>
                <a:cs typeface="Times New Roman" panose="02020603050405020304" pitchFamily="18" charset="0"/>
              </a:rPr>
              <a:t>Origen, </a:t>
            </a:r>
            <a:r>
              <a:rPr lang="en-GB" sz="2000" i="1" dirty="0">
                <a:solidFill>
                  <a:schemeClr val="tx1"/>
                </a:solidFill>
                <a:ea typeface="Calibri" panose="020F0502020204030204" pitchFamily="34" charset="0"/>
                <a:cs typeface="Times New Roman" panose="02020603050405020304" pitchFamily="18" charset="0"/>
              </a:rPr>
              <a:t>On First Principles + </a:t>
            </a:r>
            <a:r>
              <a:rPr lang="en-GB" sz="2000" i="1" dirty="0">
                <a:solidFill>
                  <a:schemeClr val="tx1"/>
                </a:solidFill>
                <a:effectLst/>
                <a:ea typeface="Calibri" panose="020F0502020204030204" pitchFamily="34" charset="0"/>
                <a:cs typeface="Times New Roman" panose="02020603050405020304" pitchFamily="18" charset="0"/>
              </a:rPr>
              <a:t>Commentary on John.</a:t>
            </a:r>
          </a:p>
        </p:txBody>
      </p:sp>
    </p:spTree>
    <p:extLst>
      <p:ext uri="{BB962C8B-B14F-4D97-AF65-F5344CB8AC3E}">
        <p14:creationId xmlns:p14="http://schemas.microsoft.com/office/powerpoint/2010/main" val="3439830301"/>
      </p:ext>
    </p:extLst>
  </p:cSld>
  <p:clrMapOvr>
    <a:masterClrMapping/>
  </p:clrMapOvr>
</p:sld>
</file>

<file path=ppt/theme/theme1.xml><?xml version="1.0" encoding="utf-8"?>
<a:theme xmlns:a="http://schemas.openxmlformats.org/drawingml/2006/main" name="HeadlinesVTI">
  <a:themeElements>
    <a:clrScheme name="AnalogousFromRegularSeedLeftStep">
      <a:dk1>
        <a:srgbClr val="000000"/>
      </a:dk1>
      <a:lt1>
        <a:srgbClr val="FFFFFF"/>
      </a:lt1>
      <a:dk2>
        <a:srgbClr val="301B2D"/>
      </a:dk2>
      <a:lt2>
        <a:srgbClr val="F0F2F3"/>
      </a:lt2>
      <a:accent1>
        <a:srgbClr val="E78129"/>
      </a:accent1>
      <a:accent2>
        <a:srgbClr val="D52117"/>
      </a:accent2>
      <a:accent3>
        <a:srgbClr val="E7296F"/>
      </a:accent3>
      <a:accent4>
        <a:srgbClr val="D517AC"/>
      </a:accent4>
      <a:accent5>
        <a:srgbClr val="C129E7"/>
      </a:accent5>
      <a:accent6>
        <a:srgbClr val="621BD6"/>
      </a:accent6>
      <a:hlink>
        <a:srgbClr val="3F83BF"/>
      </a:hlink>
      <a:folHlink>
        <a:srgbClr val="7F7F7F"/>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docProps/app.xml><?xml version="1.0" encoding="utf-8"?>
<Properties xmlns="http://schemas.openxmlformats.org/officeDocument/2006/extended-properties" xmlns:vt="http://schemas.openxmlformats.org/officeDocument/2006/docPropsVTypes">
  <Template/>
  <TotalTime>529</TotalTime>
  <Words>1689</Words>
  <Application>Microsoft Office PowerPoint</Application>
  <PresentationFormat>Widescreen</PresentationFormat>
  <Paragraphs>63</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Avenir Next LT Pro</vt:lpstr>
      <vt:lpstr>Sitka Banner</vt:lpstr>
      <vt:lpstr>Times New Roman</vt:lpstr>
      <vt:lpstr>HeadlinesVTI</vt:lpstr>
      <vt:lpstr>Irenaeus on the Image</vt:lpstr>
      <vt:lpstr>Background Data</vt:lpstr>
      <vt:lpstr>Irenaeus’ Context</vt:lpstr>
      <vt:lpstr>Proof-Texting?</vt:lpstr>
      <vt:lpstr>Proof-Texting?</vt:lpstr>
      <vt:lpstr>Anthropology</vt:lpstr>
      <vt:lpstr>The Epistemological Rebuttal</vt:lpstr>
      <vt:lpstr>Other Uses of the Image</vt:lpstr>
      <vt:lpstr>Metaphysics and the Image</vt:lpstr>
      <vt:lpstr>Comparison to the Alexandrian School</vt:lpstr>
      <vt:lpstr>Conclusions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Irenaeus on the Image</dc:title>
  <dc:creator>Jacob Burbidge</dc:creator>
  <cp:lastModifiedBy>Jacob Burbidge</cp:lastModifiedBy>
  <cp:revision>1</cp:revision>
  <dcterms:created xsi:type="dcterms:W3CDTF">2023-08-18T20:49:17Z</dcterms:created>
  <dcterms:modified xsi:type="dcterms:W3CDTF">2023-08-24T16:06:12Z</dcterms:modified>
</cp:coreProperties>
</file>