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8"/>
  </p:notesMasterIdLst>
  <p:sldIdLst>
    <p:sldId id="289" r:id="rId2"/>
    <p:sldId id="256" r:id="rId3"/>
    <p:sldId id="290" r:id="rId4"/>
    <p:sldId id="257" r:id="rId5"/>
    <p:sldId id="258" r:id="rId6"/>
    <p:sldId id="259" r:id="rId7"/>
    <p:sldId id="263" r:id="rId8"/>
    <p:sldId id="262" r:id="rId9"/>
    <p:sldId id="292" r:id="rId10"/>
    <p:sldId id="285" r:id="rId11"/>
    <p:sldId id="265" r:id="rId12"/>
    <p:sldId id="284" r:id="rId13"/>
    <p:sldId id="267" r:id="rId14"/>
    <p:sldId id="281" r:id="rId15"/>
    <p:sldId id="291" r:id="rId16"/>
    <p:sldId id="268" r:id="rId17"/>
    <p:sldId id="271" r:id="rId18"/>
    <p:sldId id="273" r:id="rId19"/>
    <p:sldId id="274" r:id="rId20"/>
    <p:sldId id="275" r:id="rId21"/>
    <p:sldId id="277" r:id="rId22"/>
    <p:sldId id="278" r:id="rId23"/>
    <p:sldId id="286" r:id="rId24"/>
    <p:sldId id="287" r:id="rId25"/>
    <p:sldId id="288" r:id="rId26"/>
    <p:sldId id="279" r:id="rId27"/>
  </p:sldIdLst>
  <p:sldSz cx="9144000" cy="5143500" type="screen16x9"/>
  <p:notesSz cx="6858000" cy="9144000"/>
  <p:embeddedFontLst>
    <p:embeddedFont>
      <p:font typeface="Open Sans" panose="020B0606030504020204" pitchFamily="34" charset="0"/>
      <p:regular r:id="rId29"/>
      <p:bold r:id="rId30"/>
      <p:italic r:id="rId31"/>
      <p:boldItalic r:id="rId32"/>
    </p:embeddedFont>
    <p:embeddedFont>
      <p:font typeface="PT Sans Narrow" panose="020B0506020203020204" pitchFamily="34" charset="77"/>
      <p:regular r:id="rId33"/>
      <p:bold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C16"/>
    <a:srgbClr val="FFA8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35E73E-55B5-4293-9DFD-413EE92D95C3}" v="4" dt="2023-10-06T11:04:29.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62"/>
    <p:restoredTop sz="95794" autoAdjust="0"/>
  </p:normalViewPr>
  <p:slideViewPr>
    <p:cSldViewPr snapToGrid="0">
      <p:cViewPr varScale="1">
        <p:scale>
          <a:sx n="103" d="100"/>
          <a:sy n="103" d="100"/>
        </p:scale>
        <p:origin x="184" y="8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0072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4aeaef18cc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4aeaef18cc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mn-l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4aeaef18cc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4aeaef18cc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4aeaef18c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4aeaef18c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4aeaef18cc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4aeaef18cc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4aeaef18cc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4aeaef18cc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4aeaef18cc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4aeaef18cc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r>
              <a:rPr lang="en-US" sz="1800" b="0" i="0" u="none" strike="noStrike" dirty="0">
                <a:solidFill>
                  <a:srgbClr val="000000"/>
                </a:solidFill>
                <a:effectLst/>
                <a:latin typeface="Times New Roman" panose="02020603050405020304" pitchFamily="18" charset="0"/>
              </a:rPr>
              <a:t>.</a:t>
            </a:r>
            <a:endParaRPr lang="en-US" b="0" dirty="0">
              <a:effectLst/>
            </a:endParaRPr>
          </a:p>
        </p:txBody>
      </p:sp>
    </p:spTree>
    <p:extLst>
      <p:ext uri="{BB962C8B-B14F-4D97-AF65-F5344CB8AC3E}">
        <p14:creationId xmlns:p14="http://schemas.microsoft.com/office/powerpoint/2010/main" val="1840612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4aeaef18c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4aeaef18cc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4aeaef18cc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4aeaef18cc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spcBef>
                <a:spcPts val="0"/>
              </a:spcBef>
              <a:spcAft>
                <a:spcPts val="0"/>
              </a:spcAft>
              <a:buNone/>
            </a:pPr>
            <a:r>
              <a:rPr lang="en-US" sz="1800" b="0" i="0" u="none" strike="noStrike" dirty="0">
                <a:solidFill>
                  <a:srgbClr val="000000"/>
                </a:solidFill>
                <a:effectLst/>
                <a:latin typeface="Times New Roman" panose="02020603050405020304" pitchFamily="18" charset="0"/>
              </a:rPr>
              <a:t>.</a:t>
            </a:r>
            <a:endParaRPr lang="en-US" b="0" dirty="0">
              <a:effectLst/>
            </a:endParaRPr>
          </a:p>
        </p:txBody>
      </p:sp>
    </p:spTree>
    <p:extLst>
      <p:ext uri="{BB962C8B-B14F-4D97-AF65-F5344CB8AC3E}">
        <p14:creationId xmlns:p14="http://schemas.microsoft.com/office/powerpoint/2010/main" val="293820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4aeaef18cc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4aeaef18cc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 order to recruit college students for this study, the researchers will distribute fliers and emails on campus and post ads on social media sites that are popular among college students. All eligible participants will be fully informed of the study's objective and their rights before they are asked to participate. Student physical activity habits, motives, and challenges will be thoroughly explored as we gather data via interviews and surveys. This statistical method will shed light on what exactly influences students' levels of physical activity at universities in Birmingham. The study's findings will be more reliable and help further our knowledge of this crucial health problem if we adhere to a strict recruiting and sampling method.</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4aeaef18cc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4aeaef18cc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It is essential that we successfully recruit students from Trinity Saint David University in Birmingham to take part in our study on the prevalence of physical exercise among college students in the country. The number of participants goal for this study is 25 people. The study will do this by using a random stratified sample strategy to include participants located throughout the campus. Students between the ages of 18 and 30 are eligible to participate, but those with conditions that severely limit their ability to engage in physical exercise are not.</a:t>
            </a:r>
            <a:endParaRPr dirty="0"/>
          </a:p>
        </p:txBody>
      </p:sp>
    </p:spTree>
    <p:extLst>
      <p:ext uri="{BB962C8B-B14F-4D97-AF65-F5344CB8AC3E}">
        <p14:creationId xmlns:p14="http://schemas.microsoft.com/office/powerpoint/2010/main" val="676772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24aeaef18cc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24aeaef18cc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This research will primarily use a questionnaire to gather data, and the results will shed light on the levels of physical activity, causes for becoming more active, and obstacles faced by students at Trinity Saint David University in Birmingham. Many important topics will be covered in the survey's accompanying questionnaire.</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24aeaef18cc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24aeaef18cc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This research proposes a thorough and multidimensional method of data analysis. Descriptive statistics will be used to provide an overview of the most important variables, while in-depth analysis like correlation and regression will be used to probe causality. Common threads in qualitative feedback may be uncovered with the use of content analysis.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4aeaef18cc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24aeaef18cc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Security and confidentiality of user information have also been meticulously considered. The privacy of the respondents was respected, and their replies were kept secret.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4aeaef18cc_0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4aeaef18cc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Dissemination of findings takes into account ethical considerations. The researcher promises to provide results in an open and honest manner, without introducing any bias or alterations to the data.</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24aeaef18cc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24aeaef18cc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Findings from studies often influence laws, policies, and other governmental decrees. Researchers provide policymakers with the evidence they need to make sound, society-enhancing choices.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24aeaef18cc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24aeaef18cc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a:t>This Gantt </a:t>
            </a:r>
            <a:r>
              <a:rPr lang="en-IN" dirty="0"/>
              <a:t>chart </a:t>
            </a:r>
            <a:r>
              <a:rPr lang="en-IN"/>
              <a:t>is self-created.</a:t>
            </a: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24aeaef18cc_0_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24aeaef18cc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24aeaef18cc_0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24aeaef18cc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dirty="0"/>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4098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https://ijsret.com/wp-content/uploads/2022/03/IJSRET_V8_issue2_215.pdf" TargetMode="External"/><Relationship Id="rId2" Type="http://schemas.openxmlformats.org/officeDocument/2006/relationships/hyperlink" Target="https://www.ncbi.nlm.nih.gov/pmc/articles/PMC7737650/" TargetMode="External"/><Relationship Id="rId1" Type="http://schemas.openxmlformats.org/officeDocument/2006/relationships/slideLayout" Target="../slideLayouts/slideLayout10.xml"/><Relationship Id="rId4" Type="http://schemas.openxmlformats.org/officeDocument/2006/relationships/hyperlink" Target="https://www.sciencedirect.com/science/article/pii/S0012369220304621"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sciencedirect.com/science/article/pii/S2352827321000732" TargetMode="External"/><Relationship Id="rId2" Type="http://schemas.openxmlformats.org/officeDocument/2006/relationships/hyperlink" Target="https://www.sciencedirect.com/science/article/pii/S2405857221001212" TargetMode="External"/><Relationship Id="rId1" Type="http://schemas.openxmlformats.org/officeDocument/2006/relationships/slideLayout" Target="../slideLayouts/slideLayout10.xml"/><Relationship Id="rId5" Type="http://schemas.openxmlformats.org/officeDocument/2006/relationships/hyperlink" Target="https://www.questionpro.com/blog/wp-content/uploads/2018/03/PROBABILITY-SAMPLING.jpg" TargetMode="External"/><Relationship Id="rId4" Type="http://schemas.openxmlformats.org/officeDocument/2006/relationships/hyperlink" Target="https://ca.nvsu.edu.ph/e-library/books/gs/ruraldev/RD%20200/Rahman,%20et%20al..pdf"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0B7C75-5C3D-3E07-1A64-8128341C5A16}"/>
              </a:ext>
            </a:extLst>
          </p:cNvPr>
          <p:cNvPicPr/>
          <p:nvPr/>
        </p:nvPicPr>
        <p:blipFill>
          <a:blip r:embed="rId2"/>
          <a:stretch>
            <a:fillRect/>
          </a:stretch>
        </p:blipFill>
        <p:spPr>
          <a:xfrm>
            <a:off x="2095608" y="396814"/>
            <a:ext cx="4952783" cy="1523901"/>
          </a:xfrm>
          <a:prstGeom prst="rect">
            <a:avLst/>
          </a:prstGeom>
        </p:spPr>
      </p:pic>
      <p:sp>
        <p:nvSpPr>
          <p:cNvPr id="3" name="TextBox 2">
            <a:extLst>
              <a:ext uri="{FF2B5EF4-FFF2-40B4-BE49-F238E27FC236}">
                <a16:creationId xmlns:a16="http://schemas.microsoft.com/office/drawing/2014/main" id="{E18309FB-5FCB-089A-96D8-F6FE42BE8316}"/>
              </a:ext>
            </a:extLst>
          </p:cNvPr>
          <p:cNvSpPr txBox="1"/>
          <p:nvPr/>
        </p:nvSpPr>
        <p:spPr>
          <a:xfrm>
            <a:off x="2695701" y="2787934"/>
            <a:ext cx="3228769"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LECTURER : DR. AISHAT  T  BAKRE</a:t>
            </a:r>
          </a:p>
        </p:txBody>
      </p:sp>
      <p:sp>
        <p:nvSpPr>
          <p:cNvPr id="4" name="TextBox 3">
            <a:extLst>
              <a:ext uri="{FF2B5EF4-FFF2-40B4-BE49-F238E27FC236}">
                <a16:creationId xmlns:a16="http://schemas.microsoft.com/office/drawing/2014/main" id="{0AE82654-3D59-9470-3BBD-460A6AC7AE8C}"/>
              </a:ext>
            </a:extLst>
          </p:cNvPr>
          <p:cNvSpPr txBox="1"/>
          <p:nvPr/>
        </p:nvSpPr>
        <p:spPr>
          <a:xfrm>
            <a:off x="2008010" y="3119504"/>
            <a:ext cx="4240263"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MODULE NAME: PRACTICE BASED RESEARCH</a:t>
            </a:r>
          </a:p>
        </p:txBody>
      </p:sp>
      <p:sp>
        <p:nvSpPr>
          <p:cNvPr id="5" name="TextBox 4">
            <a:extLst>
              <a:ext uri="{FF2B5EF4-FFF2-40B4-BE49-F238E27FC236}">
                <a16:creationId xmlns:a16="http://schemas.microsoft.com/office/drawing/2014/main" id="{C1E44BA9-C816-B3CC-C786-B98CA8010CFA}"/>
              </a:ext>
            </a:extLst>
          </p:cNvPr>
          <p:cNvSpPr txBox="1"/>
          <p:nvPr/>
        </p:nvSpPr>
        <p:spPr>
          <a:xfrm>
            <a:off x="2829549" y="3504288"/>
            <a:ext cx="254749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MODULE CODE:  LCHS7001</a:t>
            </a:r>
          </a:p>
        </p:txBody>
      </p:sp>
      <p:sp>
        <p:nvSpPr>
          <p:cNvPr id="6" name="TextBox 5">
            <a:extLst>
              <a:ext uri="{FF2B5EF4-FFF2-40B4-BE49-F238E27FC236}">
                <a16:creationId xmlns:a16="http://schemas.microsoft.com/office/drawing/2014/main" id="{A6408DF7-C349-DDC7-1414-536F602F6B9D}"/>
              </a:ext>
            </a:extLst>
          </p:cNvPr>
          <p:cNvSpPr txBox="1"/>
          <p:nvPr/>
        </p:nvSpPr>
        <p:spPr>
          <a:xfrm>
            <a:off x="2543412" y="3857325"/>
            <a:ext cx="3119765"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STUDENT NAME: AMEENA SHIRIN</a:t>
            </a:r>
            <a:endParaRPr lang="en-US" dirty="0"/>
          </a:p>
        </p:txBody>
      </p:sp>
      <p:sp>
        <p:nvSpPr>
          <p:cNvPr id="7" name="TextBox 6">
            <a:extLst>
              <a:ext uri="{FF2B5EF4-FFF2-40B4-BE49-F238E27FC236}">
                <a16:creationId xmlns:a16="http://schemas.microsoft.com/office/drawing/2014/main" id="{299EDCD8-1478-D70C-E373-C898696F2AD0}"/>
              </a:ext>
            </a:extLst>
          </p:cNvPr>
          <p:cNvSpPr txBox="1"/>
          <p:nvPr/>
        </p:nvSpPr>
        <p:spPr>
          <a:xfrm>
            <a:off x="3049960" y="4210362"/>
            <a:ext cx="2106667"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STUDENT ID : 2242240</a:t>
            </a:r>
          </a:p>
        </p:txBody>
      </p:sp>
      <p:sp>
        <p:nvSpPr>
          <p:cNvPr id="8" name="TextBox 7">
            <a:extLst>
              <a:ext uri="{FF2B5EF4-FFF2-40B4-BE49-F238E27FC236}">
                <a16:creationId xmlns:a16="http://schemas.microsoft.com/office/drawing/2014/main" id="{DB5B0557-5870-513C-5161-9A1E99B029EE}"/>
              </a:ext>
            </a:extLst>
          </p:cNvPr>
          <p:cNvSpPr txBox="1"/>
          <p:nvPr/>
        </p:nvSpPr>
        <p:spPr>
          <a:xfrm>
            <a:off x="891343" y="2263973"/>
            <a:ext cx="7447873" cy="307777"/>
          </a:xfrm>
          <a:prstGeom prst="rect">
            <a:avLst/>
          </a:prstGeom>
          <a:noFill/>
        </p:spPr>
        <p:txBody>
          <a:bodyPr wrap="none" rtlCol="0">
            <a:spAutoFit/>
          </a:bodyPr>
          <a:lstStyle/>
          <a:p>
            <a:r>
              <a:rPr lang="en-US" b="1" dirty="0">
                <a:solidFill>
                  <a:schemeClr val="bg2">
                    <a:lumMod val="50000"/>
                  </a:schemeClr>
                </a:solidFill>
              </a:rPr>
              <a:t>PREVALANCE OF PHYSICAL ACTIVITY AMONG STUDENTS OF PUBLIC UNIVERSITY</a:t>
            </a:r>
          </a:p>
        </p:txBody>
      </p:sp>
    </p:spTree>
    <p:extLst>
      <p:ext uri="{BB962C8B-B14F-4D97-AF65-F5344CB8AC3E}">
        <p14:creationId xmlns:p14="http://schemas.microsoft.com/office/powerpoint/2010/main" val="1587482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a:off x="465513" y="1544129"/>
            <a:ext cx="8212974" cy="17956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4000" u="sng" dirty="0">
                <a:latin typeface="Arial" panose="020B0604020202020204" pitchFamily="34" charset="0"/>
                <a:cs typeface="Arial" panose="020B0604020202020204" pitchFamily="34" charset="0"/>
              </a:rPr>
              <a:t>PREVALENCE OF PHYSICAL ACTIVITY AMONG STUDENTS IN PUBLIC UNIVERSITY</a:t>
            </a:r>
          </a:p>
        </p:txBody>
      </p:sp>
    </p:spTree>
    <p:extLst>
      <p:ext uri="{BB962C8B-B14F-4D97-AF65-F5344CB8AC3E}">
        <p14:creationId xmlns:p14="http://schemas.microsoft.com/office/powerpoint/2010/main" val="2019629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590EF0-E71C-601F-5A96-6242543799DB}"/>
              </a:ext>
            </a:extLst>
          </p:cNvPr>
          <p:cNvSpPr txBox="1"/>
          <p:nvPr/>
        </p:nvSpPr>
        <p:spPr>
          <a:xfrm>
            <a:off x="906011" y="260059"/>
            <a:ext cx="3329758" cy="584775"/>
          </a:xfrm>
          <a:prstGeom prst="rect">
            <a:avLst/>
          </a:prstGeom>
          <a:noFill/>
        </p:spPr>
        <p:txBody>
          <a:bodyPr wrap="none" rtlCol="0">
            <a:spAutoFit/>
          </a:bodyPr>
          <a:lstStyle/>
          <a:p>
            <a:r>
              <a:rPr lang="en-US" sz="3200" dirty="0">
                <a:solidFill>
                  <a:srgbClr val="FF6C16"/>
                </a:solidFill>
              </a:rPr>
              <a:t>INTRODUCTION</a:t>
            </a:r>
          </a:p>
        </p:txBody>
      </p:sp>
      <p:sp>
        <p:nvSpPr>
          <p:cNvPr id="3" name="TextBox 2">
            <a:extLst>
              <a:ext uri="{FF2B5EF4-FFF2-40B4-BE49-F238E27FC236}">
                <a16:creationId xmlns:a16="http://schemas.microsoft.com/office/drawing/2014/main" id="{EDCE4942-C0DC-BD94-B3CE-870738F52959}"/>
              </a:ext>
            </a:extLst>
          </p:cNvPr>
          <p:cNvSpPr txBox="1"/>
          <p:nvPr/>
        </p:nvSpPr>
        <p:spPr>
          <a:xfrm>
            <a:off x="565204" y="953070"/>
            <a:ext cx="8013592" cy="360720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Physical activity is a fundamental element of a healthy lifestyle and play </a:t>
            </a:r>
            <a:r>
              <a:rPr lang="en-US"/>
              <a:t>a vital </a:t>
            </a:r>
            <a:r>
              <a:rPr lang="en-US" dirty="0"/>
              <a:t>role in the overall well-being of individuals. </a:t>
            </a:r>
          </a:p>
          <a:p>
            <a:pPr marL="285750" indent="-285750">
              <a:lnSpc>
                <a:spcPct val="150000"/>
              </a:lnSpc>
              <a:buFont typeface="Arial" panose="020B0604020202020204" pitchFamily="34" charset="0"/>
              <a:buChar char="•"/>
            </a:pPr>
            <a:r>
              <a:rPr lang="en-US" dirty="0"/>
              <a:t>For university students, the significance of maintaining a physically active lifestyle cannot be overstated. This research provides a foundation for understanding the importance of investigating the prevalence of physical activity among students in Public University.</a:t>
            </a:r>
          </a:p>
          <a:p>
            <a:pPr marL="285750" indent="-285750">
              <a:lnSpc>
                <a:spcPct val="150000"/>
              </a:lnSpc>
              <a:buFont typeface="Arial" panose="020B0604020202020204" pitchFamily="34" charset="0"/>
              <a:buChar char="•"/>
            </a:pPr>
            <a:r>
              <a:rPr lang="en-US" dirty="0"/>
              <a:t>To effectively address the health and well-being of university students, it is required to examine the prevalence of physical activity within this demographic.</a:t>
            </a:r>
          </a:p>
          <a:p>
            <a:pPr marL="285750" indent="-285750">
              <a:lnSpc>
                <a:spcPct val="150000"/>
              </a:lnSpc>
              <a:buFont typeface="Arial" panose="020B0604020202020204" pitchFamily="34" charset="0"/>
              <a:buChar char="•"/>
            </a:pPr>
            <a:r>
              <a:rPr lang="en-US" dirty="0"/>
              <a:t> Several studies have shown that university students are at risk of insufficient physical activity due to factors such as time constraints, academic pressures, and the sedentary nature of many academic programs. Understanding the current activity levels and identifying the factors influencing participation in physical activity is crucial for developing targeted interventions.</a:t>
            </a:r>
          </a:p>
        </p:txBody>
      </p:sp>
    </p:spTree>
    <p:extLst>
      <p:ext uri="{BB962C8B-B14F-4D97-AF65-F5344CB8AC3E}">
        <p14:creationId xmlns:p14="http://schemas.microsoft.com/office/powerpoint/2010/main" val="2722596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455012" y="498792"/>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800" dirty="0">
                <a:latin typeface="Arial" panose="020B0604020202020204" pitchFamily="34" charset="0"/>
                <a:cs typeface="Arial" panose="020B0604020202020204" pitchFamily="34" charset="0"/>
              </a:rPr>
              <a:t>LITERATURE-BASED BACKGROUND TO THE STUDY</a:t>
            </a:r>
          </a:p>
        </p:txBody>
      </p:sp>
      <p:sp>
        <p:nvSpPr>
          <p:cNvPr id="73" name="Google Shape;73;p14"/>
          <p:cNvSpPr txBox="1">
            <a:spLocks noGrp="1"/>
          </p:cNvSpPr>
          <p:nvPr>
            <p:ph type="body" idx="1"/>
          </p:nvPr>
        </p:nvSpPr>
        <p:spPr>
          <a:xfrm>
            <a:off x="387900" y="1489825"/>
            <a:ext cx="8377728" cy="3078900"/>
          </a:xfrm>
          <a:prstGeom prst="rect">
            <a:avLst/>
          </a:prstGeom>
        </p:spPr>
        <p:txBody>
          <a:bodyPr spcFirstLastPara="1" wrap="square" lIns="91425" tIns="91425" rIns="91425" bIns="91425" anchor="t" anchorCtr="0">
            <a:normAutofit fontScale="92500"/>
          </a:bodyPr>
          <a:lstStyle/>
          <a:p>
            <a:pPr marL="457200" lvl="0" indent="-342900" algn="l" rtl="0">
              <a:lnSpc>
                <a:spcPct val="150000"/>
              </a:lnSpc>
              <a:spcBef>
                <a:spcPts val="0"/>
              </a:spcBef>
              <a:spcAft>
                <a:spcPts val="0"/>
              </a:spcAft>
              <a:buSzPts val="1800"/>
              <a:buChar char="●"/>
            </a:pPr>
            <a:r>
              <a:rPr lang="en" dirty="0">
                <a:solidFill>
                  <a:schemeClr val="bg2">
                    <a:lumMod val="50000"/>
                  </a:schemeClr>
                </a:solidFill>
                <a:latin typeface="+mn-lt"/>
              </a:rPr>
              <a:t>There has been a dramatic shift in recent years in how people of all ages throughout the world exercise. </a:t>
            </a:r>
            <a:endParaRPr dirty="0">
              <a:solidFill>
                <a:schemeClr val="bg2">
                  <a:lumMod val="50000"/>
                </a:schemeClr>
              </a:solidFill>
              <a:latin typeface="+mn-lt"/>
            </a:endParaRPr>
          </a:p>
          <a:p>
            <a:pPr marL="457200" lvl="0" indent="-342900" algn="l" rtl="0">
              <a:lnSpc>
                <a:spcPct val="150000"/>
              </a:lnSpc>
              <a:spcBef>
                <a:spcPts val="0"/>
              </a:spcBef>
              <a:spcAft>
                <a:spcPts val="0"/>
              </a:spcAft>
              <a:buSzPts val="1800"/>
              <a:buChar char="●"/>
            </a:pPr>
            <a:r>
              <a:rPr lang="en" dirty="0">
                <a:solidFill>
                  <a:schemeClr val="bg2">
                    <a:lumMod val="50000"/>
                  </a:schemeClr>
                </a:solidFill>
                <a:latin typeface="+mn-lt"/>
              </a:rPr>
              <a:t>The literature implies that lifestyle shifts, gender disparities, economic standing, sociocultural influences, levels of education, occupational characteristics, and other determinants are major contributors to these shifts (Rhodes et al., 2020). </a:t>
            </a:r>
            <a:endParaRPr dirty="0">
              <a:solidFill>
                <a:schemeClr val="bg2">
                  <a:lumMod val="50000"/>
                </a:schemeClr>
              </a:solidFill>
              <a:latin typeface="+mn-lt"/>
            </a:endParaRPr>
          </a:p>
          <a:p>
            <a:pPr marL="457200" lvl="0" indent="-342900" algn="l" rtl="0">
              <a:lnSpc>
                <a:spcPct val="150000"/>
              </a:lnSpc>
              <a:spcBef>
                <a:spcPts val="0"/>
              </a:spcBef>
              <a:spcAft>
                <a:spcPts val="0"/>
              </a:spcAft>
              <a:buSzPts val="1800"/>
              <a:buChar char="●"/>
            </a:pPr>
            <a:r>
              <a:rPr lang="en" dirty="0">
                <a:solidFill>
                  <a:schemeClr val="bg2">
                    <a:lumMod val="50000"/>
                  </a:schemeClr>
                </a:solidFill>
                <a:latin typeface="+mn-lt"/>
              </a:rPr>
              <a:t>The physical activity levels of children, teenagers, and adults in many countries have been on the decline, according to several reports from experts in the area. </a:t>
            </a:r>
            <a:endParaRPr dirty="0">
              <a:solidFill>
                <a:schemeClr val="bg2">
                  <a:lumMod val="50000"/>
                </a:schemeClr>
              </a:solidFill>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532418" y="642094"/>
            <a:ext cx="8520600" cy="1093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800" dirty="0">
                <a:latin typeface="Arial" panose="020B0604020202020204" pitchFamily="34" charset="0"/>
                <a:cs typeface="Arial" panose="020B0604020202020204" pitchFamily="34" charset="0"/>
              </a:rPr>
              <a:t>LITERATURE-BASED BACKGROUND TO THE STUDY </a:t>
            </a:r>
          </a:p>
        </p:txBody>
      </p:sp>
      <p:sp>
        <p:nvSpPr>
          <p:cNvPr id="80" name="Google Shape;80;p15"/>
          <p:cNvSpPr txBox="1">
            <a:spLocks noGrp="1"/>
          </p:cNvSpPr>
          <p:nvPr>
            <p:ph type="body" idx="1"/>
          </p:nvPr>
        </p:nvSpPr>
        <p:spPr>
          <a:xfrm>
            <a:off x="439947" y="1630200"/>
            <a:ext cx="8392278" cy="2938800"/>
          </a:xfrm>
          <a:prstGeom prst="rect">
            <a:avLst/>
          </a:prstGeom>
        </p:spPr>
        <p:txBody>
          <a:bodyPr spcFirstLastPara="1" wrap="square" lIns="91425" tIns="91425" rIns="91425" bIns="91425" anchor="t" anchorCtr="0">
            <a:normAutofit fontScale="92500" lnSpcReduction="20000"/>
          </a:bodyPr>
          <a:lstStyle/>
          <a:p>
            <a:pPr marL="457200" lvl="0" indent="-334327" algn="l" rtl="0">
              <a:lnSpc>
                <a:spcPct val="150000"/>
              </a:lnSpc>
              <a:spcBef>
                <a:spcPts val="0"/>
              </a:spcBef>
              <a:spcAft>
                <a:spcPts val="0"/>
              </a:spcAft>
              <a:buSzPct val="100000"/>
              <a:buChar char="●"/>
            </a:pPr>
            <a:r>
              <a:rPr lang="en" dirty="0">
                <a:solidFill>
                  <a:schemeClr val="bg2">
                    <a:lumMod val="50000"/>
                  </a:schemeClr>
                </a:solidFill>
                <a:latin typeface="+mn-lt"/>
              </a:rPr>
              <a:t>This is in part due to people spending more time inside of their homes and less time outside. </a:t>
            </a:r>
            <a:endParaRPr dirty="0">
              <a:solidFill>
                <a:schemeClr val="bg2">
                  <a:lumMod val="50000"/>
                </a:schemeClr>
              </a:solidFill>
              <a:latin typeface="+mn-lt"/>
            </a:endParaRPr>
          </a:p>
          <a:p>
            <a:pPr indent="-334327">
              <a:lnSpc>
                <a:spcPct val="150000"/>
              </a:lnSpc>
              <a:buSzPct val="100000"/>
            </a:pPr>
            <a:r>
              <a:rPr lang="en" dirty="0">
                <a:solidFill>
                  <a:schemeClr val="bg2">
                    <a:lumMod val="50000"/>
                  </a:schemeClr>
                </a:solidFill>
                <a:latin typeface="+mn-lt"/>
              </a:rPr>
              <a:t>In addition, it is well-documented that many common health problems experienced by young people, such as being overweight or obese, having heart disease, high blood pressure, diabetes, and depression have grown more (Morgan et al, 2019).</a:t>
            </a:r>
            <a:endParaRPr lang="en-US" dirty="0">
              <a:solidFill>
                <a:schemeClr val="bg2">
                  <a:lumMod val="50000"/>
                </a:schemeClr>
              </a:solidFill>
            </a:endParaRPr>
          </a:p>
          <a:p>
            <a:pPr marL="408623" indent="-285750">
              <a:lnSpc>
                <a:spcPct val="150000"/>
              </a:lnSpc>
              <a:buSzPct val="100000"/>
            </a:pPr>
            <a:r>
              <a:rPr lang="en" dirty="0">
                <a:solidFill>
                  <a:schemeClr val="bg2">
                    <a:lumMod val="50000"/>
                  </a:schemeClr>
                </a:solidFill>
                <a:latin typeface="+mn-lt"/>
              </a:rPr>
              <a:t>Insufficient physical exercise is now known to be a major contributor to several diseases.  </a:t>
            </a:r>
            <a:endParaRPr dirty="0">
              <a:solidFill>
                <a:schemeClr val="bg2">
                  <a:lumMod val="50000"/>
                </a:schemeClr>
              </a:solidFill>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406591" y="278998"/>
            <a:ext cx="8737409" cy="85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200" dirty="0">
                <a:latin typeface="+mj-lt"/>
              </a:rPr>
              <a:t>RATIONALE OF THE STUDY</a:t>
            </a:r>
          </a:p>
        </p:txBody>
      </p:sp>
      <p:sp>
        <p:nvSpPr>
          <p:cNvPr id="87" name="Google Shape;87;p16"/>
          <p:cNvSpPr txBox="1">
            <a:spLocks noGrp="1"/>
          </p:cNvSpPr>
          <p:nvPr>
            <p:ph type="body" idx="1"/>
          </p:nvPr>
        </p:nvSpPr>
        <p:spPr>
          <a:xfrm>
            <a:off x="311700" y="1037442"/>
            <a:ext cx="8520600" cy="3558296"/>
          </a:xfrm>
          <a:prstGeom prst="rect">
            <a:avLst/>
          </a:prstGeom>
        </p:spPr>
        <p:txBody>
          <a:bodyPr spcFirstLastPara="1" wrap="square" lIns="91425" tIns="91425" rIns="91425" bIns="91425" anchor="t" anchorCtr="0">
            <a:noAutofit/>
          </a:bodyPr>
          <a:lstStyle/>
          <a:p>
            <a:pPr>
              <a:lnSpc>
                <a:spcPct val="160000"/>
              </a:lnSpc>
            </a:pPr>
            <a:r>
              <a:rPr lang="en" sz="1400" dirty="0">
                <a:solidFill>
                  <a:schemeClr val="bg2">
                    <a:lumMod val="50000"/>
                  </a:schemeClr>
                </a:solidFill>
                <a:latin typeface="+mn-lt"/>
              </a:rPr>
              <a:t>There have been a number of studies that point to the fact that the levels of physical activity that young people engage in are decreasing in contrast to the levels that are rec</a:t>
            </a:r>
            <a:r>
              <a:rPr lang="en-GB" sz="1400" dirty="0">
                <a:solidFill>
                  <a:schemeClr val="bg2">
                    <a:lumMod val="50000"/>
                  </a:schemeClr>
                </a:solidFill>
                <a:latin typeface="+mn-lt"/>
              </a:rPr>
              <a:t>om</a:t>
            </a:r>
            <a:r>
              <a:rPr lang="en" sz="1400" dirty="0">
                <a:solidFill>
                  <a:schemeClr val="bg2">
                    <a:lumMod val="50000"/>
                  </a:schemeClr>
                </a:solidFill>
                <a:latin typeface="+mn-lt"/>
              </a:rPr>
              <a:t>mended in many nations (Miller et al., 2022) </a:t>
            </a:r>
          </a:p>
          <a:p>
            <a:pPr>
              <a:lnSpc>
                <a:spcPct val="160000"/>
              </a:lnSpc>
            </a:pPr>
            <a:r>
              <a:rPr lang="en" sz="1400" dirty="0">
                <a:solidFill>
                  <a:schemeClr val="bg2">
                    <a:lumMod val="50000"/>
                  </a:schemeClr>
                </a:solidFill>
                <a:latin typeface="+mn-lt"/>
              </a:rPr>
              <a:t>Numerous studies have concentrated on the patterns of physical activity among university students.</a:t>
            </a:r>
          </a:p>
          <a:p>
            <a:pPr>
              <a:lnSpc>
                <a:spcPct val="160000"/>
              </a:lnSpc>
            </a:pPr>
            <a:r>
              <a:rPr lang="en" sz="1400" dirty="0">
                <a:solidFill>
                  <a:schemeClr val="bg2">
                    <a:lumMod val="50000"/>
                  </a:schemeClr>
                </a:solidFill>
                <a:latin typeface="+mn-lt"/>
              </a:rPr>
              <a:t>However, there are no significant studies that have been carried out in a systematic manner to establish whether the general levels of physical activity among students attending in universities are lower than the levels that are advised. </a:t>
            </a:r>
          </a:p>
          <a:p>
            <a:pPr>
              <a:lnSpc>
                <a:spcPct val="160000"/>
              </a:lnSpc>
            </a:pPr>
            <a:r>
              <a:rPr lang="en" sz="1400" dirty="0">
                <a:solidFill>
                  <a:schemeClr val="bg2">
                    <a:lumMod val="50000"/>
                  </a:schemeClr>
                </a:solidFill>
                <a:latin typeface="+mn-lt"/>
              </a:rPr>
              <a:t>Public universities often have resources and policies to promote physical activity. This study can help assess the effectiveness of these initiatives and guide improvements if needed.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RESEARCH QUESTIONS</a:t>
            </a:r>
          </a:p>
        </p:txBody>
      </p:sp>
      <p:sp>
        <p:nvSpPr>
          <p:cNvPr id="112" name="Google Shape;112;p20"/>
          <p:cNvSpPr txBox="1">
            <a:spLocks noGrp="1"/>
          </p:cNvSpPr>
          <p:nvPr>
            <p:ph type="body" idx="1"/>
          </p:nvPr>
        </p:nvSpPr>
        <p:spPr>
          <a:xfrm>
            <a:off x="244366" y="1395232"/>
            <a:ext cx="8227955" cy="3078900"/>
          </a:xfrm>
          <a:prstGeom prst="rect">
            <a:avLst/>
          </a:prstGeom>
        </p:spPr>
        <p:txBody>
          <a:bodyPr spcFirstLastPara="1" wrap="square" lIns="91425" tIns="91425" rIns="91425" bIns="91425" anchor="t" anchorCtr="0">
            <a:normAutofit/>
          </a:bodyPr>
          <a:lstStyle/>
          <a:p>
            <a:pPr marL="408623" indent="-285750">
              <a:buSzPct val="100000"/>
            </a:pPr>
            <a:r>
              <a:rPr lang="en" dirty="0">
                <a:solidFill>
                  <a:schemeClr val="bg2">
                    <a:lumMod val="50000"/>
                  </a:schemeClr>
                </a:solidFill>
                <a:latin typeface="Arial" panose="020B0604020202020204" pitchFamily="34" charset="0"/>
                <a:cs typeface="Arial" panose="020B0604020202020204" pitchFamily="34" charset="0"/>
              </a:rPr>
              <a:t>What are the frequency and duration of different forms of physical exercise among the students in the public university?</a:t>
            </a:r>
          </a:p>
          <a:p>
            <a:pPr marL="122873" indent="0">
              <a:buSzPct val="100000"/>
              <a:buNone/>
            </a:pPr>
            <a:endParaRPr lang="en" dirty="0">
              <a:solidFill>
                <a:schemeClr val="bg2">
                  <a:lumMod val="50000"/>
                </a:schemeClr>
              </a:solidFill>
              <a:latin typeface="Arial" panose="020B0604020202020204" pitchFamily="34" charset="0"/>
              <a:cs typeface="Arial" panose="020B0604020202020204" pitchFamily="34" charset="0"/>
            </a:endParaRPr>
          </a:p>
          <a:p>
            <a:pPr marL="408623" indent="-285750">
              <a:buSzPct val="100000"/>
            </a:pPr>
            <a:r>
              <a:rPr lang="en-GB" dirty="0">
                <a:solidFill>
                  <a:schemeClr val="bg2">
                    <a:lumMod val="50000"/>
                  </a:schemeClr>
                </a:solidFill>
                <a:latin typeface="+mn-lt"/>
              </a:rPr>
              <a:t>What are the hurdles, motivation and personal preferences that influence students choices to participate in, or not participate in, physical exercise?</a:t>
            </a:r>
          </a:p>
          <a:p>
            <a:pPr marL="122873" lvl="0" indent="0" algn="l" rtl="0">
              <a:spcBef>
                <a:spcPts val="0"/>
              </a:spcBef>
              <a:spcAft>
                <a:spcPts val="0"/>
              </a:spcAft>
              <a:buSzPct val="100000"/>
              <a:buNone/>
            </a:pPr>
            <a:endParaRPr lang="en-GB" dirty="0">
              <a:solidFill>
                <a:schemeClr val="bg2">
                  <a:lumMod val="50000"/>
                </a:schemeClr>
              </a:solidFill>
              <a:latin typeface="+mn-lt"/>
            </a:endParaRPr>
          </a:p>
          <a:p>
            <a:pPr marL="408623" indent="-285750">
              <a:buSzPct val="100000"/>
            </a:pPr>
            <a:r>
              <a:rPr lang="en-GB" dirty="0">
                <a:solidFill>
                  <a:schemeClr val="bg2">
                    <a:lumMod val="50000"/>
                  </a:schemeClr>
                </a:solidFill>
                <a:latin typeface="+mn-lt"/>
              </a:rPr>
              <a:t>What is the influence of geography and availability of outdoor resources on the prevalence of physical activity among students in the university?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311700" y="261648"/>
            <a:ext cx="8520600" cy="975444"/>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latin typeface="+mj-lt"/>
              </a:rPr>
              <a:t>PROPOSED RESEARCH QUESTION/AIM/OBJECTIVES</a:t>
            </a:r>
          </a:p>
        </p:txBody>
      </p:sp>
      <p:sp>
        <p:nvSpPr>
          <p:cNvPr id="105" name="Google Shape;105;p19"/>
          <p:cNvSpPr txBox="1">
            <a:spLocks noGrp="1"/>
          </p:cNvSpPr>
          <p:nvPr>
            <p:ph type="body" idx="1"/>
          </p:nvPr>
        </p:nvSpPr>
        <p:spPr>
          <a:xfrm>
            <a:off x="237939" y="931333"/>
            <a:ext cx="8829861" cy="501133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dirty="0">
                <a:latin typeface="Arial" panose="020B0604020202020204" pitchFamily="34" charset="0"/>
                <a:cs typeface="Arial" panose="020B0604020202020204" pitchFamily="34" charset="0"/>
              </a:rPr>
              <a:t>Aim </a:t>
            </a:r>
            <a:endParaRPr sz="1400" b="1" dirty="0">
              <a:latin typeface="Arial" panose="020B0604020202020204" pitchFamily="34" charset="0"/>
              <a:cs typeface="Arial" panose="020B0604020202020204" pitchFamily="34" charset="0"/>
            </a:endParaRPr>
          </a:p>
          <a:p>
            <a:pPr marL="442913" indent="-285750">
              <a:spcBef>
                <a:spcPts val="1200"/>
              </a:spcBef>
              <a:buSzPct val="100000"/>
            </a:pPr>
            <a:r>
              <a:rPr lang="en" sz="1400" dirty="0">
                <a:solidFill>
                  <a:schemeClr val="bg2">
                    <a:lumMod val="50000"/>
                  </a:schemeClr>
                </a:solidFill>
                <a:latin typeface="+mn-lt"/>
              </a:rPr>
              <a:t> The purpose of this research is to gain insight into current patterns of student physical activity at  public University.</a:t>
            </a:r>
            <a:r>
              <a:rPr lang="en" sz="1400" dirty="0">
                <a:solidFill>
                  <a:schemeClr val="bg2">
                    <a:lumMod val="50000"/>
                  </a:schemeClr>
                </a:solidFill>
                <a:latin typeface="Arial" panose="020B0604020202020204" pitchFamily="34" charset="0"/>
                <a:cs typeface="Arial" panose="020B0604020202020204" pitchFamily="34" charset="0"/>
              </a:rPr>
              <a:t> </a:t>
            </a:r>
          </a:p>
          <a:p>
            <a:pPr marL="157163" lvl="0" indent="0" algn="l" rtl="0">
              <a:spcBef>
                <a:spcPts val="1200"/>
              </a:spcBef>
              <a:spcAft>
                <a:spcPts val="0"/>
              </a:spcAft>
              <a:buSzPct val="100000"/>
              <a:buNone/>
            </a:pPr>
            <a:r>
              <a:rPr lang="en" sz="1400" b="1" dirty="0">
                <a:solidFill>
                  <a:schemeClr val="bg2">
                    <a:lumMod val="50000"/>
                  </a:schemeClr>
                </a:solidFill>
                <a:latin typeface="Arial" panose="020B0604020202020204" pitchFamily="34" charset="0"/>
                <a:cs typeface="Arial" panose="020B0604020202020204" pitchFamily="34" charset="0"/>
              </a:rPr>
              <a:t>Objectives</a:t>
            </a:r>
            <a:endParaRPr sz="1400" b="1" dirty="0">
              <a:solidFill>
                <a:schemeClr val="bg2">
                  <a:lumMod val="50000"/>
                </a:schemeClr>
              </a:solidFill>
              <a:latin typeface="Arial" panose="020B0604020202020204" pitchFamily="34" charset="0"/>
              <a:cs typeface="Arial" panose="020B0604020202020204" pitchFamily="34" charset="0"/>
            </a:endParaRPr>
          </a:p>
          <a:p>
            <a:pPr marL="457200" lvl="0" indent="-300037" algn="l" rtl="0">
              <a:spcBef>
                <a:spcPts val="1200"/>
              </a:spcBef>
              <a:spcAft>
                <a:spcPts val="0"/>
              </a:spcAft>
              <a:buSzPct val="100000"/>
              <a:buChar char="●"/>
            </a:pPr>
            <a:r>
              <a:rPr lang="en" sz="1400" dirty="0">
                <a:solidFill>
                  <a:schemeClr val="bg2">
                    <a:lumMod val="50000"/>
                  </a:schemeClr>
                </a:solidFill>
                <a:latin typeface="Arial" panose="020B0604020202020204" pitchFamily="34" charset="0"/>
                <a:cs typeface="Arial" panose="020B0604020202020204" pitchFamily="34" charset="0"/>
              </a:rPr>
              <a:t>To evaluate the frequency and duration of different forms of physical exercise among university students in order to assess the present level of involvement.</a:t>
            </a:r>
            <a:endParaRPr sz="1400" dirty="0">
              <a:solidFill>
                <a:schemeClr val="bg2">
                  <a:lumMod val="50000"/>
                </a:schemeClr>
              </a:solidFill>
              <a:latin typeface="Arial" panose="020B0604020202020204" pitchFamily="34" charset="0"/>
              <a:cs typeface="Arial" panose="020B0604020202020204" pitchFamily="34" charset="0"/>
            </a:endParaRPr>
          </a:p>
          <a:p>
            <a:pPr marL="457200" lvl="0" indent="-300037" algn="l" rtl="0">
              <a:spcBef>
                <a:spcPts val="0"/>
              </a:spcBef>
              <a:spcAft>
                <a:spcPts val="0"/>
              </a:spcAft>
              <a:buSzPct val="100000"/>
              <a:buChar char="●"/>
            </a:pPr>
            <a:r>
              <a:rPr lang="en" sz="1400" dirty="0">
                <a:solidFill>
                  <a:schemeClr val="bg2">
                    <a:lumMod val="50000"/>
                  </a:schemeClr>
                </a:solidFill>
                <a:latin typeface="Arial" panose="020B0604020202020204" pitchFamily="34" charset="0"/>
                <a:cs typeface="Arial" panose="020B0604020202020204" pitchFamily="34" charset="0"/>
              </a:rPr>
              <a:t>To learn more about the hurdles, motivations, and personal preferences that influence students' choices to participate in, or not participate in, physical exercise.</a:t>
            </a:r>
            <a:endParaRPr sz="1400" dirty="0">
              <a:solidFill>
                <a:schemeClr val="bg2">
                  <a:lumMod val="50000"/>
                </a:schemeClr>
              </a:solidFill>
              <a:latin typeface="Arial" panose="020B0604020202020204" pitchFamily="34" charset="0"/>
              <a:cs typeface="Arial" panose="020B0604020202020204" pitchFamily="34" charset="0"/>
            </a:endParaRPr>
          </a:p>
          <a:p>
            <a:pPr lvl="0" indent="-300037">
              <a:buSzPct val="100000"/>
            </a:pPr>
            <a:r>
              <a:rPr lang="en" sz="1400" dirty="0">
                <a:solidFill>
                  <a:schemeClr val="bg2">
                    <a:lumMod val="50000"/>
                  </a:schemeClr>
                </a:solidFill>
                <a:latin typeface="Arial" panose="020B0604020202020204" pitchFamily="34" charset="0"/>
                <a:cs typeface="Arial" panose="020B0604020202020204" pitchFamily="34" charset="0"/>
              </a:rPr>
              <a:t>To analyze the influence of geography and availability of outdoor resources on the prevalence of physical activity among students throughout  the university.</a:t>
            </a:r>
            <a:endParaRPr sz="1400" dirty="0">
              <a:solidFill>
                <a:schemeClr val="bg2">
                  <a:lumMod val="50000"/>
                </a:schemeClr>
              </a:solidFill>
              <a:latin typeface="Arial" panose="020B0604020202020204" pitchFamily="34" charset="0"/>
              <a:cs typeface="Arial" panose="020B0604020202020204" pitchFamily="34" charset="0"/>
            </a:endParaRPr>
          </a:p>
          <a:p>
            <a:pPr marL="457200" lvl="0" indent="-300037" algn="l" rtl="0">
              <a:spcBef>
                <a:spcPts val="0"/>
              </a:spcBef>
              <a:spcAft>
                <a:spcPts val="0"/>
              </a:spcAft>
              <a:buSzPct val="100000"/>
              <a:buChar char="●"/>
            </a:pPr>
            <a:r>
              <a:rPr lang="en" sz="1400" dirty="0">
                <a:solidFill>
                  <a:schemeClr val="bg2">
                    <a:lumMod val="50000"/>
                  </a:schemeClr>
                </a:solidFill>
                <a:latin typeface="Arial" panose="020B0604020202020204" pitchFamily="34" charset="0"/>
                <a:cs typeface="Arial" panose="020B0604020202020204" pitchFamily="34" charset="0"/>
              </a:rPr>
              <a:t>To identify actions and policies based on scientific data that would get more college students moving about and improve their health.</a:t>
            </a:r>
            <a:endParaRPr sz="1400" dirty="0">
              <a:solidFill>
                <a:schemeClr val="bg2">
                  <a:lumMod val="5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A7B05F-FC5D-5208-B869-FF3EEEB345FB}"/>
              </a:ext>
            </a:extLst>
          </p:cNvPr>
          <p:cNvSpPr txBox="1"/>
          <p:nvPr/>
        </p:nvSpPr>
        <p:spPr>
          <a:xfrm>
            <a:off x="201336" y="1317071"/>
            <a:ext cx="8741328" cy="2960875"/>
          </a:xfrm>
          <a:prstGeom prst="rect">
            <a:avLst/>
          </a:prstGeom>
          <a:noFill/>
        </p:spPr>
        <p:txBody>
          <a:bodyPr wrap="square" rtlCol="0">
            <a:spAutoFit/>
          </a:bodyPr>
          <a:lstStyle/>
          <a:p>
            <a:pPr marL="285750" indent="-285750" algn="just" rtl="0" fontAlgn="base">
              <a:lnSpc>
                <a:spcPct val="150000"/>
              </a:lnSpc>
              <a:spcBef>
                <a:spcPts val="0"/>
              </a:spcBef>
              <a:spcAft>
                <a:spcPts val="0"/>
              </a:spcAft>
              <a:buFont typeface="Arial" panose="020B0604020202020204" pitchFamily="34" charset="0"/>
              <a:buChar char="•"/>
            </a:pPr>
            <a:r>
              <a:rPr lang="en-US" dirty="0">
                <a:solidFill>
                  <a:schemeClr val="bg2">
                    <a:lumMod val="50000"/>
                  </a:schemeClr>
                </a:solidFill>
                <a:latin typeface="+mn-lt"/>
                <a:ea typeface="Open Sans" panose="020B0606030504020204" pitchFamily="34" charset="0"/>
                <a:cs typeface="Open Sans" panose="020B0606030504020204" pitchFamily="34" charset="0"/>
              </a:rPr>
              <a:t>In this research a quantitative method is used to gather and analyze numerical data to evaluate the prevalence of physical activity among students at the public university.</a:t>
            </a:r>
          </a:p>
          <a:p>
            <a:pPr marL="285750" indent="-285750" algn="just" rtl="0" fontAlgn="base">
              <a:lnSpc>
                <a:spcPct val="150000"/>
              </a:lnSpc>
              <a:spcBef>
                <a:spcPts val="0"/>
              </a:spcBef>
              <a:spcAft>
                <a:spcPts val="0"/>
              </a:spcAft>
              <a:buFont typeface="Arial" panose="020B0604020202020204" pitchFamily="34" charset="0"/>
              <a:buChar char="•"/>
            </a:pPr>
            <a:r>
              <a:rPr lang="en-US"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Quantitative </a:t>
            </a:r>
            <a:r>
              <a:rPr lang="en-US" dirty="0">
                <a:solidFill>
                  <a:schemeClr val="bg2">
                    <a:lumMod val="50000"/>
                  </a:schemeClr>
                </a:solidFill>
                <a:latin typeface="+mn-lt"/>
                <a:ea typeface="Open Sans" panose="020B0606030504020204" pitchFamily="34" charset="0"/>
                <a:cs typeface="Open Sans" panose="020B0606030504020204" pitchFamily="34" charset="0"/>
              </a:rPr>
              <a:t>method</a:t>
            </a:r>
            <a:r>
              <a:rPr lang="en-US"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 is defined as an empirical method that systematically collects and examines numerical data. Its goal is to assess correlations and patterns precisely, allowing for statistical inferences.</a:t>
            </a:r>
          </a:p>
          <a:p>
            <a:pPr marL="285750" indent="-285750" algn="just" rtl="0" fontAlgn="base">
              <a:lnSpc>
                <a:spcPct val="150000"/>
              </a:lnSpc>
              <a:spcBef>
                <a:spcPts val="0"/>
              </a:spcBef>
              <a:spcAft>
                <a:spcPts val="0"/>
              </a:spcAft>
              <a:buFont typeface="Arial" panose="020B0604020202020204" pitchFamily="34" charset="0"/>
              <a:buChar char="•"/>
            </a:pPr>
            <a:r>
              <a:rPr lang="en-US"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Quantitative approaches acquire data by systematic polls, questionnaires, experiments, observations and surveys. Statistics is often used to examine these details for trends and patterns.</a:t>
            </a:r>
          </a:p>
          <a:p>
            <a:pPr marL="285750" indent="-285750" algn="just" rtl="0" fontAlgn="base">
              <a:lnSpc>
                <a:spcPct val="150000"/>
              </a:lnSpc>
              <a:spcBef>
                <a:spcPts val="0"/>
              </a:spcBef>
              <a:spcAft>
                <a:spcPts val="0"/>
              </a:spcAft>
              <a:buFont typeface="Arial" panose="020B0604020202020204" pitchFamily="34" charset="0"/>
              <a:buChar char="•"/>
            </a:pPr>
            <a:r>
              <a:rPr lang="en-US"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The benefits of quantitative </a:t>
            </a:r>
            <a:r>
              <a:rPr lang="en-US" dirty="0">
                <a:solidFill>
                  <a:schemeClr val="bg2">
                    <a:lumMod val="50000"/>
                  </a:schemeClr>
                </a:solidFill>
                <a:latin typeface="+mn-lt"/>
                <a:ea typeface="Open Sans" panose="020B0606030504020204" pitchFamily="34" charset="0"/>
                <a:cs typeface="Open Sans" panose="020B0606030504020204" pitchFamily="34" charset="0"/>
              </a:rPr>
              <a:t>method</a:t>
            </a:r>
            <a:r>
              <a:rPr lang="en-US"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 include its impartiality, its capacity to be replicated, and the generalizability of its findings. Because of its reliability in delivering definitive results, it has found widespread use in domains as diverse as psychology, economics, and epidemiology.</a:t>
            </a:r>
          </a:p>
        </p:txBody>
      </p:sp>
      <p:sp>
        <p:nvSpPr>
          <p:cNvPr id="3" name="TextBox 2">
            <a:extLst>
              <a:ext uri="{FF2B5EF4-FFF2-40B4-BE49-F238E27FC236}">
                <a16:creationId xmlns:a16="http://schemas.microsoft.com/office/drawing/2014/main" id="{B9A0769A-B059-C40F-8E27-528D7C53B674}"/>
              </a:ext>
            </a:extLst>
          </p:cNvPr>
          <p:cNvSpPr txBox="1"/>
          <p:nvPr/>
        </p:nvSpPr>
        <p:spPr>
          <a:xfrm>
            <a:off x="453006" y="536895"/>
            <a:ext cx="5150769" cy="523220"/>
          </a:xfrm>
          <a:prstGeom prst="rect">
            <a:avLst/>
          </a:prstGeom>
          <a:noFill/>
        </p:spPr>
        <p:txBody>
          <a:bodyPr wrap="none" rtlCol="0">
            <a:spAutoFit/>
          </a:bodyPr>
          <a:lstStyle/>
          <a:p>
            <a:r>
              <a:rPr lang="en-US" sz="2800" b="1" dirty="0">
                <a:solidFill>
                  <a:srgbClr val="FF6C16"/>
                </a:solidFill>
              </a:rPr>
              <a:t>RESEARCH METHODOLOGY</a:t>
            </a:r>
          </a:p>
        </p:txBody>
      </p:sp>
      <p:sp>
        <p:nvSpPr>
          <p:cNvPr id="4" name="TextBox 3">
            <a:extLst>
              <a:ext uri="{FF2B5EF4-FFF2-40B4-BE49-F238E27FC236}">
                <a16:creationId xmlns:a16="http://schemas.microsoft.com/office/drawing/2014/main" id="{8BDC59FE-6B50-8B05-D22D-96AE698C8575}"/>
              </a:ext>
            </a:extLst>
          </p:cNvPr>
          <p:cNvSpPr txBox="1"/>
          <p:nvPr/>
        </p:nvSpPr>
        <p:spPr>
          <a:xfrm>
            <a:off x="6484690" y="4697835"/>
            <a:ext cx="1984839" cy="307777"/>
          </a:xfrm>
          <a:prstGeom prst="rect">
            <a:avLst/>
          </a:prstGeom>
          <a:noFill/>
        </p:spPr>
        <p:txBody>
          <a:bodyPr wrap="none" rtlCol="0">
            <a:spAutoFit/>
          </a:bodyPr>
          <a:lstStyle/>
          <a:p>
            <a:r>
              <a:rPr lang="en-US" dirty="0"/>
              <a:t>(Pritha Bhandari 2022)</a:t>
            </a:r>
          </a:p>
        </p:txBody>
      </p:sp>
    </p:spTree>
    <p:extLst>
      <p:ext uri="{BB962C8B-B14F-4D97-AF65-F5344CB8AC3E}">
        <p14:creationId xmlns:p14="http://schemas.microsoft.com/office/powerpoint/2010/main" val="181632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87900" y="486600"/>
            <a:ext cx="8368200" cy="1115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US" dirty="0">
                <a:latin typeface="Arial" panose="020B0604020202020204" pitchFamily="34" charset="0"/>
                <a:cs typeface="Arial" panose="020B0604020202020204" pitchFamily="34" charset="0"/>
              </a:rPr>
              <a:t>JUSTIFICATION OF QUANTITATIVE METHOD</a:t>
            </a:r>
          </a:p>
        </p:txBody>
      </p:sp>
      <p:sp>
        <p:nvSpPr>
          <p:cNvPr id="7" name="Text Placeholder 6">
            <a:extLst>
              <a:ext uri="{FF2B5EF4-FFF2-40B4-BE49-F238E27FC236}">
                <a16:creationId xmlns:a16="http://schemas.microsoft.com/office/drawing/2014/main" id="{51E82A3A-5EA4-F732-125C-52A9971ED8C5}"/>
              </a:ext>
            </a:extLst>
          </p:cNvPr>
          <p:cNvSpPr>
            <a:spLocks noGrp="1"/>
          </p:cNvSpPr>
          <p:nvPr>
            <p:ph type="body" idx="1"/>
          </p:nvPr>
        </p:nvSpPr>
        <p:spPr>
          <a:xfrm>
            <a:off x="387900" y="1602300"/>
            <a:ext cx="7503230" cy="2841331"/>
          </a:xfrm>
        </p:spPr>
        <p:txBody>
          <a:bodyPr>
            <a:normAutofit fontScale="92500" lnSpcReduction="10000"/>
          </a:bodyPr>
          <a:lstStyle/>
          <a:p>
            <a:pPr algn="just" rtl="0" fontAlgn="base">
              <a:lnSpc>
                <a:spcPct val="150000"/>
              </a:lnSpc>
              <a:spcBef>
                <a:spcPts val="0"/>
              </a:spcBef>
              <a:spcAft>
                <a:spcPts val="0"/>
              </a:spcAft>
              <a:buFont typeface="Arial" panose="020B0604020202020204" pitchFamily="34" charset="0"/>
              <a:buChar char="•"/>
            </a:pP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Accurate quantification of physical activity levels is made feasible by quantitative approaches, which provide objective, measurable data.</a:t>
            </a:r>
          </a:p>
          <a:p>
            <a:pPr algn="just" rtl="0" fontAlgn="base">
              <a:lnSpc>
                <a:spcPct val="150000"/>
              </a:lnSpc>
              <a:spcBef>
                <a:spcPts val="0"/>
              </a:spcBef>
              <a:spcAft>
                <a:spcPts val="0"/>
              </a:spcAft>
              <a:buFont typeface="Arial" panose="020B0604020202020204" pitchFamily="34" charset="0"/>
              <a:buChar char="•"/>
            </a:pP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They enable in-depth statistical analysis to uncover patterns, trends, and correlations in the data.</a:t>
            </a:r>
          </a:p>
          <a:p>
            <a:pPr algn="just" fontAlgn="base">
              <a:lnSpc>
                <a:spcPct val="150000"/>
              </a:lnSpc>
              <a:buFont typeface="Arial" panose="020B0604020202020204" pitchFamily="34" charset="0"/>
              <a:buChar char="•"/>
            </a:pP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Quantitative </a:t>
            </a:r>
            <a:r>
              <a:rPr lang="en-US" sz="1400" dirty="0">
                <a:solidFill>
                  <a:schemeClr val="bg2">
                    <a:lumMod val="50000"/>
                  </a:schemeClr>
                </a:solidFill>
                <a:latin typeface="Arial" panose="020B0604020202020204" pitchFamily="34" charset="0"/>
                <a:ea typeface="Open Sans" panose="020B0606030504020204" pitchFamily="34" charset="0"/>
                <a:cs typeface="Arial" panose="020B0604020202020204" pitchFamily="34" charset="0"/>
              </a:rPr>
              <a:t>method</a:t>
            </a: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 enables the results to be applied to a wider student population.</a:t>
            </a:r>
            <a:r>
              <a:rPr lang="en-US" sz="11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 </a:t>
            </a:r>
            <a:r>
              <a:rPr lang="en-US" sz="15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(Bauer et al. 2021)</a:t>
            </a:r>
            <a:endParaRPr lang="en-US" sz="1500" dirty="0">
              <a:solidFill>
                <a:schemeClr val="bg2">
                  <a:lumMod val="50000"/>
                </a:schemeClr>
              </a:solidFill>
            </a:endParaRPr>
          </a:p>
          <a:p>
            <a:pPr marL="114300" indent="0" algn="just" rtl="0" fontAlgn="base">
              <a:lnSpc>
                <a:spcPct val="150000"/>
              </a:lnSpc>
              <a:spcBef>
                <a:spcPts val="0"/>
              </a:spcBef>
              <a:spcAft>
                <a:spcPts val="0"/>
              </a:spcAft>
              <a:buNone/>
            </a:pPr>
            <a:endPar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It enables quantitative comparisons across different groups or subpopulations, providing a complete understanding of students' physical activity patterns.</a:t>
            </a:r>
          </a:p>
        </p:txBody>
      </p:sp>
    </p:spTree>
    <p:extLst>
      <p:ext uri="{BB962C8B-B14F-4D97-AF65-F5344CB8AC3E}">
        <p14:creationId xmlns:p14="http://schemas.microsoft.com/office/powerpoint/2010/main" val="2213319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RESEARCH DESIGN</a:t>
            </a:r>
          </a:p>
        </p:txBody>
      </p:sp>
      <p:sp>
        <p:nvSpPr>
          <p:cNvPr id="130" name="Google Shape;130;p22"/>
          <p:cNvSpPr txBox="1">
            <a:spLocks noGrp="1"/>
          </p:cNvSpPr>
          <p:nvPr>
            <p:ph type="body" idx="1"/>
          </p:nvPr>
        </p:nvSpPr>
        <p:spPr>
          <a:xfrm>
            <a:off x="432619" y="960888"/>
            <a:ext cx="8520600" cy="1811700"/>
          </a:xfrm>
          <a:prstGeom prst="rect">
            <a:avLst/>
          </a:prstGeom>
        </p:spPr>
        <p:txBody>
          <a:bodyPr spcFirstLastPara="1" wrap="square" lIns="91425" tIns="91425" rIns="91425" bIns="91425" anchor="t" anchorCtr="0">
            <a:normAutofit/>
          </a:bodyPr>
          <a:lstStyle/>
          <a:p>
            <a:pPr marL="412750" indent="-285750">
              <a:buSzPts val="1600"/>
            </a:pPr>
            <a:endParaRPr lang="en-GB" sz="1600" dirty="0">
              <a:latin typeface="+mn-lt"/>
            </a:endParaRPr>
          </a:p>
          <a:p>
            <a:pPr marL="412750" indent="-285750">
              <a:lnSpc>
                <a:spcPct val="150000"/>
              </a:lnSpc>
              <a:buSzPts val="1600"/>
            </a:pPr>
            <a:r>
              <a:rPr lang="en-GB" sz="1400" dirty="0">
                <a:solidFill>
                  <a:schemeClr val="bg2">
                    <a:lumMod val="50000"/>
                  </a:schemeClr>
                </a:solidFill>
                <a:latin typeface="+mn-lt"/>
              </a:rPr>
              <a:t>A cross-sectional research design will be applied in this study. Cross-sectional studies are ideal for assessing the prevalence of a certain aspect at a specific point in time.</a:t>
            </a:r>
          </a:p>
          <a:p>
            <a:pPr marL="412750" indent="-285750">
              <a:lnSpc>
                <a:spcPct val="150000"/>
              </a:lnSpc>
              <a:buSzPts val="1600"/>
            </a:pPr>
            <a:r>
              <a:rPr lang="en-GB" sz="1400" dirty="0">
                <a:solidFill>
                  <a:schemeClr val="bg2">
                    <a:lumMod val="50000"/>
                  </a:schemeClr>
                </a:solidFill>
                <a:latin typeface="+mn-lt"/>
              </a:rPr>
              <a:t>Its </a:t>
            </a:r>
            <a:r>
              <a:rPr lang="en" sz="1400" dirty="0">
                <a:solidFill>
                  <a:schemeClr val="bg2">
                    <a:lumMod val="50000"/>
                  </a:schemeClr>
                </a:solidFill>
                <a:latin typeface="+mn-lt"/>
              </a:rPr>
              <a:t>descriptive </a:t>
            </a:r>
            <a:r>
              <a:rPr lang="en-GB" sz="1400" dirty="0">
                <a:solidFill>
                  <a:schemeClr val="bg2">
                    <a:lumMod val="50000"/>
                  </a:schemeClr>
                </a:solidFill>
                <a:latin typeface="+mn-lt"/>
              </a:rPr>
              <a:t>in nature, and it determine the frequency of variables or traits in a population.</a:t>
            </a:r>
            <a:endParaRPr lang="en" sz="1400" dirty="0">
              <a:solidFill>
                <a:schemeClr val="bg2">
                  <a:lumMod val="50000"/>
                </a:schemeClr>
              </a:solidFill>
              <a:latin typeface="+mn-lt"/>
            </a:endParaRPr>
          </a:p>
          <a:p>
            <a:pPr marL="412750" indent="-285750">
              <a:lnSpc>
                <a:spcPct val="150000"/>
              </a:lnSpc>
              <a:buSzPts val="1600"/>
            </a:pPr>
            <a:endParaRPr lang="en-GB" sz="1400" dirty="0">
              <a:solidFill>
                <a:schemeClr val="bg2">
                  <a:lumMod val="50000"/>
                </a:schemeClr>
              </a:solidFill>
              <a:latin typeface="+mn-lt"/>
            </a:endParaRPr>
          </a:p>
          <a:p>
            <a:pPr marL="127000" lvl="0" indent="0" algn="l" rtl="0">
              <a:spcBef>
                <a:spcPts val="0"/>
              </a:spcBef>
              <a:spcAft>
                <a:spcPts val="0"/>
              </a:spcAft>
              <a:buSzPts val="1600"/>
              <a:buNone/>
            </a:pPr>
            <a:endParaRPr sz="1600" dirty="0">
              <a:latin typeface="+mn-lt"/>
            </a:endParaRPr>
          </a:p>
        </p:txBody>
      </p:sp>
      <p:sp>
        <p:nvSpPr>
          <p:cNvPr id="134" name="Google Shape;134;p22"/>
          <p:cNvSpPr txBox="1">
            <a:spLocks noGrp="1"/>
          </p:cNvSpPr>
          <p:nvPr>
            <p:ph type="body" idx="1"/>
          </p:nvPr>
        </p:nvSpPr>
        <p:spPr>
          <a:xfrm>
            <a:off x="432619" y="2871828"/>
            <a:ext cx="8278762" cy="1633700"/>
          </a:xfrm>
          <a:prstGeom prst="rect">
            <a:avLst/>
          </a:prstGeom>
        </p:spPr>
        <p:txBody>
          <a:bodyPr spcFirstLastPara="1" wrap="square" lIns="91425" tIns="91425" rIns="91425" bIns="91425" anchor="t" anchorCtr="0">
            <a:normAutofit/>
          </a:bodyPr>
          <a:lstStyle/>
          <a:p>
            <a:pPr marL="419100" indent="-285750" algn="just">
              <a:lnSpc>
                <a:spcPct val="150000"/>
              </a:lnSpc>
              <a:buSzPts val="1500"/>
            </a:pPr>
            <a:r>
              <a:rPr lang="en" sz="1400" dirty="0">
                <a:solidFill>
                  <a:schemeClr val="bg2">
                    <a:lumMod val="50000"/>
                  </a:schemeClr>
                </a:solidFill>
                <a:latin typeface="Arial" panose="020B0604020202020204" pitchFamily="34" charset="0"/>
                <a:cs typeface="Arial" panose="020B0604020202020204" pitchFamily="34" charset="0"/>
              </a:rPr>
              <a:t>These methods do not include changing variables or monitoring changes over </a:t>
            </a:r>
            <a:r>
              <a:rPr lang="en-GB" sz="1400" dirty="0">
                <a:solidFill>
                  <a:schemeClr val="bg2">
                    <a:lumMod val="50000"/>
                  </a:schemeClr>
                </a:solidFill>
                <a:latin typeface="Arial" panose="020B0604020202020204" pitchFamily="34" charset="0"/>
                <a:cs typeface="Arial" panose="020B0604020202020204" pitchFamily="34" charset="0"/>
              </a:rPr>
              <a:t>time; thus,</a:t>
            </a:r>
            <a:r>
              <a:rPr lang="en" sz="1400" dirty="0">
                <a:solidFill>
                  <a:schemeClr val="bg2">
                    <a:lumMod val="50000"/>
                  </a:schemeClr>
                </a:solidFill>
                <a:latin typeface="Arial" panose="020B0604020202020204" pitchFamily="34" charset="0"/>
                <a:cs typeface="Arial" panose="020B0604020202020204" pitchFamily="34" charset="0"/>
              </a:rPr>
              <a:t> they cannot be used to demonstrate cause-and-effect correlations.</a:t>
            </a:r>
          </a:p>
          <a:p>
            <a:pPr algn="just" fontAlgn="base">
              <a:lnSpc>
                <a:spcPct val="150000"/>
              </a:lnSpc>
            </a:pPr>
            <a:r>
              <a:rPr lang="en-US" sz="1400" b="0" i="0" u="none" strike="noStrike" dirty="0">
                <a:solidFill>
                  <a:schemeClr val="bg2">
                    <a:lumMod val="50000"/>
                  </a:schemeClr>
                </a:solidFill>
                <a:effectLst/>
                <a:latin typeface="Arial" panose="020B0604020202020204" pitchFamily="34" charset="0"/>
                <a:ea typeface="Open Sans" panose="020B0606030504020204" pitchFamily="34" charset="0"/>
                <a:cs typeface="Arial" panose="020B0604020202020204" pitchFamily="34" charset="0"/>
              </a:rPr>
              <a:t>Information is simultaneously acquired from people with a variety of ages, backgrounds, or features in a cross-sectional study.</a:t>
            </a:r>
          </a:p>
          <a:p>
            <a:pPr marL="457200" lvl="0" indent="-323850" algn="l" rtl="0">
              <a:spcBef>
                <a:spcPts val="0"/>
              </a:spcBef>
              <a:spcAft>
                <a:spcPts val="0"/>
              </a:spcAft>
              <a:buSzPts val="1500"/>
              <a:buChar char="●"/>
            </a:pPr>
            <a:endParaRPr sz="1500" dirty="0">
              <a:latin typeface="+mn-lt"/>
            </a:endParaRPr>
          </a:p>
        </p:txBody>
      </p:sp>
      <p:sp>
        <p:nvSpPr>
          <p:cNvPr id="135" name="Google Shape;135;p22"/>
          <p:cNvSpPr txBox="1">
            <a:spLocks noGrp="1"/>
          </p:cNvSpPr>
          <p:nvPr>
            <p:ph type="body" idx="1"/>
          </p:nvPr>
        </p:nvSpPr>
        <p:spPr>
          <a:xfrm>
            <a:off x="432619" y="2181824"/>
            <a:ext cx="8278762" cy="882951"/>
          </a:xfrm>
          <a:prstGeom prst="rect">
            <a:avLst/>
          </a:prstGeom>
        </p:spPr>
        <p:txBody>
          <a:bodyPr spcFirstLastPara="1" wrap="square" lIns="91425" tIns="91425" rIns="91425" bIns="91425" anchor="t" anchorCtr="0">
            <a:noAutofit/>
          </a:bodyPr>
          <a:lstStyle/>
          <a:p>
            <a:pPr marL="419100" indent="-285750">
              <a:lnSpc>
                <a:spcPct val="150000"/>
              </a:lnSpc>
              <a:buSzPts val="1500"/>
            </a:pPr>
            <a:r>
              <a:rPr lang="en" sz="1400" dirty="0">
                <a:solidFill>
                  <a:schemeClr val="bg2">
                    <a:lumMod val="50000"/>
                  </a:schemeClr>
                </a:solidFill>
                <a:latin typeface="+mn-lt"/>
              </a:rPr>
              <a:t>Depending on the nature of the research topic and the variables being researched, a variety of data collection techniques may be appropriate (Wang and Cheng, 2020).</a:t>
            </a:r>
          </a:p>
          <a:p>
            <a:pPr marL="133350" indent="0">
              <a:lnSpc>
                <a:spcPct val="100000"/>
              </a:lnSpc>
              <a:buSzPts val="1500"/>
              <a:buNone/>
            </a:pPr>
            <a:endParaRPr lang="en-US" sz="1600" dirty="0">
              <a:solidFill>
                <a:schemeClr val="bg2">
                  <a:lumMod val="50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87900" y="227808"/>
            <a:ext cx="8368200" cy="1115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US" dirty="0">
                <a:latin typeface="+mj-lt"/>
              </a:rPr>
              <a:t>JUSTIFICATION OF CROSS-SECTIONAL DESIGN</a:t>
            </a:r>
            <a:br>
              <a:rPr lang="en-IN" dirty="0">
                <a:latin typeface="+mj-lt"/>
              </a:rPr>
            </a:br>
            <a:endParaRPr lang="en-IN" dirty="0">
              <a:latin typeface="+mj-lt"/>
            </a:endParaRPr>
          </a:p>
        </p:txBody>
      </p:sp>
      <p:sp>
        <p:nvSpPr>
          <p:cNvPr id="7" name="Text Placeholder 6">
            <a:extLst>
              <a:ext uri="{FF2B5EF4-FFF2-40B4-BE49-F238E27FC236}">
                <a16:creationId xmlns:a16="http://schemas.microsoft.com/office/drawing/2014/main" id="{51E82A3A-5EA4-F732-125C-52A9971ED8C5}"/>
              </a:ext>
            </a:extLst>
          </p:cNvPr>
          <p:cNvSpPr>
            <a:spLocks noGrp="1"/>
          </p:cNvSpPr>
          <p:nvPr>
            <p:ph type="body" idx="1"/>
          </p:nvPr>
        </p:nvSpPr>
        <p:spPr>
          <a:xfrm>
            <a:off x="311700" y="1266325"/>
            <a:ext cx="8368200" cy="3158191"/>
          </a:xfrm>
        </p:spPr>
        <p:txBody>
          <a:bodyPr>
            <a:normAutofit fontScale="92500"/>
          </a:bodyPr>
          <a:lstStyle/>
          <a:p>
            <a:pPr algn="just" fontAlgn="base">
              <a:lnSpc>
                <a:spcPct val="150000"/>
              </a:lnSpc>
            </a:pP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An overview of the physical activity levels among students at a certain moment is provided via a cross-sectional design, which sheds light on the current dominance on campus</a:t>
            </a:r>
            <a:r>
              <a:rPr lang="en-US" sz="1400" dirty="0">
                <a:solidFill>
                  <a:schemeClr val="bg2">
                    <a:lumMod val="50000"/>
                  </a:schemeClr>
                </a:solidFill>
                <a:latin typeface="+mn-lt"/>
                <a:ea typeface="Open Sans" panose="020B0606030504020204" pitchFamily="34" charset="0"/>
                <a:cs typeface="Open Sans" panose="020B0606030504020204" pitchFamily="34" charset="0"/>
              </a:rPr>
              <a:t> </a:t>
            </a: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momentary snapshot of the situation.</a:t>
            </a:r>
          </a:p>
          <a:p>
            <a:pPr>
              <a:lnSpc>
                <a:spcPct val="150000"/>
              </a:lnSpc>
            </a:pP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Given the resource and time constraints, cross-sectional studies are efficient and economical, making them suitable for measuring physical activity levels. (Mathew et al. 2021).</a:t>
            </a:r>
            <a:endParaRPr lang="en-US" sz="1400" dirty="0">
              <a:solidFill>
                <a:schemeClr val="bg2">
                  <a:lumMod val="50000"/>
                </a:schemeClr>
              </a:solidFill>
            </a:endParaRPr>
          </a:p>
          <a:p>
            <a:pPr algn="just" fontAlgn="base">
              <a:lnSpc>
                <a:spcPct val="150000"/>
              </a:lnSpc>
            </a:pP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The information acquired can help to establish personalized approaches for improvement by allowing the researcher to make time-sensitive decisions and interventions regarding physical activity programming.</a:t>
            </a:r>
          </a:p>
          <a:p>
            <a:pPr algn="just" fontAlgn="base">
              <a:lnSpc>
                <a:spcPct val="150000"/>
              </a:lnSpc>
            </a:pP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By using this technique, </a:t>
            </a:r>
            <a:r>
              <a:rPr lang="en-US" sz="1400" dirty="0">
                <a:solidFill>
                  <a:schemeClr val="bg2">
                    <a:lumMod val="50000"/>
                  </a:schemeClr>
                </a:solidFill>
                <a:latin typeface="+mn-lt"/>
                <a:ea typeface="Open Sans" panose="020B0606030504020204" pitchFamily="34" charset="0"/>
                <a:cs typeface="Open Sans" panose="020B0606030504020204" pitchFamily="34" charset="0"/>
              </a:rPr>
              <a:t>one</a:t>
            </a:r>
            <a:r>
              <a:rPr lang="en-US" sz="1400" b="0" i="0" u="none" strike="noStrike" dirty="0">
                <a:solidFill>
                  <a:schemeClr val="bg2">
                    <a:lumMod val="50000"/>
                  </a:schemeClr>
                </a:solidFill>
                <a:effectLst/>
                <a:latin typeface="+mn-lt"/>
                <a:ea typeface="Open Sans" panose="020B0606030504020204" pitchFamily="34" charset="0"/>
                <a:cs typeface="Open Sans" panose="020B0606030504020204" pitchFamily="34" charset="0"/>
              </a:rPr>
              <a:t> can find out how popular physical exercise is rapid, which is helpful information for the campus health programs.</a:t>
            </a:r>
          </a:p>
          <a:p>
            <a:pPr algn="just" rtl="0" fontAlgn="base">
              <a:spcBef>
                <a:spcPts val="0"/>
              </a:spcBef>
              <a:spcAft>
                <a:spcPts val="0"/>
              </a:spcAft>
              <a:buFont typeface="Arial" panose="020B0604020202020204" pitchFamily="34" charset="0"/>
              <a:buChar char="•"/>
            </a:pPr>
            <a:endParaRPr lang="en-US" sz="600" b="0" i="0" u="none" strike="noStrike" dirty="0">
              <a:solidFill>
                <a:schemeClr val="bg2"/>
              </a:solidFill>
              <a:effectLst/>
              <a:latin typeface="+mn-lt"/>
            </a:endParaRPr>
          </a:p>
        </p:txBody>
      </p:sp>
    </p:spTree>
    <p:extLst>
      <p:ext uri="{BB962C8B-B14F-4D97-AF65-F5344CB8AC3E}">
        <p14:creationId xmlns:p14="http://schemas.microsoft.com/office/powerpoint/2010/main" val="1969216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4"/>
          <p:cNvSpPr txBox="1">
            <a:spLocks noGrp="1"/>
          </p:cNvSpPr>
          <p:nvPr>
            <p:ph type="title"/>
          </p:nvPr>
        </p:nvSpPr>
        <p:spPr>
          <a:xfrm>
            <a:off x="311700" y="231661"/>
            <a:ext cx="8368200" cy="868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latin typeface="+mj-lt"/>
              </a:rPr>
              <a:t>RECRUITMENT,SAMPLING AND STUDY PARTICIPANTS </a:t>
            </a:r>
          </a:p>
        </p:txBody>
      </p:sp>
      <p:sp>
        <p:nvSpPr>
          <p:cNvPr id="147" name="Google Shape;147;p24"/>
          <p:cNvSpPr txBox="1">
            <a:spLocks noGrp="1"/>
          </p:cNvSpPr>
          <p:nvPr>
            <p:ph type="body" idx="1"/>
          </p:nvPr>
        </p:nvSpPr>
        <p:spPr>
          <a:xfrm>
            <a:off x="311700" y="1339332"/>
            <a:ext cx="8520600" cy="3675560"/>
          </a:xfrm>
          <a:prstGeom prst="rect">
            <a:avLst/>
          </a:prstGeom>
        </p:spPr>
        <p:txBody>
          <a:bodyPr spcFirstLastPara="1" wrap="square" lIns="91425" tIns="91425" rIns="91425" bIns="91425" anchor="t" anchorCtr="0">
            <a:noAutofit/>
          </a:bodyPr>
          <a:lstStyle/>
          <a:p>
            <a:pPr marL="114300" lvl="0" indent="0" algn="l" rtl="0">
              <a:spcBef>
                <a:spcPts val="0"/>
              </a:spcBef>
              <a:spcAft>
                <a:spcPts val="0"/>
              </a:spcAft>
              <a:buSzPts val="1800"/>
              <a:buNone/>
            </a:pPr>
            <a:endParaRPr sz="1400" dirty="0">
              <a:solidFill>
                <a:schemeClr val="bg2">
                  <a:lumMod val="50000"/>
                </a:schemeClr>
              </a:solidFill>
              <a:latin typeface="Arial" panose="020B0604020202020204" pitchFamily="34" charset="0"/>
              <a:cs typeface="Arial" panose="020B0604020202020204" pitchFamily="34" charset="0"/>
            </a:endParaRPr>
          </a:p>
          <a:p>
            <a:pPr marL="457200" lvl="0" indent="-342900" algn="l" rtl="0">
              <a:spcBef>
                <a:spcPts val="0"/>
              </a:spcBef>
              <a:spcAft>
                <a:spcPts val="0"/>
              </a:spcAft>
              <a:buSzPts val="1800"/>
              <a:buChar char="●"/>
            </a:pPr>
            <a:r>
              <a:rPr lang="en" sz="1400" dirty="0">
                <a:solidFill>
                  <a:schemeClr val="bg2">
                    <a:lumMod val="50000"/>
                  </a:schemeClr>
                </a:solidFill>
                <a:latin typeface="Arial" panose="020B0604020202020204" pitchFamily="34" charset="0"/>
                <a:cs typeface="Arial" panose="020B0604020202020204" pitchFamily="34" charset="0"/>
              </a:rPr>
              <a:t>Recruitment will be through University email announcements, flyers, online platforms, and direct outreach through student organizations.</a:t>
            </a:r>
          </a:p>
          <a:p>
            <a:pPr marL="457200" lvl="0" indent="-342900" algn="l" rtl="0">
              <a:spcBef>
                <a:spcPts val="0"/>
              </a:spcBef>
              <a:spcAft>
                <a:spcPts val="0"/>
              </a:spcAft>
              <a:buSzPts val="1800"/>
              <a:buChar char="●"/>
            </a:pPr>
            <a:endParaRPr sz="1400" dirty="0">
              <a:solidFill>
                <a:schemeClr val="bg2">
                  <a:lumMod val="50000"/>
                </a:schemeClr>
              </a:solidFill>
              <a:latin typeface="Arial" panose="020B0604020202020204" pitchFamily="34" charset="0"/>
              <a:cs typeface="Arial" panose="020B0604020202020204" pitchFamily="34" charset="0"/>
            </a:endParaRPr>
          </a:p>
          <a:p>
            <a:pPr marL="457200" lvl="0" indent="-342900" algn="l" rtl="0">
              <a:spcBef>
                <a:spcPts val="0"/>
              </a:spcBef>
              <a:spcAft>
                <a:spcPts val="0"/>
              </a:spcAft>
              <a:buSzPts val="1800"/>
              <a:buChar char="●"/>
            </a:pPr>
            <a:r>
              <a:rPr lang="en" sz="1400" dirty="0">
                <a:solidFill>
                  <a:schemeClr val="bg2">
                    <a:lumMod val="50000"/>
                  </a:schemeClr>
                </a:solidFill>
                <a:latin typeface="Arial" panose="020B0604020202020204" pitchFamily="34" charset="0"/>
                <a:cs typeface="Arial" panose="020B0604020202020204" pitchFamily="34" charset="0"/>
              </a:rPr>
              <a:t>Informed Consent will be acquired from all the candidates and they will be instructed about the study's purpose and their rights.</a:t>
            </a:r>
          </a:p>
          <a:p>
            <a:pPr marL="114300" lvl="0" indent="0" algn="l" rtl="0">
              <a:spcBef>
                <a:spcPts val="0"/>
              </a:spcBef>
              <a:spcAft>
                <a:spcPts val="0"/>
              </a:spcAft>
              <a:buSzPts val="1800"/>
              <a:buNone/>
            </a:pPr>
            <a:endParaRPr sz="1400" dirty="0">
              <a:solidFill>
                <a:schemeClr val="bg2">
                  <a:lumMod val="50000"/>
                </a:schemeClr>
              </a:solidFill>
              <a:latin typeface="Arial" panose="020B0604020202020204" pitchFamily="34" charset="0"/>
              <a:cs typeface="Arial" panose="020B0604020202020204" pitchFamily="34" charset="0"/>
            </a:endParaRPr>
          </a:p>
          <a:p>
            <a:pPr marL="457200" lvl="0" indent="-342900" algn="l" rtl="0">
              <a:spcBef>
                <a:spcPts val="0"/>
              </a:spcBef>
              <a:spcAft>
                <a:spcPts val="0"/>
              </a:spcAft>
              <a:buSzPts val="1800"/>
              <a:buChar char="●"/>
            </a:pPr>
            <a:r>
              <a:rPr lang="en" sz="1400" dirty="0">
                <a:solidFill>
                  <a:schemeClr val="bg2">
                    <a:lumMod val="50000"/>
                  </a:schemeClr>
                </a:solidFill>
                <a:latin typeface="Arial" panose="020B0604020202020204" pitchFamily="34" charset="0"/>
                <a:cs typeface="Arial" panose="020B0604020202020204" pitchFamily="34" charset="0"/>
              </a:rPr>
              <a:t>Data will be collected through surveys and interviews to gather information on physical activity levels, motivations, and barriers.</a:t>
            </a:r>
            <a:endParaRPr sz="1400" dirty="0">
              <a:solidFill>
                <a:schemeClr val="bg2">
                  <a:lumMod val="50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333C1AC-B2D8-3232-ADD8-BD11715EE965}"/>
              </a:ext>
            </a:extLst>
          </p:cNvPr>
          <p:cNvSpPr txBox="1"/>
          <p:nvPr/>
        </p:nvSpPr>
        <p:spPr>
          <a:xfrm>
            <a:off x="464100" y="958137"/>
            <a:ext cx="2787538" cy="523220"/>
          </a:xfrm>
          <a:prstGeom prst="rect">
            <a:avLst/>
          </a:prstGeom>
          <a:noFill/>
        </p:spPr>
        <p:txBody>
          <a:bodyPr wrap="square" rtlCol="0">
            <a:spAutoFit/>
          </a:bodyPr>
          <a:lstStyle/>
          <a:p>
            <a:r>
              <a:rPr lang="en-US" sz="2800" b="1" dirty="0">
                <a:solidFill>
                  <a:srgbClr val="FF6C16"/>
                </a:solidFill>
              </a:rPr>
              <a:t>RECRUITMENT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3"/>
          <p:cNvSpPr txBox="1">
            <a:spLocks noGrp="1"/>
          </p:cNvSpPr>
          <p:nvPr>
            <p:ph type="title"/>
          </p:nvPr>
        </p:nvSpPr>
        <p:spPr>
          <a:xfrm>
            <a:off x="623400" y="240616"/>
            <a:ext cx="8520600" cy="707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800" dirty="0">
                <a:latin typeface="+mj-lt"/>
              </a:rPr>
              <a:t>SAMPLING</a:t>
            </a:r>
          </a:p>
        </p:txBody>
      </p:sp>
      <p:sp>
        <p:nvSpPr>
          <p:cNvPr id="141" name="Google Shape;141;p23"/>
          <p:cNvSpPr txBox="1">
            <a:spLocks noGrp="1"/>
          </p:cNvSpPr>
          <p:nvPr>
            <p:ph type="body" idx="1"/>
          </p:nvPr>
        </p:nvSpPr>
        <p:spPr>
          <a:xfrm>
            <a:off x="308919" y="827902"/>
            <a:ext cx="8745803" cy="2575387"/>
          </a:xfrm>
          <a:prstGeom prst="rect">
            <a:avLst/>
          </a:prstGeom>
        </p:spPr>
        <p:txBody>
          <a:bodyPr spcFirstLastPara="1" wrap="square" lIns="91425" tIns="91425" rIns="91425" bIns="91425" anchor="t" anchorCtr="0">
            <a:noAutofit/>
          </a:bodyPr>
          <a:lstStyle/>
          <a:p>
            <a:pPr algn="just" fontAlgn="base">
              <a:lnSpc>
                <a:spcPct val="150000"/>
              </a:lnSpc>
            </a:pPr>
            <a:r>
              <a:rPr lang="en-US" sz="1400" dirty="0">
                <a:solidFill>
                  <a:schemeClr val="bg2">
                    <a:lumMod val="50000"/>
                  </a:schemeClr>
                </a:solidFill>
                <a:latin typeface="+mn-lt"/>
              </a:rPr>
              <a:t>Simple random sampling technique has been initiated in-order to select individuals and to recruit them from a large set randomly. The university campus has numerous students and through the application of this proposed sampling process, it has been possible to select a small sample size from the vast population.</a:t>
            </a:r>
          </a:p>
          <a:p>
            <a:pPr algn="just" fontAlgn="base">
              <a:lnSpc>
                <a:spcPct val="150000"/>
              </a:lnSpc>
            </a:pPr>
            <a:r>
              <a:rPr lang="en-GB" sz="1400" b="0" i="0" u="none" strike="noStrike" dirty="0">
                <a:solidFill>
                  <a:srgbClr val="111111"/>
                </a:solidFill>
                <a:effectLst/>
                <a:latin typeface="SourceSansPro"/>
              </a:rPr>
              <a:t>Researcher choose simple random sampling to make generalizations about a population (Melissa Horton 2023)</a:t>
            </a:r>
          </a:p>
          <a:p>
            <a:pPr algn="just" fontAlgn="base">
              <a:lnSpc>
                <a:spcPct val="150000"/>
              </a:lnSpc>
            </a:pPr>
            <a:r>
              <a:rPr lang="en-US" sz="1400" dirty="0">
                <a:solidFill>
                  <a:schemeClr val="bg2">
                    <a:lumMod val="50000"/>
                  </a:schemeClr>
                </a:solidFill>
                <a:latin typeface="+mn-lt"/>
              </a:rPr>
              <a:t>Simple random sampling is also chosen because this technique is helpful to select only individuals with accurate link to the topic of interest or research area from a vast population.</a:t>
            </a:r>
          </a:p>
          <a:p>
            <a:pPr marL="114300" indent="0" algn="just" fontAlgn="base">
              <a:lnSpc>
                <a:spcPct val="150000"/>
              </a:lnSpc>
              <a:buNone/>
            </a:pPr>
            <a:endParaRPr lang="en-US" sz="1400" dirty="0">
              <a:solidFill>
                <a:schemeClr val="bg2">
                  <a:lumMod val="50000"/>
                </a:schemeClr>
              </a:solidFill>
              <a:latin typeface="+mn-lt"/>
            </a:endParaRPr>
          </a:p>
          <a:p>
            <a:r>
              <a:rPr lang="en-GB" sz="1400" dirty="0">
                <a:solidFill>
                  <a:schemeClr val="bg2">
                    <a:lumMod val="50000"/>
                  </a:schemeClr>
                </a:solidFill>
                <a:latin typeface="+mn-lt"/>
              </a:rPr>
              <a:t>T</a:t>
            </a:r>
            <a:r>
              <a:rPr lang="en" sz="1400" dirty="0">
                <a:solidFill>
                  <a:schemeClr val="bg2">
                    <a:lumMod val="50000"/>
                  </a:schemeClr>
                </a:solidFill>
                <a:latin typeface="+mn-lt"/>
              </a:rPr>
              <a:t>he target population is the students </a:t>
            </a:r>
            <a:r>
              <a:rPr lang="en-GB" sz="1400" dirty="0">
                <a:solidFill>
                  <a:schemeClr val="bg2">
                    <a:lumMod val="50000"/>
                  </a:schemeClr>
                </a:solidFill>
                <a:latin typeface="+mn-lt"/>
              </a:rPr>
              <a:t>at</a:t>
            </a:r>
            <a:r>
              <a:rPr lang="en" sz="1400" dirty="0">
                <a:solidFill>
                  <a:schemeClr val="bg2">
                    <a:lumMod val="50000"/>
                  </a:schemeClr>
                </a:solidFill>
                <a:latin typeface="+mn-lt"/>
              </a:rPr>
              <a:t> public university.</a:t>
            </a:r>
          </a:p>
          <a:p>
            <a:pPr marL="114300" lvl="0" indent="0">
              <a:buNone/>
            </a:pPr>
            <a:endParaRPr lang="en-GB" sz="1400" dirty="0">
              <a:solidFill>
                <a:schemeClr val="bg2">
                  <a:lumMod val="50000"/>
                </a:schemeClr>
              </a:solidFill>
              <a:latin typeface="+mn-lt"/>
            </a:endParaRPr>
          </a:p>
          <a:p>
            <a:pPr marL="457200" lvl="0" indent="-342900" algn="l" rtl="0">
              <a:spcBef>
                <a:spcPts val="0"/>
              </a:spcBef>
              <a:spcAft>
                <a:spcPts val="0"/>
              </a:spcAft>
              <a:buSzPts val="1800"/>
              <a:buChar char="●"/>
            </a:pPr>
            <a:r>
              <a:rPr lang="en" sz="1400" dirty="0">
                <a:solidFill>
                  <a:schemeClr val="bg2">
                    <a:lumMod val="50000"/>
                  </a:schemeClr>
                </a:solidFill>
                <a:latin typeface="+mn-lt"/>
              </a:rPr>
              <a:t>Sample Size: 25 participants.</a:t>
            </a:r>
          </a:p>
          <a:p>
            <a:pPr marL="114300" lvl="0" indent="0" algn="l" rtl="0">
              <a:spcBef>
                <a:spcPts val="0"/>
              </a:spcBef>
              <a:spcAft>
                <a:spcPts val="0"/>
              </a:spcAft>
              <a:buSzPts val="1800"/>
              <a:buNone/>
            </a:pPr>
            <a:endParaRPr sz="1400" dirty="0">
              <a:solidFill>
                <a:schemeClr val="bg2">
                  <a:lumMod val="50000"/>
                </a:schemeClr>
              </a:solidFill>
              <a:latin typeface="+mn-lt"/>
            </a:endParaRPr>
          </a:p>
          <a:p>
            <a:pPr marL="457200" lvl="0" indent="-342900" algn="l" rtl="0">
              <a:spcBef>
                <a:spcPts val="0"/>
              </a:spcBef>
              <a:spcAft>
                <a:spcPts val="0"/>
              </a:spcAft>
              <a:buSzPts val="1800"/>
              <a:buChar char="●"/>
            </a:pPr>
            <a:r>
              <a:rPr lang="en" sz="1400" dirty="0">
                <a:solidFill>
                  <a:schemeClr val="bg2">
                    <a:lumMod val="50000"/>
                  </a:schemeClr>
                </a:solidFill>
                <a:latin typeface="+mn-lt"/>
              </a:rPr>
              <a:t>Sampling frame can be determined using the University’s enrolment database</a:t>
            </a:r>
            <a:endParaRPr sz="1400" dirty="0">
              <a:solidFill>
                <a:schemeClr val="bg2">
                  <a:lumMod val="50000"/>
                </a:schemeClr>
              </a:solidFill>
              <a:latin typeface="+mn-lt"/>
            </a:endParaRPr>
          </a:p>
        </p:txBody>
      </p:sp>
    </p:spTree>
    <p:extLst>
      <p:ext uri="{BB962C8B-B14F-4D97-AF65-F5344CB8AC3E}">
        <p14:creationId xmlns:p14="http://schemas.microsoft.com/office/powerpoint/2010/main" val="1062505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93F11C-D2AF-35FF-C224-AEFCADDE8ED8}"/>
              </a:ext>
            </a:extLst>
          </p:cNvPr>
          <p:cNvSpPr txBox="1"/>
          <p:nvPr/>
        </p:nvSpPr>
        <p:spPr>
          <a:xfrm>
            <a:off x="497994" y="687897"/>
            <a:ext cx="4153701" cy="523220"/>
          </a:xfrm>
          <a:prstGeom prst="rect">
            <a:avLst/>
          </a:prstGeom>
          <a:noFill/>
        </p:spPr>
        <p:txBody>
          <a:bodyPr wrap="none" rtlCol="0">
            <a:spAutoFit/>
          </a:bodyPr>
          <a:lstStyle/>
          <a:p>
            <a:r>
              <a:rPr lang="en-US" sz="2800" b="1" dirty="0">
                <a:solidFill>
                  <a:srgbClr val="FF6C16"/>
                </a:solidFill>
              </a:rPr>
              <a:t>STUDY PARTICIPANTS</a:t>
            </a:r>
          </a:p>
        </p:txBody>
      </p:sp>
      <p:sp>
        <p:nvSpPr>
          <p:cNvPr id="3" name="TextBox 2">
            <a:extLst>
              <a:ext uri="{FF2B5EF4-FFF2-40B4-BE49-F238E27FC236}">
                <a16:creationId xmlns:a16="http://schemas.microsoft.com/office/drawing/2014/main" id="{8638863D-D8EB-5656-5168-1539A3904E30}"/>
              </a:ext>
            </a:extLst>
          </p:cNvPr>
          <p:cNvSpPr txBox="1"/>
          <p:nvPr/>
        </p:nvSpPr>
        <p:spPr>
          <a:xfrm>
            <a:off x="360727" y="1510018"/>
            <a:ext cx="8581937" cy="2554545"/>
          </a:xfrm>
          <a:prstGeom prst="rect">
            <a:avLst/>
          </a:prstGeom>
          <a:noFill/>
        </p:spPr>
        <p:txBody>
          <a:bodyPr wrap="square" rtlCol="0">
            <a:spAutoFit/>
          </a:bodyPr>
          <a:lstStyle/>
          <a:p>
            <a:pPr marL="342900" indent="-342900">
              <a:buFont typeface="Arial" panose="020B0604020202020204" pitchFamily="34" charset="0"/>
              <a:buChar char="•"/>
            </a:pPr>
            <a:r>
              <a:rPr lang="en" sz="2000" dirty="0">
                <a:solidFill>
                  <a:schemeClr val="bg2">
                    <a:lumMod val="50000"/>
                  </a:schemeClr>
                </a:solidFill>
                <a:latin typeface="Arial" panose="020B0604020202020204" pitchFamily="34" charset="0"/>
                <a:cs typeface="Arial" panose="020B0604020202020204" pitchFamily="34" charset="0"/>
              </a:rPr>
              <a:t>Inclusion criteria :Students from various departments, students enrolled at the university and students who are ready to provide informed consent to take part in the study</a:t>
            </a:r>
          </a:p>
          <a:p>
            <a:pPr marL="114300" indent="0">
              <a:buNone/>
            </a:pPr>
            <a:endParaRPr lang="en" sz="2000" dirty="0">
              <a:solidFill>
                <a:schemeClr val="bg2">
                  <a:lumMod val="50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 sz="2000" dirty="0">
                <a:solidFill>
                  <a:schemeClr val="bg2">
                    <a:lumMod val="50000"/>
                  </a:schemeClr>
                </a:solidFill>
                <a:latin typeface="Arial" panose="020B0604020202020204" pitchFamily="34" charset="0"/>
                <a:cs typeface="Arial" panose="020B0604020202020204" pitchFamily="34" charset="0"/>
              </a:rPr>
              <a:t>Exclusion Criteria: Students who are not currently enrolled in the university and students who do not provide informed consent to participate.</a:t>
            </a:r>
          </a:p>
          <a:p>
            <a:endParaRPr lang="en" sz="2000" dirty="0">
              <a:solidFill>
                <a:schemeClr val="bg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623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5"/>
          <p:cNvSpPr txBox="1">
            <a:spLocks noGrp="1"/>
          </p:cNvSpPr>
          <p:nvPr>
            <p:ph type="title"/>
          </p:nvPr>
        </p:nvSpPr>
        <p:spPr>
          <a:xfrm>
            <a:off x="311700" y="677199"/>
            <a:ext cx="9352417" cy="861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000" dirty="0">
                <a:latin typeface="Arial" panose="020B0604020202020204" pitchFamily="34" charset="0"/>
                <a:cs typeface="Arial" panose="020B0604020202020204" pitchFamily="34" charset="0"/>
              </a:rPr>
              <a:t>MATERIALS/DATA COLLECTION METHOD(S)/PROCEDURE/TOOL</a:t>
            </a:r>
          </a:p>
        </p:txBody>
      </p:sp>
      <p:sp>
        <p:nvSpPr>
          <p:cNvPr id="153" name="Google Shape;153;p25"/>
          <p:cNvSpPr txBox="1">
            <a:spLocks noGrp="1"/>
          </p:cNvSpPr>
          <p:nvPr>
            <p:ph type="body" idx="1"/>
          </p:nvPr>
        </p:nvSpPr>
        <p:spPr>
          <a:xfrm>
            <a:off x="311700" y="1268465"/>
            <a:ext cx="8520600" cy="3362258"/>
          </a:xfrm>
          <a:prstGeom prst="rect">
            <a:avLst/>
          </a:prstGeom>
        </p:spPr>
        <p:txBody>
          <a:bodyPr spcFirstLastPara="1" wrap="square" lIns="91425" tIns="91425" rIns="91425" bIns="91425" anchor="t" anchorCtr="0">
            <a:normAutofit lnSpcReduction="10000"/>
          </a:bodyPr>
          <a:lstStyle/>
          <a:p>
            <a:pPr marL="285750" indent="-285750">
              <a:lnSpc>
                <a:spcPct val="150000"/>
              </a:lnSpc>
            </a:pPr>
            <a:r>
              <a:rPr lang="en-US" sz="1600" b="1" dirty="0">
                <a:solidFill>
                  <a:schemeClr val="bg2">
                    <a:lumMod val="50000"/>
                  </a:schemeClr>
                </a:solidFill>
                <a:latin typeface="Arial" panose="020B0604020202020204" pitchFamily="34" charset="0"/>
                <a:cs typeface="Arial" panose="020B0604020202020204" pitchFamily="34" charset="0"/>
              </a:rPr>
              <a:t>International physical activity questionnaire (IPAQ) </a:t>
            </a:r>
            <a:r>
              <a:rPr lang="en-US" sz="1600" dirty="0">
                <a:solidFill>
                  <a:schemeClr val="bg2">
                    <a:lumMod val="50000"/>
                  </a:schemeClr>
                </a:solidFill>
                <a:latin typeface="Arial" panose="020B0604020202020204" pitchFamily="34" charset="0"/>
                <a:cs typeface="Arial" panose="020B0604020202020204" pitchFamily="34" charset="0"/>
              </a:rPr>
              <a:t>is valuable tool for assessing an individual's physical activity level , and its use can provide insights into a person’s fitness and overall health</a:t>
            </a:r>
          </a:p>
          <a:p>
            <a:pPr marL="285750" indent="-285750">
              <a:lnSpc>
                <a:spcPct val="150000"/>
              </a:lnSpc>
            </a:pPr>
            <a:r>
              <a:rPr lang="en-US" sz="1600" dirty="0">
                <a:solidFill>
                  <a:schemeClr val="bg2">
                    <a:lumMod val="50000"/>
                  </a:schemeClr>
                </a:solidFill>
                <a:latin typeface="Arial" panose="020B0604020202020204" pitchFamily="34" charset="0"/>
                <a:cs typeface="Arial" panose="020B0604020202020204" pitchFamily="34" charset="0"/>
              </a:rPr>
              <a:t>The questionnaire typically asks about the frequency ,intensity and duration of various physical activities over the past seven days. Its often used in health research to gather data on physical activity habits.</a:t>
            </a:r>
          </a:p>
          <a:p>
            <a:pPr marL="285750" indent="-285750">
              <a:lnSpc>
                <a:spcPct val="150000"/>
              </a:lnSpc>
            </a:pPr>
            <a:r>
              <a:rPr lang="en-US" sz="1600" dirty="0">
                <a:solidFill>
                  <a:schemeClr val="bg2">
                    <a:lumMod val="50000"/>
                  </a:schemeClr>
                </a:solidFill>
                <a:latin typeface="Arial" panose="020B0604020202020204" pitchFamily="34" charset="0"/>
                <a:cs typeface="Arial" panose="020B0604020202020204" pitchFamily="34" charset="0"/>
              </a:rPr>
              <a:t>The purpose of the iPAQ is to measure and understand an individual's physical activity habits and to determine whether they are meeting the recommended levels of physical activity for health.</a:t>
            </a:r>
          </a:p>
          <a:p>
            <a:pPr marL="114300" indent="0">
              <a:lnSpc>
                <a:spcPct val="150000"/>
              </a:lnSpc>
              <a:buNone/>
            </a:pPr>
            <a:endParaRPr lang="en-US" sz="1600" dirty="0">
              <a:solidFill>
                <a:schemeClr val="bg2"/>
              </a:solidFill>
              <a:latin typeface="Arial" panose="020B0604020202020204" pitchFamily="34" charset="0"/>
              <a:cs typeface="Arial" panose="020B0604020202020204" pitchFamily="34" charset="0"/>
            </a:endParaRPr>
          </a:p>
          <a:p>
            <a:pPr>
              <a:lnSpc>
                <a:spcPct val="150000"/>
              </a:lnSpc>
            </a:pPr>
            <a:endParaRPr lang="en-US" sz="1600" dirty="0">
              <a:solidFill>
                <a:schemeClr val="bg2"/>
              </a:solidFill>
              <a:latin typeface="Arial" panose="020B0604020202020204" pitchFamily="34" charset="0"/>
              <a:cs typeface="Arial" panose="020B0604020202020204" pitchFamily="34" charset="0"/>
            </a:endParaRPr>
          </a:p>
          <a:p>
            <a:pPr marL="114300" lvl="0" indent="0" algn="l" rtl="0">
              <a:spcBef>
                <a:spcPts val="0"/>
              </a:spcBef>
              <a:spcAft>
                <a:spcPts val="0"/>
              </a:spcAft>
              <a:buSzPts val="1800"/>
              <a:buNone/>
            </a:pPr>
            <a:endParaRPr lang="en-US" dirty="0">
              <a:latin typeface="+mn-lt"/>
            </a:endParaRPr>
          </a:p>
        </p:txBody>
      </p:sp>
      <p:sp>
        <p:nvSpPr>
          <p:cNvPr id="4" name="TextBox 3">
            <a:extLst>
              <a:ext uri="{FF2B5EF4-FFF2-40B4-BE49-F238E27FC236}">
                <a16:creationId xmlns:a16="http://schemas.microsoft.com/office/drawing/2014/main" id="{A8FED03E-1CA0-C254-66C8-FBA534B61D86}"/>
              </a:ext>
            </a:extLst>
          </p:cNvPr>
          <p:cNvSpPr txBox="1"/>
          <p:nvPr/>
        </p:nvSpPr>
        <p:spPr>
          <a:xfrm>
            <a:off x="6149130" y="4395002"/>
            <a:ext cx="2292615" cy="307777"/>
          </a:xfrm>
          <a:prstGeom prst="rect">
            <a:avLst/>
          </a:prstGeom>
          <a:noFill/>
        </p:spPr>
        <p:txBody>
          <a:bodyPr wrap="none" rtlCol="0">
            <a:spAutoFit/>
          </a:bodyPr>
          <a:lstStyle/>
          <a:p>
            <a:r>
              <a:rPr lang="en-US" dirty="0"/>
              <a:t>(G Rodriguez-Romo 2023)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800" dirty="0">
                <a:latin typeface="+mj-lt"/>
              </a:rPr>
              <a:t>DATA ANALYSIS TECHNIQUE</a:t>
            </a:r>
          </a:p>
        </p:txBody>
      </p:sp>
      <p:sp>
        <p:nvSpPr>
          <p:cNvPr id="171" name="Google Shape;171;p28"/>
          <p:cNvSpPr txBox="1">
            <a:spLocks noGrp="1"/>
          </p:cNvSpPr>
          <p:nvPr>
            <p:ph type="body" idx="1"/>
          </p:nvPr>
        </p:nvSpPr>
        <p:spPr>
          <a:xfrm>
            <a:off x="20865" y="1152425"/>
            <a:ext cx="9064411" cy="3580978"/>
          </a:xfrm>
          <a:prstGeom prst="rect">
            <a:avLst/>
          </a:prstGeom>
        </p:spPr>
        <p:txBody>
          <a:bodyPr spcFirstLastPara="1" wrap="square" lIns="91425" tIns="91425" rIns="91425" bIns="91425" anchor="t" anchorCtr="0">
            <a:noAutofit/>
          </a:bodyPr>
          <a:lstStyle/>
          <a:p>
            <a:pPr lvl="0">
              <a:lnSpc>
                <a:spcPct val="150000"/>
              </a:lnSpc>
            </a:pPr>
            <a:r>
              <a:rPr lang="en" sz="1600" b="1" dirty="0">
                <a:solidFill>
                  <a:schemeClr val="bg2">
                    <a:lumMod val="50000"/>
                  </a:schemeClr>
                </a:solidFill>
                <a:latin typeface="+mn-lt"/>
              </a:rPr>
              <a:t>Descriptive statistics: </a:t>
            </a:r>
            <a:r>
              <a:rPr lang="en" sz="1600" dirty="0">
                <a:latin typeface="+mn-lt"/>
              </a:rPr>
              <a:t>Means, standard deviations, and frequency distributions will be measured to understand the central tendencies and variability in dataset</a:t>
            </a:r>
            <a:endParaRPr sz="1600" dirty="0">
              <a:latin typeface="+mn-lt"/>
            </a:endParaRPr>
          </a:p>
          <a:p>
            <a:pPr marL="457200" lvl="0" indent="-342900" algn="l" rtl="0">
              <a:lnSpc>
                <a:spcPct val="150000"/>
              </a:lnSpc>
              <a:spcBef>
                <a:spcPts val="0"/>
              </a:spcBef>
              <a:spcAft>
                <a:spcPts val="0"/>
              </a:spcAft>
              <a:buSzPts val="1800"/>
              <a:buChar char="●"/>
            </a:pPr>
            <a:r>
              <a:rPr lang="en" sz="1600" dirty="0">
                <a:latin typeface="+mn-lt"/>
              </a:rPr>
              <a:t>The connections between age, gender, education and how much time people spend being physically active will be analyzed.</a:t>
            </a:r>
          </a:p>
          <a:p>
            <a:pPr>
              <a:lnSpc>
                <a:spcPct val="150000"/>
              </a:lnSpc>
            </a:pPr>
            <a:r>
              <a:rPr lang="en-GB" sz="1600" b="1" dirty="0">
                <a:latin typeface="+mj-lt"/>
              </a:rPr>
              <a:t>Regression analysis: </a:t>
            </a:r>
            <a:r>
              <a:rPr lang="en-GB" sz="1600" dirty="0">
                <a:latin typeface="+mj-lt"/>
              </a:rPr>
              <a:t>It</a:t>
            </a:r>
            <a:r>
              <a:rPr lang="en-GB" sz="1600" b="1" dirty="0">
                <a:latin typeface="+mj-lt"/>
              </a:rPr>
              <a:t> </a:t>
            </a:r>
            <a:r>
              <a:rPr lang="en-GB" sz="1600" dirty="0">
                <a:latin typeface="+mj-lt"/>
              </a:rPr>
              <a:t>will be used to determine how different variables like stress levels , academic performance , and demographic factors affect the exercise routines (</a:t>
            </a:r>
            <a:r>
              <a:rPr lang="en-GB" sz="1600" dirty="0" err="1">
                <a:latin typeface="+mj-lt"/>
              </a:rPr>
              <a:t>Laad</a:t>
            </a:r>
            <a:r>
              <a:rPr lang="en-GB" sz="1600" dirty="0">
                <a:latin typeface="+mj-lt"/>
              </a:rPr>
              <a:t> et al. 2019).</a:t>
            </a:r>
          </a:p>
          <a:p>
            <a:pPr marL="114300" indent="0">
              <a:lnSpc>
                <a:spcPct val="150000"/>
              </a:lnSpc>
              <a:buNone/>
            </a:pPr>
            <a:endParaRPr sz="1600" dirty="0">
              <a:latin typeface="+mn-l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0"/>
          <p:cNvSpPr txBox="1">
            <a:spLocks noGrp="1"/>
          </p:cNvSpPr>
          <p:nvPr>
            <p:ph type="title"/>
          </p:nvPr>
        </p:nvSpPr>
        <p:spPr>
          <a:xfrm>
            <a:off x="623400" y="464863"/>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ETHICAL CONSIDERATIONS</a:t>
            </a:r>
          </a:p>
        </p:txBody>
      </p:sp>
      <p:sp>
        <p:nvSpPr>
          <p:cNvPr id="184" name="Google Shape;184;p30"/>
          <p:cNvSpPr txBox="1">
            <a:spLocks noGrp="1"/>
          </p:cNvSpPr>
          <p:nvPr>
            <p:ph type="body" idx="1"/>
          </p:nvPr>
        </p:nvSpPr>
        <p:spPr>
          <a:xfrm>
            <a:off x="311650" y="1266325"/>
            <a:ext cx="8520600" cy="3302700"/>
          </a:xfrm>
          <a:prstGeom prst="rect">
            <a:avLst/>
          </a:prstGeom>
        </p:spPr>
        <p:txBody>
          <a:bodyPr spcFirstLastPara="1" wrap="square" lIns="91425" tIns="91425" rIns="91425" bIns="91425" anchor="t" anchorCtr="0">
            <a:normAutofit/>
          </a:bodyPr>
          <a:lstStyle/>
          <a:p>
            <a:pPr indent="-334327">
              <a:lnSpc>
                <a:spcPct val="150000"/>
              </a:lnSpc>
              <a:buSzPct val="100000"/>
            </a:pPr>
            <a:r>
              <a:rPr lang="en-GB" dirty="0">
                <a:solidFill>
                  <a:schemeClr val="bg2">
                    <a:lumMod val="50000"/>
                  </a:schemeClr>
                </a:solidFill>
                <a:latin typeface="+mn-lt"/>
              </a:rPr>
              <a:t>Researcher have pledged to first get consent from participants after informing them of the study's nature and purpose </a:t>
            </a:r>
            <a:r>
              <a:rPr lang="en-GB" dirty="0">
                <a:latin typeface="+mn-lt"/>
              </a:rPr>
              <a:t>(Suri, 2020)</a:t>
            </a:r>
            <a:endParaRPr lang="en-GB" dirty="0">
              <a:solidFill>
                <a:schemeClr val="bg2">
                  <a:lumMod val="50000"/>
                </a:schemeClr>
              </a:solidFill>
              <a:latin typeface="+mn-lt"/>
            </a:endParaRPr>
          </a:p>
          <a:p>
            <a:pPr marL="457200" lvl="0" indent="-334327" algn="l" rtl="0">
              <a:lnSpc>
                <a:spcPct val="150000"/>
              </a:lnSpc>
              <a:spcBef>
                <a:spcPts val="0"/>
              </a:spcBef>
              <a:spcAft>
                <a:spcPts val="0"/>
              </a:spcAft>
              <a:buSzPct val="100000"/>
              <a:buChar char="●"/>
            </a:pPr>
            <a:r>
              <a:rPr lang="en" dirty="0">
                <a:solidFill>
                  <a:schemeClr val="bg2">
                    <a:lumMod val="50000"/>
                  </a:schemeClr>
                </a:solidFill>
                <a:latin typeface="+mn-lt"/>
              </a:rPr>
              <a:t>Participants will be recruited after they had given detailed information about the study's aims, methods, and any associated hazards.</a:t>
            </a:r>
          </a:p>
          <a:p>
            <a:pPr marL="457200" lvl="0" indent="-334327" algn="l" rtl="0">
              <a:lnSpc>
                <a:spcPct val="150000"/>
              </a:lnSpc>
              <a:spcBef>
                <a:spcPts val="0"/>
              </a:spcBef>
              <a:spcAft>
                <a:spcPts val="0"/>
              </a:spcAft>
              <a:buSzPct val="100000"/>
              <a:buChar char="●"/>
            </a:pPr>
            <a:r>
              <a:rPr lang="en" dirty="0">
                <a:solidFill>
                  <a:schemeClr val="bg2">
                    <a:lumMod val="50000"/>
                  </a:schemeClr>
                </a:solidFill>
                <a:latin typeface="+mn-lt"/>
              </a:rPr>
              <a:t>To record students impressions on the importance of physical activity-related course material.</a:t>
            </a:r>
            <a:endParaRPr dirty="0">
              <a:solidFill>
                <a:schemeClr val="bg2">
                  <a:lumMod val="50000"/>
                </a:schemeClr>
              </a:solidFill>
              <a:latin typeface="+mn-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1"/>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ETHICAL CONSIDERATIONS</a:t>
            </a:r>
          </a:p>
        </p:txBody>
      </p:sp>
      <p:sp>
        <p:nvSpPr>
          <p:cNvPr id="191" name="Google Shape;191;p31"/>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fontScale="92500" lnSpcReduction="10000"/>
          </a:bodyPr>
          <a:lstStyle/>
          <a:p>
            <a:pPr marL="457200" lvl="0" indent="-342900" algn="l" rtl="0">
              <a:lnSpc>
                <a:spcPct val="150000"/>
              </a:lnSpc>
              <a:spcBef>
                <a:spcPts val="0"/>
              </a:spcBef>
              <a:spcAft>
                <a:spcPts val="0"/>
              </a:spcAft>
              <a:buSzPts val="1800"/>
              <a:buChar char="●"/>
            </a:pPr>
            <a:r>
              <a:rPr lang="en-US" sz="1400" b="1" dirty="0">
                <a:solidFill>
                  <a:schemeClr val="bg2">
                    <a:lumMod val="50000"/>
                  </a:schemeClr>
                </a:solidFill>
                <a:latin typeface="+mn-lt"/>
              </a:rPr>
              <a:t>Institutional review board : </a:t>
            </a:r>
            <a:r>
              <a:rPr lang="en-US" sz="1400" dirty="0">
                <a:solidFill>
                  <a:schemeClr val="bg2">
                    <a:lumMod val="50000"/>
                  </a:schemeClr>
                </a:solidFill>
                <a:latin typeface="+mn-lt"/>
              </a:rPr>
              <a:t>This evaluates research proposals to ensure that they comply with ethical guidelines and regulations , with a focus on protecting the rights ,safety, and well-being of research participants.</a:t>
            </a:r>
          </a:p>
          <a:p>
            <a:pPr marL="457200" lvl="0" indent="-342900" algn="l" rtl="0">
              <a:lnSpc>
                <a:spcPct val="150000"/>
              </a:lnSpc>
              <a:spcBef>
                <a:spcPts val="0"/>
              </a:spcBef>
              <a:spcAft>
                <a:spcPts val="0"/>
              </a:spcAft>
              <a:buSzPts val="1800"/>
              <a:buChar char="●"/>
            </a:pPr>
            <a:r>
              <a:rPr lang="en-US" sz="1400" b="1" dirty="0">
                <a:solidFill>
                  <a:schemeClr val="bg2">
                    <a:lumMod val="50000"/>
                  </a:schemeClr>
                </a:solidFill>
                <a:latin typeface="+mn-lt"/>
              </a:rPr>
              <a:t>Voluntary Participation</a:t>
            </a:r>
            <a:r>
              <a:rPr lang="en-US" sz="1400" dirty="0">
                <a:solidFill>
                  <a:schemeClr val="bg2">
                    <a:lumMod val="50000"/>
                  </a:schemeClr>
                </a:solidFill>
                <a:latin typeface="+mn-lt"/>
              </a:rPr>
              <a:t>:. An individual can participate in the research voluntarily that they are not being  compelled to do so. Any participant can withdraw from the study at any moment.</a:t>
            </a:r>
          </a:p>
          <a:p>
            <a:pPr marL="457200" lvl="0" indent="-342900" algn="l" rtl="0">
              <a:lnSpc>
                <a:spcPct val="150000"/>
              </a:lnSpc>
              <a:spcBef>
                <a:spcPts val="0"/>
              </a:spcBef>
              <a:spcAft>
                <a:spcPts val="0"/>
              </a:spcAft>
              <a:buSzPts val="1800"/>
              <a:buChar char="●"/>
            </a:pPr>
            <a:r>
              <a:rPr lang="en-US" sz="1400" b="1" dirty="0">
                <a:solidFill>
                  <a:schemeClr val="bg2">
                    <a:lumMod val="50000"/>
                  </a:schemeClr>
                </a:solidFill>
                <a:latin typeface="+mn-lt"/>
              </a:rPr>
              <a:t>Informed consent : </a:t>
            </a:r>
            <a:r>
              <a:rPr lang="en-US" sz="1400" dirty="0">
                <a:solidFill>
                  <a:schemeClr val="bg2">
                    <a:lumMod val="50000"/>
                  </a:schemeClr>
                </a:solidFill>
                <a:latin typeface="+mn-lt"/>
              </a:rPr>
              <a:t>This explains the study’s purpose , procedures , potential risks and benefits. Candidate’s involvement is voluntary, and they can withdraw at anytime without consequences.</a:t>
            </a:r>
          </a:p>
          <a:p>
            <a:pPr marL="457200" lvl="0" indent="-342900" algn="l" rtl="0">
              <a:lnSpc>
                <a:spcPct val="150000"/>
              </a:lnSpc>
              <a:spcBef>
                <a:spcPts val="0"/>
              </a:spcBef>
              <a:spcAft>
                <a:spcPts val="0"/>
              </a:spcAft>
              <a:buSzPts val="1800"/>
              <a:buChar char="●"/>
            </a:pPr>
            <a:r>
              <a:rPr lang="en-US" sz="1400" b="1" dirty="0">
                <a:solidFill>
                  <a:schemeClr val="bg2">
                    <a:lumMod val="50000"/>
                  </a:schemeClr>
                </a:solidFill>
                <a:latin typeface="+mn-lt"/>
              </a:rPr>
              <a:t>Anonymity and confidentiality </a:t>
            </a:r>
            <a:r>
              <a:rPr lang="en-US" sz="1400" dirty="0">
                <a:solidFill>
                  <a:schemeClr val="bg2">
                    <a:lumMod val="50000"/>
                  </a:schemeClr>
                </a:solidFill>
                <a:latin typeface="+mn-lt"/>
              </a:rPr>
              <a:t>: All participants information are kept strictly confidential and used for research purposes only. Data should be stored securely to prevent unauthorized.</a:t>
            </a:r>
          </a:p>
          <a:p>
            <a:pPr marL="457200" lvl="0" indent="-342900" algn="l" rtl="0">
              <a:lnSpc>
                <a:spcPct val="150000"/>
              </a:lnSpc>
              <a:spcBef>
                <a:spcPts val="0"/>
              </a:spcBef>
              <a:spcAft>
                <a:spcPts val="0"/>
              </a:spcAft>
              <a:buSzPts val="1800"/>
              <a:buChar char="●"/>
            </a:pPr>
            <a:r>
              <a:rPr lang="en-US" sz="1400" b="1" dirty="0">
                <a:solidFill>
                  <a:schemeClr val="bg2">
                    <a:lumMod val="50000"/>
                  </a:schemeClr>
                </a:solidFill>
                <a:latin typeface="+mn-lt"/>
              </a:rPr>
              <a:t>Potential harm </a:t>
            </a:r>
            <a:r>
              <a:rPr lang="en-US" sz="1400" dirty="0">
                <a:solidFill>
                  <a:schemeClr val="bg2">
                    <a:lumMod val="50000"/>
                  </a:schemeClr>
                </a:solidFill>
                <a:latin typeface="+mn-lt"/>
              </a:rPr>
              <a:t>: Participants should consider all possible source of harms like physical , social , psychological harm which should be kept to an absolute minimum.</a:t>
            </a:r>
          </a:p>
        </p:txBody>
      </p:sp>
      <p:sp>
        <p:nvSpPr>
          <p:cNvPr id="2" name="TextBox 1">
            <a:extLst>
              <a:ext uri="{FF2B5EF4-FFF2-40B4-BE49-F238E27FC236}">
                <a16:creationId xmlns:a16="http://schemas.microsoft.com/office/drawing/2014/main" id="{7DC6FB2B-555D-45B4-2871-9E7FC73B3D82}"/>
              </a:ext>
            </a:extLst>
          </p:cNvPr>
          <p:cNvSpPr txBox="1"/>
          <p:nvPr/>
        </p:nvSpPr>
        <p:spPr>
          <a:xfrm>
            <a:off x="6258188" y="4544586"/>
            <a:ext cx="1835759" cy="307777"/>
          </a:xfrm>
          <a:prstGeom prst="rect">
            <a:avLst/>
          </a:prstGeom>
          <a:noFill/>
        </p:spPr>
        <p:txBody>
          <a:bodyPr wrap="none" rtlCol="0">
            <a:spAutoFit/>
          </a:bodyPr>
          <a:lstStyle/>
          <a:p>
            <a:r>
              <a:rPr lang="en-US" dirty="0"/>
              <a:t>(Bhandari , P., 2022)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3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IMPLICATION OF RESEARCH</a:t>
            </a:r>
          </a:p>
        </p:txBody>
      </p:sp>
      <p:sp>
        <p:nvSpPr>
          <p:cNvPr id="197" name="Google Shape;197;p32"/>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lnSpcReduction="10000"/>
          </a:bodyPr>
          <a:lstStyle/>
          <a:p>
            <a:pPr marL="457200" lvl="0" indent="-342900" algn="l" rtl="0">
              <a:lnSpc>
                <a:spcPct val="150000"/>
              </a:lnSpc>
              <a:spcBef>
                <a:spcPts val="0"/>
              </a:spcBef>
              <a:spcAft>
                <a:spcPts val="0"/>
              </a:spcAft>
              <a:buSzPts val="1800"/>
              <a:buChar char="●"/>
            </a:pPr>
            <a:r>
              <a:rPr lang="en" dirty="0">
                <a:solidFill>
                  <a:schemeClr val="bg2">
                    <a:lumMod val="50000"/>
                  </a:schemeClr>
                </a:solidFill>
                <a:latin typeface="+mn-lt"/>
              </a:rPr>
              <a:t>The concept of "implications of research" is used to describe the possible outcomes, uses, and relevance of a study's findings and conclusions. </a:t>
            </a:r>
            <a:endParaRPr dirty="0">
              <a:solidFill>
                <a:schemeClr val="bg2">
                  <a:lumMod val="50000"/>
                </a:schemeClr>
              </a:solidFill>
              <a:latin typeface="+mn-lt"/>
            </a:endParaRPr>
          </a:p>
          <a:p>
            <a:pPr marL="457200" lvl="0" indent="-342900" algn="l" rtl="0">
              <a:lnSpc>
                <a:spcPct val="150000"/>
              </a:lnSpc>
              <a:spcBef>
                <a:spcPts val="0"/>
              </a:spcBef>
              <a:spcAft>
                <a:spcPts val="0"/>
              </a:spcAft>
              <a:buSzPts val="1800"/>
              <a:buChar char="●"/>
            </a:pPr>
            <a:r>
              <a:rPr lang="en" dirty="0">
                <a:solidFill>
                  <a:schemeClr val="bg2">
                    <a:lumMod val="50000"/>
                  </a:schemeClr>
                </a:solidFill>
                <a:latin typeface="+mn-lt"/>
              </a:rPr>
              <a:t>These repercussion may affect numerous groups and sectors of society. </a:t>
            </a:r>
            <a:endParaRPr dirty="0">
              <a:solidFill>
                <a:schemeClr val="bg2">
                  <a:lumMod val="50000"/>
                </a:schemeClr>
              </a:solidFill>
              <a:latin typeface="+mn-lt"/>
            </a:endParaRPr>
          </a:p>
          <a:p>
            <a:pPr>
              <a:lnSpc>
                <a:spcPct val="150000"/>
              </a:lnSpc>
            </a:pPr>
            <a:r>
              <a:rPr lang="en-GB" sz="1800" dirty="0">
                <a:solidFill>
                  <a:schemeClr val="bg2">
                    <a:lumMod val="50000"/>
                  </a:schemeClr>
                </a:solidFill>
                <a:latin typeface="Arial" panose="020B0604020202020204" pitchFamily="34" charset="0"/>
                <a:cs typeface="Arial" panose="020B0604020202020204" pitchFamily="34" charset="0"/>
              </a:rPr>
              <a:t>This study's overarching objective is to inform interventions aimed at making the student body at the university are more physically active and healthy by gauging the extent to which students engage in such behaviour.</a:t>
            </a:r>
          </a:p>
          <a:p>
            <a:pPr>
              <a:lnSpc>
                <a:spcPct val="150000"/>
              </a:lnSpc>
            </a:pPr>
            <a:r>
              <a:rPr lang="en-GB" sz="1800" dirty="0">
                <a:solidFill>
                  <a:schemeClr val="bg2">
                    <a:lumMod val="50000"/>
                  </a:schemeClr>
                </a:solidFill>
                <a:latin typeface="Arial" panose="020B0604020202020204" pitchFamily="34" charset="0"/>
                <a:cs typeface="Arial" panose="020B0604020202020204" pitchFamily="34" charset="0"/>
              </a:rPr>
              <a:t>The findings can be used to promote physical activity and wellness program within the university.</a:t>
            </a:r>
          </a:p>
          <a:p>
            <a:pPr>
              <a:lnSpc>
                <a:spcPct val="150000"/>
              </a:lnSpc>
            </a:pPr>
            <a:endParaRPr lang="en-GB" sz="1800" dirty="0">
              <a:solidFill>
                <a:schemeClr val="bg2">
                  <a:lumMod val="50000"/>
                </a:schemeClr>
              </a:solidFill>
              <a:latin typeface="Arial" panose="020B0604020202020204" pitchFamily="34" charset="0"/>
              <a:cs typeface="Arial" panose="020B0604020202020204" pitchFamily="34" charset="0"/>
            </a:endParaRPr>
          </a:p>
          <a:p>
            <a:pPr>
              <a:lnSpc>
                <a:spcPct val="150000"/>
              </a:lnSpc>
            </a:pPr>
            <a:endParaRPr lang="en-GB" sz="1800" dirty="0">
              <a:solidFill>
                <a:schemeClr val="bg2">
                  <a:lumMod val="50000"/>
                </a:schemeClr>
              </a:solidFill>
              <a:latin typeface="Arial" panose="020B0604020202020204" pitchFamily="34" charset="0"/>
              <a:cs typeface="Arial" panose="020B0604020202020204" pitchFamily="34" charset="0"/>
            </a:endParaRPr>
          </a:p>
          <a:p>
            <a:pPr marL="114300" lvl="0" indent="0" algn="l" rtl="0">
              <a:lnSpc>
                <a:spcPct val="150000"/>
              </a:lnSpc>
              <a:spcBef>
                <a:spcPts val="0"/>
              </a:spcBef>
              <a:spcAft>
                <a:spcPts val="0"/>
              </a:spcAft>
              <a:buSzPts val="1800"/>
              <a:buNone/>
            </a:pPr>
            <a:endParaRPr lang="en" dirty="0">
              <a:latin typeface="+mn-lt"/>
            </a:endParaRPr>
          </a:p>
          <a:p>
            <a:pPr marL="457200" lvl="0" indent="-342900" algn="l" rtl="0">
              <a:spcBef>
                <a:spcPts val="0"/>
              </a:spcBef>
              <a:spcAft>
                <a:spcPts val="0"/>
              </a:spcAft>
              <a:buSzPts val="1800"/>
              <a:buChar char="●"/>
            </a:pPr>
            <a:endParaRPr dirty="0">
              <a:latin typeface="+mn-l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4"/>
          <p:cNvSpPr txBox="1">
            <a:spLocks noGrp="1"/>
          </p:cNvSpPr>
          <p:nvPr>
            <p:ph type="title"/>
          </p:nvPr>
        </p:nvSpPr>
        <p:spPr>
          <a:xfrm>
            <a:off x="387900" y="150248"/>
            <a:ext cx="8368200" cy="1056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latin typeface="+mj-lt"/>
              </a:rPr>
              <a:t>Plan of Work and Time Schedule</a:t>
            </a:r>
            <a:endParaRPr dirty="0">
              <a:latin typeface="+mj-lt"/>
            </a:endParaRPr>
          </a:p>
        </p:txBody>
      </p:sp>
      <p:sp>
        <p:nvSpPr>
          <p:cNvPr id="2" name="TextBox 1">
            <a:extLst>
              <a:ext uri="{FF2B5EF4-FFF2-40B4-BE49-F238E27FC236}">
                <a16:creationId xmlns:a16="http://schemas.microsoft.com/office/drawing/2014/main" id="{C7F1DCB6-B4F7-6714-E0C7-7227530855D7}"/>
              </a:ext>
            </a:extLst>
          </p:cNvPr>
          <p:cNvSpPr txBox="1"/>
          <p:nvPr/>
        </p:nvSpPr>
        <p:spPr>
          <a:xfrm>
            <a:off x="6070862" y="4647414"/>
            <a:ext cx="1228221" cy="307777"/>
          </a:xfrm>
          <a:prstGeom prst="rect">
            <a:avLst/>
          </a:prstGeom>
          <a:noFill/>
        </p:spPr>
        <p:txBody>
          <a:bodyPr wrap="none" rtlCol="0">
            <a:spAutoFit/>
          </a:bodyPr>
          <a:lstStyle/>
          <a:p>
            <a:r>
              <a:rPr lang="en-US" dirty="0"/>
              <a:t>(self created)</a:t>
            </a:r>
          </a:p>
        </p:txBody>
      </p:sp>
      <p:graphicFrame>
        <p:nvGraphicFramePr>
          <p:cNvPr id="4" name="Table 3">
            <a:extLst>
              <a:ext uri="{FF2B5EF4-FFF2-40B4-BE49-F238E27FC236}">
                <a16:creationId xmlns:a16="http://schemas.microsoft.com/office/drawing/2014/main" id="{999C835D-B042-0A4C-C130-7D0B74593C7D}"/>
              </a:ext>
            </a:extLst>
          </p:cNvPr>
          <p:cNvGraphicFramePr>
            <a:graphicFrameLocks noGrp="1"/>
          </p:cNvGraphicFramePr>
          <p:nvPr>
            <p:extLst>
              <p:ext uri="{D42A27DB-BD31-4B8C-83A1-F6EECF244321}">
                <p14:modId xmlns:p14="http://schemas.microsoft.com/office/powerpoint/2010/main" val="152132920"/>
              </p:ext>
            </p:extLst>
          </p:nvPr>
        </p:nvGraphicFramePr>
        <p:xfrm>
          <a:off x="494270" y="959334"/>
          <a:ext cx="8183387" cy="3421380"/>
        </p:xfrm>
        <a:graphic>
          <a:graphicData uri="http://schemas.openxmlformats.org/drawingml/2006/table">
            <a:tbl>
              <a:tblPr firstRow="1" bandRow="1">
                <a:tableStyleId>{5C22544A-7EE6-4342-B048-85BDC9FD1C3A}</a:tableStyleId>
              </a:tblPr>
              <a:tblGrid>
                <a:gridCol w="991892">
                  <a:extLst>
                    <a:ext uri="{9D8B030D-6E8A-4147-A177-3AD203B41FA5}">
                      <a16:colId xmlns:a16="http://schemas.microsoft.com/office/drawing/2014/main" val="237937156"/>
                    </a:ext>
                  </a:extLst>
                </a:gridCol>
                <a:gridCol w="669475">
                  <a:extLst>
                    <a:ext uri="{9D8B030D-6E8A-4147-A177-3AD203B41FA5}">
                      <a16:colId xmlns:a16="http://schemas.microsoft.com/office/drawing/2014/main" val="4025012882"/>
                    </a:ext>
                  </a:extLst>
                </a:gridCol>
                <a:gridCol w="724670">
                  <a:extLst>
                    <a:ext uri="{9D8B030D-6E8A-4147-A177-3AD203B41FA5}">
                      <a16:colId xmlns:a16="http://schemas.microsoft.com/office/drawing/2014/main" val="3696443007"/>
                    </a:ext>
                  </a:extLst>
                </a:gridCol>
                <a:gridCol w="743737">
                  <a:extLst>
                    <a:ext uri="{9D8B030D-6E8A-4147-A177-3AD203B41FA5}">
                      <a16:colId xmlns:a16="http://schemas.microsoft.com/office/drawing/2014/main" val="3958737023"/>
                    </a:ext>
                  </a:extLst>
                </a:gridCol>
                <a:gridCol w="700806">
                  <a:extLst>
                    <a:ext uri="{9D8B030D-6E8A-4147-A177-3AD203B41FA5}">
                      <a16:colId xmlns:a16="http://schemas.microsoft.com/office/drawing/2014/main" val="2797120062"/>
                    </a:ext>
                  </a:extLst>
                </a:gridCol>
                <a:gridCol w="729457">
                  <a:extLst>
                    <a:ext uri="{9D8B030D-6E8A-4147-A177-3AD203B41FA5}">
                      <a16:colId xmlns:a16="http://schemas.microsoft.com/office/drawing/2014/main" val="3956152827"/>
                    </a:ext>
                  </a:extLst>
                </a:gridCol>
                <a:gridCol w="724670">
                  <a:extLst>
                    <a:ext uri="{9D8B030D-6E8A-4147-A177-3AD203B41FA5}">
                      <a16:colId xmlns:a16="http://schemas.microsoft.com/office/drawing/2014/main" val="297089861"/>
                    </a:ext>
                  </a:extLst>
                </a:gridCol>
                <a:gridCol w="724670">
                  <a:extLst>
                    <a:ext uri="{9D8B030D-6E8A-4147-A177-3AD203B41FA5}">
                      <a16:colId xmlns:a16="http://schemas.microsoft.com/office/drawing/2014/main" val="3476781594"/>
                    </a:ext>
                  </a:extLst>
                </a:gridCol>
                <a:gridCol w="724670">
                  <a:extLst>
                    <a:ext uri="{9D8B030D-6E8A-4147-A177-3AD203B41FA5}">
                      <a16:colId xmlns:a16="http://schemas.microsoft.com/office/drawing/2014/main" val="3325996189"/>
                    </a:ext>
                  </a:extLst>
                </a:gridCol>
                <a:gridCol w="724670">
                  <a:extLst>
                    <a:ext uri="{9D8B030D-6E8A-4147-A177-3AD203B41FA5}">
                      <a16:colId xmlns:a16="http://schemas.microsoft.com/office/drawing/2014/main" val="4103149537"/>
                    </a:ext>
                  </a:extLst>
                </a:gridCol>
                <a:gridCol w="724670">
                  <a:extLst>
                    <a:ext uri="{9D8B030D-6E8A-4147-A177-3AD203B41FA5}">
                      <a16:colId xmlns:a16="http://schemas.microsoft.com/office/drawing/2014/main" val="1894960632"/>
                    </a:ext>
                  </a:extLst>
                </a:gridCol>
              </a:tblGrid>
              <a:tr h="622802">
                <a:tc>
                  <a:txBody>
                    <a:bodyPr/>
                    <a:lstStyle/>
                    <a:p>
                      <a:r>
                        <a:rPr lang="en-US" dirty="0"/>
                        <a:t>Name</a:t>
                      </a:r>
                      <a:endParaRPr lang="en-IN" dirty="0"/>
                    </a:p>
                  </a:txBody>
                  <a:tcPr/>
                </a:tc>
                <a:tc>
                  <a:txBody>
                    <a:bodyPr/>
                    <a:lstStyle/>
                    <a:p>
                      <a:pPr algn="ctr"/>
                      <a:r>
                        <a:rPr lang="en-US" dirty="0"/>
                        <a:t>Week 1</a:t>
                      </a:r>
                      <a:endParaRPr lang="en-IN" dirty="0"/>
                    </a:p>
                  </a:txBody>
                  <a:tcPr/>
                </a:tc>
                <a:tc>
                  <a:txBody>
                    <a:bodyPr/>
                    <a:lstStyle/>
                    <a:p>
                      <a:pPr algn="ctr"/>
                      <a:r>
                        <a:rPr lang="en-US" dirty="0"/>
                        <a:t>Week 2</a:t>
                      </a:r>
                      <a:endParaRPr lang="en-IN" dirty="0"/>
                    </a:p>
                  </a:txBody>
                  <a:tcPr/>
                </a:tc>
                <a:tc>
                  <a:txBody>
                    <a:bodyPr/>
                    <a:lstStyle/>
                    <a:p>
                      <a:pPr algn="ctr"/>
                      <a:r>
                        <a:rPr lang="en-US" dirty="0"/>
                        <a:t>Week 3</a:t>
                      </a:r>
                      <a:endParaRPr lang="en-IN" dirty="0"/>
                    </a:p>
                  </a:txBody>
                  <a:tcPr/>
                </a:tc>
                <a:tc>
                  <a:txBody>
                    <a:bodyPr/>
                    <a:lstStyle/>
                    <a:p>
                      <a:pPr algn="ctr"/>
                      <a:r>
                        <a:rPr lang="en-US" dirty="0"/>
                        <a:t>Week 4</a:t>
                      </a:r>
                      <a:endParaRPr lang="en-IN" dirty="0"/>
                    </a:p>
                  </a:txBody>
                  <a:tcPr/>
                </a:tc>
                <a:tc>
                  <a:txBody>
                    <a:bodyPr/>
                    <a:lstStyle/>
                    <a:p>
                      <a:pPr lvl="0" algn="ctr">
                        <a:buNone/>
                      </a:pPr>
                      <a:r>
                        <a:rPr lang="en-US" dirty="0"/>
                        <a:t>Week 5</a:t>
                      </a:r>
                    </a:p>
                  </a:txBody>
                  <a:tcPr/>
                </a:tc>
                <a:tc>
                  <a:txBody>
                    <a:bodyPr/>
                    <a:lstStyle/>
                    <a:p>
                      <a:pPr lvl="0" algn="ctr">
                        <a:buNone/>
                      </a:pPr>
                      <a:r>
                        <a:rPr lang="en-US" dirty="0"/>
                        <a:t>Week 6</a:t>
                      </a:r>
                    </a:p>
                  </a:txBody>
                  <a:tcPr/>
                </a:tc>
                <a:tc>
                  <a:txBody>
                    <a:bodyPr/>
                    <a:lstStyle/>
                    <a:p>
                      <a:pPr lvl="0" algn="ctr">
                        <a:buNone/>
                      </a:pPr>
                      <a:r>
                        <a:rPr lang="en-US" dirty="0"/>
                        <a:t>Week 7</a:t>
                      </a:r>
                    </a:p>
                  </a:txBody>
                  <a:tcPr/>
                </a:tc>
                <a:tc>
                  <a:txBody>
                    <a:bodyPr/>
                    <a:lstStyle/>
                    <a:p>
                      <a:pPr lvl="0" algn="ctr">
                        <a:buNone/>
                      </a:pPr>
                      <a:r>
                        <a:rPr lang="en-US" dirty="0"/>
                        <a:t>Week 8</a:t>
                      </a:r>
                    </a:p>
                  </a:txBody>
                  <a:tcPr/>
                </a:tc>
                <a:tc>
                  <a:txBody>
                    <a:bodyPr/>
                    <a:lstStyle/>
                    <a:p>
                      <a:pPr lvl="0" algn="ctr">
                        <a:buNone/>
                      </a:pPr>
                      <a:r>
                        <a:rPr lang="en-US" dirty="0"/>
                        <a:t>Week 9</a:t>
                      </a:r>
                    </a:p>
                  </a:txBody>
                  <a:tcPr/>
                </a:tc>
                <a:tc>
                  <a:txBody>
                    <a:bodyPr/>
                    <a:lstStyle/>
                    <a:p>
                      <a:pPr lvl="0" algn="ctr">
                        <a:buNone/>
                      </a:pPr>
                      <a:r>
                        <a:rPr lang="en-US" dirty="0"/>
                        <a:t>Week 10</a:t>
                      </a:r>
                    </a:p>
                    <a:p>
                      <a:pPr lvl="0" algn="ctr">
                        <a:buNone/>
                      </a:pPr>
                      <a:endParaRPr lang="en-US" dirty="0"/>
                    </a:p>
                  </a:txBody>
                  <a:tcPr/>
                </a:tc>
                <a:extLst>
                  <a:ext uri="{0D108BD9-81ED-4DB2-BD59-A6C34878D82A}">
                    <a16:rowId xmlns:a16="http://schemas.microsoft.com/office/drawing/2014/main" val="1698640943"/>
                  </a:ext>
                </a:extLst>
              </a:tr>
              <a:tr h="434664">
                <a:tc>
                  <a:txBody>
                    <a:bodyPr/>
                    <a:lstStyle/>
                    <a:p>
                      <a:pPr algn="l" fontAlgn="b"/>
                      <a:r>
                        <a:rPr lang="en-IN" sz="1100" b="0" i="0" u="none" strike="noStrike" dirty="0">
                          <a:solidFill>
                            <a:srgbClr val="000000"/>
                          </a:solidFill>
                          <a:effectLst/>
                          <a:latin typeface="Arial" panose="020B0604020202020204" pitchFamily="34" charset="0"/>
                          <a:cs typeface="Arial" panose="020B0604020202020204" pitchFamily="34" charset="0"/>
                        </a:rPr>
                        <a:t>Develop Research Proposal</a:t>
                      </a:r>
                    </a:p>
                  </a:txBody>
                  <a:tcPr marL="7620" marR="7620" marT="7620" marB="0" anchor="b"/>
                </a:tc>
                <a:tc>
                  <a:txBody>
                    <a:bodyPr/>
                    <a:lstStyle/>
                    <a:p>
                      <a:endParaRPr lang="en-IN" dirty="0"/>
                    </a:p>
                  </a:txBody>
                  <a:tcPr>
                    <a:solidFill>
                      <a:schemeClr val="accent2">
                        <a:lumMod val="75000"/>
                      </a:schemeClr>
                    </a:solidFill>
                  </a:tcPr>
                </a:tc>
                <a:tc>
                  <a:txBody>
                    <a:bodyPr/>
                    <a:lstStyle/>
                    <a:p>
                      <a:endParaRPr lang="en-IN"/>
                    </a:p>
                  </a:txBody>
                  <a:tcPr>
                    <a:solidFill>
                      <a:srgbClr val="B050C0"/>
                    </a:solidFill>
                  </a:tcPr>
                </a:tc>
                <a:tc>
                  <a:txBody>
                    <a:bodyPr/>
                    <a:lstStyle/>
                    <a:p>
                      <a:endParaRPr lang="en-IN" dirty="0"/>
                    </a:p>
                  </a:txBody>
                  <a:tcPr/>
                </a:tc>
                <a:tc>
                  <a:txBody>
                    <a:bodyPr/>
                    <a:lstStyle/>
                    <a:p>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extLst>
                  <a:ext uri="{0D108BD9-81ED-4DB2-BD59-A6C34878D82A}">
                    <a16:rowId xmlns:a16="http://schemas.microsoft.com/office/drawing/2014/main" val="2654941199"/>
                  </a:ext>
                </a:extLst>
              </a:tr>
              <a:tr h="412885">
                <a:tc>
                  <a:txBody>
                    <a:bodyPr/>
                    <a:lstStyle/>
                    <a:p>
                      <a:pPr algn="l" fontAlgn="b"/>
                      <a:r>
                        <a:rPr lang="en-US" sz="1100" b="0" i="0" u="none" strike="noStrike" dirty="0">
                          <a:solidFill>
                            <a:srgbClr val="000000"/>
                          </a:solidFill>
                          <a:effectLst/>
                          <a:latin typeface="Arial" panose="020B0604020202020204" pitchFamily="34" charset="0"/>
                          <a:cs typeface="Arial" panose="020B0604020202020204" pitchFamily="34" charset="0"/>
                        </a:rPr>
                        <a:t>Development of aim and objectives</a:t>
                      </a:r>
                    </a:p>
                  </a:txBody>
                  <a:tcPr marL="7620" marR="7620" marT="7620" marB="0" anchor="b"/>
                </a:tc>
                <a:tc>
                  <a:txBody>
                    <a:bodyPr/>
                    <a:lstStyle/>
                    <a:p>
                      <a:endParaRPr lang="en-IN" dirty="0"/>
                    </a:p>
                  </a:txBody>
                  <a:tcPr/>
                </a:tc>
                <a:tc>
                  <a:txBody>
                    <a:bodyPr/>
                    <a:lstStyle/>
                    <a:p>
                      <a:endParaRPr lang="en-IN" dirty="0"/>
                    </a:p>
                  </a:txBody>
                  <a:tcPr>
                    <a:solidFill>
                      <a:srgbClr val="4F4635"/>
                    </a:solidFill>
                  </a:tcPr>
                </a:tc>
                <a:tc>
                  <a:txBody>
                    <a:bodyPr/>
                    <a:lstStyle/>
                    <a:p>
                      <a:endParaRPr lang="en-IN"/>
                    </a:p>
                  </a:txBody>
                  <a:tcPr>
                    <a:solidFill>
                      <a:schemeClr val="bg2">
                        <a:lumMod val="75000"/>
                      </a:schemeClr>
                    </a:solidFill>
                  </a:tcPr>
                </a:tc>
                <a:tc>
                  <a:txBody>
                    <a:bodyPr/>
                    <a:lstStyle/>
                    <a:p>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extLst>
                  <a:ext uri="{0D108BD9-81ED-4DB2-BD59-A6C34878D82A}">
                    <a16:rowId xmlns:a16="http://schemas.microsoft.com/office/drawing/2014/main" val="160393887"/>
                  </a:ext>
                </a:extLst>
              </a:tr>
              <a:tr h="434664">
                <a:tc>
                  <a:txBody>
                    <a:bodyPr/>
                    <a:lstStyle/>
                    <a:p>
                      <a:pPr algn="l" fontAlgn="b"/>
                      <a:r>
                        <a:rPr lang="en-IN" sz="1100" b="0" i="0" u="none" strike="noStrike" dirty="0">
                          <a:solidFill>
                            <a:srgbClr val="000000"/>
                          </a:solidFill>
                          <a:effectLst/>
                          <a:latin typeface="Arial" panose="020B0604020202020204" pitchFamily="34" charset="0"/>
                          <a:cs typeface="Arial" panose="020B0604020202020204" pitchFamily="34" charset="0"/>
                        </a:rPr>
                        <a:t>Conducted methodology planning</a:t>
                      </a:r>
                    </a:p>
                  </a:txBody>
                  <a:tcPr marL="7620" marR="7620" marT="7620" marB="0" anchor="b"/>
                </a:tc>
                <a:tc>
                  <a:txBody>
                    <a:bodyPr/>
                    <a:lstStyle/>
                    <a:p>
                      <a:endParaRPr lang="en-IN"/>
                    </a:p>
                  </a:txBody>
                  <a:tcPr/>
                </a:tc>
                <a:tc>
                  <a:txBody>
                    <a:bodyPr/>
                    <a:lstStyle/>
                    <a:p>
                      <a:endParaRPr lang="en-IN" dirty="0"/>
                    </a:p>
                  </a:txBody>
                  <a:tcPr/>
                </a:tc>
                <a:tc>
                  <a:txBody>
                    <a:bodyPr/>
                    <a:lstStyle/>
                    <a:p>
                      <a:endParaRPr lang="en-IN" dirty="0"/>
                    </a:p>
                  </a:txBody>
                  <a:tcPr>
                    <a:lnR w="0">
                      <a:noFill/>
                    </a:lnR>
                    <a:solidFill>
                      <a:srgbClr val="FCEBE7"/>
                    </a:solidFill>
                  </a:tcPr>
                </a:tc>
                <a:tc>
                  <a:txBody>
                    <a:bodyPr/>
                    <a:lstStyle/>
                    <a:p>
                      <a:endParaRPr lang="en-IN" dirty="0"/>
                    </a:p>
                  </a:txBody>
                  <a:tcPr>
                    <a:lnL w="0">
                      <a:noFill/>
                    </a:lnL>
                    <a:lnR w="0">
                      <a:noFill/>
                    </a:lnR>
                    <a:lnB w="0">
                      <a:noFill/>
                    </a:lnB>
                    <a:solidFill>
                      <a:srgbClr val="FCEBE7"/>
                    </a:solidFill>
                  </a:tcPr>
                </a:tc>
                <a:tc>
                  <a:txBody>
                    <a:bodyPr/>
                    <a:lstStyle/>
                    <a:p>
                      <a:pPr lvl="0">
                        <a:buNone/>
                      </a:pPr>
                      <a:endParaRPr lang="en-IN" dirty="0"/>
                    </a:p>
                  </a:txBody>
                  <a:tcPr>
                    <a:lnL w="0">
                      <a:noFill/>
                    </a:lnL>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extLst>
                  <a:ext uri="{0D108BD9-81ED-4DB2-BD59-A6C34878D82A}">
                    <a16:rowId xmlns:a16="http://schemas.microsoft.com/office/drawing/2014/main" val="2337927176"/>
                  </a:ext>
                </a:extLst>
              </a:tr>
              <a:tr h="259501">
                <a:tc>
                  <a:txBody>
                    <a:bodyPr/>
                    <a:lstStyle/>
                    <a:p>
                      <a:pPr algn="l" fontAlgn="b"/>
                      <a:r>
                        <a:rPr lang="en-IN" sz="1100" b="0" i="0" u="none" strike="noStrike" dirty="0">
                          <a:solidFill>
                            <a:srgbClr val="000000"/>
                          </a:solidFill>
                          <a:effectLst/>
                          <a:latin typeface="Arial" panose="020B0604020202020204" pitchFamily="34" charset="0"/>
                          <a:cs typeface="Arial" panose="020B0604020202020204" pitchFamily="34" charset="0"/>
                        </a:rPr>
                        <a:t>Data Analysis</a:t>
                      </a:r>
                    </a:p>
                  </a:txBody>
                  <a:tcPr marL="7620" marR="7620" marT="7620" marB="0" anchor="b"/>
                </a:tc>
                <a:tc>
                  <a:txBody>
                    <a:bodyPr/>
                    <a:lstStyle/>
                    <a:p>
                      <a:endParaRPr lang="en-IN"/>
                    </a:p>
                  </a:txBody>
                  <a:tcPr/>
                </a:tc>
                <a:tc>
                  <a:txBody>
                    <a:bodyPr/>
                    <a:lstStyle/>
                    <a:p>
                      <a:endParaRPr lang="en-IN"/>
                    </a:p>
                  </a:txBody>
                  <a:tcPr/>
                </a:tc>
                <a:tc>
                  <a:txBody>
                    <a:bodyPr/>
                    <a:lstStyle/>
                    <a:p>
                      <a:endParaRPr lang="en-IN" dirty="0"/>
                    </a:p>
                  </a:txBody>
                  <a:tcPr>
                    <a:solidFill>
                      <a:srgbClr val="F9D4CB"/>
                    </a:solidFill>
                  </a:tcPr>
                </a:tc>
                <a:tc>
                  <a:txBody>
                    <a:bodyPr/>
                    <a:lstStyle/>
                    <a:p>
                      <a:endParaRPr lang="en-IN"/>
                    </a:p>
                  </a:txBody>
                  <a:tcPr>
                    <a:lnT w="0">
                      <a:noFill/>
                    </a:lnT>
                    <a:solidFill>
                      <a:srgbClr val="27FFBD"/>
                    </a:solidFill>
                  </a:tcPr>
                </a:tc>
                <a:tc>
                  <a:txBody>
                    <a:bodyPr/>
                    <a:lstStyle/>
                    <a:p>
                      <a:pPr lvl="0">
                        <a:buNone/>
                      </a:pPr>
                      <a:endParaRPr lang="en-IN" dirty="0"/>
                    </a:p>
                  </a:txBody>
                  <a:tcPr>
                    <a:solidFill>
                      <a:srgbClr val="27FFBD"/>
                    </a:solidFill>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extLst>
                  <a:ext uri="{0D108BD9-81ED-4DB2-BD59-A6C34878D82A}">
                    <a16:rowId xmlns:a16="http://schemas.microsoft.com/office/drawing/2014/main" val="2236829009"/>
                  </a:ext>
                </a:extLst>
              </a:tr>
              <a:tr h="343283">
                <a:tc>
                  <a:txBody>
                    <a:bodyPr/>
                    <a:lstStyle/>
                    <a:p>
                      <a:pPr algn="l" fontAlgn="b"/>
                      <a:r>
                        <a:rPr lang="en-IN" sz="1100" b="0" i="0" u="none" strike="noStrike" dirty="0">
                          <a:solidFill>
                            <a:srgbClr val="000000"/>
                          </a:solidFill>
                          <a:effectLst/>
                          <a:latin typeface="Arial" panose="020B0604020202020204" pitchFamily="34" charset="0"/>
                          <a:cs typeface="Arial" panose="020B0604020202020204" pitchFamily="34" charset="0"/>
                        </a:rPr>
                        <a:t>Conclusion and Recommendation</a:t>
                      </a:r>
                    </a:p>
                  </a:txBody>
                  <a:tcPr marL="7620" marR="7620" marT="7620" marB="0" anchor="b"/>
                </a:tc>
                <a:tc>
                  <a:txBody>
                    <a:bodyPr/>
                    <a:lstStyle/>
                    <a:p>
                      <a:endParaRPr lang="en-IN"/>
                    </a:p>
                  </a:txBody>
                  <a:tcPr/>
                </a:tc>
                <a:tc>
                  <a:txBody>
                    <a:bodyPr/>
                    <a:lstStyle/>
                    <a:p>
                      <a:endParaRPr lang="en-IN"/>
                    </a:p>
                  </a:txBody>
                  <a:tcPr/>
                </a:tc>
                <a:tc>
                  <a:txBody>
                    <a:bodyPr/>
                    <a:lstStyle/>
                    <a:p>
                      <a:endParaRPr lang="en-IN"/>
                    </a:p>
                  </a:txBody>
                  <a:tcPr/>
                </a:tc>
                <a:tc>
                  <a:txBody>
                    <a:bodyPr/>
                    <a:lstStyle/>
                    <a:p>
                      <a:endParaRPr lang="en-IN" dirty="0"/>
                    </a:p>
                  </a:txBody>
                  <a:tcPr/>
                </a:tc>
                <a:tc>
                  <a:txBody>
                    <a:bodyPr/>
                    <a:lstStyle/>
                    <a:p>
                      <a:pPr lvl="0">
                        <a:buNone/>
                      </a:pPr>
                      <a:endParaRPr lang="en-IN" dirty="0"/>
                    </a:p>
                  </a:txBody>
                  <a:tcPr/>
                </a:tc>
                <a:tc>
                  <a:txBody>
                    <a:bodyPr/>
                    <a:lstStyle/>
                    <a:p>
                      <a:pPr lvl="0">
                        <a:buNone/>
                      </a:pPr>
                      <a:endParaRPr lang="en-IN" dirty="0"/>
                    </a:p>
                  </a:txBody>
                  <a:tcPr>
                    <a:solidFill>
                      <a:srgbClr val="FF0000"/>
                    </a:solidFill>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tc>
                  <a:txBody>
                    <a:bodyPr/>
                    <a:lstStyle/>
                    <a:p>
                      <a:pPr lvl="0">
                        <a:buNone/>
                      </a:pPr>
                      <a:endParaRPr lang="en-IN" dirty="0"/>
                    </a:p>
                  </a:txBody>
                  <a:tcPr/>
                </a:tc>
                <a:extLst>
                  <a:ext uri="{0D108BD9-81ED-4DB2-BD59-A6C34878D82A}">
                    <a16:rowId xmlns:a16="http://schemas.microsoft.com/office/drawing/2014/main" val="2066548255"/>
                  </a:ext>
                </a:extLst>
              </a:tr>
              <a:tr h="291939">
                <a:tc>
                  <a:txBody>
                    <a:bodyPr/>
                    <a:lstStyle/>
                    <a:p>
                      <a:pPr algn="l" fontAlgn="b"/>
                      <a:r>
                        <a:rPr lang="en-IN" sz="1100" b="0" i="0" u="none" strike="noStrike" dirty="0">
                          <a:solidFill>
                            <a:srgbClr val="000000"/>
                          </a:solidFill>
                          <a:effectLst/>
                          <a:latin typeface="Arial" panose="020B0604020202020204" pitchFamily="34" charset="0"/>
                          <a:cs typeface="Arial" panose="020B0604020202020204" pitchFamily="34" charset="0"/>
                        </a:rPr>
                        <a:t>Final Submission</a:t>
                      </a:r>
                    </a:p>
                  </a:txBody>
                  <a:tcPr marL="7620" marR="7620" marT="7620" marB="0" anchor="b"/>
                </a:tc>
                <a:tc>
                  <a:txBody>
                    <a:bodyPr/>
                    <a:lstStyle/>
                    <a:p>
                      <a:endParaRPr lang="en-IN" dirty="0"/>
                    </a:p>
                  </a:txBody>
                  <a:tcPr/>
                </a:tc>
                <a:tc>
                  <a:txBody>
                    <a:bodyPr/>
                    <a:lstStyle/>
                    <a:p>
                      <a:endParaRPr lang="en-IN"/>
                    </a:p>
                  </a:txBody>
                  <a:tcPr/>
                </a:tc>
                <a:tc>
                  <a:txBody>
                    <a:bodyPr/>
                    <a:lstStyle/>
                    <a:p>
                      <a:endParaRPr lang="en-IN"/>
                    </a:p>
                  </a:txBody>
                  <a:tcPr/>
                </a:tc>
                <a:tc>
                  <a:txBody>
                    <a:bodyPr/>
                    <a:lstStyle/>
                    <a:p>
                      <a:endParaRPr lang="en-IN" dirty="0"/>
                    </a:p>
                  </a:txBody>
                  <a:tcPr>
                    <a:solidFill>
                      <a:srgbClr val="F6D1C8"/>
                    </a:solidFill>
                  </a:tcPr>
                </a:tc>
                <a:tc>
                  <a:txBody>
                    <a:bodyPr/>
                    <a:lstStyle/>
                    <a:p>
                      <a:pPr lvl="0">
                        <a:buNone/>
                      </a:pPr>
                      <a:endParaRPr lang="en-IN" dirty="0"/>
                    </a:p>
                  </a:txBody>
                  <a:tcPr>
                    <a:solidFill>
                      <a:srgbClr val="F9D4CB"/>
                    </a:solidFill>
                  </a:tcPr>
                </a:tc>
                <a:tc>
                  <a:txBody>
                    <a:bodyPr/>
                    <a:lstStyle/>
                    <a:p>
                      <a:pPr lvl="0">
                        <a:buNone/>
                      </a:pPr>
                      <a:endParaRPr lang="en-IN" dirty="0"/>
                    </a:p>
                  </a:txBody>
                  <a:tcPr>
                    <a:solidFill>
                      <a:srgbClr val="F9D4CB"/>
                    </a:solidFill>
                  </a:tcPr>
                </a:tc>
                <a:tc>
                  <a:txBody>
                    <a:bodyPr/>
                    <a:lstStyle/>
                    <a:p>
                      <a:pPr lvl="0">
                        <a:buNone/>
                      </a:pPr>
                      <a:endParaRPr lang="en-IN" dirty="0"/>
                    </a:p>
                  </a:txBody>
                  <a:tcPr>
                    <a:solidFill>
                      <a:srgbClr val="F9D4CB"/>
                    </a:solidFill>
                  </a:tcPr>
                </a:tc>
                <a:tc>
                  <a:txBody>
                    <a:bodyPr/>
                    <a:lstStyle/>
                    <a:p>
                      <a:pPr lvl="0">
                        <a:buNone/>
                      </a:pPr>
                      <a:endParaRPr lang="en-IN" dirty="0"/>
                    </a:p>
                  </a:txBody>
                  <a:tcPr>
                    <a:solidFill>
                      <a:srgbClr val="F9D4CB"/>
                    </a:solidFill>
                  </a:tcPr>
                </a:tc>
                <a:tc>
                  <a:txBody>
                    <a:bodyPr/>
                    <a:lstStyle/>
                    <a:p>
                      <a:pPr lvl="0">
                        <a:buNone/>
                      </a:pPr>
                      <a:endParaRPr lang="en-IN" dirty="0"/>
                    </a:p>
                  </a:txBody>
                  <a:tcPr>
                    <a:solidFill>
                      <a:srgbClr val="F8D3CA"/>
                    </a:solidFill>
                  </a:tcPr>
                </a:tc>
                <a:tc>
                  <a:txBody>
                    <a:bodyPr/>
                    <a:lstStyle/>
                    <a:p>
                      <a:pPr lvl="0">
                        <a:buNone/>
                      </a:pPr>
                      <a:endParaRPr lang="en-IN" dirty="0"/>
                    </a:p>
                  </a:txBody>
                  <a:tcPr>
                    <a:solidFill>
                      <a:srgbClr val="F8D3CA"/>
                    </a:solidFill>
                  </a:tcPr>
                </a:tc>
                <a:extLst>
                  <a:ext uri="{0D108BD9-81ED-4DB2-BD59-A6C34878D82A}">
                    <a16:rowId xmlns:a16="http://schemas.microsoft.com/office/drawing/2014/main" val="1236213990"/>
                  </a:ext>
                </a:extLst>
              </a:tr>
            </a:tbl>
          </a:graphicData>
        </a:graphic>
      </p:graphicFrame>
      <p:sp>
        <p:nvSpPr>
          <p:cNvPr id="6" name="Rectangle 5">
            <a:extLst>
              <a:ext uri="{FF2B5EF4-FFF2-40B4-BE49-F238E27FC236}">
                <a16:creationId xmlns:a16="http://schemas.microsoft.com/office/drawing/2014/main" id="{A01F2B1D-7B7E-B254-D59A-8609F8566B6A}"/>
              </a:ext>
            </a:extLst>
          </p:cNvPr>
          <p:cNvSpPr/>
          <p:nvPr/>
        </p:nvSpPr>
        <p:spPr>
          <a:xfrm>
            <a:off x="3637801" y="2762662"/>
            <a:ext cx="694945" cy="34747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5"/>
          <p:cNvSpPr txBox="1">
            <a:spLocks noGrp="1"/>
          </p:cNvSpPr>
          <p:nvPr>
            <p:ph type="title"/>
          </p:nvPr>
        </p:nvSpPr>
        <p:spPr>
          <a:xfrm>
            <a:off x="354438" y="448839"/>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REFERENCE LIST</a:t>
            </a:r>
          </a:p>
        </p:txBody>
      </p:sp>
      <p:sp>
        <p:nvSpPr>
          <p:cNvPr id="216" name="Google Shape;216;p35"/>
          <p:cNvSpPr txBox="1">
            <a:spLocks noGrp="1"/>
          </p:cNvSpPr>
          <p:nvPr>
            <p:ph type="body" idx="1"/>
          </p:nvPr>
        </p:nvSpPr>
        <p:spPr>
          <a:xfrm>
            <a:off x="354438" y="1156239"/>
            <a:ext cx="8435123" cy="4107732"/>
          </a:xfrm>
          <a:prstGeom prst="rect">
            <a:avLst/>
          </a:prstGeom>
        </p:spPr>
        <p:txBody>
          <a:bodyPr spcFirstLastPara="1" wrap="square" lIns="91425" tIns="91425" rIns="91425" bIns="91425" anchor="t" anchorCtr="0">
            <a:noAutofit/>
          </a:bodyPr>
          <a:lstStyle/>
          <a:p>
            <a:pPr marL="174308" indent="0">
              <a:lnSpc>
                <a:spcPct val="150000"/>
              </a:lnSpc>
              <a:buSzPct val="100000"/>
              <a:buNone/>
            </a:pPr>
            <a:r>
              <a:rPr lang="en-US" sz="1400" dirty="0">
                <a:latin typeface="+mn-lt"/>
              </a:rPr>
              <a:t>(Rhodes, R.E., Guerrero, M.D., </a:t>
            </a:r>
            <a:r>
              <a:rPr lang="en-US" sz="1400" dirty="0" err="1">
                <a:latin typeface="+mn-lt"/>
              </a:rPr>
              <a:t>Vanderloo</a:t>
            </a:r>
            <a:r>
              <a:rPr lang="en-US" sz="1400" dirty="0">
                <a:latin typeface="+mn-lt"/>
              </a:rPr>
              <a:t>, L.M., Barbeau, K., Birken, C.S., </a:t>
            </a:r>
            <a:r>
              <a:rPr lang="en-US" sz="1400" dirty="0" err="1">
                <a:latin typeface="+mn-lt"/>
              </a:rPr>
              <a:t>Chaput</a:t>
            </a:r>
            <a:r>
              <a:rPr lang="en-US" sz="1400" dirty="0">
                <a:latin typeface="+mn-lt"/>
              </a:rPr>
              <a:t>, J.P., Faulkner, G., Janssen, I., Madigan, S., </a:t>
            </a:r>
            <a:r>
              <a:rPr lang="en-US" sz="1400" dirty="0" err="1">
                <a:latin typeface="+mn-lt"/>
              </a:rPr>
              <a:t>Mâsse</a:t>
            </a:r>
            <a:r>
              <a:rPr lang="en-US" sz="1400" dirty="0">
                <a:latin typeface="+mn-lt"/>
              </a:rPr>
              <a:t>, L.C. and McHugh, T.L., 2020). Development of a consensus statement on the role of the family in the physical activity, sedentary, and sleep </a:t>
            </a:r>
            <a:r>
              <a:rPr lang="en-US" sz="1400" dirty="0" err="1">
                <a:latin typeface="+mn-lt"/>
              </a:rPr>
              <a:t>behaviours</a:t>
            </a:r>
            <a:r>
              <a:rPr lang="en-US" sz="1400" dirty="0">
                <a:latin typeface="+mn-lt"/>
              </a:rPr>
              <a:t> of children and youth. International Journal of Behavioral Nutrition and Physical Activity, 17(1), pp.1-31. https://ijbnpa.biomedcentral.com/articles/10.1186/s12966-020-00973-0</a:t>
            </a:r>
          </a:p>
          <a:p>
            <a:pPr marL="174308" indent="0">
              <a:lnSpc>
                <a:spcPct val="150000"/>
              </a:lnSpc>
              <a:buSzPct val="100000"/>
              <a:buNone/>
            </a:pPr>
            <a:r>
              <a:rPr lang="en-US" sz="1400" dirty="0">
                <a:latin typeface="+mn-lt"/>
              </a:rPr>
              <a:t>(Morgan, K., Melendez-Torres, G.J., Bond, A., Hawkins, J., Hewitt, G., Murphy, S. and Moore, G., 2019). Socio-economic inequalities in adolescent summer holiday experiences, and mental wellbeing on return to school: analysis of the school health research network/health </a:t>
            </a:r>
            <a:r>
              <a:rPr lang="en-US" sz="1400" dirty="0" err="1">
                <a:latin typeface="+mn-lt"/>
              </a:rPr>
              <a:t>behaviour</a:t>
            </a:r>
            <a:r>
              <a:rPr lang="en-US" sz="1400" dirty="0">
                <a:latin typeface="+mn-lt"/>
              </a:rPr>
              <a:t> in school-aged children survey in Wales. International journal of environmental research and public health, 16(7), p.1107. https://www.mdpi.com/1660-4601/16/7/1107/pdf</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0030FB-79F0-99A9-E1B9-9153A0D99174}"/>
              </a:ext>
            </a:extLst>
          </p:cNvPr>
          <p:cNvSpPr txBox="1"/>
          <p:nvPr/>
        </p:nvSpPr>
        <p:spPr>
          <a:xfrm>
            <a:off x="432609" y="768147"/>
            <a:ext cx="8278782" cy="3607206"/>
          </a:xfrm>
          <a:prstGeom prst="rect">
            <a:avLst/>
          </a:prstGeom>
          <a:noFill/>
        </p:spPr>
        <p:txBody>
          <a:bodyPr wrap="square">
            <a:spAutoFit/>
          </a:bodyPr>
          <a:lstStyle/>
          <a:p>
            <a:pPr marL="174308">
              <a:lnSpc>
                <a:spcPct val="150000"/>
              </a:lnSpc>
              <a:buSzPct val="100000"/>
            </a:pPr>
            <a:r>
              <a:rPr lang="en-US" sz="1400" dirty="0">
                <a:latin typeface="+mn-lt"/>
              </a:rPr>
              <a:t>(Miller, F., Nguyen, V., Navaratnam, A.M., </a:t>
            </a:r>
            <a:r>
              <a:rPr lang="en-US" sz="1400" dirty="0" err="1">
                <a:latin typeface="+mn-lt"/>
              </a:rPr>
              <a:t>Shrotri</a:t>
            </a:r>
            <a:r>
              <a:rPr lang="en-US" sz="1400" dirty="0">
                <a:latin typeface="+mn-lt"/>
              </a:rPr>
              <a:t>, M., Kovar, J., Hayward, A.C., </a:t>
            </a:r>
            <a:r>
              <a:rPr lang="en-US" sz="1400" dirty="0" err="1">
                <a:latin typeface="+mn-lt"/>
              </a:rPr>
              <a:t>Fragaszy</a:t>
            </a:r>
            <a:r>
              <a:rPr lang="en-US" sz="1400" dirty="0">
                <a:latin typeface="+mn-lt"/>
              </a:rPr>
              <a:t>, E., Aldridge, R.W. and </a:t>
            </a:r>
            <a:r>
              <a:rPr lang="en-US" sz="1400" dirty="0" err="1">
                <a:latin typeface="+mn-lt"/>
              </a:rPr>
              <a:t>Hardelid</a:t>
            </a:r>
            <a:r>
              <a:rPr lang="en-US" sz="1400" dirty="0">
                <a:latin typeface="+mn-lt"/>
              </a:rPr>
              <a:t>, P., 2022). Prevalence and characteristics of persistent symptoms in children during the COVID-19 pandemic: evidence from a household cohort study in England and Wales. The Pediatric Infectious Disease Journal, 41(12), p.979. https://</a:t>
            </a:r>
            <a:r>
              <a:rPr lang="en-US" sz="1400" dirty="0" err="1">
                <a:latin typeface="+mn-lt"/>
              </a:rPr>
              <a:t>www.ncbi.nlm.nih.gov</a:t>
            </a:r>
            <a:r>
              <a:rPr lang="en-US" sz="1400" dirty="0">
                <a:latin typeface="+mn-lt"/>
              </a:rPr>
              <a:t>/</a:t>
            </a:r>
            <a:r>
              <a:rPr lang="en-US" sz="1400" dirty="0" err="1">
                <a:latin typeface="+mn-lt"/>
              </a:rPr>
              <a:t>pmc</a:t>
            </a:r>
            <a:r>
              <a:rPr lang="en-US" sz="1400" dirty="0">
                <a:latin typeface="+mn-lt"/>
              </a:rPr>
              <a:t>/articles/PMC9645448/</a:t>
            </a:r>
          </a:p>
          <a:p>
            <a:pPr marL="174308">
              <a:lnSpc>
                <a:spcPct val="150000"/>
              </a:lnSpc>
              <a:buSzPct val="100000"/>
            </a:pPr>
            <a:r>
              <a:rPr lang="en-US" sz="1400" dirty="0">
                <a:latin typeface="+mn-lt"/>
              </a:rPr>
              <a:t>(Spector, P.E., 2019). Do not cross me: Optimizing the use of cross-sectional designs. Journal of Business and Psychology, 34(2), pp.125-137. https://link.springer.com/article/10.1007/s10869-018-09613-8</a:t>
            </a:r>
          </a:p>
          <a:p>
            <a:pPr marL="174308" indent="0">
              <a:lnSpc>
                <a:spcPct val="150000"/>
              </a:lnSpc>
              <a:buSzPct val="100000"/>
              <a:buNone/>
            </a:pPr>
            <a:r>
              <a:rPr lang="en-US" dirty="0">
                <a:latin typeface="+mn-lt"/>
              </a:rPr>
              <a:t>(Wang, X. and Cheng, Z., 2020) Cross-sectional studies: strengths, weaknesses, and recommendations. Chest, 158(1), pp.S65-S71. https://www.sciencedirect.com/science/article/</a:t>
            </a:r>
            <a:r>
              <a:rPr lang="en-US" dirty="0" err="1">
                <a:latin typeface="+mn-lt"/>
              </a:rPr>
              <a:t>pii</a:t>
            </a:r>
            <a:r>
              <a:rPr lang="en-US" dirty="0">
                <a:latin typeface="+mn-lt"/>
              </a:rPr>
              <a:t>/S0012369220304621</a:t>
            </a:r>
          </a:p>
        </p:txBody>
      </p:sp>
    </p:spTree>
    <p:extLst>
      <p:ext uri="{BB962C8B-B14F-4D97-AF65-F5344CB8AC3E}">
        <p14:creationId xmlns:p14="http://schemas.microsoft.com/office/powerpoint/2010/main" val="281384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6AB573-C5E8-8D09-4799-8477DC7B8445}"/>
              </a:ext>
            </a:extLst>
          </p:cNvPr>
          <p:cNvSpPr txBox="1"/>
          <p:nvPr/>
        </p:nvSpPr>
        <p:spPr>
          <a:xfrm>
            <a:off x="288984" y="586591"/>
            <a:ext cx="8566031" cy="3970318"/>
          </a:xfrm>
          <a:prstGeom prst="rect">
            <a:avLst/>
          </a:prstGeom>
          <a:noFill/>
        </p:spPr>
        <p:txBody>
          <a:bodyPr wrap="square" rtlCol="0">
            <a:spAutoFit/>
          </a:bodyPr>
          <a:lstStyle/>
          <a:p>
            <a:pPr marL="174308" indent="0">
              <a:lnSpc>
                <a:spcPct val="150000"/>
              </a:lnSpc>
              <a:buSzPct val="100000"/>
              <a:buNone/>
            </a:pPr>
            <a:r>
              <a:rPr lang="en-US" dirty="0">
                <a:latin typeface="+mn-lt"/>
              </a:rPr>
              <a:t>(Suri, H., 2020). Ethical considerations of conducting systematic reviews in educational research. Systematic reviews in educational research: Methodology, perspectives and application, pp.41-54. https://library.oapen.org/bitstream/handle/20.500.12657/23142/1007012.pdf#page=59</a:t>
            </a:r>
          </a:p>
          <a:p>
            <a:pPr marL="174308" indent="0">
              <a:lnSpc>
                <a:spcPct val="150000"/>
              </a:lnSpc>
              <a:buSzPct val="100000"/>
              <a:buNone/>
            </a:pPr>
            <a:r>
              <a:rPr lang="en-US" dirty="0">
                <a:latin typeface="+mn-lt"/>
              </a:rPr>
              <a:t>Char, D.S., </a:t>
            </a:r>
            <a:r>
              <a:rPr lang="en-US" dirty="0" err="1">
                <a:latin typeface="+mn-lt"/>
              </a:rPr>
              <a:t>Abràmoff</a:t>
            </a:r>
            <a:r>
              <a:rPr lang="en-US" dirty="0">
                <a:latin typeface="+mn-lt"/>
              </a:rPr>
              <a:t>, M.D. and </a:t>
            </a:r>
            <a:r>
              <a:rPr lang="en-US" dirty="0" err="1">
                <a:latin typeface="+mn-lt"/>
              </a:rPr>
              <a:t>Feudtner</a:t>
            </a:r>
            <a:r>
              <a:rPr lang="en-US" dirty="0">
                <a:latin typeface="+mn-lt"/>
              </a:rPr>
              <a:t>, C., 2020. Identifying ethical considerations for machine learning healthcare applications. The American Journal of Bioethics, 20(11), pp.7-17. </a:t>
            </a:r>
            <a:r>
              <a:rPr lang="en-US" dirty="0">
                <a:latin typeface="+mn-lt"/>
                <a:hlinkClick r:id="rId2"/>
              </a:rPr>
              <a:t>https://www.ncbi.nlm.nih.gov/pmc/articles/PMC7737650/</a:t>
            </a:r>
            <a:endParaRPr lang="en-US" dirty="0">
              <a:latin typeface="+mn-lt"/>
            </a:endParaRPr>
          </a:p>
          <a:p>
            <a:pPr marL="174308" indent="0">
              <a:lnSpc>
                <a:spcPct val="150000"/>
              </a:lnSpc>
              <a:buSzPct val="100000"/>
              <a:buNone/>
            </a:pPr>
            <a:r>
              <a:rPr lang="en-US" dirty="0">
                <a:latin typeface="+mn-lt"/>
              </a:rPr>
              <a:t>Simple Random Sampling: advantages and disadvantages  https://</a:t>
            </a:r>
            <a:r>
              <a:rPr lang="en-US" dirty="0" err="1">
                <a:latin typeface="+mn-lt"/>
              </a:rPr>
              <a:t>www.Investopedia.com</a:t>
            </a:r>
            <a:endParaRPr lang="en-US" dirty="0">
              <a:latin typeface="+mn-lt"/>
            </a:endParaRPr>
          </a:p>
          <a:p>
            <a:pPr marL="174308" indent="0">
              <a:lnSpc>
                <a:spcPct val="150000"/>
              </a:lnSpc>
              <a:buSzPct val="100000"/>
              <a:buNone/>
            </a:pPr>
            <a:r>
              <a:rPr lang="en-US" dirty="0">
                <a:latin typeface="+mn-lt"/>
              </a:rPr>
              <a:t>(</a:t>
            </a:r>
            <a:r>
              <a:rPr lang="en-US" dirty="0" err="1">
                <a:latin typeface="+mn-lt"/>
              </a:rPr>
              <a:t>Laad</a:t>
            </a:r>
            <a:r>
              <a:rPr lang="en-US" dirty="0">
                <a:latin typeface="+mn-lt"/>
              </a:rPr>
              <a:t>, M.T.S.A. and </a:t>
            </a:r>
            <a:r>
              <a:rPr lang="en-US" dirty="0" err="1">
                <a:latin typeface="+mn-lt"/>
              </a:rPr>
              <a:t>Ladhe</a:t>
            </a:r>
            <a:r>
              <a:rPr lang="en-US" dirty="0">
                <a:latin typeface="+mn-lt"/>
              </a:rPr>
              <a:t>, Y., 2022). A Research </a:t>
            </a:r>
            <a:r>
              <a:rPr lang="en-US" dirty="0" err="1">
                <a:latin typeface="+mn-lt"/>
              </a:rPr>
              <a:t>Onthe</a:t>
            </a:r>
            <a:r>
              <a:rPr lang="en-US" dirty="0">
                <a:latin typeface="+mn-lt"/>
              </a:rPr>
              <a:t> Impact of Implementing Green Supply Chain Management Practices in </a:t>
            </a:r>
            <a:r>
              <a:rPr lang="en-US" dirty="0" err="1">
                <a:latin typeface="+mn-lt"/>
              </a:rPr>
              <a:t>Smes</a:t>
            </a:r>
            <a:r>
              <a:rPr lang="en-US" dirty="0">
                <a:latin typeface="+mn-lt"/>
              </a:rPr>
              <a:t> Using </a:t>
            </a:r>
            <a:r>
              <a:rPr lang="en-US" dirty="0" err="1">
                <a:latin typeface="+mn-lt"/>
              </a:rPr>
              <a:t>Spss</a:t>
            </a:r>
            <a:r>
              <a:rPr lang="en-US" dirty="0">
                <a:latin typeface="+mn-lt"/>
              </a:rPr>
              <a:t>. </a:t>
            </a:r>
            <a:r>
              <a:rPr lang="en-US" dirty="0">
                <a:latin typeface="+mn-lt"/>
                <a:hlinkClick r:id="rId3"/>
              </a:rPr>
              <a:t>https://ijsret.com/wp-content/uploads/2022/03/IJSRET_V8_issue2_215.pdf</a:t>
            </a:r>
            <a:endParaRPr lang="en-US" dirty="0">
              <a:latin typeface="+mn-lt"/>
            </a:endParaRPr>
          </a:p>
          <a:p>
            <a:pPr marL="114300" indent="0" algn="just">
              <a:buNone/>
            </a:pPr>
            <a:r>
              <a:rPr lang="en-US" b="0" i="0" u="none" strike="noStrike" dirty="0">
                <a:solidFill>
                  <a:srgbClr val="222222"/>
                </a:solidFill>
                <a:effectLst/>
                <a:latin typeface="+mn-lt"/>
              </a:rPr>
              <a:t> (Wang, X. and Cheng, Z., 2020). Cross-sectional studies: strengths, weaknesses, and                     recommendations.</a:t>
            </a:r>
            <a:r>
              <a:rPr lang="en-US" b="0" i="1" u="none" strike="noStrike" dirty="0">
                <a:solidFill>
                  <a:srgbClr val="222222"/>
                </a:solidFill>
                <a:effectLst/>
                <a:latin typeface="+mn-lt"/>
              </a:rPr>
              <a:t>Chest</a:t>
            </a:r>
            <a:r>
              <a:rPr lang="en-US" b="0" i="0" u="none" strike="noStrike" dirty="0">
                <a:solidFill>
                  <a:srgbClr val="222222"/>
                </a:solidFill>
                <a:effectLst/>
                <a:latin typeface="+mn-lt"/>
              </a:rPr>
              <a:t>,</a:t>
            </a:r>
            <a:r>
              <a:rPr lang="en-US" b="0" i="1" u="none" strike="noStrike" dirty="0">
                <a:solidFill>
                  <a:srgbClr val="222222"/>
                </a:solidFill>
                <a:effectLst/>
                <a:latin typeface="+mn-lt"/>
              </a:rPr>
              <a:t>158</a:t>
            </a:r>
            <a:r>
              <a:rPr lang="en-US" b="0" i="0" u="none" strike="noStrike" dirty="0">
                <a:solidFill>
                  <a:srgbClr val="222222"/>
                </a:solidFill>
                <a:effectLst/>
                <a:latin typeface="+mn-lt"/>
              </a:rPr>
              <a:t>(1),pp.S65-S71. </a:t>
            </a:r>
            <a:r>
              <a:rPr lang="en-US" b="0" i="0" u="sng" strike="noStrike" dirty="0">
                <a:solidFill>
                  <a:srgbClr val="1155CC"/>
                </a:solidFill>
                <a:effectLst/>
                <a:latin typeface="+mn-lt"/>
                <a:hlinkClick r:id="rId4"/>
              </a:rPr>
              <a:t>https://www.sciencedirect.com/science/article/pii/S0012369220304621</a:t>
            </a:r>
            <a:endParaRPr lang="en-US" dirty="0"/>
          </a:p>
        </p:txBody>
      </p:sp>
    </p:spTree>
    <p:extLst>
      <p:ext uri="{BB962C8B-B14F-4D97-AF65-F5344CB8AC3E}">
        <p14:creationId xmlns:p14="http://schemas.microsoft.com/office/powerpoint/2010/main" val="3388672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076654-602F-C4A8-C81C-062423430A62}"/>
              </a:ext>
            </a:extLst>
          </p:cNvPr>
          <p:cNvSpPr txBox="1"/>
          <p:nvPr/>
        </p:nvSpPr>
        <p:spPr>
          <a:xfrm>
            <a:off x="639488" y="511755"/>
            <a:ext cx="7865024" cy="4293483"/>
          </a:xfrm>
          <a:prstGeom prst="rect">
            <a:avLst/>
          </a:prstGeom>
          <a:noFill/>
        </p:spPr>
        <p:txBody>
          <a:bodyPr wrap="square" rtlCol="0">
            <a:spAutoFit/>
          </a:bodyPr>
          <a:lstStyle/>
          <a:p>
            <a:pPr marL="114300" indent="0" algn="just">
              <a:buNone/>
            </a:pPr>
            <a:r>
              <a:rPr lang="en-US" sz="1400" b="0" i="0" u="none" strike="noStrike" dirty="0">
                <a:solidFill>
                  <a:srgbClr val="222222"/>
                </a:solidFill>
                <a:effectLst/>
                <a:latin typeface="+mn-lt"/>
              </a:rPr>
              <a:t>(Mathew, G., Agha, R., Albrecht, J., Goel, P., Mukherjee, I., Pai, P., </a:t>
            </a:r>
            <a:r>
              <a:rPr lang="en-US" sz="1400" b="0" i="0" u="none" strike="noStrike" dirty="0" err="1">
                <a:solidFill>
                  <a:srgbClr val="222222"/>
                </a:solidFill>
                <a:effectLst/>
                <a:latin typeface="+mn-lt"/>
              </a:rPr>
              <a:t>D'Cruz</a:t>
            </a:r>
            <a:r>
              <a:rPr lang="en-US" sz="1400" b="0" i="0" u="none" strike="noStrike" dirty="0">
                <a:solidFill>
                  <a:srgbClr val="222222"/>
                </a:solidFill>
                <a:effectLst/>
                <a:latin typeface="+mn-lt"/>
              </a:rPr>
              <a:t>, A.K., Nixon, I.J., Roberto, K., </a:t>
            </a:r>
            <a:r>
              <a:rPr lang="en-US" sz="1400" b="0" i="0" u="none" strike="noStrike" dirty="0" err="1">
                <a:solidFill>
                  <a:srgbClr val="222222"/>
                </a:solidFill>
                <a:effectLst/>
                <a:latin typeface="+mn-lt"/>
              </a:rPr>
              <a:t>Enam</a:t>
            </a:r>
            <a:r>
              <a:rPr lang="en-US" sz="1400" b="0" i="0" u="none" strike="noStrike" dirty="0">
                <a:solidFill>
                  <a:srgbClr val="222222"/>
                </a:solidFill>
                <a:effectLst/>
                <a:latin typeface="+mn-lt"/>
              </a:rPr>
              <a:t>, S.A. and </a:t>
            </a:r>
            <a:r>
              <a:rPr lang="en-US" sz="1400" b="0" i="0" u="none" strike="noStrike" dirty="0" err="1">
                <a:solidFill>
                  <a:srgbClr val="222222"/>
                </a:solidFill>
                <a:effectLst/>
                <a:latin typeface="+mn-lt"/>
              </a:rPr>
              <a:t>Basu</a:t>
            </a:r>
            <a:r>
              <a:rPr lang="en-US" sz="1400" b="0" i="0" u="none" strike="noStrike" dirty="0">
                <a:solidFill>
                  <a:srgbClr val="222222"/>
                </a:solidFill>
                <a:effectLst/>
                <a:latin typeface="+mn-lt"/>
              </a:rPr>
              <a:t>, S., 2021). STROCSS 2021: strengthening the reporting of cohort, cross-sectional and case-control studies in surgery. </a:t>
            </a:r>
            <a:r>
              <a:rPr lang="en-US" sz="1400" b="0" i="1" u="none" strike="noStrike" dirty="0">
                <a:solidFill>
                  <a:srgbClr val="222222"/>
                </a:solidFill>
                <a:effectLst/>
                <a:latin typeface="+mn-lt"/>
              </a:rPr>
              <a:t>International Journal of Surgery Open</a:t>
            </a:r>
            <a:r>
              <a:rPr lang="en-US" sz="1400" b="0" i="0" u="none" strike="noStrike" dirty="0">
                <a:solidFill>
                  <a:srgbClr val="222222"/>
                </a:solidFill>
                <a:effectLst/>
                <a:latin typeface="+mn-lt"/>
              </a:rPr>
              <a:t>, </a:t>
            </a:r>
            <a:r>
              <a:rPr lang="en-US" sz="1400" b="0" i="1" u="none" strike="noStrike" dirty="0">
                <a:solidFill>
                  <a:srgbClr val="222222"/>
                </a:solidFill>
                <a:effectLst/>
                <a:latin typeface="+mn-lt"/>
              </a:rPr>
              <a:t>37</a:t>
            </a:r>
            <a:r>
              <a:rPr lang="en-US" sz="1400" b="0" i="0" u="none" strike="noStrike" dirty="0">
                <a:solidFill>
                  <a:srgbClr val="222222"/>
                </a:solidFill>
                <a:effectLst/>
                <a:latin typeface="+mn-lt"/>
              </a:rPr>
              <a:t>, p.100430. </a:t>
            </a:r>
            <a:r>
              <a:rPr lang="en-US" sz="1400" b="0" i="0" u="sng" strike="noStrike" dirty="0">
                <a:solidFill>
                  <a:srgbClr val="1155CC"/>
                </a:solidFill>
                <a:effectLst/>
                <a:latin typeface="+mn-lt"/>
                <a:hlinkClick r:id="rId2"/>
              </a:rPr>
              <a:t>https://www.sciencedirect.com/science/article/pii/S2405857221001212</a:t>
            </a:r>
            <a:endParaRPr lang="en-US" sz="1400" b="0" dirty="0">
              <a:effectLst/>
              <a:latin typeface="+mn-lt"/>
            </a:endParaRPr>
          </a:p>
          <a:p>
            <a:pPr marL="114300" indent="0" algn="just">
              <a:lnSpc>
                <a:spcPct val="150000"/>
              </a:lnSpc>
              <a:buNone/>
            </a:pPr>
            <a:r>
              <a:rPr lang="en-US" sz="1400" b="0" i="0" u="none" strike="noStrike" dirty="0">
                <a:solidFill>
                  <a:srgbClr val="222222"/>
                </a:solidFill>
                <a:effectLst/>
                <a:latin typeface="+mn-lt"/>
              </a:rPr>
              <a:t>   (Bauer, G. R., Churchill, S. M., Mahendran, M., Walwyn, C., Lizotte, D., &amp; Villa-Rueda, A. A. 2021). Intersectionality in quantitative research: A systematic review of its emergence and applications of theory and methods. </a:t>
            </a:r>
            <a:r>
              <a:rPr lang="en-US" sz="1400" b="0" i="1" u="none" strike="noStrike" dirty="0">
                <a:solidFill>
                  <a:srgbClr val="222222"/>
                </a:solidFill>
                <a:effectLst/>
                <a:latin typeface="+mn-lt"/>
              </a:rPr>
              <a:t>SSM- population health</a:t>
            </a:r>
            <a:r>
              <a:rPr lang="en-US" sz="1400" b="0" i="0" u="none" strike="noStrike" dirty="0">
                <a:solidFill>
                  <a:srgbClr val="222222"/>
                </a:solidFill>
                <a:effectLst/>
                <a:latin typeface="+mn-lt"/>
              </a:rPr>
              <a:t>, </a:t>
            </a:r>
            <a:r>
              <a:rPr lang="en-US" sz="1400" b="0" i="1" u="none" strike="noStrike" dirty="0">
                <a:solidFill>
                  <a:srgbClr val="222222"/>
                </a:solidFill>
                <a:effectLst/>
                <a:latin typeface="+mn-lt"/>
              </a:rPr>
              <a:t>14</a:t>
            </a:r>
            <a:r>
              <a:rPr lang="en-US" sz="1400" b="0" i="0" u="none" strike="noStrike" dirty="0">
                <a:solidFill>
                  <a:srgbClr val="222222"/>
                </a:solidFill>
                <a:effectLst/>
                <a:latin typeface="+mn-lt"/>
              </a:rPr>
              <a:t>, 100798. </a:t>
            </a:r>
            <a:r>
              <a:rPr lang="en-US" sz="1400" b="0" i="0" u="sng" strike="noStrike" dirty="0">
                <a:solidFill>
                  <a:srgbClr val="1155CC"/>
                </a:solidFill>
                <a:effectLst/>
                <a:latin typeface="+mn-lt"/>
                <a:hlinkClick r:id="rId3"/>
              </a:rPr>
              <a:t>https://www.sciencedirect.com/science/article/pii/S2352827321000732</a:t>
            </a:r>
            <a:endParaRPr lang="en-US" sz="1400" b="0" i="0" u="sng" strike="noStrike" dirty="0">
              <a:solidFill>
                <a:srgbClr val="1155CC"/>
              </a:solidFill>
              <a:effectLst/>
              <a:latin typeface="+mn-lt"/>
            </a:endParaRPr>
          </a:p>
          <a:p>
            <a:pPr marL="114300" indent="0" algn="just">
              <a:lnSpc>
                <a:spcPct val="150000"/>
              </a:lnSpc>
              <a:buNone/>
            </a:pPr>
            <a:r>
              <a:rPr lang="en-US" dirty="0">
                <a:latin typeface="+mn-lt"/>
              </a:rPr>
              <a:t>Et</a:t>
            </a:r>
            <a:r>
              <a:rPr lang="en-US" sz="1400" b="0" dirty="0">
                <a:effectLst/>
                <a:latin typeface="+mn-lt"/>
              </a:rPr>
              <a:t>hical Considerations in Research | Types &amp;#038; Examples Journal article· (Bandari 2022)</a:t>
            </a:r>
            <a:r>
              <a:rPr lang="en-US" sz="1400" b="0" i="0" u="none" strike="noStrike" dirty="0">
                <a:solidFill>
                  <a:srgbClr val="222222"/>
                </a:solidFill>
                <a:effectLst/>
                <a:latin typeface="+mn-lt"/>
              </a:rPr>
              <a:t>    (Rahman, M.M., Tabash, M.I., </a:t>
            </a:r>
            <a:r>
              <a:rPr lang="en-US" sz="1400" b="0" i="0" u="none" strike="noStrike" dirty="0" err="1">
                <a:solidFill>
                  <a:srgbClr val="222222"/>
                </a:solidFill>
                <a:effectLst/>
                <a:latin typeface="+mn-lt"/>
              </a:rPr>
              <a:t>Salamzadeh</a:t>
            </a:r>
            <a:r>
              <a:rPr lang="en-US" sz="1400" b="0" i="0" u="none" strike="noStrike" dirty="0">
                <a:solidFill>
                  <a:srgbClr val="222222"/>
                </a:solidFill>
                <a:effectLst/>
                <a:latin typeface="+mn-lt"/>
              </a:rPr>
              <a:t>, A., </a:t>
            </a:r>
            <a:r>
              <a:rPr lang="en-US" sz="1400" b="0" i="0" u="none" strike="noStrike" dirty="0" err="1">
                <a:solidFill>
                  <a:srgbClr val="222222"/>
                </a:solidFill>
                <a:effectLst/>
                <a:latin typeface="+mn-lt"/>
              </a:rPr>
              <a:t>Abduli</a:t>
            </a:r>
            <a:r>
              <a:rPr lang="en-US" sz="1400" b="0" i="0" u="none" strike="noStrike" dirty="0">
                <a:solidFill>
                  <a:srgbClr val="222222"/>
                </a:solidFill>
                <a:effectLst/>
                <a:latin typeface="+mn-lt"/>
              </a:rPr>
              <a:t>, S. and </a:t>
            </a:r>
            <a:r>
              <a:rPr lang="en-US" sz="1400" b="0" i="0" u="none" strike="noStrike" dirty="0" err="1">
                <a:solidFill>
                  <a:srgbClr val="222222"/>
                </a:solidFill>
                <a:effectLst/>
                <a:latin typeface="+mn-lt"/>
              </a:rPr>
              <a:t>Rahaman</a:t>
            </a:r>
            <a:r>
              <a:rPr lang="en-US" sz="1400" b="0" i="0" u="none" strike="noStrike" dirty="0">
                <a:solidFill>
                  <a:srgbClr val="222222"/>
                </a:solidFill>
                <a:effectLst/>
                <a:latin typeface="+mn-lt"/>
              </a:rPr>
              <a:t>, M.S., 2022). Sampling techniques (probability) for quantitative social science researchers: a conceptual guidelines with examples. </a:t>
            </a:r>
            <a:r>
              <a:rPr lang="en-US" sz="1400" b="0" i="1" u="none" strike="noStrike" dirty="0" err="1">
                <a:solidFill>
                  <a:srgbClr val="222222"/>
                </a:solidFill>
                <a:effectLst/>
                <a:latin typeface="+mn-lt"/>
              </a:rPr>
              <a:t>Seeu</a:t>
            </a:r>
            <a:r>
              <a:rPr lang="en-US" sz="1400" b="0" i="1" u="none" strike="noStrike" dirty="0">
                <a:solidFill>
                  <a:srgbClr val="222222"/>
                </a:solidFill>
                <a:effectLst/>
                <a:latin typeface="+mn-lt"/>
              </a:rPr>
              <a:t> Review</a:t>
            </a:r>
            <a:r>
              <a:rPr lang="en-US" sz="1400" b="0" i="0" u="none" strike="noStrike" dirty="0">
                <a:solidFill>
                  <a:srgbClr val="222222"/>
                </a:solidFill>
                <a:effectLst/>
                <a:latin typeface="+mn-lt"/>
              </a:rPr>
              <a:t>, </a:t>
            </a:r>
            <a:r>
              <a:rPr lang="en-US" sz="1400" b="0" i="1" u="none" strike="noStrike" dirty="0">
                <a:solidFill>
                  <a:srgbClr val="222222"/>
                </a:solidFill>
                <a:effectLst/>
                <a:latin typeface="+mn-lt"/>
              </a:rPr>
              <a:t>17</a:t>
            </a:r>
            <a:r>
              <a:rPr lang="en-US" sz="1400" b="0" i="0" u="none" strike="noStrike" dirty="0">
                <a:solidFill>
                  <a:srgbClr val="222222"/>
                </a:solidFill>
                <a:effectLst/>
                <a:latin typeface="+mn-lt"/>
              </a:rPr>
              <a:t>(1), pp.42-51. </a:t>
            </a:r>
            <a:r>
              <a:rPr lang="en-US" sz="1400" b="0" i="0" u="sng" strike="noStrike" dirty="0">
                <a:solidFill>
                  <a:srgbClr val="1155CC"/>
                </a:solidFill>
                <a:effectLst/>
                <a:latin typeface="+mn-lt"/>
                <a:hlinkClick r:id="rId4"/>
              </a:rPr>
              <a:t>https://ca.nvsu.edu.ph/e-library/books/gs/ruraldev/RD%20200/Rahman,%20et%20al..pdf</a:t>
            </a:r>
            <a:endParaRPr lang="en-US" sz="1400" b="0" dirty="0">
              <a:effectLst/>
              <a:latin typeface="+mn-lt"/>
            </a:endParaRPr>
          </a:p>
          <a:p>
            <a:pPr marL="174308" lvl="0" indent="0" algn="l" rtl="0">
              <a:spcBef>
                <a:spcPts val="0"/>
              </a:spcBef>
              <a:spcAft>
                <a:spcPts val="0"/>
              </a:spcAft>
              <a:buSzPct val="100000"/>
              <a:buNone/>
            </a:pPr>
            <a:r>
              <a:rPr lang="en-IN" sz="1400" b="0" dirty="0" err="1">
                <a:effectLst/>
                <a:latin typeface="+mn-lt"/>
              </a:rPr>
              <a:t>questionpro.com</a:t>
            </a:r>
            <a:r>
              <a:rPr lang="en-IN" sz="1400" b="0" dirty="0">
                <a:effectLst/>
                <a:latin typeface="+mn-lt"/>
              </a:rPr>
              <a:t>  (2018), </a:t>
            </a:r>
            <a:r>
              <a:rPr lang="en-IN" sz="1400" dirty="0">
                <a:effectLst/>
                <a:latin typeface="+mn-lt"/>
              </a:rPr>
              <a:t>Probability Sampling</a:t>
            </a:r>
            <a:r>
              <a:rPr lang="en-IN" sz="1400" b="1" dirty="0">
                <a:effectLst/>
                <a:latin typeface="+mn-lt"/>
              </a:rPr>
              <a:t>  </a:t>
            </a:r>
            <a:r>
              <a:rPr lang="en-IN" sz="1400" b="0" dirty="0">
                <a:effectLst/>
                <a:latin typeface="+mn-lt"/>
                <a:hlinkClick r:id="rId5"/>
              </a:rPr>
              <a:t>https://www.questionpro.com/blog/wp-content/uploads/2018/03/PROBABILITY-SAMPLING.jpg</a:t>
            </a:r>
            <a:r>
              <a:rPr lang="en-IN" sz="1400" b="0" dirty="0">
                <a:effectLst/>
                <a:latin typeface="+mn-lt"/>
              </a:rPr>
              <a:t>] [Accessed on: 05.10.2023</a:t>
            </a:r>
            <a:endParaRPr lang="en-US" sz="1400" dirty="0"/>
          </a:p>
        </p:txBody>
      </p:sp>
    </p:spTree>
    <p:extLst>
      <p:ext uri="{BB962C8B-B14F-4D97-AF65-F5344CB8AC3E}">
        <p14:creationId xmlns:p14="http://schemas.microsoft.com/office/powerpoint/2010/main" val="1133392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6"/>
          <p:cNvSpPr txBox="1">
            <a:spLocks noGrp="1"/>
          </p:cNvSpPr>
          <p:nvPr>
            <p:ph type="title"/>
          </p:nvPr>
        </p:nvSpPr>
        <p:spPr>
          <a:xfrm>
            <a:off x="387900" y="1686750"/>
            <a:ext cx="8368200" cy="1499362"/>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7200" dirty="0"/>
              <a:t>Thank You</a:t>
            </a:r>
            <a:endParaRPr sz="7200" dirty="0"/>
          </a:p>
        </p:txBody>
      </p:sp>
      <p:sp>
        <p:nvSpPr>
          <p:cNvPr id="2" name="TextBox 1">
            <a:extLst>
              <a:ext uri="{FF2B5EF4-FFF2-40B4-BE49-F238E27FC236}">
                <a16:creationId xmlns:a16="http://schemas.microsoft.com/office/drawing/2014/main" id="{719DD509-D2E7-146E-AB0D-4096AF7DCE4B}"/>
              </a:ext>
            </a:extLst>
          </p:cNvPr>
          <p:cNvSpPr txBox="1"/>
          <p:nvPr/>
        </p:nvSpPr>
        <p:spPr>
          <a:xfrm>
            <a:off x="1124465" y="2236573"/>
            <a:ext cx="184731" cy="307777"/>
          </a:xfrm>
          <a:prstGeom prst="rect">
            <a:avLst/>
          </a:prstGeom>
          <a:noFill/>
        </p:spPr>
        <p:txBody>
          <a:bodyPr wrap="square" rtlCol="0">
            <a:spAutoFit/>
          </a:bodyPr>
          <a:lstStyle/>
          <a:p>
            <a:endParaRPr lang="en-US" dirty="0"/>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957</TotalTime>
  <Words>3334</Words>
  <Application>Microsoft Macintosh PowerPoint</Application>
  <PresentationFormat>On-screen Show (16:9)</PresentationFormat>
  <Paragraphs>159</Paragraphs>
  <Slides>26</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PT Sans Narrow</vt:lpstr>
      <vt:lpstr>Open Sans</vt:lpstr>
      <vt:lpstr>Arial</vt:lpstr>
      <vt:lpstr>SourceSansPro</vt:lpstr>
      <vt:lpstr>Times New Roman</vt:lpstr>
      <vt:lpstr>Tropic</vt:lpstr>
      <vt:lpstr>PowerPoint Presentation</vt:lpstr>
      <vt:lpstr>PREVALENCE OF PHYSICAL ACTIVITY AMONG STUDENTS IN PUBLIC UNIVERSITY</vt:lpstr>
      <vt:lpstr>PowerPoint Presentation</vt:lpstr>
      <vt:lpstr>LITERATURE-BASED BACKGROUND TO THE STUDY</vt:lpstr>
      <vt:lpstr>LITERATURE-BASED BACKGROUND TO THE STUDY </vt:lpstr>
      <vt:lpstr>RATIONALE OF THE STUDY</vt:lpstr>
      <vt:lpstr>RESEARCH QUESTIONS</vt:lpstr>
      <vt:lpstr>PROPOSED RESEARCH QUESTION/AIM/OBJECTIVES</vt:lpstr>
      <vt:lpstr>PowerPoint Presentation</vt:lpstr>
      <vt:lpstr>JUSTIFICATION OF QUANTITATIVE METHOD</vt:lpstr>
      <vt:lpstr>RESEARCH DESIGN</vt:lpstr>
      <vt:lpstr>JUSTIFICATION OF CROSS-SECTIONAL DESIGN </vt:lpstr>
      <vt:lpstr>RECRUITMENT,SAMPLING AND STUDY PARTICIPANTS </vt:lpstr>
      <vt:lpstr>SAMPLING</vt:lpstr>
      <vt:lpstr>PowerPoint Presentation</vt:lpstr>
      <vt:lpstr>MATERIALS/DATA COLLECTION METHOD(S)/PROCEDURE/TOOL</vt:lpstr>
      <vt:lpstr>DATA ANALYSIS TECHNIQUE</vt:lpstr>
      <vt:lpstr>ETHICAL CONSIDERATIONS</vt:lpstr>
      <vt:lpstr>ETHICAL CONSIDERATIONS</vt:lpstr>
      <vt:lpstr>IMPLICATION OF RESEARCH</vt:lpstr>
      <vt:lpstr>Plan of Work and Time Schedule</vt:lpstr>
      <vt:lpstr>REFERENCE LIST</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Wales Trinity</dc:title>
  <cp:lastModifiedBy>Ameena Shirin</cp:lastModifiedBy>
  <cp:revision>35</cp:revision>
  <dcterms:modified xsi:type="dcterms:W3CDTF">2023-10-19T21:17:54Z</dcterms:modified>
</cp:coreProperties>
</file>