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embeddedFontLst>
    <p:embeddedFont>
      <p:font typeface="Play" panose="020B0604020202020204" charset="0"/>
      <p:regular r:id="rId15"/>
      <p:bold r:id="rId16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935B73-C223-47A7-944E-052D7D0406CA}" v="9" dt="2026-03-30T14:05:58.82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3" name="Google Shape;123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4" name="Google Shape;134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Google Shape;151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2" name="Google Shape;152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2" name="Google Shape;16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5" name="Google Shape;185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6" name="Google Shape;186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1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1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1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7" name="Google Shape;207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/>
            </a:lvl1pPr>
            <a:lvl2pPr lvl="1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/>
            </a:lvl2pPr>
            <a:lvl3pPr lvl="2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/>
            </a:lvl3pPr>
            <a:lvl4pPr lvl="3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4pPr>
            <a:lvl5pPr lvl="4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5pPr>
            <a:lvl6pPr lvl="5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6pPr>
            <a:lvl7pPr lvl="6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7pPr>
            <a:lvl8pPr lvl="7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8pPr>
            <a:lvl9pPr lvl="8" algn="ctr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6" name="Google Shape;16;p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Google Shape;18;p3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3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3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4"/>
          <p:cNvSpPr txBox="1"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6000"/>
              <a:buFont typeface="Play"/>
              <a:buNone/>
              <a:defRPr sz="6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rgbClr val="757575"/>
              </a:buClr>
              <a:buSzPts val="2400"/>
              <a:buNone/>
              <a:defRPr sz="2400">
                <a:solidFill>
                  <a:srgbClr val="757575"/>
                </a:solidFill>
              </a:defRPr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2000"/>
              <a:buNone/>
              <a:defRPr sz="2000">
                <a:solidFill>
                  <a:srgbClr val="757575"/>
                </a:solidFill>
              </a:defRPr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800"/>
              <a:buNone/>
              <a:defRPr sz="1800">
                <a:solidFill>
                  <a:srgbClr val="757575"/>
                </a:solidFill>
              </a:defRPr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rgbClr val="757575"/>
              </a:buClr>
              <a:buSzPts val="1600"/>
              <a:buNone/>
              <a:defRPr sz="1600">
                <a:solidFill>
                  <a:srgbClr val="757575"/>
                </a:solidFill>
              </a:defRPr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4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Google Shape;30;p5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body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body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0" name="Google Shape;40;p6"/>
          <p:cNvSpPr txBox="1">
            <a:spLocks noGrp="1"/>
          </p:cNvSpPr>
          <p:nvPr>
            <p:ph type="body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1" name="Google Shape;41;p6"/>
          <p:cNvSpPr txBox="1">
            <a:spLocks noGrp="1"/>
          </p:cNvSpPr>
          <p:nvPr>
            <p:ph type="body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42" name="Google Shape;42;p6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3" name="Google Shape;43;p6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4" name="Google Shape;44;p6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Google Shape;46;p7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9" name="Google Shape;49;p7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2pPr>
            <a:lvl3pPr marL="1371600" lvl="2" indent="-3810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4pPr>
            <a:lvl5pPr marL="2286000" lvl="4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5pPr>
            <a:lvl6pPr marL="2743200" lvl="5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Play"/>
              <a:buNone/>
              <a:defRPr sz="32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/>
            </a:lvl1pPr>
            <a:lvl2pPr marL="914400" lvl="1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2pPr>
            <a:lvl3pPr marL="1371600" lvl="2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3pPr>
            <a:lvl4pPr marL="1828800" lvl="3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4pPr>
            <a:lvl5pPr marL="2286000" lvl="4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5pPr>
            <a:lvl6pPr marL="2743200" lvl="5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6pPr>
            <a:lvl7pPr marL="3200400" lvl="6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7pPr>
            <a:lvl8pPr marL="3657600" lvl="7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8pPr>
            <a:lvl9pPr marL="4114800" lvl="8" indent="-2286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3920331" y="-1256506"/>
            <a:ext cx="4351338" cy="10515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7133431" y="1956594"/>
            <a:ext cx="5811838" cy="2628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l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1799431" y="-596106"/>
            <a:ext cx="5811838" cy="773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2pPr>
            <a:lvl3pPr marL="1371600" lvl="2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4pPr>
            <a:lvl5pPr marL="2286000" lvl="4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5pPr>
            <a:lvl6pPr marL="2743200" lvl="5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  <a:defRPr sz="4400" b="0" i="0" u="none" strike="noStrike" cap="none">
                <a:solidFill>
                  <a:schemeClr val="dk1"/>
                </a:solidFill>
                <a:latin typeface="Play"/>
                <a:ea typeface="Play"/>
                <a:cs typeface="Play"/>
                <a:sym typeface="Pl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064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•"/>
              <a:defRPr sz="2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914400" marR="0" lvl="1" indent="-3810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371600" marR="0" lvl="2" indent="-3556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828800" marR="0" lvl="3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286000" marR="0" lvl="4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743200" marR="0" lvl="5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3200400" marR="0" lvl="6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657600" marR="0" lvl="7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4114800" marR="0" lvl="8" indent="-34290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757575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8.jp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chronic-obstructive-pulmonary-disease-copd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mayoclinic.org/diseases-conditions/copd/symptoms-causes/syc-20353679" TargetMode="Externa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journals.lww.com/clinpulm/Abstract/1996/01000/Chronic_Obstructive_Pulmonary_Disease__Ethical.1.aspx" TargetMode="External"/><Relationship Id="rId11" Type="http://schemas.openxmlformats.org/officeDocument/2006/relationships/image" Target="../media/image2.png"/><Relationship Id="rId5" Type="http://schemas.openxmlformats.org/officeDocument/2006/relationships/hyperlink" Target="https://www.lung.org/lung-health-diseases/lung-disease-lookup/copd/learn-about-copd" TargetMode="External"/><Relationship Id="rId10" Type="http://schemas.openxmlformats.org/officeDocument/2006/relationships/hyperlink" Target="https://www.kenhub.com/en/library/anatomy/the-respiratory-system" TargetMode="External"/><Relationship Id="rId4" Type="http://schemas.openxmlformats.org/officeDocument/2006/relationships/notesSlide" Target="../notesSlides/notesSlide12.xml"/><Relationship Id="rId9" Type="http://schemas.openxmlformats.org/officeDocument/2006/relationships/hyperlink" Target="https://www.nice.org.uk/guidance/NG11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p1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85" name="Google Shape;85;p13" descr="Chronic Obstructive Pulmonary Disease (COPD) – Montgomery Pulmonary  Consultants"/>
          <p:cNvPicPr preferRelativeResize="0"/>
          <p:nvPr/>
        </p:nvPicPr>
        <p:blipFill rotWithShape="1">
          <a:blip r:embed="rId5">
            <a:alphaModFix/>
          </a:blip>
          <a:srcRect t="9091" r="1468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  <a:noFill/>
          <a:ln>
            <a:noFill/>
          </a:ln>
        </p:spPr>
      </p:pic>
      <p:sp>
        <p:nvSpPr>
          <p:cNvPr id="86" name="Google Shape;86;p13"/>
          <p:cNvSpPr/>
          <p:nvPr/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33000">
                <a:srgbClr val="000000">
                  <a:alpha val="63921"/>
                </a:srgbClr>
              </a:gs>
              <a:gs pos="58000">
                <a:schemeClr val="dk1"/>
              </a:gs>
              <a:gs pos="100000">
                <a:schemeClr val="dk1"/>
              </a:gs>
            </a:gsLst>
            <a:lin ang="10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87" name="Google Shape;87;p13"/>
          <p:cNvSpPr txBox="1"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700"/>
              <a:buFont typeface="Play"/>
              <a:buNone/>
            </a:pPr>
            <a:r>
              <a:rPr lang="en-GB" sz="3700" b="1">
                <a:solidFill>
                  <a:schemeClr val="lt1"/>
                </a:solidFill>
              </a:rPr>
              <a:t>CARE PLAN FOR A PATIENT WITH CHRONIC OBSTRUCTIVE PULMONARY DISEASE (COPD)</a:t>
            </a:r>
            <a:endParaRPr sz="3700" b="1">
              <a:solidFill>
                <a:schemeClr val="lt1"/>
              </a:solidFill>
            </a:endParaRPr>
          </a:p>
        </p:txBody>
      </p:sp>
      <p:sp>
        <p:nvSpPr>
          <p:cNvPr id="88" name="Google Shape;88;p13"/>
          <p:cNvSpPr txBox="1"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None/>
            </a:pPr>
            <a:r>
              <a:rPr lang="en-GB" sz="1300" b="1">
                <a:solidFill>
                  <a:schemeClr val="lt1"/>
                </a:solidFill>
              </a:rPr>
              <a:t>Student Name</a:t>
            </a:r>
            <a:r>
              <a:rPr lang="en-GB" sz="1300">
                <a:solidFill>
                  <a:schemeClr val="lt1"/>
                </a:solidFill>
              </a:rPr>
              <a:t>: Majida Waseem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300"/>
              <a:buNone/>
            </a:pPr>
            <a:r>
              <a:rPr lang="en-GB" sz="1300" b="1">
                <a:solidFill>
                  <a:schemeClr val="lt1"/>
                </a:solidFill>
              </a:rPr>
              <a:t>Student ID</a:t>
            </a:r>
            <a:r>
              <a:rPr lang="en-GB" sz="1300">
                <a:solidFill>
                  <a:schemeClr val="lt1"/>
                </a:solidFill>
              </a:rPr>
              <a:t>: 2321115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300"/>
              <a:buNone/>
            </a:pPr>
            <a:r>
              <a:rPr lang="en-GB" sz="1300" b="1">
                <a:solidFill>
                  <a:schemeClr val="lt1"/>
                </a:solidFill>
              </a:rPr>
              <a:t>Module Code</a:t>
            </a:r>
            <a:r>
              <a:rPr lang="en-GB" sz="1300">
                <a:solidFill>
                  <a:schemeClr val="lt1"/>
                </a:solidFill>
              </a:rPr>
              <a:t>: BMHP5023</a:t>
            </a:r>
            <a:endParaRPr/>
          </a:p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lt1"/>
              </a:buClr>
              <a:buSzPts val="1300"/>
              <a:buNone/>
            </a:pPr>
            <a:r>
              <a:rPr lang="en-GB" sz="1300" b="1">
                <a:solidFill>
                  <a:schemeClr val="lt1"/>
                </a:solidFill>
              </a:rPr>
              <a:t>Module Title</a:t>
            </a:r>
            <a:r>
              <a:rPr lang="en-GB" sz="1300">
                <a:solidFill>
                  <a:schemeClr val="lt1"/>
                </a:solidFill>
              </a:rPr>
              <a:t>: Introduction to Physiology</a:t>
            </a:r>
            <a:endParaRPr/>
          </a:p>
        </p:txBody>
      </p:sp>
      <p:sp>
        <p:nvSpPr>
          <p:cNvPr id="89" name="Google Shape;89;p13"/>
          <p:cNvSpPr/>
          <p:nvPr/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13"/>
          <p:cNvSpPr/>
          <p:nvPr/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FFFFFF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C9BE0E-C56C-2819-A23A-E9B7100EA5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175"/>
    </mc:Choice>
    <mc:Fallback>
      <p:transition spd="slow" advTm="1617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009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4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6" name="Google Shape;96;p14"/>
          <p:cNvSpPr/>
          <p:nvPr/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noFill/>
          <a:ln w="127000" cap="rnd" cmpd="sng">
            <a:solidFill>
              <a:schemeClr val="accent4"/>
            </a:solidFill>
            <a:prstDash val="dash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7" name="Google Shape;97;p14"/>
          <p:cNvSpPr txBox="1"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lang="en-GB" b="1"/>
              <a:t>Introduction to COPD</a:t>
            </a:r>
            <a:endParaRPr/>
          </a:p>
        </p:txBody>
      </p:sp>
      <p:sp>
        <p:nvSpPr>
          <p:cNvPr id="98" name="Google Shape;98;p14"/>
          <p:cNvSpPr/>
          <p:nvPr/>
        </p:nvSpPr>
        <p:spPr>
          <a:xfrm flipH="1">
            <a:off x="0" y="5486400"/>
            <a:ext cx="2672863" cy="1371600"/>
          </a:xfrm>
          <a:custGeom>
            <a:avLst/>
            <a:gdLst/>
            <a:ahLst/>
            <a:cxnLst/>
            <a:rect l="l" t="t" r="r" b="b"/>
            <a:pathLst>
              <a:path w="2672863" h="1371600" extrusionOk="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99" name="Google Shape;99;p14" descr="A medical diagram of a person's body&#10;&#10;AI-generated content may be incorrect.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703182" y="775644"/>
            <a:ext cx="4777381" cy="5136968"/>
          </a:xfrm>
          <a:custGeom>
            <a:avLst/>
            <a:gdLst/>
            <a:ahLst/>
            <a:cxnLst/>
            <a:rect l="l" t="t" r="r" b="b"/>
            <a:pathLst>
              <a:path w="4777381" h="5643794" extrusionOk="0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ln>
            <a:noFill/>
          </a:ln>
        </p:spPr>
      </p:pic>
      <p:sp>
        <p:nvSpPr>
          <p:cNvPr id="100" name="Google Shape;100;p14"/>
          <p:cNvSpPr txBox="1">
            <a:spLocks noGrp="1"/>
          </p:cNvSpPr>
          <p:nvPr>
            <p:ph type="body" idx="1"/>
          </p:nvPr>
        </p:nvSpPr>
        <p:spPr>
          <a:xfrm>
            <a:off x="5894950" y="1963150"/>
            <a:ext cx="5808600" cy="453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228600" lvl="0" indent="-241300" algn="l" rtl="0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 b="1"/>
              <a:t>Chronic obstructive pulmonary disease (COPD):</a:t>
            </a:r>
            <a:r>
              <a:rPr lang="en-GB" sz="2000"/>
              <a:t> A lung disease characterized by chronic obstruction of lung airflow that interferes with normal breathing.</a:t>
            </a:r>
            <a:endParaRPr sz="2000"/>
          </a:p>
          <a:p>
            <a:pPr marL="228600" lvl="0" indent="-241300" algn="l" rtl="0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 b="1"/>
              <a:t>Symptoms:</a:t>
            </a:r>
            <a:r>
              <a:rPr lang="en-GB" sz="2000"/>
              <a:t> Persistent cough, difficulty breathing, recurrent chest infections</a:t>
            </a:r>
            <a:endParaRPr sz="2000"/>
          </a:p>
          <a:p>
            <a:pPr marL="228600" lvl="0" indent="-241300" algn="l" rtl="0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 b="1"/>
              <a:t>Frequency:</a:t>
            </a:r>
            <a:r>
              <a:rPr lang="en-GB" sz="2000"/>
              <a:t> 1.2 million people in UK are affected - significant cause of morbidity (NHS, 2023)</a:t>
            </a:r>
            <a:endParaRPr sz="2000"/>
          </a:p>
          <a:p>
            <a:pPr marL="228600" lvl="0" indent="-241300" algn="l" rtl="0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 b="1"/>
              <a:t>Objective:</a:t>
            </a:r>
            <a:r>
              <a:rPr lang="en-GB" sz="2000"/>
              <a:t> Create a care plan for a patient with COPD (fictional)</a:t>
            </a:r>
            <a:endParaRPr sz="2000"/>
          </a:p>
          <a:p>
            <a:pPr marL="228600" lvl="0" indent="-241300" algn="l" rtl="0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 b="1"/>
              <a:t>Topic:</a:t>
            </a:r>
            <a:r>
              <a:rPr lang="en-GB" sz="2000"/>
              <a:t> Respiratory system, its anatomy and physiology and its management (based on evidence </a:t>
            </a:r>
            <a:endParaRPr sz="2000"/>
          </a:p>
          <a:p>
            <a:pPr marL="22860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sz="2000"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DF0B3AA-F06E-4D8A-9B9F-EBE6833672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57"/>
    </mc:Choice>
    <mc:Fallback>
      <p:transition spd="slow" advTm="48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5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15"/>
          <p:cNvSpPr/>
          <p:nvPr/>
        </p:nvSpPr>
        <p:spPr>
          <a:xfrm>
            <a:off x="0" y="0"/>
            <a:ext cx="12191999" cy="6857365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6" name="Google Shape;106;p15"/>
          <p:cNvSpPr txBox="1"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800"/>
              <a:buFont typeface="Play"/>
              <a:buNone/>
            </a:pPr>
            <a:r>
              <a:rPr lang="en-GB" sz="4800" b="1"/>
              <a:t>Anatomy of the Respiratory System</a:t>
            </a:r>
            <a:endParaRPr sz="4800"/>
          </a:p>
        </p:txBody>
      </p:sp>
      <p:sp>
        <p:nvSpPr>
          <p:cNvPr id="107" name="Google Shape;107;p15"/>
          <p:cNvSpPr/>
          <p:nvPr/>
        </p:nvSpPr>
        <p:spPr>
          <a:xfrm rot="10800000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8" name="Google Shape;108;p15"/>
          <p:cNvSpPr/>
          <p:nvPr/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139700" dist="127000" dir="5400000" algn="t" rotWithShape="0">
              <a:srgbClr val="000000">
                <a:alpha val="1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9" name="Google Shape;109;p15"/>
          <p:cNvSpPr txBox="1">
            <a:spLocks noGrp="1"/>
          </p:cNvSpPr>
          <p:nvPr>
            <p:ph type="body" idx="1"/>
          </p:nvPr>
        </p:nvSpPr>
        <p:spPr>
          <a:xfrm>
            <a:off x="510375" y="2949075"/>
            <a:ext cx="3813300" cy="334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 fontScale="40000" lnSpcReduction="2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/>
          </a:p>
          <a:p>
            <a:pPr marL="685800" lvl="1" indent="-227837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Clr>
                <a:schemeClr val="dk1"/>
              </a:buClr>
              <a:buSzPct val="113440"/>
              <a:buChar char="•"/>
            </a:pPr>
            <a:r>
              <a:rPr lang="en-GB" sz="3719" b="1">
                <a:solidFill>
                  <a:srgbClr val="262626"/>
                </a:solidFill>
                <a:highlight>
                  <a:srgbClr val="FFFFFF"/>
                </a:highlight>
              </a:rPr>
              <a:t>Important Components:</a:t>
            </a:r>
            <a:endParaRPr sz="3719" b="1">
              <a:solidFill>
                <a:srgbClr val="262626"/>
              </a:solidFill>
              <a:highlight>
                <a:srgbClr val="FFFFFF"/>
              </a:highlight>
            </a:endParaRPr>
          </a:p>
          <a:p>
            <a:pPr marL="685800" lvl="0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GB" sz="3719" b="1">
                <a:solidFill>
                  <a:srgbClr val="262626"/>
                </a:solidFill>
                <a:highlight>
                  <a:srgbClr val="FFFFFF"/>
                </a:highlight>
              </a:rPr>
              <a:t>Lungs:</a:t>
            </a:r>
            <a:r>
              <a:rPr lang="en-GB" sz="3719">
                <a:solidFill>
                  <a:srgbClr val="262626"/>
                </a:solidFill>
                <a:highlight>
                  <a:srgbClr val="FFFFFF"/>
                </a:highlight>
              </a:rPr>
              <a:t> Paired organs for gas exchange </a:t>
            </a:r>
            <a:endParaRPr sz="3719">
              <a:solidFill>
                <a:srgbClr val="262626"/>
              </a:solidFill>
              <a:highlight>
                <a:srgbClr val="FFFFFF"/>
              </a:highlight>
            </a:endParaRPr>
          </a:p>
          <a:p>
            <a:pPr marL="685800" lvl="0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GB" sz="3719" b="1">
                <a:solidFill>
                  <a:srgbClr val="262626"/>
                </a:solidFill>
                <a:highlight>
                  <a:srgbClr val="FFFFFF"/>
                </a:highlight>
              </a:rPr>
              <a:t>Bronchi: </a:t>
            </a:r>
            <a:r>
              <a:rPr lang="en-GB" sz="3719">
                <a:solidFill>
                  <a:srgbClr val="262626"/>
                </a:solidFill>
                <a:highlight>
                  <a:srgbClr val="FFFFFF"/>
                </a:highlight>
              </a:rPr>
              <a:t>Primary airways subdividing within the lungs </a:t>
            </a:r>
            <a:endParaRPr sz="3719">
              <a:solidFill>
                <a:srgbClr val="262626"/>
              </a:solidFill>
              <a:highlight>
                <a:srgbClr val="FFFFFF"/>
              </a:highlight>
            </a:endParaRPr>
          </a:p>
          <a:p>
            <a:pPr marL="685800" lvl="0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GB" sz="3719" b="1">
                <a:solidFill>
                  <a:srgbClr val="262626"/>
                </a:solidFill>
                <a:highlight>
                  <a:srgbClr val="FFFFFF"/>
                </a:highlight>
              </a:rPr>
              <a:t>Bronchioles: </a:t>
            </a:r>
            <a:r>
              <a:rPr lang="en-GB" sz="3719">
                <a:solidFill>
                  <a:srgbClr val="262626"/>
                </a:solidFill>
                <a:highlight>
                  <a:srgbClr val="FFFFFF"/>
                </a:highlight>
              </a:rPr>
              <a:t>Terminal conducting airways located in the alveolar sacs at the end of the respiratory tree.</a:t>
            </a:r>
            <a:endParaRPr sz="3719">
              <a:solidFill>
                <a:srgbClr val="262626"/>
              </a:solidFill>
              <a:highlight>
                <a:srgbClr val="FFFFFF"/>
              </a:highlight>
            </a:endParaRPr>
          </a:p>
          <a:p>
            <a:pPr marL="685800" lvl="0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GB" sz="3719" b="1">
                <a:solidFill>
                  <a:srgbClr val="262626"/>
                </a:solidFill>
                <a:highlight>
                  <a:srgbClr val="FFFFFF"/>
                </a:highlight>
              </a:rPr>
              <a:t>Alveoli:</a:t>
            </a:r>
            <a:r>
              <a:rPr lang="en-GB" sz="3719">
                <a:solidFill>
                  <a:srgbClr val="262626"/>
                </a:solidFill>
                <a:highlight>
                  <a:srgbClr val="FFFFFF"/>
                </a:highlight>
              </a:rPr>
              <a:t> Minute exchange units of oxygen and carbon dioxide </a:t>
            </a:r>
            <a:endParaRPr sz="3719">
              <a:solidFill>
                <a:srgbClr val="262626"/>
              </a:solidFill>
              <a:highlight>
                <a:srgbClr val="FFFFFF"/>
              </a:highlight>
            </a:endParaRPr>
          </a:p>
          <a:p>
            <a:pPr marL="685800" lvl="0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None/>
            </a:pPr>
            <a:r>
              <a:rPr lang="en-GB" sz="3719" b="1">
                <a:solidFill>
                  <a:srgbClr val="262626"/>
                </a:solidFill>
                <a:highlight>
                  <a:srgbClr val="FFFFFF"/>
                </a:highlight>
              </a:rPr>
              <a:t>Diaphragm : </a:t>
            </a:r>
            <a:r>
              <a:rPr lang="en-GB" sz="3719">
                <a:solidFill>
                  <a:srgbClr val="262626"/>
                </a:solidFill>
                <a:highlight>
                  <a:srgbClr val="FFFFFF"/>
                </a:highlight>
              </a:rPr>
              <a:t>Respiratory muscle involved in the lung movement Relevance: COPD is a disease of these structures and is characterized by airflow obstruction (Sendić, 2023)</a:t>
            </a:r>
            <a:endParaRPr sz="5319"/>
          </a:p>
        </p:txBody>
      </p:sp>
      <p:pic>
        <p:nvPicPr>
          <p:cNvPr id="110" name="Google Shape;110;p15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911532" y="2622472"/>
            <a:ext cx="5150277" cy="3437809"/>
          </a:xfrm>
          <a:prstGeom prst="rect">
            <a:avLst/>
          </a:prstGeom>
          <a:noFill/>
          <a:ln>
            <a:noFill/>
          </a:ln>
        </p:spPr>
      </p:pic>
      <p:sp>
        <p:nvSpPr>
          <p:cNvPr id="111" name="Google Shape;111;p15"/>
          <p:cNvSpPr/>
          <p:nvPr/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6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7" name="Google Shape;117;p16"/>
          <p:cNvSpPr txBox="1"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200"/>
              <a:buFont typeface="Play"/>
              <a:buNone/>
            </a:pPr>
            <a:r>
              <a:rPr lang="en-GB" sz="4200" b="1"/>
              <a:t>Physiology of the Respiratory System</a:t>
            </a:r>
            <a:endParaRPr sz="4200"/>
          </a:p>
        </p:txBody>
      </p:sp>
      <p:sp>
        <p:nvSpPr>
          <p:cNvPr id="118" name="Google Shape;118;p16"/>
          <p:cNvSpPr/>
          <p:nvPr/>
        </p:nvSpPr>
        <p:spPr>
          <a:xfrm>
            <a:off x="643278" y="2372868"/>
            <a:ext cx="3255095" cy="18288"/>
          </a:xfrm>
          <a:custGeom>
            <a:avLst/>
            <a:gdLst/>
            <a:ahLst/>
            <a:cxnLst/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 cmpd="sng">
            <a:solidFill>
              <a:schemeClr val="accen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19" name="Google Shape;119;p16"/>
          <p:cNvSpPr txBox="1">
            <a:spLocks noGrp="1"/>
          </p:cNvSpPr>
          <p:nvPr>
            <p:ph type="body" idx="1"/>
          </p:nvPr>
        </p:nvSpPr>
        <p:spPr>
          <a:xfrm>
            <a:off x="630925" y="2660900"/>
            <a:ext cx="4818900" cy="385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lnSpcReduction="10000"/>
          </a:bodyPr>
          <a:lstStyle/>
          <a:p>
            <a:pPr marL="228600" lvl="0" indent="-235464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8"/>
              <a:buChar char="•"/>
            </a:pPr>
            <a:r>
              <a:rPr lang="en-GB" sz="1808" b="1"/>
              <a:t>Functions</a:t>
            </a:r>
            <a:r>
              <a:rPr lang="en-GB" sz="1808"/>
              <a:t>:</a:t>
            </a:r>
            <a:endParaRPr sz="1808"/>
          </a:p>
          <a:p>
            <a:pPr marL="22860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1700"/>
          </a:p>
          <a:p>
            <a:pPr marL="685800" lvl="1" indent="-222250" algn="l" rtl="0">
              <a:spcBef>
                <a:spcPts val="500"/>
              </a:spcBef>
              <a:spcAft>
                <a:spcPts val="0"/>
              </a:spcAft>
              <a:buSzPts val="1700"/>
              <a:buChar char="•"/>
            </a:pPr>
            <a:r>
              <a:rPr lang="en-GB" sz="1700" b="1"/>
              <a:t>Ventilation: </a:t>
            </a:r>
            <a:r>
              <a:rPr lang="en-GB" sz="1700"/>
              <a:t>Air flow in and out of the lungs is accomplished by the action of the diaphragm and intercostal muscles (OpenStax, 2022)</a:t>
            </a:r>
            <a:endParaRPr sz="1700"/>
          </a:p>
          <a:p>
            <a:pPr marL="685800" lvl="1" indent="-222250" algn="l" rtl="0">
              <a:spcBef>
                <a:spcPts val="500"/>
              </a:spcBef>
              <a:spcAft>
                <a:spcPts val="0"/>
              </a:spcAft>
              <a:buSzPts val="1700"/>
              <a:buChar char="•"/>
            </a:pPr>
            <a:r>
              <a:rPr lang="en-GB" sz="1700" b="1"/>
              <a:t>Gas Exchange:</a:t>
            </a:r>
            <a:r>
              <a:rPr lang="en-GB" sz="1700"/>
              <a:t> Oxygen goes in blood, carbon dioxide goes out at the alveoli</a:t>
            </a:r>
            <a:endParaRPr sz="1700"/>
          </a:p>
          <a:p>
            <a:pPr marL="685800" lvl="1" indent="-222250" algn="l" rtl="0">
              <a:spcBef>
                <a:spcPts val="500"/>
              </a:spcBef>
              <a:spcAft>
                <a:spcPts val="0"/>
              </a:spcAft>
              <a:buSzPts val="1700"/>
              <a:buChar char="•"/>
            </a:pPr>
            <a:r>
              <a:rPr lang="en-GB" sz="1700" b="1"/>
              <a:t>Control:</a:t>
            </a:r>
            <a:r>
              <a:rPr lang="en-GB" sz="1700"/>
              <a:t> Amount of airflow is regulated by smooth muscle in bronchioles</a:t>
            </a:r>
            <a:endParaRPr sz="1700"/>
          </a:p>
          <a:p>
            <a:pPr marL="685800" lvl="1" indent="-222250" algn="l" rtl="0">
              <a:spcBef>
                <a:spcPts val="500"/>
              </a:spcBef>
              <a:spcAft>
                <a:spcPts val="0"/>
              </a:spcAft>
              <a:buSzPts val="1700"/>
              <a:buChar char="•"/>
            </a:pPr>
            <a:r>
              <a:rPr lang="en-GB" sz="1700" b="1"/>
              <a:t>Normal Function:</a:t>
            </a:r>
            <a:r>
              <a:rPr lang="en-GB" sz="1700"/>
              <a:t> Oxygen is delivered with inhalation and CO2 is removed with exhalation (Sendić, 2023)</a:t>
            </a:r>
            <a:endParaRPr sz="1700"/>
          </a:p>
          <a:p>
            <a:pPr marL="685800" lvl="1" indent="-222250" algn="l" rtl="0">
              <a:spcBef>
                <a:spcPts val="500"/>
              </a:spcBef>
              <a:spcAft>
                <a:spcPts val="0"/>
              </a:spcAft>
              <a:buSzPts val="1700"/>
              <a:buChar char="•"/>
            </a:pPr>
            <a:r>
              <a:rPr lang="en-GB" sz="1700" b="1"/>
              <a:t>Effect of COPD:</a:t>
            </a:r>
            <a:r>
              <a:rPr lang="en-GB" sz="1700"/>
              <a:t> Obstruction is interfering with efficient gas exchange </a:t>
            </a:r>
            <a:endParaRPr sz="1700"/>
          </a:p>
          <a:p>
            <a:pPr marL="0" lvl="0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None/>
            </a:pPr>
            <a:endParaRPr sz="1700"/>
          </a:p>
        </p:txBody>
      </p:sp>
      <p:pic>
        <p:nvPicPr>
          <p:cNvPr id="120" name="Google Shape;120;p16" descr="A diagram of the lungs&#10;&#10;AI-generated content may be incorrect.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6099048" y="1197647"/>
            <a:ext cx="5458968" cy="446270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17"/>
          <p:cNvSpPr/>
          <p:nvPr/>
        </p:nvSpPr>
        <p:spPr>
          <a:xfrm>
            <a:off x="0" y="0"/>
            <a:ext cx="12191999" cy="6857365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6" name="Google Shape;126;p17"/>
          <p:cNvSpPr txBox="1"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lang="en-GB" b="1"/>
              <a:t>COPD Impact on the Respiratory System</a:t>
            </a:r>
            <a:endParaRPr/>
          </a:p>
        </p:txBody>
      </p:sp>
      <p:sp>
        <p:nvSpPr>
          <p:cNvPr id="127" name="Google Shape;127;p17"/>
          <p:cNvSpPr/>
          <p:nvPr/>
        </p:nvSpPr>
        <p:spPr>
          <a:xfrm rot="10800000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8" name="Google Shape;128;p17"/>
          <p:cNvSpPr/>
          <p:nvPr/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139700" dist="127000" dir="5400000" algn="t" rotWithShape="0">
              <a:srgbClr val="000000">
                <a:alpha val="1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9" name="Google Shape;129;p17"/>
          <p:cNvSpPr txBox="1">
            <a:spLocks noGrp="1"/>
          </p:cNvSpPr>
          <p:nvPr>
            <p:ph type="body" idx="1"/>
          </p:nvPr>
        </p:nvSpPr>
        <p:spPr>
          <a:xfrm>
            <a:off x="793661" y="2599509"/>
            <a:ext cx="4530898" cy="3639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600" b="1"/>
              <a:t>Pathophysiology</a:t>
            </a:r>
            <a:r>
              <a:rPr lang="en-GB" sz="1600"/>
              <a:t>:</a:t>
            </a:r>
            <a:endParaRPr/>
          </a:p>
          <a:p>
            <a:pPr marL="685800" lvl="1" indent="-215900" algn="l" rtl="0">
              <a:spcBef>
                <a:spcPts val="500"/>
              </a:spcBef>
              <a:spcAft>
                <a:spcPts val="0"/>
              </a:spcAft>
              <a:buSzPts val="1600"/>
              <a:buChar char="•"/>
            </a:pPr>
            <a:r>
              <a:rPr lang="en-GB" sz="1600"/>
              <a:t> Chronic Bronchitis: Bronchial tubes are narrowed due to mucus buildup.</a:t>
            </a:r>
            <a:endParaRPr sz="1600"/>
          </a:p>
          <a:p>
            <a:pPr marL="685800" lvl="1" indent="-215900" algn="l" rtl="0">
              <a:spcBef>
                <a:spcPts val="500"/>
              </a:spcBef>
              <a:spcAft>
                <a:spcPts val="0"/>
              </a:spcAft>
              <a:buSzPts val="1600"/>
              <a:buChar char="•"/>
            </a:pPr>
            <a:r>
              <a:rPr lang="en-GB" sz="1600"/>
              <a:t>Emphysema: Destruction of alveolar walls decreases gas exchange (Mayo Clinic, 2024)</a:t>
            </a:r>
            <a:endParaRPr sz="160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600" b="1"/>
              <a:t>Consequences:</a:t>
            </a:r>
            <a:endParaRPr sz="1600" b="1"/>
          </a:p>
          <a:p>
            <a:pPr marL="685800" lvl="1" indent="-215900" algn="l" rtl="0">
              <a:spcBef>
                <a:spcPts val="500"/>
              </a:spcBef>
              <a:spcAft>
                <a:spcPts val="0"/>
              </a:spcAft>
              <a:buSzPts val="1600"/>
              <a:buChar char="•"/>
            </a:pPr>
            <a:r>
              <a:rPr lang="en-GB" sz="1600"/>
              <a:t> Blocked airways cause breathlessness</a:t>
            </a:r>
            <a:endParaRPr sz="1600"/>
          </a:p>
          <a:p>
            <a:pPr marL="685800" lvl="1" indent="-215900" algn="l" rtl="0">
              <a:spcBef>
                <a:spcPts val="500"/>
              </a:spcBef>
              <a:spcAft>
                <a:spcPts val="0"/>
              </a:spcAft>
              <a:buSzPts val="1600"/>
              <a:buChar char="•"/>
            </a:pPr>
            <a:r>
              <a:rPr lang="en-GB" sz="1600"/>
              <a:t>Decreased elasticity of the lungs makes exhalation more difficult (American Lung Association, 2025)</a:t>
            </a:r>
            <a:endParaRPr sz="1600"/>
          </a:p>
          <a:p>
            <a:pPr marL="685800" lvl="1" indent="-215900" algn="l" rtl="0">
              <a:spcBef>
                <a:spcPts val="500"/>
              </a:spcBef>
              <a:spcAft>
                <a:spcPts val="0"/>
              </a:spcAft>
              <a:buSzPts val="1600"/>
              <a:buChar char="•"/>
            </a:pPr>
            <a:r>
              <a:rPr lang="en-GB" sz="1600"/>
              <a:t>Result: Impaired oxygenation, enhanced CO2 retention. </a:t>
            </a:r>
            <a:endParaRPr sz="1600"/>
          </a:p>
          <a:p>
            <a:pPr marL="685800" lvl="0" indent="0" algn="l" rtl="0">
              <a:lnSpc>
                <a:spcPct val="90000"/>
              </a:lnSpc>
              <a:spcBef>
                <a:spcPts val="500"/>
              </a:spcBef>
              <a:spcAft>
                <a:spcPts val="0"/>
              </a:spcAft>
              <a:buNone/>
            </a:pPr>
            <a:endParaRPr sz="1600"/>
          </a:p>
        </p:txBody>
      </p:sp>
      <p:pic>
        <p:nvPicPr>
          <p:cNvPr id="130" name="Google Shape;130;p17" descr="COPD | Applied Chest Imaging Laboratory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911532" y="2854235"/>
            <a:ext cx="5150277" cy="2974284"/>
          </a:xfrm>
          <a:prstGeom prst="rect">
            <a:avLst/>
          </a:prstGeom>
          <a:noFill/>
          <a:ln>
            <a:noFill/>
          </a:ln>
        </p:spPr>
      </p:pic>
      <p:sp>
        <p:nvSpPr>
          <p:cNvPr id="131" name="Google Shape;131;p17"/>
          <p:cNvSpPr/>
          <p:nvPr/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18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lang="en-GB" b="1"/>
              <a:t>Patient Profile</a:t>
            </a:r>
            <a:endParaRPr/>
          </a:p>
        </p:txBody>
      </p:sp>
      <p:grpSp>
        <p:nvGrpSpPr>
          <p:cNvPr id="137" name="Google Shape;137;p18"/>
          <p:cNvGrpSpPr/>
          <p:nvPr/>
        </p:nvGrpSpPr>
        <p:grpSpPr>
          <a:xfrm>
            <a:off x="838200" y="1909558"/>
            <a:ext cx="10515600" cy="4183471"/>
            <a:chOff x="0" y="83933"/>
            <a:chExt cx="10515600" cy="4183471"/>
          </a:xfrm>
        </p:grpSpPr>
        <p:sp>
          <p:nvSpPr>
            <p:cNvPr id="138" name="Google Shape;138;p18"/>
            <p:cNvSpPr/>
            <p:nvPr/>
          </p:nvSpPr>
          <p:spPr>
            <a:xfrm>
              <a:off x="0" y="83933"/>
              <a:ext cx="10515600" cy="565110"/>
            </a:xfrm>
            <a:prstGeom prst="roundRect">
              <a:avLst>
                <a:gd name="adj" fmla="val 16667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18"/>
            <p:cNvSpPr txBox="1"/>
            <p:nvPr/>
          </p:nvSpPr>
          <p:spPr>
            <a:xfrm>
              <a:off x="27586" y="111519"/>
              <a:ext cx="10460428" cy="50993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7625" tIns="87625" rIns="87625" bIns="87625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300"/>
                <a:buFont typeface="Arial"/>
                <a:buNone/>
              </a:pPr>
              <a:r>
                <a:rPr lang="en-GB" sz="23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Patient</a:t>
              </a:r>
              <a:r>
                <a:rPr lang="en-GB" sz="2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: John Smith (pseudonym)</a:t>
              </a:r>
              <a:endParaRPr sz="23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0" name="Google Shape;140;p18"/>
            <p:cNvSpPr/>
            <p:nvPr/>
          </p:nvSpPr>
          <p:spPr>
            <a:xfrm>
              <a:off x="0" y="715283"/>
              <a:ext cx="10515600" cy="565110"/>
            </a:xfrm>
            <a:prstGeom prst="roundRect">
              <a:avLst>
                <a:gd name="adj" fmla="val 16667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18"/>
            <p:cNvSpPr txBox="1"/>
            <p:nvPr/>
          </p:nvSpPr>
          <p:spPr>
            <a:xfrm>
              <a:off x="27586" y="742869"/>
              <a:ext cx="10460428" cy="50993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7625" tIns="87625" rIns="87625" bIns="87625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300"/>
                <a:buFont typeface="Arial"/>
                <a:buNone/>
              </a:pPr>
              <a:r>
                <a:rPr lang="en-GB" sz="23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Demographics</a:t>
              </a:r>
              <a:r>
                <a:rPr lang="en-GB" sz="2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:</a:t>
              </a:r>
              <a:endParaRPr sz="23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2" name="Google Shape;142;p18"/>
            <p:cNvSpPr/>
            <p:nvPr/>
          </p:nvSpPr>
          <p:spPr>
            <a:xfrm>
              <a:off x="0" y="1280393"/>
              <a:ext cx="10515600" cy="9283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3" name="Google Shape;143;p18"/>
            <p:cNvSpPr txBox="1"/>
            <p:nvPr/>
          </p:nvSpPr>
          <p:spPr>
            <a:xfrm>
              <a:off x="0" y="1280393"/>
              <a:ext cx="10515600" cy="9283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33850" tIns="29200" rIns="163575" bIns="29200" anchor="t" anchorCtr="0">
              <a:noAutofit/>
            </a:bodyPr>
            <a:lstStyle/>
            <a:p>
              <a:pPr marL="914400" lvl="1" indent="-342900" algn="l" rtl="0">
                <a:lnSpc>
                  <a:spcPct val="90000"/>
                </a:lnSpc>
                <a:spcBef>
                  <a:spcPts val="36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Char char="•"/>
              </a:pPr>
              <a:r>
                <a:rPr lang="en-GB" sz="1800">
                  <a:solidFill>
                    <a:schemeClr val="dk1"/>
                  </a:solidFill>
                </a:rPr>
                <a:t>Age: 65 years old</a:t>
              </a:r>
              <a:endParaRPr sz="1800">
                <a:solidFill>
                  <a:schemeClr val="dk1"/>
                </a:solidFill>
              </a:endParaRPr>
            </a:p>
            <a:p>
              <a:pPr marL="914400" lvl="1" indent="-342900" algn="l" rtl="0">
                <a:lnSpc>
                  <a:spcPct val="90000"/>
                </a:lnSpc>
                <a:spcBef>
                  <a:spcPts val="36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Char char="•"/>
              </a:pPr>
              <a:r>
                <a:rPr lang="en-GB" sz="1800">
                  <a:solidFill>
                    <a:schemeClr val="dk1"/>
                  </a:solidFill>
                </a:rPr>
                <a:t>Gender: Male</a:t>
              </a:r>
              <a:endParaRPr sz="1800">
                <a:solidFill>
                  <a:schemeClr val="dk1"/>
                </a:solidFill>
              </a:endParaRPr>
            </a:p>
            <a:p>
              <a:pPr marL="914400" lvl="1" indent="-342900" algn="l" rtl="0">
                <a:lnSpc>
                  <a:spcPct val="90000"/>
                </a:lnSpc>
                <a:spcBef>
                  <a:spcPts val="36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Char char="•"/>
              </a:pPr>
              <a:r>
                <a:rPr lang="en-GB" sz="1800">
                  <a:solidFill>
                    <a:schemeClr val="dk1"/>
                  </a:solidFill>
                </a:rPr>
                <a:t>Occupation: Retired factory worker </a:t>
              </a:r>
              <a:endParaRPr sz="1800">
                <a:solidFill>
                  <a:schemeClr val="dk1"/>
                </a:solidFill>
              </a:endParaRPr>
            </a:p>
            <a:p>
              <a:pPr marL="171450" marR="0" lvl="1" indent="-171450" algn="l" rtl="0">
                <a:lnSpc>
                  <a:spcPct val="90000"/>
                </a:lnSpc>
                <a:spcBef>
                  <a:spcPts val="36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Char char="•"/>
              </a:pPr>
              <a:endParaRPr sz="1800">
                <a:solidFill>
                  <a:schemeClr val="dk1"/>
                </a:solidFill>
              </a:endParaRPr>
            </a:p>
          </p:txBody>
        </p:sp>
        <p:sp>
          <p:nvSpPr>
            <p:cNvPr id="144" name="Google Shape;144;p18"/>
            <p:cNvSpPr/>
            <p:nvPr/>
          </p:nvSpPr>
          <p:spPr>
            <a:xfrm>
              <a:off x="0" y="2208789"/>
              <a:ext cx="10515600" cy="565110"/>
            </a:xfrm>
            <a:prstGeom prst="roundRect">
              <a:avLst>
                <a:gd name="adj" fmla="val 16667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5" name="Google Shape;145;p18"/>
            <p:cNvSpPr txBox="1"/>
            <p:nvPr/>
          </p:nvSpPr>
          <p:spPr>
            <a:xfrm>
              <a:off x="27586" y="2236375"/>
              <a:ext cx="10460428" cy="50993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7625" tIns="87625" rIns="87625" bIns="87625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300"/>
                <a:buFont typeface="Arial"/>
                <a:buNone/>
              </a:pPr>
              <a:r>
                <a:rPr lang="en-GB" sz="2300" b="1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Health Status</a:t>
              </a:r>
              <a:r>
                <a:rPr lang="en-GB" sz="2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:</a:t>
              </a:r>
              <a:endParaRPr sz="23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146" name="Google Shape;146;p18"/>
            <p:cNvSpPr/>
            <p:nvPr/>
          </p:nvSpPr>
          <p:spPr>
            <a:xfrm>
              <a:off x="0" y="2773899"/>
              <a:ext cx="10515600" cy="9283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7" name="Google Shape;147;p18"/>
            <p:cNvSpPr txBox="1"/>
            <p:nvPr/>
          </p:nvSpPr>
          <p:spPr>
            <a:xfrm>
              <a:off x="0" y="2773899"/>
              <a:ext cx="10515600" cy="928395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333850" tIns="29200" rIns="163575" bIns="29200" anchor="t" anchorCtr="0">
              <a:noAutofit/>
            </a:bodyPr>
            <a:lstStyle/>
            <a:p>
              <a:pPr marL="914400" lvl="1" indent="-342900" algn="l" rtl="0">
                <a:lnSpc>
                  <a:spcPct val="90000"/>
                </a:lnSpc>
                <a:spcBef>
                  <a:spcPts val="36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Char char="•"/>
              </a:pPr>
              <a:r>
                <a:rPr lang="en-GB" sz="1800">
                  <a:solidFill>
                    <a:schemeClr val="dk1"/>
                  </a:solidFill>
                </a:rPr>
                <a:t>40 pack-year of smoking history</a:t>
              </a:r>
              <a:endParaRPr sz="1800">
                <a:solidFill>
                  <a:schemeClr val="dk1"/>
                </a:solidFill>
              </a:endParaRPr>
            </a:p>
            <a:p>
              <a:pPr marL="914400" lvl="1" indent="-342900" algn="l" rtl="0">
                <a:lnSpc>
                  <a:spcPct val="90000"/>
                </a:lnSpc>
                <a:spcBef>
                  <a:spcPts val="36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Char char="•"/>
              </a:pPr>
              <a:r>
                <a:rPr lang="en-GB" sz="1800">
                  <a:solidFill>
                    <a:schemeClr val="dk1"/>
                  </a:solidFill>
                </a:rPr>
                <a:t>Sedentary life style</a:t>
              </a:r>
              <a:endParaRPr sz="1800">
                <a:solidFill>
                  <a:schemeClr val="dk1"/>
                </a:solidFill>
              </a:endParaRPr>
            </a:p>
            <a:p>
              <a:pPr marL="914400" lvl="1" indent="-342900" algn="l" rtl="0">
                <a:lnSpc>
                  <a:spcPct val="90000"/>
                </a:lnSpc>
                <a:spcBef>
                  <a:spcPts val="36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Char char="•"/>
              </a:pPr>
              <a:r>
                <a:rPr lang="en-GB" sz="1800">
                  <a:solidFill>
                    <a:schemeClr val="dk1"/>
                  </a:solidFill>
                </a:rPr>
                <a:t>Symptoms: Chronic cough, dyspnoea, 2 exacerbations in the last year </a:t>
              </a:r>
              <a:endParaRPr sz="1800">
                <a:solidFill>
                  <a:schemeClr val="dk1"/>
                </a:solidFill>
              </a:endParaRPr>
            </a:p>
            <a:p>
              <a:pPr marL="171450" marR="0" lvl="1" indent="-171450" algn="l" rtl="0">
                <a:lnSpc>
                  <a:spcPct val="90000"/>
                </a:lnSpc>
                <a:spcBef>
                  <a:spcPts val="360"/>
                </a:spcBef>
                <a:spcAft>
                  <a:spcPts val="0"/>
                </a:spcAft>
                <a:buClr>
                  <a:schemeClr val="dk1"/>
                </a:buClr>
                <a:buSzPts val="1800"/>
                <a:buChar char="•"/>
              </a:pPr>
              <a:endParaRPr sz="1800">
                <a:solidFill>
                  <a:schemeClr val="dk1"/>
                </a:solidFill>
              </a:endParaRPr>
            </a:p>
          </p:txBody>
        </p:sp>
        <p:sp>
          <p:nvSpPr>
            <p:cNvPr id="148" name="Google Shape;148;p18"/>
            <p:cNvSpPr/>
            <p:nvPr/>
          </p:nvSpPr>
          <p:spPr>
            <a:xfrm>
              <a:off x="0" y="3702294"/>
              <a:ext cx="10515600" cy="565110"/>
            </a:xfrm>
            <a:prstGeom prst="roundRect">
              <a:avLst>
                <a:gd name="adj" fmla="val 16667"/>
              </a:avLst>
            </a:prstGeom>
            <a:solidFill>
              <a:srgbClr val="126082"/>
            </a:solidFill>
            <a:ln w="19050" cap="flat" cmpd="sng">
              <a:solidFill>
                <a:schemeClr val="lt1"/>
              </a:solidFill>
              <a:prstDash val="solid"/>
              <a:miter lim="800000"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9" name="Google Shape;149;p18"/>
            <p:cNvSpPr txBox="1"/>
            <p:nvPr/>
          </p:nvSpPr>
          <p:spPr>
            <a:xfrm>
              <a:off x="27586" y="3729880"/>
              <a:ext cx="10460428" cy="509938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87625" tIns="87625" rIns="87625" bIns="87625" anchor="ctr" anchorCtr="0">
              <a:noAutofit/>
            </a:bodyPr>
            <a:lstStyle/>
            <a:p>
              <a:pPr marL="0" marR="0" lvl="0" indent="0" algn="l" rtl="0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Clr>
                  <a:schemeClr val="lt1"/>
                </a:buClr>
                <a:buSzPts val="2300"/>
                <a:buFont typeface="Arial"/>
                <a:buNone/>
              </a:pPr>
              <a:r>
                <a:rPr lang="en-GB" sz="2300" b="0" i="0" u="none" strike="noStrike" cap="non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Relevance: Lifestyle and history inform care plan</a:t>
              </a:r>
              <a:endParaRPr sz="2300" b="0" i="0" u="none" strike="noStrike" cap="non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9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5" name="Google Shape;155;p19"/>
          <p:cNvSpPr/>
          <p:nvPr/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noFill/>
          <a:ln w="127000" cap="rnd" cmpd="sng">
            <a:solidFill>
              <a:schemeClr val="accent4"/>
            </a:solidFill>
            <a:prstDash val="dash"/>
            <a:miter lim="800000"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None/>
            </a:pP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6" name="Google Shape;156;p19"/>
          <p:cNvSpPr txBox="1">
            <a:spLocks noGrp="1"/>
          </p:cNvSpPr>
          <p:nvPr>
            <p:ph type="title"/>
          </p:nvPr>
        </p:nvSpPr>
        <p:spPr>
          <a:xfrm>
            <a:off x="5596286" y="479168"/>
            <a:ext cx="5458838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lang="en-GB" b="1"/>
              <a:t>Risk Factors for COPD</a:t>
            </a:r>
            <a:endParaRPr/>
          </a:p>
        </p:txBody>
      </p:sp>
      <p:sp>
        <p:nvSpPr>
          <p:cNvPr id="157" name="Google Shape;157;p19"/>
          <p:cNvSpPr/>
          <p:nvPr/>
        </p:nvSpPr>
        <p:spPr>
          <a:xfrm flipH="1">
            <a:off x="0" y="5486400"/>
            <a:ext cx="2672863" cy="1371600"/>
          </a:xfrm>
          <a:custGeom>
            <a:avLst/>
            <a:gdLst/>
            <a:ahLst/>
            <a:cxnLst/>
            <a:rect l="l" t="t" r="r" b="b"/>
            <a:pathLst>
              <a:path w="2672863" h="1371600" extrusionOk="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58" name="Google Shape;158;p19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5596286" y="2276722"/>
            <a:ext cx="6364496" cy="3341359"/>
          </a:xfrm>
          <a:custGeom>
            <a:avLst/>
            <a:gdLst/>
            <a:ahLst/>
            <a:cxnLst/>
            <a:rect l="l" t="t" r="r" b="b"/>
            <a:pathLst>
              <a:path w="4777381" h="5643794" extrusionOk="0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  <a:noFill/>
          <a:ln>
            <a:noFill/>
          </a:ln>
        </p:spPr>
      </p:pic>
      <p:sp>
        <p:nvSpPr>
          <p:cNvPr id="159" name="Google Shape;159;p19"/>
          <p:cNvSpPr txBox="1">
            <a:spLocks noGrp="1"/>
          </p:cNvSpPr>
          <p:nvPr>
            <p:ph type="body" idx="1"/>
          </p:nvPr>
        </p:nvSpPr>
        <p:spPr>
          <a:xfrm>
            <a:off x="231225" y="2209650"/>
            <a:ext cx="5266800" cy="3204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600" b="1"/>
              <a:t>Main Risk Factor: </a:t>
            </a:r>
            <a:r>
              <a:rPr lang="en-GB" sz="1600"/>
              <a:t>Smoking (greater severity with 40 pack-years</a:t>
            </a:r>
            <a:r>
              <a:rPr lang="en-GB" sz="1600" b="1"/>
              <a:t>) </a:t>
            </a:r>
            <a:endParaRPr sz="1600" b="1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600" b="1"/>
              <a:t>Additional considerations: </a:t>
            </a:r>
            <a:endParaRPr sz="1600" b="1"/>
          </a:p>
          <a:p>
            <a:pPr marL="228600" lvl="0" indent="-215900" algn="l" rtl="0"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1600"/>
              <a:t>Occupational exposure: Dust and fumes inhaled during </a:t>
            </a:r>
            <a:endParaRPr sz="1600"/>
          </a:p>
          <a:p>
            <a:pPr marL="228600" lvl="0" indent="-215900" algn="l" rtl="0"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1600"/>
              <a:t>factory work (NHS, 2023) </a:t>
            </a:r>
            <a:endParaRPr sz="1600"/>
          </a:p>
          <a:p>
            <a:pPr marL="228600" lvl="0" indent="-215900" algn="l" rtl="0"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1600"/>
              <a:t>Air pollution: plays a role in exacerbations </a:t>
            </a:r>
            <a:endParaRPr sz="1600"/>
          </a:p>
          <a:p>
            <a:pPr marL="228600" lvl="0" indent="-215900" algn="l" rtl="0">
              <a:spcBef>
                <a:spcPts val="1000"/>
              </a:spcBef>
              <a:spcAft>
                <a:spcPts val="0"/>
              </a:spcAft>
              <a:buSzPts val="1600"/>
              <a:buChar char="•"/>
            </a:pPr>
            <a:r>
              <a:rPr lang="en-GB" sz="1600"/>
              <a:t>Genetics: Alpha-1 antitrypsin deficiency (uncommon) </a:t>
            </a:r>
            <a:endParaRPr sz="160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600" b="1"/>
              <a:t>Effect: Long-term irritation leads to airway damage </a:t>
            </a:r>
            <a:endParaRPr sz="1600" b="1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1600" b="1"/>
              <a:t>and progression of COPD (WHO, 2024) </a:t>
            </a:r>
            <a:endParaRPr sz="1600" b="1"/>
          </a:p>
          <a:p>
            <a:pPr marL="22860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sz="1500" b="1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5" name="Google Shape;165;p20"/>
          <p:cNvSpPr/>
          <p:nvPr/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0">
                <a:srgbClr val="000000"/>
              </a:gs>
              <a:gs pos="8000">
                <a:srgbClr val="000000"/>
              </a:gs>
              <a:gs pos="100000">
                <a:srgbClr val="0F4861"/>
              </a:gs>
            </a:gsLst>
            <a:lin ang="30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6" name="Google Shape;166;p20"/>
          <p:cNvSpPr/>
          <p:nvPr/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0"/>
                </a:srgbClr>
              </a:gs>
              <a:gs pos="100000">
                <a:srgbClr val="156082">
                  <a:alpha val="0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7" name="Google Shape;167;p20"/>
          <p:cNvSpPr/>
          <p:nvPr/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0">
                <a:srgbClr val="156082">
                  <a:alpha val="29019"/>
                </a:srgbClr>
              </a:gs>
              <a:gs pos="2000">
                <a:srgbClr val="156082">
                  <a:alpha val="29019"/>
                </a:srgbClr>
              </a:gs>
              <a:gs pos="100000">
                <a:srgbClr val="000000">
                  <a:alpha val="30196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8" name="Google Shape;168;p20"/>
          <p:cNvSpPr/>
          <p:nvPr/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10980"/>
                </a:srgbClr>
              </a:gs>
              <a:gs pos="100000">
                <a:srgbClr val="156082">
                  <a:alpha val="10980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69" name="Google Shape;169;p20"/>
          <p:cNvSpPr/>
          <p:nvPr/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0">
                <a:srgbClr val="156082">
                  <a:alpha val="0"/>
                </a:srgbClr>
              </a:gs>
              <a:gs pos="39000">
                <a:srgbClr val="156082">
                  <a:alpha val="0"/>
                </a:srgbClr>
              </a:gs>
              <a:gs pos="100000">
                <a:srgbClr val="43AFE2">
                  <a:alpha val="14901"/>
                </a:srgbClr>
              </a:gs>
            </a:gsLst>
            <a:lin ang="17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0" name="Google Shape;170;p20"/>
          <p:cNvSpPr txBox="1"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Play"/>
              <a:buNone/>
            </a:pPr>
            <a:r>
              <a:rPr lang="en-GB" sz="4000" b="1">
                <a:solidFill>
                  <a:srgbClr val="FFFFFF"/>
                </a:solidFill>
              </a:rPr>
              <a:t>Care Plan – Smoking Cessation and Vaccinations</a:t>
            </a:r>
            <a:endParaRPr sz="4000">
              <a:solidFill>
                <a:srgbClr val="FFFFFF"/>
              </a:solidFill>
            </a:endParaRPr>
          </a:p>
        </p:txBody>
      </p:sp>
      <p:sp>
        <p:nvSpPr>
          <p:cNvPr id="171" name="Google Shape;171;p20"/>
          <p:cNvSpPr txBox="1">
            <a:spLocks noGrp="1"/>
          </p:cNvSpPr>
          <p:nvPr>
            <p:ph type="body" idx="1"/>
          </p:nvPr>
        </p:nvSpPr>
        <p:spPr>
          <a:xfrm>
            <a:off x="6788400" y="933725"/>
            <a:ext cx="4577100" cy="526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 b="1"/>
              <a:t>Smoking Cessation: </a:t>
            </a:r>
            <a:r>
              <a:rPr lang="en-GB" sz="2000"/>
              <a:t>Provide nicotine replacement therapy and counselling according to NICE </a:t>
            </a:r>
            <a:r>
              <a:rPr lang="en-GB" sz="2000" b="1"/>
              <a:t>(2018) Goal: </a:t>
            </a:r>
            <a:r>
              <a:rPr lang="en-GB" sz="2000"/>
              <a:t>To decrease airway irritation, retard disease progression </a:t>
            </a:r>
            <a:r>
              <a:rPr lang="en-GB" sz="2000" b="1"/>
              <a:t>Vaccinations:</a:t>
            </a:r>
            <a:r>
              <a:rPr lang="en-GB" sz="2000"/>
              <a:t> Annual influenza vaccine Pneumococcal vaccine (single dose)</a:t>
            </a:r>
            <a:r>
              <a:rPr lang="en-GB" sz="2000" b="1"/>
              <a:t> Reasoning:</a:t>
            </a:r>
            <a:r>
              <a:rPr lang="en-GB" sz="2000"/>
              <a:t> It prevents exacerbations and the risk of infection. </a:t>
            </a:r>
            <a:endParaRPr/>
          </a:p>
        </p:txBody>
      </p:sp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09655ED-5F0E-22F2-B071-95A15AA4AEA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118"/>
    </mc:Choice>
    <mc:Fallback>
      <p:transition spd="slow" advTm="1711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398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21"/>
          <p:cNvSpPr/>
          <p:nvPr/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0">
                <a:srgbClr val="000000"/>
              </a:gs>
              <a:gs pos="8000">
                <a:srgbClr val="000000"/>
              </a:gs>
              <a:gs pos="100000">
                <a:srgbClr val="0F4861"/>
              </a:gs>
            </a:gsLst>
            <a:lin ang="30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8" name="Google Shape;178;p21"/>
          <p:cNvSpPr/>
          <p:nvPr/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0"/>
                </a:srgbClr>
              </a:gs>
              <a:gs pos="100000">
                <a:srgbClr val="156082">
                  <a:alpha val="0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79" name="Google Shape;179;p21"/>
          <p:cNvSpPr/>
          <p:nvPr/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0">
                <a:srgbClr val="156082">
                  <a:alpha val="29019"/>
                </a:srgbClr>
              </a:gs>
              <a:gs pos="2000">
                <a:srgbClr val="156082">
                  <a:alpha val="29019"/>
                </a:srgbClr>
              </a:gs>
              <a:gs pos="100000">
                <a:srgbClr val="000000">
                  <a:alpha val="30196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0" name="Google Shape;180;p21"/>
          <p:cNvSpPr/>
          <p:nvPr/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10980"/>
                </a:srgbClr>
              </a:gs>
              <a:gs pos="100000">
                <a:srgbClr val="156082">
                  <a:alpha val="10980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1" name="Google Shape;181;p21"/>
          <p:cNvSpPr/>
          <p:nvPr/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0">
                <a:srgbClr val="156082">
                  <a:alpha val="0"/>
                </a:srgbClr>
              </a:gs>
              <a:gs pos="39000">
                <a:srgbClr val="156082">
                  <a:alpha val="0"/>
                </a:srgbClr>
              </a:gs>
              <a:gs pos="100000">
                <a:srgbClr val="43AFE2">
                  <a:alpha val="14901"/>
                </a:srgbClr>
              </a:gs>
            </a:gsLst>
            <a:lin ang="17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2" name="Google Shape;182;p21"/>
          <p:cNvSpPr txBox="1"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Play"/>
              <a:buNone/>
            </a:pPr>
            <a:r>
              <a:rPr lang="en-GB" sz="4000" b="1">
                <a:solidFill>
                  <a:srgbClr val="FFFFFF"/>
                </a:solidFill>
              </a:rPr>
              <a:t>Care Plan – Inhaled Therapy and Rehabilitation</a:t>
            </a:r>
            <a:endParaRPr sz="4000">
              <a:solidFill>
                <a:srgbClr val="FFFFFF"/>
              </a:solidFill>
            </a:endParaRPr>
          </a:p>
        </p:txBody>
      </p:sp>
      <p:sp>
        <p:nvSpPr>
          <p:cNvPr id="183" name="Google Shape;183;p21"/>
          <p:cNvSpPr txBox="1">
            <a:spLocks noGrp="1"/>
          </p:cNvSpPr>
          <p:nvPr>
            <p:ph type="body" idx="1"/>
          </p:nvPr>
        </p:nvSpPr>
        <p:spPr>
          <a:xfrm>
            <a:off x="6503158" y="649480"/>
            <a:ext cx="4862447" cy="55460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rgbClr val="262626"/>
                </a:solidFill>
                <a:highlight>
                  <a:srgbClr val="FFFFFF"/>
                </a:highlight>
              </a:rPr>
              <a:t>Inhaled Treatment:</a:t>
            </a:r>
            <a:endParaRPr sz="2000" b="1">
              <a:solidFill>
                <a:srgbClr val="262626"/>
              </a:solidFill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rgbClr val="262626"/>
              </a:solidFill>
              <a:highlight>
                <a:srgbClr val="FFFFFF"/>
              </a:highlight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solidFill>
                  <a:srgbClr val="262626"/>
                </a:solidFill>
                <a:highlight>
                  <a:srgbClr val="FFFFFF"/>
                </a:highlight>
              </a:rPr>
              <a:t>Long-acting muscarinic antagonist (LAMA) and long-acting beta2-agonist (LABA) (NICE 2018)</a:t>
            </a:r>
            <a:endParaRPr sz="2000">
              <a:solidFill>
                <a:srgbClr val="262626"/>
              </a:solidFill>
              <a:highlight>
                <a:srgbClr val="FFFFFF"/>
              </a:highlight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solidFill>
                  <a:srgbClr val="262626"/>
                </a:solidFill>
                <a:highlight>
                  <a:srgbClr val="FFFFFF"/>
                </a:highlight>
              </a:rPr>
              <a:t>Add inhaled corticosteroid (ICS) if there's a lots of exacerbations</a:t>
            </a:r>
            <a:endParaRPr sz="2000">
              <a:solidFill>
                <a:srgbClr val="262626"/>
              </a:solidFill>
              <a:highlight>
                <a:srgbClr val="FFFFFF"/>
              </a:highlight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solidFill>
                  <a:srgbClr val="262626"/>
                </a:solidFill>
                <a:highlight>
                  <a:srgbClr val="FFFFFF"/>
                </a:highlight>
              </a:rPr>
              <a:t>Teach patient inhaler technique</a:t>
            </a:r>
            <a:endParaRPr sz="2000">
              <a:solidFill>
                <a:srgbClr val="262626"/>
              </a:solidFill>
              <a:highlight>
                <a:srgbClr val="FFFFFF"/>
              </a:highlight>
            </a:endParaRPr>
          </a:p>
          <a:p>
            <a:pPr marL="22860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>
              <a:solidFill>
                <a:srgbClr val="262626"/>
              </a:solidFill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 b="1">
                <a:solidFill>
                  <a:srgbClr val="262626"/>
                </a:solidFill>
                <a:highlight>
                  <a:srgbClr val="FFFFFF"/>
                </a:highlight>
              </a:rPr>
              <a:t>Pulmonary Rehabilitation:</a:t>
            </a:r>
            <a:endParaRPr sz="2000" b="1">
              <a:solidFill>
                <a:srgbClr val="262626"/>
              </a:solidFill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000" b="1">
              <a:solidFill>
                <a:srgbClr val="262626"/>
              </a:solidFill>
              <a:highlight>
                <a:srgbClr val="FFFFFF"/>
              </a:highlight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solidFill>
                  <a:srgbClr val="262626"/>
                </a:solidFill>
                <a:highlight>
                  <a:srgbClr val="FFFFFF"/>
                </a:highlight>
              </a:rPr>
              <a:t>6 to 8 weeks of exercise and education</a:t>
            </a:r>
            <a:endParaRPr sz="2000">
              <a:solidFill>
                <a:srgbClr val="262626"/>
              </a:solidFill>
              <a:highlight>
                <a:srgbClr val="FFFFFF"/>
              </a:highlight>
            </a:endParaRPr>
          </a:p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</a:pPr>
            <a:r>
              <a:rPr lang="en-GB" sz="2000">
                <a:solidFill>
                  <a:srgbClr val="262626"/>
                </a:solidFill>
                <a:highlight>
                  <a:srgbClr val="FFFFFF"/>
                </a:highlight>
              </a:rPr>
              <a:t>Increases exercise capacity and quality of life</a:t>
            </a:r>
            <a:endParaRPr sz="2000" b="1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782FB31-6779-2278-BDA5-325E2FBCDD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8216"/>
    </mc:Choice>
    <mc:Fallback>
      <p:transition spd="slow" advTm="582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8216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2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9" name="Google Shape;189;p22"/>
          <p:cNvSpPr/>
          <p:nvPr/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0">
                <a:srgbClr val="000000"/>
              </a:gs>
              <a:gs pos="8000">
                <a:srgbClr val="000000"/>
              </a:gs>
              <a:gs pos="100000">
                <a:srgbClr val="0F4861"/>
              </a:gs>
            </a:gsLst>
            <a:lin ang="30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0" name="Google Shape;190;p22"/>
          <p:cNvSpPr/>
          <p:nvPr/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0"/>
                </a:srgbClr>
              </a:gs>
              <a:gs pos="100000">
                <a:srgbClr val="156082">
                  <a:alpha val="0"/>
                </a:srgbClr>
              </a:gs>
            </a:gsLst>
            <a:lin ang="1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1" name="Google Shape;191;p22"/>
          <p:cNvSpPr/>
          <p:nvPr/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0">
                <a:srgbClr val="156082">
                  <a:alpha val="29019"/>
                </a:srgbClr>
              </a:gs>
              <a:gs pos="2000">
                <a:srgbClr val="156082">
                  <a:alpha val="29019"/>
                </a:srgbClr>
              </a:gs>
              <a:gs pos="100000">
                <a:srgbClr val="000000">
                  <a:alpha val="30196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2" name="Google Shape;192;p22"/>
          <p:cNvSpPr/>
          <p:nvPr/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rgbClr val="156082">
                  <a:alpha val="10980"/>
                </a:srgbClr>
              </a:gs>
              <a:gs pos="100000">
                <a:srgbClr val="156082">
                  <a:alpha val="10980"/>
                </a:srgbClr>
              </a:gs>
            </a:gsLst>
            <a:lin ang="78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3" name="Google Shape;193;p22"/>
          <p:cNvSpPr/>
          <p:nvPr/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0">
                <a:srgbClr val="156082">
                  <a:alpha val="0"/>
                </a:srgbClr>
              </a:gs>
              <a:gs pos="39000">
                <a:srgbClr val="156082">
                  <a:alpha val="0"/>
                </a:srgbClr>
              </a:gs>
              <a:gs pos="100000">
                <a:srgbClr val="43AFE2">
                  <a:alpha val="14901"/>
                </a:srgbClr>
              </a:gs>
            </a:gsLst>
            <a:lin ang="17400000" scaled="0"/>
          </a:gra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94" name="Google Shape;194;p22"/>
          <p:cNvSpPr txBox="1"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/>
          <a:p>
            <a:pPr marL="0" lvl="0" indent="0" algn="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4000"/>
              <a:buFont typeface="Play"/>
              <a:buNone/>
            </a:pPr>
            <a:r>
              <a:rPr lang="en-GB" sz="4000" b="1">
                <a:solidFill>
                  <a:srgbClr val="FFFFFF"/>
                </a:solidFill>
              </a:rPr>
              <a:t>Care Plan – Monitoring and Self-Management</a:t>
            </a:r>
            <a:endParaRPr sz="4000">
              <a:solidFill>
                <a:srgbClr val="FFFFFF"/>
              </a:solidFill>
            </a:endParaRPr>
          </a:p>
        </p:txBody>
      </p:sp>
      <p:sp>
        <p:nvSpPr>
          <p:cNvPr id="195" name="Google Shape;195;p22"/>
          <p:cNvSpPr txBox="1">
            <a:spLocks noGrp="1"/>
          </p:cNvSpPr>
          <p:nvPr>
            <p:ph type="body" idx="1"/>
          </p:nvPr>
        </p:nvSpPr>
        <p:spPr>
          <a:xfrm>
            <a:off x="6503158" y="649480"/>
            <a:ext cx="4862447" cy="554604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 b="1"/>
              <a:t>Surveillance:</a:t>
            </a:r>
            <a:endParaRPr sz="2000" b="1"/>
          </a:p>
          <a:p>
            <a:pPr marL="228600" lvl="0" indent="-241300" algn="l" rtl="0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/>
              <a:t>Yearly lung function spirometry</a:t>
            </a:r>
            <a:endParaRPr sz="2000"/>
          </a:p>
          <a:p>
            <a:pPr marL="228600" lvl="0" indent="-241300" algn="l" rtl="0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/>
              <a:t>Frequent monitoring of oxygen saturation</a:t>
            </a:r>
            <a:endParaRPr sz="2000"/>
          </a:p>
          <a:p>
            <a:pPr marL="228600" lvl="0" indent="-241300" algn="l" rtl="0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/>
              <a:t>Assess symptoms and exacerbation rates (NICE, 2018)</a:t>
            </a:r>
            <a:endParaRPr sz="2000"/>
          </a:p>
          <a:p>
            <a:pPr marL="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 b="1"/>
              <a:t>Self-management:</a:t>
            </a:r>
            <a:endParaRPr sz="2000" b="1"/>
          </a:p>
          <a:p>
            <a:pPr marL="228600" lvl="0" indent="-241300" algn="l" rtl="0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/>
              <a:t>Advise on exacerbation action plan including rescue drugs</a:t>
            </a:r>
            <a:endParaRPr sz="2000"/>
          </a:p>
          <a:p>
            <a:pPr marL="228600" lvl="0" indent="-241300" algn="l" rtl="0"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/>
              <a:t>Educate patients on how to identify symptom triggers</a:t>
            </a:r>
            <a:endParaRPr sz="2000"/>
          </a:p>
          <a:p>
            <a:pPr marL="228600" lvl="0" indent="0" algn="l" rtl="0">
              <a:spcBef>
                <a:spcPts val="1000"/>
              </a:spcBef>
              <a:spcAft>
                <a:spcPts val="0"/>
              </a:spcAft>
              <a:buNone/>
            </a:pPr>
            <a:r>
              <a:rPr lang="en-GB" sz="2000" b="1"/>
              <a:t>Rationale:</a:t>
            </a:r>
            <a:r>
              <a:rPr lang="en-GB" sz="2000"/>
              <a:t> Early intervention leads to fewer hospitalizations </a:t>
            </a:r>
            <a:endParaRPr sz="2000"/>
          </a:p>
          <a:p>
            <a:pPr marL="228600" lvl="0" indent="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None/>
            </a:pPr>
            <a:endParaRPr sz="2000" b="1"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4B723F3-0A22-8B18-28FE-F4EEC63D8F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105"/>
    </mc:Choice>
    <mc:Fallback>
      <p:transition spd="slow" advTm="401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010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23"/>
          <p:cNvSpPr/>
          <p:nvPr/>
        </p:nvSpPr>
        <p:spPr>
          <a:xfrm>
            <a:off x="-1" y="0"/>
            <a:ext cx="12191999" cy="6858000"/>
          </a:xfrm>
          <a:prstGeom prst="rect">
            <a:avLst/>
          </a:prstGeom>
          <a:solidFill>
            <a:schemeClr val="lt1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1" name="Google Shape;201;p23"/>
          <p:cNvSpPr/>
          <p:nvPr/>
        </p:nvSpPr>
        <p:spPr>
          <a:xfrm>
            <a:off x="1" y="0"/>
            <a:ext cx="8522446" cy="2285999"/>
          </a:xfrm>
          <a:prstGeom prst="rect">
            <a:avLst/>
          </a:prstGeom>
          <a:solidFill>
            <a:schemeClr val="lt1"/>
          </a:solidFill>
          <a:ln>
            <a:noFill/>
          </a:ln>
          <a:effectLst>
            <a:outerShdw blurRad="596900" dist="304800" dir="7140000" sx="90000" sy="90000" algn="t" rotWithShape="0">
              <a:srgbClr val="000000">
                <a:alpha val="14901"/>
              </a:srgbClr>
            </a:outerShdw>
          </a:effectLst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2" name="Google Shape;202;p23"/>
          <p:cNvSpPr txBox="1"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Play"/>
              <a:buNone/>
            </a:pPr>
            <a:r>
              <a:rPr lang="en-GB" sz="4000" b="1"/>
              <a:t>Ethical Considerations</a:t>
            </a:r>
            <a:endParaRPr sz="4000"/>
          </a:p>
        </p:txBody>
      </p:sp>
      <p:sp>
        <p:nvSpPr>
          <p:cNvPr id="203" name="Google Shape;203;p23"/>
          <p:cNvSpPr txBox="1">
            <a:spLocks noGrp="1"/>
          </p:cNvSpPr>
          <p:nvPr>
            <p:ph type="body" idx="1"/>
          </p:nvPr>
        </p:nvSpPr>
        <p:spPr>
          <a:xfrm>
            <a:off x="662600" y="2702600"/>
            <a:ext cx="4647000" cy="3668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228600" lvl="0" indent="-2413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 b="1"/>
              <a:t>Autonomy:</a:t>
            </a:r>
            <a:r>
              <a:rPr lang="en-GB" sz="2000"/>
              <a:t> Respect John’s wishes regarding treatment.</a:t>
            </a:r>
            <a:endParaRPr sz="2000"/>
          </a:p>
          <a:p>
            <a:pPr marL="228600" lvl="0" indent="-2413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 b="1"/>
              <a:t>Risks/Benefits:</a:t>
            </a:r>
            <a:r>
              <a:rPr lang="en-GB" sz="2000"/>
              <a:t> Inform about risks/benefits of treatments.</a:t>
            </a:r>
            <a:endParaRPr sz="2000"/>
          </a:p>
          <a:p>
            <a:pPr marL="228600" lvl="0" indent="-2413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 b="1"/>
              <a:t>Talk about advance directives in end-stage COPD Palliative Care: </a:t>
            </a:r>
            <a:endParaRPr sz="2000" b="1"/>
          </a:p>
          <a:p>
            <a:pPr marL="228600" lvl="0" indent="-2413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/>
              <a:t>Talk advance directives for end-stage COPD</a:t>
            </a:r>
            <a:endParaRPr sz="2000"/>
          </a:p>
          <a:p>
            <a:pPr marL="228600" lvl="0" indent="-2413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 b="1"/>
              <a:t>Privacy: </a:t>
            </a:r>
            <a:r>
              <a:rPr lang="en-GB" sz="2000"/>
              <a:t>Maintain privacy of patient information in case management (Heffner, 1996).</a:t>
            </a:r>
            <a:endParaRPr sz="2000"/>
          </a:p>
          <a:p>
            <a:pPr marL="228600" lvl="0" indent="-24130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SzPts val="2000"/>
              <a:buChar char="•"/>
            </a:pPr>
            <a:r>
              <a:rPr lang="en-GB" sz="2000" b="1"/>
              <a:t>Reasoning: </a:t>
            </a:r>
            <a:r>
              <a:rPr lang="en-GB" sz="2000"/>
              <a:t>Dignity and trust are assured in ethical care </a:t>
            </a:r>
            <a:endParaRPr sz="2000"/>
          </a:p>
          <a:p>
            <a:pPr marL="0" lvl="0" indent="0" algn="l" rtl="0">
              <a:lnSpc>
                <a:spcPct val="70000"/>
              </a:lnSpc>
              <a:spcBef>
                <a:spcPts val="1000"/>
              </a:spcBef>
              <a:spcAft>
                <a:spcPts val="0"/>
              </a:spcAft>
              <a:buSzPts val="935"/>
              <a:buNone/>
            </a:pPr>
            <a:endParaRPr sz="1700" b="1"/>
          </a:p>
        </p:txBody>
      </p:sp>
      <p:pic>
        <p:nvPicPr>
          <p:cNvPr id="204" name="Google Shape;204;p23" descr="People holding hands"/>
          <p:cNvPicPr preferRelativeResize="0"/>
          <p:nvPr/>
        </p:nvPicPr>
        <p:blipFill rotWithShape="1">
          <a:blip r:embed="rId5">
            <a:alphaModFix/>
          </a:blip>
          <a:srcRect l="26381" r="14219" b="-2"/>
          <a:stretch/>
        </p:blipFill>
        <p:spPr>
          <a:xfrm>
            <a:off x="6096000" y="1"/>
            <a:ext cx="6102825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CB86E0C-9382-EDCB-A6FF-253B4841224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2834"/>
    </mc:Choice>
    <mc:Fallback>
      <p:transition spd="slow" advTm="428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83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p24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/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Play"/>
              <a:buNone/>
            </a:pPr>
            <a:r>
              <a:rPr lang="en-GB" b="1"/>
              <a:t>References</a:t>
            </a:r>
            <a:endParaRPr b="1"/>
          </a:p>
        </p:txBody>
      </p:sp>
      <p:sp>
        <p:nvSpPr>
          <p:cNvPr id="210" name="Google Shape;210;p24"/>
          <p:cNvSpPr txBox="1"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 fontScale="70000" lnSpcReduction="20000"/>
          </a:bodyPr>
          <a:lstStyle/>
          <a:p>
            <a:pPr marL="228600" lvl="0" indent="-22860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/>
              <a:t>American Lung Association (2019) Learn About COPD | American Lung Association, Lung.org. American Lung Association. Available at: </a:t>
            </a:r>
            <a:r>
              <a:rPr lang="en-GB" u="sng">
                <a:solidFill>
                  <a:schemeClr val="hlink"/>
                </a:solidFill>
                <a:hlinkClick r:id="rId5"/>
              </a:rPr>
              <a:t>https://www.lung.org/lung-health-diseases/lung-disease-lookup/copd/learn-about-copd</a:t>
            </a:r>
            <a:r>
              <a:rPr lang="en-GB"/>
              <a:t>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/>
              <a:t>Heffner, J.E. (1996) ‘Chronic Obstructive Pulmonary Disease: Ethical Considerations of Care’, Clinical Pulmonary Medicine, 3(1), pp. 1–8. Available at: </a:t>
            </a:r>
            <a:r>
              <a:rPr lang="en-GB" u="sng">
                <a:solidFill>
                  <a:schemeClr val="hlink"/>
                </a:solidFill>
                <a:hlinkClick r:id="rId6"/>
              </a:rPr>
              <a:t>https://journals.lww.com/clinpulm/Abstract/1996/01000/Chronic_Obstructive_Pulmonary_Disease__Ethical.1.aspx</a:t>
            </a:r>
            <a:r>
              <a:rPr lang="en-GB"/>
              <a:t>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/>
              <a:t>Mayo Clinic (2024) COPD, Mayo Clinic. Available at: </a:t>
            </a:r>
            <a:r>
              <a:rPr lang="en-GB" u="sng">
                <a:solidFill>
                  <a:schemeClr val="hlink"/>
                </a:solidFill>
                <a:hlinkClick r:id="rId7"/>
              </a:rPr>
              <a:t>https://www.mayoclinic.org/diseases-conditions/copd/symptoms-causes/syc-20353679</a:t>
            </a:r>
            <a:r>
              <a:rPr lang="en-GB"/>
              <a:t>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/>
              <a:t>NHS (2023) Chronic Obstructive Pulmonary Disease (COPD), NHS. NHS. Available at: </a:t>
            </a:r>
            <a:r>
              <a:rPr lang="en-GB" u="sng">
                <a:solidFill>
                  <a:schemeClr val="hlink"/>
                </a:solidFill>
                <a:hlinkClick r:id="rId8"/>
              </a:rPr>
              <a:t>https://www.nhs.uk/conditions/chronic-obstructive-pulmonary-disease-copd/</a:t>
            </a:r>
            <a:r>
              <a:rPr lang="en-GB"/>
              <a:t>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/>
              <a:t>NICE (2018) Chronic Obstructive Pulmonary Disease in over 16s: Diagnosis and Management | Guidance and Guidelines | NICE, NICE. Available at: </a:t>
            </a:r>
            <a:r>
              <a:rPr lang="en-GB" u="sng">
                <a:solidFill>
                  <a:schemeClr val="hlink"/>
                </a:solidFill>
                <a:hlinkClick r:id="rId9"/>
              </a:rPr>
              <a:t>https://www.nice.org.uk/guidance/NG115</a:t>
            </a:r>
            <a:r>
              <a:rPr lang="en-GB"/>
              <a:t>.</a:t>
            </a:r>
            <a:endParaRPr/>
          </a:p>
          <a:p>
            <a:pPr marL="228600" lvl="0" indent="-228600" algn="l" rtl="0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>
                <a:schemeClr val="dk1"/>
              </a:buClr>
              <a:buSzPct val="100000"/>
              <a:buChar char="•"/>
            </a:pPr>
            <a:r>
              <a:rPr lang="en-GB"/>
              <a:t>Sendić, G. (2023) Respiratory system, Kenhub. Available at: </a:t>
            </a:r>
            <a:r>
              <a:rPr lang="en-GB" u="sng">
                <a:solidFill>
                  <a:schemeClr val="hlink"/>
                </a:solidFill>
                <a:hlinkClick r:id="rId10"/>
              </a:rPr>
              <a:t>https://www.kenhub.com/en/library/anatomy/the-respiratory-system</a:t>
            </a:r>
            <a:r>
              <a:rPr lang="en-GB"/>
              <a:t>. </a:t>
            </a:r>
            <a:endParaRPr/>
          </a:p>
        </p:txBody>
      </p: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91738B5F-E259-165C-5374-55A94FCE243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541"/>
    </mc:Choice>
    <mc:Fallback>
      <p:transition spd="slow" advTm="115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54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943</Words>
  <Application>Microsoft Office PowerPoint</Application>
  <PresentationFormat>Widescreen</PresentationFormat>
  <Paragraphs>91</Paragraphs>
  <Slides>12</Slides>
  <Notes>12</Notes>
  <HiddenSlides>0</HiddenSlides>
  <MMClips>7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Play</vt:lpstr>
      <vt:lpstr>Office Theme</vt:lpstr>
      <vt:lpstr>CARE PLAN FOR A PATIENT WITH CHRONIC OBSTRUCTIVE PULMONARY DISEASE (COPD)</vt:lpstr>
      <vt:lpstr>Introduction to COPD</vt:lpstr>
      <vt:lpstr>Anatomy of the Respiratory System</vt:lpstr>
      <vt:lpstr>Physiology of the Respiratory System</vt:lpstr>
      <vt:lpstr>COPD Impact on the Respiratory System</vt:lpstr>
      <vt:lpstr>Patient Profile</vt:lpstr>
      <vt:lpstr>Risk Factors for COPD</vt:lpstr>
      <vt:lpstr>Care Plan – Smoking Cessation and Vaccinations</vt:lpstr>
      <vt:lpstr>Care Plan – Inhaled Therapy and Rehabilitation</vt:lpstr>
      <vt:lpstr>Care Plan – Monitoring and Self-Management</vt:lpstr>
      <vt:lpstr>Ethical Considerations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Majida Waseeem</dc:creator>
  <cp:lastModifiedBy>Majida Waseem (2321115)</cp:lastModifiedBy>
  <cp:revision>2</cp:revision>
  <dcterms:modified xsi:type="dcterms:W3CDTF">2026-03-30T14:07:43Z</dcterms:modified>
</cp:coreProperties>
</file>