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103" autoAdjust="0"/>
  </p:normalViewPr>
  <p:slideViewPr>
    <p:cSldViewPr snapToGrid="0">
      <p:cViewPr>
        <p:scale>
          <a:sx n="66" d="100"/>
          <a:sy n="66" d="100"/>
        </p:scale>
        <p:origin x="144"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B246D-E5C7-420B-A959-97176A88883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2788A32-93B2-437C-A7CB-4038CA4D4F29}">
      <dgm:prSet/>
      <dgm:spPr/>
      <dgm:t>
        <a:bodyPr/>
        <a:lstStyle/>
        <a:p>
          <a:r>
            <a:rPr lang="en-US"/>
            <a:t>Major companies like Amazon and eBay must make sure that their clients receive their goods and services on schedule and with all necessary information in order to succeed in this highly competitive industry.</a:t>
          </a:r>
        </a:p>
      </dgm:t>
    </dgm:pt>
    <dgm:pt modelId="{D455BBA1-A698-4E89-82FE-ACC52D443544}" type="parTrans" cxnId="{153E3181-5B23-406F-803B-34CA5EF13AC5}">
      <dgm:prSet/>
      <dgm:spPr/>
      <dgm:t>
        <a:bodyPr/>
        <a:lstStyle/>
        <a:p>
          <a:endParaRPr lang="en-US"/>
        </a:p>
      </dgm:t>
    </dgm:pt>
    <dgm:pt modelId="{D245D186-D235-4332-A9CE-EFC275161482}" type="sibTrans" cxnId="{153E3181-5B23-406F-803B-34CA5EF13AC5}">
      <dgm:prSet/>
      <dgm:spPr/>
      <dgm:t>
        <a:bodyPr/>
        <a:lstStyle/>
        <a:p>
          <a:endParaRPr lang="en-US"/>
        </a:p>
      </dgm:t>
    </dgm:pt>
    <dgm:pt modelId="{EAFA6C74-52D3-4FDC-ACCD-B36A49084FCF}">
      <dgm:prSet/>
      <dgm:spPr/>
      <dgm:t>
        <a:bodyPr/>
        <a:lstStyle/>
        <a:p>
          <a:r>
            <a:rPr lang="en-US"/>
            <a:t>The knowledge management systems of both firms are introduced in this study along with a critical analysis, helpful recommendations, and suggestions for better knowledge management practices.</a:t>
          </a:r>
        </a:p>
      </dgm:t>
    </dgm:pt>
    <dgm:pt modelId="{9FC203DF-247C-43E0-82EE-359A120F408A}" type="parTrans" cxnId="{8B560F9D-DE5B-42D4-9D89-974A13B28AAA}">
      <dgm:prSet/>
      <dgm:spPr/>
      <dgm:t>
        <a:bodyPr/>
        <a:lstStyle/>
        <a:p>
          <a:endParaRPr lang="en-US"/>
        </a:p>
      </dgm:t>
    </dgm:pt>
    <dgm:pt modelId="{C17285B2-0378-4599-A180-501F1558620C}" type="sibTrans" cxnId="{8B560F9D-DE5B-42D4-9D89-974A13B28AAA}">
      <dgm:prSet/>
      <dgm:spPr/>
      <dgm:t>
        <a:bodyPr/>
        <a:lstStyle/>
        <a:p>
          <a:endParaRPr lang="en-US"/>
        </a:p>
      </dgm:t>
    </dgm:pt>
    <dgm:pt modelId="{C42F934B-6101-4DA1-A43F-A80906539811}" type="pres">
      <dgm:prSet presAssocID="{9AFB246D-E5C7-420B-A959-97176A888837}" presName="vert0" presStyleCnt="0">
        <dgm:presLayoutVars>
          <dgm:dir/>
          <dgm:animOne val="branch"/>
          <dgm:animLvl val="lvl"/>
        </dgm:presLayoutVars>
      </dgm:prSet>
      <dgm:spPr/>
    </dgm:pt>
    <dgm:pt modelId="{ACEB3579-068F-4CDD-A6E2-CEE092D09E34}" type="pres">
      <dgm:prSet presAssocID="{C2788A32-93B2-437C-A7CB-4038CA4D4F29}" presName="thickLine" presStyleLbl="alignNode1" presStyleIdx="0" presStyleCnt="2"/>
      <dgm:spPr/>
    </dgm:pt>
    <dgm:pt modelId="{A79CBBC4-F5DA-4E76-8DD6-AE9F5A82EAA7}" type="pres">
      <dgm:prSet presAssocID="{C2788A32-93B2-437C-A7CB-4038CA4D4F29}" presName="horz1" presStyleCnt="0"/>
      <dgm:spPr/>
    </dgm:pt>
    <dgm:pt modelId="{D26EBBEA-40A1-467A-8FAD-FD39BB0B533C}" type="pres">
      <dgm:prSet presAssocID="{C2788A32-93B2-437C-A7CB-4038CA4D4F29}" presName="tx1" presStyleLbl="revTx" presStyleIdx="0" presStyleCnt="2"/>
      <dgm:spPr/>
    </dgm:pt>
    <dgm:pt modelId="{9DC006E7-2A0B-4D5C-A3B6-EB95C424D33E}" type="pres">
      <dgm:prSet presAssocID="{C2788A32-93B2-437C-A7CB-4038CA4D4F29}" presName="vert1" presStyleCnt="0"/>
      <dgm:spPr/>
    </dgm:pt>
    <dgm:pt modelId="{989F7A35-5EC6-41AC-9E64-37C628DD4DA0}" type="pres">
      <dgm:prSet presAssocID="{EAFA6C74-52D3-4FDC-ACCD-B36A49084FCF}" presName="thickLine" presStyleLbl="alignNode1" presStyleIdx="1" presStyleCnt="2"/>
      <dgm:spPr/>
    </dgm:pt>
    <dgm:pt modelId="{9ED83350-533D-4458-8662-B3002615B95A}" type="pres">
      <dgm:prSet presAssocID="{EAFA6C74-52D3-4FDC-ACCD-B36A49084FCF}" presName="horz1" presStyleCnt="0"/>
      <dgm:spPr/>
    </dgm:pt>
    <dgm:pt modelId="{DE06235A-2E85-4176-9DEB-EF5A1792F751}" type="pres">
      <dgm:prSet presAssocID="{EAFA6C74-52D3-4FDC-ACCD-B36A49084FCF}" presName="tx1" presStyleLbl="revTx" presStyleIdx="1" presStyleCnt="2"/>
      <dgm:spPr/>
    </dgm:pt>
    <dgm:pt modelId="{222ED58D-E1B1-4A61-B14D-304310519025}" type="pres">
      <dgm:prSet presAssocID="{EAFA6C74-52D3-4FDC-ACCD-B36A49084FCF}" presName="vert1" presStyleCnt="0"/>
      <dgm:spPr/>
    </dgm:pt>
  </dgm:ptLst>
  <dgm:cxnLst>
    <dgm:cxn modelId="{92B9AF2C-2109-44D6-8082-99CD0CAF19C7}" type="presOf" srcId="{9AFB246D-E5C7-420B-A959-97176A888837}" destId="{C42F934B-6101-4DA1-A43F-A80906539811}" srcOrd="0" destOrd="0" presId="urn:microsoft.com/office/officeart/2008/layout/LinedList"/>
    <dgm:cxn modelId="{5E5EDF4F-A8B0-4968-AAD5-3C2234BC67A5}" type="presOf" srcId="{EAFA6C74-52D3-4FDC-ACCD-B36A49084FCF}" destId="{DE06235A-2E85-4176-9DEB-EF5A1792F751}" srcOrd="0" destOrd="0" presId="urn:microsoft.com/office/officeart/2008/layout/LinedList"/>
    <dgm:cxn modelId="{153E3181-5B23-406F-803B-34CA5EF13AC5}" srcId="{9AFB246D-E5C7-420B-A959-97176A888837}" destId="{C2788A32-93B2-437C-A7CB-4038CA4D4F29}" srcOrd="0" destOrd="0" parTransId="{D455BBA1-A698-4E89-82FE-ACC52D443544}" sibTransId="{D245D186-D235-4332-A9CE-EFC275161482}"/>
    <dgm:cxn modelId="{8B560F9D-DE5B-42D4-9D89-974A13B28AAA}" srcId="{9AFB246D-E5C7-420B-A959-97176A888837}" destId="{EAFA6C74-52D3-4FDC-ACCD-B36A49084FCF}" srcOrd="1" destOrd="0" parTransId="{9FC203DF-247C-43E0-82EE-359A120F408A}" sibTransId="{C17285B2-0378-4599-A180-501F1558620C}"/>
    <dgm:cxn modelId="{481944EE-D21C-43B3-A2CD-401BD30352EF}" type="presOf" srcId="{C2788A32-93B2-437C-A7CB-4038CA4D4F29}" destId="{D26EBBEA-40A1-467A-8FAD-FD39BB0B533C}" srcOrd="0" destOrd="0" presId="urn:microsoft.com/office/officeart/2008/layout/LinedList"/>
    <dgm:cxn modelId="{BD9BD21C-2216-45B9-95BF-478A45DC805C}" type="presParOf" srcId="{C42F934B-6101-4DA1-A43F-A80906539811}" destId="{ACEB3579-068F-4CDD-A6E2-CEE092D09E34}" srcOrd="0" destOrd="0" presId="urn:microsoft.com/office/officeart/2008/layout/LinedList"/>
    <dgm:cxn modelId="{6F384240-F276-4044-B405-8D912CE32C0E}" type="presParOf" srcId="{C42F934B-6101-4DA1-A43F-A80906539811}" destId="{A79CBBC4-F5DA-4E76-8DD6-AE9F5A82EAA7}" srcOrd="1" destOrd="0" presId="urn:microsoft.com/office/officeart/2008/layout/LinedList"/>
    <dgm:cxn modelId="{A109BF93-87CD-402D-B858-4E044D42863C}" type="presParOf" srcId="{A79CBBC4-F5DA-4E76-8DD6-AE9F5A82EAA7}" destId="{D26EBBEA-40A1-467A-8FAD-FD39BB0B533C}" srcOrd="0" destOrd="0" presId="urn:microsoft.com/office/officeart/2008/layout/LinedList"/>
    <dgm:cxn modelId="{FFACDD45-0296-445F-A08C-9177CDD8277F}" type="presParOf" srcId="{A79CBBC4-F5DA-4E76-8DD6-AE9F5A82EAA7}" destId="{9DC006E7-2A0B-4D5C-A3B6-EB95C424D33E}" srcOrd="1" destOrd="0" presId="urn:microsoft.com/office/officeart/2008/layout/LinedList"/>
    <dgm:cxn modelId="{8764FFB5-D61E-4E67-A177-6E44CB0E959D}" type="presParOf" srcId="{C42F934B-6101-4DA1-A43F-A80906539811}" destId="{989F7A35-5EC6-41AC-9E64-37C628DD4DA0}" srcOrd="2" destOrd="0" presId="urn:microsoft.com/office/officeart/2008/layout/LinedList"/>
    <dgm:cxn modelId="{287D11CF-24DF-46E7-9CC0-A2242797617E}" type="presParOf" srcId="{C42F934B-6101-4DA1-A43F-A80906539811}" destId="{9ED83350-533D-4458-8662-B3002615B95A}" srcOrd="3" destOrd="0" presId="urn:microsoft.com/office/officeart/2008/layout/LinedList"/>
    <dgm:cxn modelId="{FC013F74-7FDD-4EAA-BA61-794239C00CE0}" type="presParOf" srcId="{9ED83350-533D-4458-8662-B3002615B95A}" destId="{DE06235A-2E85-4176-9DEB-EF5A1792F751}" srcOrd="0" destOrd="0" presId="urn:microsoft.com/office/officeart/2008/layout/LinedList"/>
    <dgm:cxn modelId="{A4C580D0-16B7-4D0B-A341-F7524DA2FB9D}" type="presParOf" srcId="{9ED83350-533D-4458-8662-B3002615B95A}" destId="{222ED58D-E1B1-4A61-B14D-30431051902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F495B7-33D9-4AF5-8743-0120DDE1E490}" type="doc">
      <dgm:prSet loTypeId="urn:microsoft.com/office/officeart/2005/8/layout/process5" loCatId="process" qsTypeId="urn:microsoft.com/office/officeart/2005/8/quickstyle/simple4" qsCatId="simple" csTypeId="urn:microsoft.com/office/officeart/2005/8/colors/colorful1" csCatId="colorful" phldr="1"/>
      <dgm:spPr/>
      <dgm:t>
        <a:bodyPr/>
        <a:lstStyle/>
        <a:p>
          <a:endParaRPr lang="en-US"/>
        </a:p>
      </dgm:t>
    </dgm:pt>
    <dgm:pt modelId="{9248C150-B177-410E-BA06-C6F4925EFD3F}">
      <dgm:prSet/>
      <dgm:spPr/>
      <dgm:t>
        <a:bodyPr/>
        <a:lstStyle/>
        <a:p>
          <a:r>
            <a:rPr lang="en-US"/>
            <a:t>Amazon is the most successful online store in the world.</a:t>
          </a:r>
        </a:p>
      </dgm:t>
    </dgm:pt>
    <dgm:pt modelId="{669E26B9-79D1-4B7A-BE1E-2D272E6C1867}" type="parTrans" cxnId="{B607606A-DF4E-47EC-94B3-ACE4CFDE9D14}">
      <dgm:prSet/>
      <dgm:spPr/>
      <dgm:t>
        <a:bodyPr/>
        <a:lstStyle/>
        <a:p>
          <a:endParaRPr lang="en-US"/>
        </a:p>
      </dgm:t>
    </dgm:pt>
    <dgm:pt modelId="{82ED0885-7794-4F65-A8EE-C976DF2A7347}" type="sibTrans" cxnId="{B607606A-DF4E-47EC-94B3-ACE4CFDE9D14}">
      <dgm:prSet/>
      <dgm:spPr/>
      <dgm:t>
        <a:bodyPr/>
        <a:lstStyle/>
        <a:p>
          <a:endParaRPr lang="en-US"/>
        </a:p>
      </dgm:t>
    </dgm:pt>
    <dgm:pt modelId="{FA8E7157-B6E7-455F-8F43-C4591478A4AB}">
      <dgm:prSet/>
      <dgm:spPr/>
      <dgm:t>
        <a:bodyPr/>
        <a:lstStyle/>
        <a:p>
          <a:r>
            <a:rPr lang="en-US" dirty="0"/>
            <a:t>Amazon's net revenues totaled a staggering of 469.82 billion </a:t>
          </a:r>
        </a:p>
      </dgm:t>
    </dgm:pt>
    <dgm:pt modelId="{0EEE4E36-DCBE-4A93-BCBE-47D222F29A88}" type="parTrans" cxnId="{3E7BE798-DABF-4D84-B422-B099EA8B2974}">
      <dgm:prSet/>
      <dgm:spPr/>
      <dgm:t>
        <a:bodyPr/>
        <a:lstStyle/>
        <a:p>
          <a:endParaRPr lang="en-US"/>
        </a:p>
      </dgm:t>
    </dgm:pt>
    <dgm:pt modelId="{D894FAA0-D00F-41A3-AF88-6DBE8BB1148C}" type="sibTrans" cxnId="{3E7BE798-DABF-4D84-B422-B099EA8B2974}">
      <dgm:prSet/>
      <dgm:spPr/>
      <dgm:t>
        <a:bodyPr/>
        <a:lstStyle/>
        <a:p>
          <a:endParaRPr lang="en-US"/>
        </a:p>
      </dgm:t>
    </dgm:pt>
    <dgm:pt modelId="{6E07539E-7A4D-407C-8282-83C5743FF40A}">
      <dgm:prSet/>
      <dgm:spPr/>
      <dgm:t>
        <a:bodyPr/>
        <a:lstStyle/>
        <a:p>
          <a:r>
            <a:rPr lang="en-US"/>
            <a:t>Selling both digital and physical versions of its products.</a:t>
          </a:r>
        </a:p>
      </dgm:t>
    </dgm:pt>
    <dgm:pt modelId="{54A429B5-D0E0-455A-A608-D1DC1F07634C}" type="parTrans" cxnId="{727AA6EA-8FEB-43B7-B74E-30C9A5EB2C20}">
      <dgm:prSet/>
      <dgm:spPr/>
      <dgm:t>
        <a:bodyPr/>
        <a:lstStyle/>
        <a:p>
          <a:endParaRPr lang="en-US"/>
        </a:p>
      </dgm:t>
    </dgm:pt>
    <dgm:pt modelId="{FB139AE1-A2F5-43F8-850E-05AC13EC3630}" type="sibTrans" cxnId="{727AA6EA-8FEB-43B7-B74E-30C9A5EB2C20}">
      <dgm:prSet/>
      <dgm:spPr/>
      <dgm:t>
        <a:bodyPr/>
        <a:lstStyle/>
        <a:p>
          <a:endParaRPr lang="en-US"/>
        </a:p>
      </dgm:t>
    </dgm:pt>
    <dgm:pt modelId="{10275931-98B6-4603-A6DC-54ECD112B265}">
      <dgm:prSet/>
      <dgm:spPr/>
      <dgm:t>
        <a:bodyPr/>
        <a:lstStyle/>
        <a:p>
          <a:r>
            <a:rPr lang="en-US"/>
            <a:t>Controlling logistics and stock levels</a:t>
          </a:r>
        </a:p>
      </dgm:t>
    </dgm:pt>
    <dgm:pt modelId="{9700ECA5-7AB2-460E-A1EF-53C9BDA75916}" type="parTrans" cxnId="{08FE38EB-C350-442E-A5A2-BDF9F408F90E}">
      <dgm:prSet/>
      <dgm:spPr/>
      <dgm:t>
        <a:bodyPr/>
        <a:lstStyle/>
        <a:p>
          <a:endParaRPr lang="en-US"/>
        </a:p>
      </dgm:t>
    </dgm:pt>
    <dgm:pt modelId="{70219FC2-760C-4C3E-8289-5E3F13C0BF7A}" type="sibTrans" cxnId="{08FE38EB-C350-442E-A5A2-BDF9F408F90E}">
      <dgm:prSet/>
      <dgm:spPr/>
      <dgm:t>
        <a:bodyPr/>
        <a:lstStyle/>
        <a:p>
          <a:endParaRPr lang="en-US"/>
        </a:p>
      </dgm:t>
    </dgm:pt>
    <dgm:pt modelId="{A7B1978C-1B06-479C-8FDE-81905C07908B}">
      <dgm:prSet/>
      <dgm:spPr/>
      <dgm:t>
        <a:bodyPr/>
        <a:lstStyle/>
        <a:p>
          <a:r>
            <a:rPr lang="en-US"/>
            <a:t>Buying up new companies to strengthen its ecosystem</a:t>
          </a:r>
        </a:p>
      </dgm:t>
    </dgm:pt>
    <dgm:pt modelId="{4E1DC91C-5115-4BC4-8C17-E0C376640D96}" type="parTrans" cxnId="{63111E1E-D944-4635-B443-7A6524C9FA7D}">
      <dgm:prSet/>
      <dgm:spPr/>
      <dgm:t>
        <a:bodyPr/>
        <a:lstStyle/>
        <a:p>
          <a:endParaRPr lang="en-US"/>
        </a:p>
      </dgm:t>
    </dgm:pt>
    <dgm:pt modelId="{F5531B82-D8DE-4FE3-8F35-544DFDCEEAD4}" type="sibTrans" cxnId="{63111E1E-D944-4635-B443-7A6524C9FA7D}">
      <dgm:prSet/>
      <dgm:spPr/>
      <dgm:t>
        <a:bodyPr/>
        <a:lstStyle/>
        <a:p>
          <a:endParaRPr lang="en-US"/>
        </a:p>
      </dgm:t>
    </dgm:pt>
    <dgm:pt modelId="{6505534B-1F82-40A0-8D72-E183A8249BC0}" type="pres">
      <dgm:prSet presAssocID="{C2F495B7-33D9-4AF5-8743-0120DDE1E490}" presName="diagram" presStyleCnt="0">
        <dgm:presLayoutVars>
          <dgm:dir/>
          <dgm:resizeHandles val="exact"/>
        </dgm:presLayoutVars>
      </dgm:prSet>
      <dgm:spPr/>
    </dgm:pt>
    <dgm:pt modelId="{31D38211-3F64-474F-B701-134B084C2705}" type="pres">
      <dgm:prSet presAssocID="{9248C150-B177-410E-BA06-C6F4925EFD3F}" presName="node" presStyleLbl="node1" presStyleIdx="0" presStyleCnt="5">
        <dgm:presLayoutVars>
          <dgm:bulletEnabled val="1"/>
        </dgm:presLayoutVars>
      </dgm:prSet>
      <dgm:spPr/>
    </dgm:pt>
    <dgm:pt modelId="{359D0DC9-5534-408A-A573-3C191297E969}" type="pres">
      <dgm:prSet presAssocID="{82ED0885-7794-4F65-A8EE-C976DF2A7347}" presName="sibTrans" presStyleLbl="sibTrans2D1" presStyleIdx="0" presStyleCnt="4"/>
      <dgm:spPr/>
    </dgm:pt>
    <dgm:pt modelId="{B895C692-B78A-444E-83EB-DC1EBC7C3D23}" type="pres">
      <dgm:prSet presAssocID="{82ED0885-7794-4F65-A8EE-C976DF2A7347}" presName="connectorText" presStyleLbl="sibTrans2D1" presStyleIdx="0" presStyleCnt="4"/>
      <dgm:spPr/>
    </dgm:pt>
    <dgm:pt modelId="{F0F80074-3AE8-403A-8137-C44C67A7977E}" type="pres">
      <dgm:prSet presAssocID="{FA8E7157-B6E7-455F-8F43-C4591478A4AB}" presName="node" presStyleLbl="node1" presStyleIdx="1" presStyleCnt="5">
        <dgm:presLayoutVars>
          <dgm:bulletEnabled val="1"/>
        </dgm:presLayoutVars>
      </dgm:prSet>
      <dgm:spPr/>
    </dgm:pt>
    <dgm:pt modelId="{2B872982-74AB-40DD-95D1-50ABAC983C28}" type="pres">
      <dgm:prSet presAssocID="{D894FAA0-D00F-41A3-AF88-6DBE8BB1148C}" presName="sibTrans" presStyleLbl="sibTrans2D1" presStyleIdx="1" presStyleCnt="4"/>
      <dgm:spPr/>
    </dgm:pt>
    <dgm:pt modelId="{40B545C0-EF32-4BC1-B4CA-9F434E3015D3}" type="pres">
      <dgm:prSet presAssocID="{D894FAA0-D00F-41A3-AF88-6DBE8BB1148C}" presName="connectorText" presStyleLbl="sibTrans2D1" presStyleIdx="1" presStyleCnt="4"/>
      <dgm:spPr/>
    </dgm:pt>
    <dgm:pt modelId="{EB0D36F4-39E6-42E1-8BB5-557CA880F0F4}" type="pres">
      <dgm:prSet presAssocID="{6E07539E-7A4D-407C-8282-83C5743FF40A}" presName="node" presStyleLbl="node1" presStyleIdx="2" presStyleCnt="5">
        <dgm:presLayoutVars>
          <dgm:bulletEnabled val="1"/>
        </dgm:presLayoutVars>
      </dgm:prSet>
      <dgm:spPr/>
    </dgm:pt>
    <dgm:pt modelId="{CFF1950E-0891-416C-B0C8-51FCAF7435BB}" type="pres">
      <dgm:prSet presAssocID="{FB139AE1-A2F5-43F8-850E-05AC13EC3630}" presName="sibTrans" presStyleLbl="sibTrans2D1" presStyleIdx="2" presStyleCnt="4"/>
      <dgm:spPr/>
    </dgm:pt>
    <dgm:pt modelId="{1A13138F-051E-494E-A20D-6157085B0E00}" type="pres">
      <dgm:prSet presAssocID="{FB139AE1-A2F5-43F8-850E-05AC13EC3630}" presName="connectorText" presStyleLbl="sibTrans2D1" presStyleIdx="2" presStyleCnt="4"/>
      <dgm:spPr/>
    </dgm:pt>
    <dgm:pt modelId="{9F892E8B-8448-4F4D-AFB7-48B01DA94A89}" type="pres">
      <dgm:prSet presAssocID="{10275931-98B6-4603-A6DC-54ECD112B265}" presName="node" presStyleLbl="node1" presStyleIdx="3" presStyleCnt="5">
        <dgm:presLayoutVars>
          <dgm:bulletEnabled val="1"/>
        </dgm:presLayoutVars>
      </dgm:prSet>
      <dgm:spPr/>
    </dgm:pt>
    <dgm:pt modelId="{6D236F9C-E559-4C62-8843-4F06C16F72FB}" type="pres">
      <dgm:prSet presAssocID="{70219FC2-760C-4C3E-8289-5E3F13C0BF7A}" presName="sibTrans" presStyleLbl="sibTrans2D1" presStyleIdx="3" presStyleCnt="4"/>
      <dgm:spPr/>
    </dgm:pt>
    <dgm:pt modelId="{3A761189-3D3D-45DB-834F-9B33A3E3A525}" type="pres">
      <dgm:prSet presAssocID="{70219FC2-760C-4C3E-8289-5E3F13C0BF7A}" presName="connectorText" presStyleLbl="sibTrans2D1" presStyleIdx="3" presStyleCnt="4"/>
      <dgm:spPr/>
    </dgm:pt>
    <dgm:pt modelId="{50CD2C77-0A0B-4052-B3CE-37B7E18D2632}" type="pres">
      <dgm:prSet presAssocID="{A7B1978C-1B06-479C-8FDE-81905C07908B}" presName="node" presStyleLbl="node1" presStyleIdx="4" presStyleCnt="5">
        <dgm:presLayoutVars>
          <dgm:bulletEnabled val="1"/>
        </dgm:presLayoutVars>
      </dgm:prSet>
      <dgm:spPr/>
    </dgm:pt>
  </dgm:ptLst>
  <dgm:cxnLst>
    <dgm:cxn modelId="{543D8701-F305-463E-A4C4-911D81ACC093}" type="presOf" srcId="{82ED0885-7794-4F65-A8EE-C976DF2A7347}" destId="{B895C692-B78A-444E-83EB-DC1EBC7C3D23}" srcOrd="1" destOrd="0" presId="urn:microsoft.com/office/officeart/2005/8/layout/process5"/>
    <dgm:cxn modelId="{72E4D802-39FA-48DD-9888-25D5F4F22A30}" type="presOf" srcId="{D894FAA0-D00F-41A3-AF88-6DBE8BB1148C}" destId="{2B872982-74AB-40DD-95D1-50ABAC983C28}" srcOrd="0" destOrd="0" presId="urn:microsoft.com/office/officeart/2005/8/layout/process5"/>
    <dgm:cxn modelId="{02474710-A929-49D0-8AA4-56615736A8CB}" type="presOf" srcId="{10275931-98B6-4603-A6DC-54ECD112B265}" destId="{9F892E8B-8448-4F4D-AFB7-48B01DA94A89}" srcOrd="0" destOrd="0" presId="urn:microsoft.com/office/officeart/2005/8/layout/process5"/>
    <dgm:cxn modelId="{63111E1E-D944-4635-B443-7A6524C9FA7D}" srcId="{C2F495B7-33D9-4AF5-8743-0120DDE1E490}" destId="{A7B1978C-1B06-479C-8FDE-81905C07908B}" srcOrd="4" destOrd="0" parTransId="{4E1DC91C-5115-4BC4-8C17-E0C376640D96}" sibTransId="{F5531B82-D8DE-4FE3-8F35-544DFDCEEAD4}"/>
    <dgm:cxn modelId="{9750192A-73D1-40EA-BDF9-0792FC785F2B}" type="presOf" srcId="{FB139AE1-A2F5-43F8-850E-05AC13EC3630}" destId="{CFF1950E-0891-416C-B0C8-51FCAF7435BB}" srcOrd="0" destOrd="0" presId="urn:microsoft.com/office/officeart/2005/8/layout/process5"/>
    <dgm:cxn modelId="{1E4CD25B-DEB4-4FE2-B96A-A19DFCEA1B0E}" type="presOf" srcId="{FB139AE1-A2F5-43F8-850E-05AC13EC3630}" destId="{1A13138F-051E-494E-A20D-6157085B0E00}" srcOrd="1" destOrd="0" presId="urn:microsoft.com/office/officeart/2005/8/layout/process5"/>
    <dgm:cxn modelId="{E5EC7467-12AF-4301-A5F9-CAE849AB54DB}" type="presOf" srcId="{9248C150-B177-410E-BA06-C6F4925EFD3F}" destId="{31D38211-3F64-474F-B701-134B084C2705}" srcOrd="0" destOrd="0" presId="urn:microsoft.com/office/officeart/2005/8/layout/process5"/>
    <dgm:cxn modelId="{B607606A-DF4E-47EC-94B3-ACE4CFDE9D14}" srcId="{C2F495B7-33D9-4AF5-8743-0120DDE1E490}" destId="{9248C150-B177-410E-BA06-C6F4925EFD3F}" srcOrd="0" destOrd="0" parTransId="{669E26B9-79D1-4B7A-BE1E-2D272E6C1867}" sibTransId="{82ED0885-7794-4F65-A8EE-C976DF2A7347}"/>
    <dgm:cxn modelId="{07E7FB92-75A7-45C6-9680-A9A4F7B75918}" type="presOf" srcId="{6E07539E-7A4D-407C-8282-83C5743FF40A}" destId="{EB0D36F4-39E6-42E1-8BB5-557CA880F0F4}" srcOrd="0" destOrd="0" presId="urn:microsoft.com/office/officeart/2005/8/layout/process5"/>
    <dgm:cxn modelId="{515A2993-5AE1-48E5-9DA7-F2244202123A}" type="presOf" srcId="{C2F495B7-33D9-4AF5-8743-0120DDE1E490}" destId="{6505534B-1F82-40A0-8D72-E183A8249BC0}" srcOrd="0" destOrd="0" presId="urn:microsoft.com/office/officeart/2005/8/layout/process5"/>
    <dgm:cxn modelId="{9235C795-A567-4878-89F6-6E69A22D89D5}" type="presOf" srcId="{82ED0885-7794-4F65-A8EE-C976DF2A7347}" destId="{359D0DC9-5534-408A-A573-3C191297E969}" srcOrd="0" destOrd="0" presId="urn:microsoft.com/office/officeart/2005/8/layout/process5"/>
    <dgm:cxn modelId="{3E7BE798-DABF-4D84-B422-B099EA8B2974}" srcId="{C2F495B7-33D9-4AF5-8743-0120DDE1E490}" destId="{FA8E7157-B6E7-455F-8F43-C4591478A4AB}" srcOrd="1" destOrd="0" parTransId="{0EEE4E36-DCBE-4A93-BCBE-47D222F29A88}" sibTransId="{D894FAA0-D00F-41A3-AF88-6DBE8BB1148C}"/>
    <dgm:cxn modelId="{AE9F1EAE-0206-4868-B4F1-9CD00BCD82EF}" type="presOf" srcId="{70219FC2-760C-4C3E-8289-5E3F13C0BF7A}" destId="{3A761189-3D3D-45DB-834F-9B33A3E3A525}" srcOrd="1" destOrd="0" presId="urn:microsoft.com/office/officeart/2005/8/layout/process5"/>
    <dgm:cxn modelId="{CBC2EFAF-08F7-4ED2-9C66-F3C4B7F4CBC8}" type="presOf" srcId="{70219FC2-760C-4C3E-8289-5E3F13C0BF7A}" destId="{6D236F9C-E559-4C62-8843-4F06C16F72FB}" srcOrd="0" destOrd="0" presId="urn:microsoft.com/office/officeart/2005/8/layout/process5"/>
    <dgm:cxn modelId="{C00378C0-A15D-4178-9A3E-094F0B38E096}" type="presOf" srcId="{D894FAA0-D00F-41A3-AF88-6DBE8BB1148C}" destId="{40B545C0-EF32-4BC1-B4CA-9F434E3015D3}" srcOrd="1" destOrd="0" presId="urn:microsoft.com/office/officeart/2005/8/layout/process5"/>
    <dgm:cxn modelId="{3268B1D6-E8B4-4F81-AFB3-CDAD076B525F}" type="presOf" srcId="{FA8E7157-B6E7-455F-8F43-C4591478A4AB}" destId="{F0F80074-3AE8-403A-8137-C44C67A7977E}" srcOrd="0" destOrd="0" presId="urn:microsoft.com/office/officeart/2005/8/layout/process5"/>
    <dgm:cxn modelId="{3D9816E6-768F-4ED9-9796-D50D56BCEA58}" type="presOf" srcId="{A7B1978C-1B06-479C-8FDE-81905C07908B}" destId="{50CD2C77-0A0B-4052-B3CE-37B7E18D2632}" srcOrd="0" destOrd="0" presId="urn:microsoft.com/office/officeart/2005/8/layout/process5"/>
    <dgm:cxn modelId="{727AA6EA-8FEB-43B7-B74E-30C9A5EB2C20}" srcId="{C2F495B7-33D9-4AF5-8743-0120DDE1E490}" destId="{6E07539E-7A4D-407C-8282-83C5743FF40A}" srcOrd="2" destOrd="0" parTransId="{54A429B5-D0E0-455A-A608-D1DC1F07634C}" sibTransId="{FB139AE1-A2F5-43F8-850E-05AC13EC3630}"/>
    <dgm:cxn modelId="{08FE38EB-C350-442E-A5A2-BDF9F408F90E}" srcId="{C2F495B7-33D9-4AF5-8743-0120DDE1E490}" destId="{10275931-98B6-4603-A6DC-54ECD112B265}" srcOrd="3" destOrd="0" parTransId="{9700ECA5-7AB2-460E-A1EF-53C9BDA75916}" sibTransId="{70219FC2-760C-4C3E-8289-5E3F13C0BF7A}"/>
    <dgm:cxn modelId="{F4C2898A-C94A-47B0-B9AB-337B4838BBB3}" type="presParOf" srcId="{6505534B-1F82-40A0-8D72-E183A8249BC0}" destId="{31D38211-3F64-474F-B701-134B084C2705}" srcOrd="0" destOrd="0" presId="urn:microsoft.com/office/officeart/2005/8/layout/process5"/>
    <dgm:cxn modelId="{41AEF9B5-BA13-42BB-8781-081306F9C32F}" type="presParOf" srcId="{6505534B-1F82-40A0-8D72-E183A8249BC0}" destId="{359D0DC9-5534-408A-A573-3C191297E969}" srcOrd="1" destOrd="0" presId="urn:microsoft.com/office/officeart/2005/8/layout/process5"/>
    <dgm:cxn modelId="{198B43D3-F9A1-4618-BCA0-244E5F7B97B1}" type="presParOf" srcId="{359D0DC9-5534-408A-A573-3C191297E969}" destId="{B895C692-B78A-444E-83EB-DC1EBC7C3D23}" srcOrd="0" destOrd="0" presId="urn:microsoft.com/office/officeart/2005/8/layout/process5"/>
    <dgm:cxn modelId="{12B84BDA-3B12-4523-8ED0-29AAB14353B3}" type="presParOf" srcId="{6505534B-1F82-40A0-8D72-E183A8249BC0}" destId="{F0F80074-3AE8-403A-8137-C44C67A7977E}" srcOrd="2" destOrd="0" presId="urn:microsoft.com/office/officeart/2005/8/layout/process5"/>
    <dgm:cxn modelId="{F72597D2-3404-4E25-BA38-8EF3425EB161}" type="presParOf" srcId="{6505534B-1F82-40A0-8D72-E183A8249BC0}" destId="{2B872982-74AB-40DD-95D1-50ABAC983C28}" srcOrd="3" destOrd="0" presId="urn:microsoft.com/office/officeart/2005/8/layout/process5"/>
    <dgm:cxn modelId="{E8FEAD47-10CB-4B79-8962-8BF583AB213A}" type="presParOf" srcId="{2B872982-74AB-40DD-95D1-50ABAC983C28}" destId="{40B545C0-EF32-4BC1-B4CA-9F434E3015D3}" srcOrd="0" destOrd="0" presId="urn:microsoft.com/office/officeart/2005/8/layout/process5"/>
    <dgm:cxn modelId="{1A0458DE-F717-47A7-B5B0-20F4883833A6}" type="presParOf" srcId="{6505534B-1F82-40A0-8D72-E183A8249BC0}" destId="{EB0D36F4-39E6-42E1-8BB5-557CA880F0F4}" srcOrd="4" destOrd="0" presId="urn:microsoft.com/office/officeart/2005/8/layout/process5"/>
    <dgm:cxn modelId="{C2C47E9E-62A7-4932-BEC6-437B996FE635}" type="presParOf" srcId="{6505534B-1F82-40A0-8D72-E183A8249BC0}" destId="{CFF1950E-0891-416C-B0C8-51FCAF7435BB}" srcOrd="5" destOrd="0" presId="urn:microsoft.com/office/officeart/2005/8/layout/process5"/>
    <dgm:cxn modelId="{1044C862-244F-4895-8935-A9675861E13E}" type="presParOf" srcId="{CFF1950E-0891-416C-B0C8-51FCAF7435BB}" destId="{1A13138F-051E-494E-A20D-6157085B0E00}" srcOrd="0" destOrd="0" presId="urn:microsoft.com/office/officeart/2005/8/layout/process5"/>
    <dgm:cxn modelId="{ED4EB08A-B5E6-495E-A94F-F2C740D73D95}" type="presParOf" srcId="{6505534B-1F82-40A0-8D72-E183A8249BC0}" destId="{9F892E8B-8448-4F4D-AFB7-48B01DA94A89}" srcOrd="6" destOrd="0" presId="urn:microsoft.com/office/officeart/2005/8/layout/process5"/>
    <dgm:cxn modelId="{0E9FCEBA-8D44-4702-966D-1306CA7AA12B}" type="presParOf" srcId="{6505534B-1F82-40A0-8D72-E183A8249BC0}" destId="{6D236F9C-E559-4C62-8843-4F06C16F72FB}" srcOrd="7" destOrd="0" presId="urn:microsoft.com/office/officeart/2005/8/layout/process5"/>
    <dgm:cxn modelId="{4B5B2C96-1028-4944-9A79-6D955EC59958}" type="presParOf" srcId="{6D236F9C-E559-4C62-8843-4F06C16F72FB}" destId="{3A761189-3D3D-45DB-834F-9B33A3E3A525}" srcOrd="0" destOrd="0" presId="urn:microsoft.com/office/officeart/2005/8/layout/process5"/>
    <dgm:cxn modelId="{3F1AF0B3-EBB0-4546-8CF1-B165159CBDF3}" type="presParOf" srcId="{6505534B-1F82-40A0-8D72-E183A8249BC0}" destId="{50CD2C77-0A0B-4052-B3CE-37B7E18D2632}"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5EECC1-35CE-49B5-AE98-59C8CAD31060}"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51075009-89C6-4A87-9F69-9FD6171E90AC}">
      <dgm:prSet/>
      <dgm:spPr/>
      <dgm:t>
        <a:bodyPr/>
        <a:lstStyle/>
        <a:p>
          <a:r>
            <a:rPr lang="en-US"/>
            <a:t>eBay was founded in 1995</a:t>
          </a:r>
        </a:p>
      </dgm:t>
    </dgm:pt>
    <dgm:pt modelId="{7B61426A-5FC7-4189-A117-CD84128A0D9A}" type="parTrans" cxnId="{BCE4B66B-58D8-4FD5-B637-F7CCBADF32C6}">
      <dgm:prSet/>
      <dgm:spPr/>
      <dgm:t>
        <a:bodyPr/>
        <a:lstStyle/>
        <a:p>
          <a:endParaRPr lang="en-US"/>
        </a:p>
      </dgm:t>
    </dgm:pt>
    <dgm:pt modelId="{C6207A73-A845-452A-97CB-0B5E1AF2DA74}" type="sibTrans" cxnId="{BCE4B66B-58D8-4FD5-B637-F7CCBADF32C6}">
      <dgm:prSet/>
      <dgm:spPr/>
      <dgm:t>
        <a:bodyPr/>
        <a:lstStyle/>
        <a:p>
          <a:endParaRPr lang="en-US"/>
        </a:p>
      </dgm:t>
    </dgm:pt>
    <dgm:pt modelId="{AB0C0DED-1B38-4C63-B0B2-740AF30B6886}">
      <dgm:prSet/>
      <dgm:spPr/>
      <dgm:t>
        <a:bodyPr/>
        <a:lstStyle/>
        <a:p>
          <a:r>
            <a:rPr lang="en-US"/>
            <a:t>When it comes to connecting customers and sellers online, eBay was among the first companies to do so.</a:t>
          </a:r>
        </a:p>
      </dgm:t>
    </dgm:pt>
    <dgm:pt modelId="{7958D779-2E30-4191-8B9C-B5117B4BC228}" type="parTrans" cxnId="{C213487E-4130-43F4-B967-561291F69F32}">
      <dgm:prSet/>
      <dgm:spPr/>
      <dgm:t>
        <a:bodyPr/>
        <a:lstStyle/>
        <a:p>
          <a:endParaRPr lang="en-US"/>
        </a:p>
      </dgm:t>
    </dgm:pt>
    <dgm:pt modelId="{101F4815-C42B-477C-AE7C-D1AF00B57AE6}" type="sibTrans" cxnId="{C213487E-4130-43F4-B967-561291F69F32}">
      <dgm:prSet/>
      <dgm:spPr/>
      <dgm:t>
        <a:bodyPr/>
        <a:lstStyle/>
        <a:p>
          <a:endParaRPr lang="en-US"/>
        </a:p>
      </dgm:t>
    </dgm:pt>
    <dgm:pt modelId="{A11F2B34-0914-4F51-AC20-C7894B10B14B}">
      <dgm:prSet/>
      <dgm:spPr/>
      <dgm:t>
        <a:bodyPr/>
        <a:lstStyle/>
        <a:p>
          <a:r>
            <a:rPr lang="en-US"/>
            <a:t>eBay's reputation as a trustworthy marketplace has long been established.</a:t>
          </a:r>
        </a:p>
      </dgm:t>
    </dgm:pt>
    <dgm:pt modelId="{B723162C-BEFD-4DC1-826D-FBC488B33159}" type="parTrans" cxnId="{FC8FD06D-AFEA-44F4-9429-0A5C73662397}">
      <dgm:prSet/>
      <dgm:spPr/>
      <dgm:t>
        <a:bodyPr/>
        <a:lstStyle/>
        <a:p>
          <a:endParaRPr lang="en-US"/>
        </a:p>
      </dgm:t>
    </dgm:pt>
    <dgm:pt modelId="{BB80B5FB-1A87-44ED-BCD9-A7A26CFACD8B}" type="sibTrans" cxnId="{FC8FD06D-AFEA-44F4-9429-0A5C73662397}">
      <dgm:prSet/>
      <dgm:spPr/>
      <dgm:t>
        <a:bodyPr/>
        <a:lstStyle/>
        <a:p>
          <a:endParaRPr lang="en-US"/>
        </a:p>
      </dgm:t>
    </dgm:pt>
    <dgm:pt modelId="{BA22EC55-636D-4E34-AECD-60ECFCA4925B}">
      <dgm:prSet/>
      <dgm:spPr/>
      <dgm:t>
        <a:bodyPr/>
        <a:lstStyle/>
        <a:p>
          <a:r>
            <a:rPr lang="en-US"/>
            <a:t>eBay is the company to watch in terms of the future of the online retail industry.</a:t>
          </a:r>
        </a:p>
      </dgm:t>
    </dgm:pt>
    <dgm:pt modelId="{2DAF2E15-03B2-4CDB-B294-22C2A6D346B0}" type="parTrans" cxnId="{AF7E12DC-5FC4-44FC-B716-4B067B8BF9DA}">
      <dgm:prSet/>
      <dgm:spPr/>
      <dgm:t>
        <a:bodyPr/>
        <a:lstStyle/>
        <a:p>
          <a:endParaRPr lang="en-US"/>
        </a:p>
      </dgm:t>
    </dgm:pt>
    <dgm:pt modelId="{100149C1-8D48-4760-983E-5C3BADC54EBC}" type="sibTrans" cxnId="{AF7E12DC-5FC4-44FC-B716-4B067B8BF9DA}">
      <dgm:prSet/>
      <dgm:spPr/>
      <dgm:t>
        <a:bodyPr/>
        <a:lstStyle/>
        <a:p>
          <a:endParaRPr lang="en-US"/>
        </a:p>
      </dgm:t>
    </dgm:pt>
    <dgm:pt modelId="{EAD8E114-C49F-4344-8511-C990C1652125}" type="pres">
      <dgm:prSet presAssocID="{365EECC1-35CE-49B5-AE98-59C8CAD31060}" presName="outerComposite" presStyleCnt="0">
        <dgm:presLayoutVars>
          <dgm:chMax val="5"/>
          <dgm:dir/>
          <dgm:resizeHandles val="exact"/>
        </dgm:presLayoutVars>
      </dgm:prSet>
      <dgm:spPr/>
    </dgm:pt>
    <dgm:pt modelId="{52843BB7-3FB6-4E16-9F09-F9AB3937FEAF}" type="pres">
      <dgm:prSet presAssocID="{365EECC1-35CE-49B5-AE98-59C8CAD31060}" presName="dummyMaxCanvas" presStyleCnt="0">
        <dgm:presLayoutVars/>
      </dgm:prSet>
      <dgm:spPr/>
    </dgm:pt>
    <dgm:pt modelId="{B5DF5C6E-AC53-4E96-883E-1BFCC43A4CA0}" type="pres">
      <dgm:prSet presAssocID="{365EECC1-35CE-49B5-AE98-59C8CAD31060}" presName="FourNodes_1" presStyleLbl="node1" presStyleIdx="0" presStyleCnt="4">
        <dgm:presLayoutVars>
          <dgm:bulletEnabled val="1"/>
        </dgm:presLayoutVars>
      </dgm:prSet>
      <dgm:spPr/>
    </dgm:pt>
    <dgm:pt modelId="{D46703F1-E720-4144-BAC2-81BDCDBD1E4F}" type="pres">
      <dgm:prSet presAssocID="{365EECC1-35CE-49B5-AE98-59C8CAD31060}" presName="FourNodes_2" presStyleLbl="node1" presStyleIdx="1" presStyleCnt="4">
        <dgm:presLayoutVars>
          <dgm:bulletEnabled val="1"/>
        </dgm:presLayoutVars>
      </dgm:prSet>
      <dgm:spPr/>
    </dgm:pt>
    <dgm:pt modelId="{CDEA0E46-5FE0-466C-9CD8-B37D6FF48785}" type="pres">
      <dgm:prSet presAssocID="{365EECC1-35CE-49B5-AE98-59C8CAD31060}" presName="FourNodes_3" presStyleLbl="node1" presStyleIdx="2" presStyleCnt="4">
        <dgm:presLayoutVars>
          <dgm:bulletEnabled val="1"/>
        </dgm:presLayoutVars>
      </dgm:prSet>
      <dgm:spPr/>
    </dgm:pt>
    <dgm:pt modelId="{ABBB338B-2D8D-4D13-8A59-9CE32E7FABBB}" type="pres">
      <dgm:prSet presAssocID="{365EECC1-35CE-49B5-AE98-59C8CAD31060}" presName="FourNodes_4" presStyleLbl="node1" presStyleIdx="3" presStyleCnt="4">
        <dgm:presLayoutVars>
          <dgm:bulletEnabled val="1"/>
        </dgm:presLayoutVars>
      </dgm:prSet>
      <dgm:spPr/>
    </dgm:pt>
    <dgm:pt modelId="{46375287-AAA9-40E2-AFAF-FBAD058B055F}" type="pres">
      <dgm:prSet presAssocID="{365EECC1-35CE-49B5-AE98-59C8CAD31060}" presName="FourConn_1-2" presStyleLbl="fgAccFollowNode1" presStyleIdx="0" presStyleCnt="3">
        <dgm:presLayoutVars>
          <dgm:bulletEnabled val="1"/>
        </dgm:presLayoutVars>
      </dgm:prSet>
      <dgm:spPr/>
    </dgm:pt>
    <dgm:pt modelId="{12DD4267-FB86-424A-88F4-7993D1409688}" type="pres">
      <dgm:prSet presAssocID="{365EECC1-35CE-49B5-AE98-59C8CAD31060}" presName="FourConn_2-3" presStyleLbl="fgAccFollowNode1" presStyleIdx="1" presStyleCnt="3">
        <dgm:presLayoutVars>
          <dgm:bulletEnabled val="1"/>
        </dgm:presLayoutVars>
      </dgm:prSet>
      <dgm:spPr/>
    </dgm:pt>
    <dgm:pt modelId="{59A3890A-7023-4674-9BB9-C10B57F5A423}" type="pres">
      <dgm:prSet presAssocID="{365EECC1-35CE-49B5-AE98-59C8CAD31060}" presName="FourConn_3-4" presStyleLbl="fgAccFollowNode1" presStyleIdx="2" presStyleCnt="3">
        <dgm:presLayoutVars>
          <dgm:bulletEnabled val="1"/>
        </dgm:presLayoutVars>
      </dgm:prSet>
      <dgm:spPr/>
    </dgm:pt>
    <dgm:pt modelId="{ED79C0CA-D122-43B1-A1B5-17CE5A9304F4}" type="pres">
      <dgm:prSet presAssocID="{365EECC1-35CE-49B5-AE98-59C8CAD31060}" presName="FourNodes_1_text" presStyleLbl="node1" presStyleIdx="3" presStyleCnt="4">
        <dgm:presLayoutVars>
          <dgm:bulletEnabled val="1"/>
        </dgm:presLayoutVars>
      </dgm:prSet>
      <dgm:spPr/>
    </dgm:pt>
    <dgm:pt modelId="{F01AAFFD-B5D4-4032-8B9C-9A7A9508C135}" type="pres">
      <dgm:prSet presAssocID="{365EECC1-35CE-49B5-AE98-59C8CAD31060}" presName="FourNodes_2_text" presStyleLbl="node1" presStyleIdx="3" presStyleCnt="4">
        <dgm:presLayoutVars>
          <dgm:bulletEnabled val="1"/>
        </dgm:presLayoutVars>
      </dgm:prSet>
      <dgm:spPr/>
    </dgm:pt>
    <dgm:pt modelId="{39166232-449C-4D5C-9899-1782B6E9D573}" type="pres">
      <dgm:prSet presAssocID="{365EECC1-35CE-49B5-AE98-59C8CAD31060}" presName="FourNodes_3_text" presStyleLbl="node1" presStyleIdx="3" presStyleCnt="4">
        <dgm:presLayoutVars>
          <dgm:bulletEnabled val="1"/>
        </dgm:presLayoutVars>
      </dgm:prSet>
      <dgm:spPr/>
    </dgm:pt>
    <dgm:pt modelId="{2AEEFFAA-62C4-4395-8FA0-3E3E964B2318}" type="pres">
      <dgm:prSet presAssocID="{365EECC1-35CE-49B5-AE98-59C8CAD31060}" presName="FourNodes_4_text" presStyleLbl="node1" presStyleIdx="3" presStyleCnt="4">
        <dgm:presLayoutVars>
          <dgm:bulletEnabled val="1"/>
        </dgm:presLayoutVars>
      </dgm:prSet>
      <dgm:spPr/>
    </dgm:pt>
  </dgm:ptLst>
  <dgm:cxnLst>
    <dgm:cxn modelId="{A1165F24-1C9C-4D64-92FB-EB8C6F431708}" type="presOf" srcId="{AB0C0DED-1B38-4C63-B0B2-740AF30B6886}" destId="{F01AAFFD-B5D4-4032-8B9C-9A7A9508C135}" srcOrd="1" destOrd="0" presId="urn:microsoft.com/office/officeart/2005/8/layout/vProcess5"/>
    <dgm:cxn modelId="{98BB5329-C348-49D1-91AC-44AA6FA9B8B1}" type="presOf" srcId="{BA22EC55-636D-4E34-AECD-60ECFCA4925B}" destId="{ABBB338B-2D8D-4D13-8A59-9CE32E7FABBB}" srcOrd="0" destOrd="0" presId="urn:microsoft.com/office/officeart/2005/8/layout/vProcess5"/>
    <dgm:cxn modelId="{333BEE33-CEFA-4E9D-90F7-5C9A846E6EE6}" type="presOf" srcId="{BB80B5FB-1A87-44ED-BCD9-A7A26CFACD8B}" destId="{59A3890A-7023-4674-9BB9-C10B57F5A423}" srcOrd="0" destOrd="0" presId="urn:microsoft.com/office/officeart/2005/8/layout/vProcess5"/>
    <dgm:cxn modelId="{2B42DB69-31FF-493D-B223-D92175150376}" type="presOf" srcId="{A11F2B34-0914-4F51-AC20-C7894B10B14B}" destId="{39166232-449C-4D5C-9899-1782B6E9D573}" srcOrd="1" destOrd="0" presId="urn:microsoft.com/office/officeart/2005/8/layout/vProcess5"/>
    <dgm:cxn modelId="{BCE4B66B-58D8-4FD5-B637-F7CCBADF32C6}" srcId="{365EECC1-35CE-49B5-AE98-59C8CAD31060}" destId="{51075009-89C6-4A87-9F69-9FD6171E90AC}" srcOrd="0" destOrd="0" parTransId="{7B61426A-5FC7-4189-A117-CD84128A0D9A}" sibTransId="{C6207A73-A845-452A-97CB-0B5E1AF2DA74}"/>
    <dgm:cxn modelId="{FC8FD06D-AFEA-44F4-9429-0A5C73662397}" srcId="{365EECC1-35CE-49B5-AE98-59C8CAD31060}" destId="{A11F2B34-0914-4F51-AC20-C7894B10B14B}" srcOrd="2" destOrd="0" parTransId="{B723162C-BEFD-4DC1-826D-FBC488B33159}" sibTransId="{BB80B5FB-1A87-44ED-BCD9-A7A26CFACD8B}"/>
    <dgm:cxn modelId="{8FCAF650-ADE9-4D30-B28A-98A6194EEB9B}" type="presOf" srcId="{51075009-89C6-4A87-9F69-9FD6171E90AC}" destId="{B5DF5C6E-AC53-4E96-883E-1BFCC43A4CA0}" srcOrd="0" destOrd="0" presId="urn:microsoft.com/office/officeart/2005/8/layout/vProcess5"/>
    <dgm:cxn modelId="{3EC1437D-DCC2-4E20-A272-3176CA564EB9}" type="presOf" srcId="{BA22EC55-636D-4E34-AECD-60ECFCA4925B}" destId="{2AEEFFAA-62C4-4395-8FA0-3E3E964B2318}" srcOrd="1" destOrd="0" presId="urn:microsoft.com/office/officeart/2005/8/layout/vProcess5"/>
    <dgm:cxn modelId="{C213487E-4130-43F4-B967-561291F69F32}" srcId="{365EECC1-35CE-49B5-AE98-59C8CAD31060}" destId="{AB0C0DED-1B38-4C63-B0B2-740AF30B6886}" srcOrd="1" destOrd="0" parTransId="{7958D779-2E30-4191-8B9C-B5117B4BC228}" sibTransId="{101F4815-C42B-477C-AE7C-D1AF00B57AE6}"/>
    <dgm:cxn modelId="{50C52A90-C905-40F4-B532-C7D10524043E}" type="presOf" srcId="{C6207A73-A845-452A-97CB-0B5E1AF2DA74}" destId="{46375287-AAA9-40E2-AFAF-FBAD058B055F}" srcOrd="0" destOrd="0" presId="urn:microsoft.com/office/officeart/2005/8/layout/vProcess5"/>
    <dgm:cxn modelId="{FA350BAD-6A30-4F00-B4C7-9F48CE131CA8}" type="presOf" srcId="{101F4815-C42B-477C-AE7C-D1AF00B57AE6}" destId="{12DD4267-FB86-424A-88F4-7993D1409688}" srcOrd="0" destOrd="0" presId="urn:microsoft.com/office/officeart/2005/8/layout/vProcess5"/>
    <dgm:cxn modelId="{7A7813B9-8C2F-4341-A42A-24FF978E2A2E}" type="presOf" srcId="{365EECC1-35CE-49B5-AE98-59C8CAD31060}" destId="{EAD8E114-C49F-4344-8511-C990C1652125}" srcOrd="0" destOrd="0" presId="urn:microsoft.com/office/officeart/2005/8/layout/vProcess5"/>
    <dgm:cxn modelId="{293C16CE-D82A-446A-8251-13437038FBAC}" type="presOf" srcId="{AB0C0DED-1B38-4C63-B0B2-740AF30B6886}" destId="{D46703F1-E720-4144-BAC2-81BDCDBD1E4F}" srcOrd="0" destOrd="0" presId="urn:microsoft.com/office/officeart/2005/8/layout/vProcess5"/>
    <dgm:cxn modelId="{26C9A5CE-7EAF-4E41-A31E-6CD22FB950C0}" type="presOf" srcId="{51075009-89C6-4A87-9F69-9FD6171E90AC}" destId="{ED79C0CA-D122-43B1-A1B5-17CE5A9304F4}" srcOrd="1" destOrd="0" presId="urn:microsoft.com/office/officeart/2005/8/layout/vProcess5"/>
    <dgm:cxn modelId="{AF7E12DC-5FC4-44FC-B716-4B067B8BF9DA}" srcId="{365EECC1-35CE-49B5-AE98-59C8CAD31060}" destId="{BA22EC55-636D-4E34-AECD-60ECFCA4925B}" srcOrd="3" destOrd="0" parTransId="{2DAF2E15-03B2-4CDB-B294-22C2A6D346B0}" sibTransId="{100149C1-8D48-4760-983E-5C3BADC54EBC}"/>
    <dgm:cxn modelId="{052F5CDD-1DA7-4CC5-ACC9-300233404DA7}" type="presOf" srcId="{A11F2B34-0914-4F51-AC20-C7894B10B14B}" destId="{CDEA0E46-5FE0-466C-9CD8-B37D6FF48785}" srcOrd="0" destOrd="0" presId="urn:microsoft.com/office/officeart/2005/8/layout/vProcess5"/>
    <dgm:cxn modelId="{8B6581AD-3338-445B-9D1B-3609424A5A8F}" type="presParOf" srcId="{EAD8E114-C49F-4344-8511-C990C1652125}" destId="{52843BB7-3FB6-4E16-9F09-F9AB3937FEAF}" srcOrd="0" destOrd="0" presId="urn:microsoft.com/office/officeart/2005/8/layout/vProcess5"/>
    <dgm:cxn modelId="{FC909158-04C1-44EB-958E-E283FAE3CCEB}" type="presParOf" srcId="{EAD8E114-C49F-4344-8511-C990C1652125}" destId="{B5DF5C6E-AC53-4E96-883E-1BFCC43A4CA0}" srcOrd="1" destOrd="0" presId="urn:microsoft.com/office/officeart/2005/8/layout/vProcess5"/>
    <dgm:cxn modelId="{8176E913-FE86-461D-B0D3-90B31FD6DA4A}" type="presParOf" srcId="{EAD8E114-C49F-4344-8511-C990C1652125}" destId="{D46703F1-E720-4144-BAC2-81BDCDBD1E4F}" srcOrd="2" destOrd="0" presId="urn:microsoft.com/office/officeart/2005/8/layout/vProcess5"/>
    <dgm:cxn modelId="{15DD2186-CF8F-4D99-8A18-9B2E727E13AB}" type="presParOf" srcId="{EAD8E114-C49F-4344-8511-C990C1652125}" destId="{CDEA0E46-5FE0-466C-9CD8-B37D6FF48785}" srcOrd="3" destOrd="0" presId="urn:microsoft.com/office/officeart/2005/8/layout/vProcess5"/>
    <dgm:cxn modelId="{9C2CC96D-7AB0-476D-B4CA-5341AA891F12}" type="presParOf" srcId="{EAD8E114-C49F-4344-8511-C990C1652125}" destId="{ABBB338B-2D8D-4D13-8A59-9CE32E7FABBB}" srcOrd="4" destOrd="0" presId="urn:microsoft.com/office/officeart/2005/8/layout/vProcess5"/>
    <dgm:cxn modelId="{E6745F65-4CE4-416D-9F5F-6FA16133C805}" type="presParOf" srcId="{EAD8E114-C49F-4344-8511-C990C1652125}" destId="{46375287-AAA9-40E2-AFAF-FBAD058B055F}" srcOrd="5" destOrd="0" presId="urn:microsoft.com/office/officeart/2005/8/layout/vProcess5"/>
    <dgm:cxn modelId="{32BC52A9-D52F-4067-8D0C-B83FF4AA6B4D}" type="presParOf" srcId="{EAD8E114-C49F-4344-8511-C990C1652125}" destId="{12DD4267-FB86-424A-88F4-7993D1409688}" srcOrd="6" destOrd="0" presId="urn:microsoft.com/office/officeart/2005/8/layout/vProcess5"/>
    <dgm:cxn modelId="{50577042-BE40-4B1D-8AAA-D96D8D3A47AF}" type="presParOf" srcId="{EAD8E114-C49F-4344-8511-C990C1652125}" destId="{59A3890A-7023-4674-9BB9-C10B57F5A423}" srcOrd="7" destOrd="0" presId="urn:microsoft.com/office/officeart/2005/8/layout/vProcess5"/>
    <dgm:cxn modelId="{D6A5E12C-BD55-49BD-9411-03DB9B5F2E29}" type="presParOf" srcId="{EAD8E114-C49F-4344-8511-C990C1652125}" destId="{ED79C0CA-D122-43B1-A1B5-17CE5A9304F4}" srcOrd="8" destOrd="0" presId="urn:microsoft.com/office/officeart/2005/8/layout/vProcess5"/>
    <dgm:cxn modelId="{B071B401-8FE1-483E-A925-DE80C341576B}" type="presParOf" srcId="{EAD8E114-C49F-4344-8511-C990C1652125}" destId="{F01AAFFD-B5D4-4032-8B9C-9A7A9508C135}" srcOrd="9" destOrd="0" presId="urn:microsoft.com/office/officeart/2005/8/layout/vProcess5"/>
    <dgm:cxn modelId="{061D33A6-D77E-49F8-A474-1D61C63EF225}" type="presParOf" srcId="{EAD8E114-C49F-4344-8511-C990C1652125}" destId="{39166232-449C-4D5C-9899-1782B6E9D573}" srcOrd="10" destOrd="0" presId="urn:microsoft.com/office/officeart/2005/8/layout/vProcess5"/>
    <dgm:cxn modelId="{17E73CA4-50F4-44A0-BA1E-C1BAA2CDE563}" type="presParOf" srcId="{EAD8E114-C49F-4344-8511-C990C1652125}" destId="{2AEEFFAA-62C4-4395-8FA0-3E3E964B231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3302BC-FF15-4DE6-B8E0-D41B3FA9867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35839C0-3301-4C3D-AE98-955B2E4B4946}">
      <dgm:prSet/>
      <dgm:spPr/>
      <dgm:t>
        <a:bodyPr/>
        <a:lstStyle/>
        <a:p>
          <a:r>
            <a:rPr lang="en-US"/>
            <a:t>The implementation of KMS in both organizations starts with different objectives and preparation phases.</a:t>
          </a:r>
        </a:p>
      </dgm:t>
    </dgm:pt>
    <dgm:pt modelId="{51C8D556-E417-4E62-8E4F-3882A77B6EDA}" type="parTrans" cxnId="{805AF3B2-7FD8-4AF1-B90E-155903BCFB88}">
      <dgm:prSet/>
      <dgm:spPr/>
      <dgm:t>
        <a:bodyPr/>
        <a:lstStyle/>
        <a:p>
          <a:endParaRPr lang="en-US"/>
        </a:p>
      </dgm:t>
    </dgm:pt>
    <dgm:pt modelId="{F6ACEFD4-E69A-4BB3-9047-5979FD8B4854}" type="sibTrans" cxnId="{805AF3B2-7FD8-4AF1-B90E-155903BCFB88}">
      <dgm:prSet/>
      <dgm:spPr/>
      <dgm:t>
        <a:bodyPr/>
        <a:lstStyle/>
        <a:p>
          <a:endParaRPr lang="en-US"/>
        </a:p>
      </dgm:t>
    </dgm:pt>
    <dgm:pt modelId="{DC634144-4FAD-4F39-A358-A9875B9409A6}">
      <dgm:prSet/>
      <dgm:spPr/>
      <dgm:t>
        <a:bodyPr/>
        <a:lstStyle/>
        <a:p>
          <a:r>
            <a:rPr lang="en-US"/>
            <a:t>Amazon has different objectives in different operations activities</a:t>
          </a:r>
        </a:p>
      </dgm:t>
    </dgm:pt>
    <dgm:pt modelId="{4CB05A4F-8712-4FDE-92B4-70E48B35F3B2}" type="parTrans" cxnId="{7799D440-C925-463A-8A44-16D36E7D754F}">
      <dgm:prSet/>
      <dgm:spPr/>
      <dgm:t>
        <a:bodyPr/>
        <a:lstStyle/>
        <a:p>
          <a:endParaRPr lang="en-US"/>
        </a:p>
      </dgm:t>
    </dgm:pt>
    <dgm:pt modelId="{17E646E2-BD9C-4B12-B8B4-681B27194D80}" type="sibTrans" cxnId="{7799D440-C925-463A-8A44-16D36E7D754F}">
      <dgm:prSet/>
      <dgm:spPr/>
      <dgm:t>
        <a:bodyPr/>
        <a:lstStyle/>
        <a:p>
          <a:endParaRPr lang="en-US"/>
        </a:p>
      </dgm:t>
    </dgm:pt>
    <dgm:pt modelId="{4240BD63-B164-4955-AC98-A80200FB2D47}">
      <dgm:prSet/>
      <dgm:spPr/>
      <dgm:t>
        <a:bodyPr/>
        <a:lstStyle/>
        <a:p>
          <a:r>
            <a:rPr lang="en-US"/>
            <a:t>eBay focuses on transaction activities and the integration of PayPal inside the works</a:t>
          </a:r>
        </a:p>
      </dgm:t>
    </dgm:pt>
    <dgm:pt modelId="{4F8E98C8-2D55-4B3B-8A31-C168EE5CA2B9}" type="parTrans" cxnId="{FC782320-FB8B-45DF-91FA-6708BD66D1B1}">
      <dgm:prSet/>
      <dgm:spPr/>
      <dgm:t>
        <a:bodyPr/>
        <a:lstStyle/>
        <a:p>
          <a:endParaRPr lang="en-US"/>
        </a:p>
      </dgm:t>
    </dgm:pt>
    <dgm:pt modelId="{8BCD8A54-DEEB-4D27-A97F-9F45B574E784}" type="sibTrans" cxnId="{FC782320-FB8B-45DF-91FA-6708BD66D1B1}">
      <dgm:prSet/>
      <dgm:spPr/>
      <dgm:t>
        <a:bodyPr/>
        <a:lstStyle/>
        <a:p>
          <a:endParaRPr lang="en-US"/>
        </a:p>
      </dgm:t>
    </dgm:pt>
    <dgm:pt modelId="{71F1EB20-2218-4416-A196-BF0F1B9A47B5}">
      <dgm:prSet/>
      <dgm:spPr/>
      <dgm:t>
        <a:bodyPr/>
        <a:lstStyle/>
        <a:p>
          <a:r>
            <a:rPr lang="en-US"/>
            <a:t>Both companies follow an implementation roadmap to integrate the KMS with other services</a:t>
          </a:r>
        </a:p>
      </dgm:t>
    </dgm:pt>
    <dgm:pt modelId="{5D278B95-5D8D-4E7C-91FB-4F5EFAFCD845}" type="parTrans" cxnId="{6095466C-9630-4438-8B49-6821B6FC511C}">
      <dgm:prSet/>
      <dgm:spPr/>
      <dgm:t>
        <a:bodyPr/>
        <a:lstStyle/>
        <a:p>
          <a:endParaRPr lang="en-US"/>
        </a:p>
      </dgm:t>
    </dgm:pt>
    <dgm:pt modelId="{0E8A65C1-5C1D-4444-97A9-8F526DF19873}" type="sibTrans" cxnId="{6095466C-9630-4438-8B49-6821B6FC511C}">
      <dgm:prSet/>
      <dgm:spPr/>
      <dgm:t>
        <a:bodyPr/>
        <a:lstStyle/>
        <a:p>
          <a:endParaRPr lang="en-US"/>
        </a:p>
      </dgm:t>
    </dgm:pt>
    <dgm:pt modelId="{422DFDC8-8415-476E-9624-D7557A7203A9}">
      <dgm:prSet/>
      <dgm:spPr/>
      <dgm:t>
        <a:bodyPr/>
        <a:lstStyle/>
        <a:p>
          <a:r>
            <a:rPr lang="en-US"/>
            <a:t>Both companies have a powerful controlling mechanism in the KMS implementation program.</a:t>
          </a:r>
        </a:p>
      </dgm:t>
    </dgm:pt>
    <dgm:pt modelId="{6AAA617D-6F7D-4F7A-847F-EC65C5650884}" type="parTrans" cxnId="{BA14DCA9-DA26-4AF3-85B1-0500A6AE32E5}">
      <dgm:prSet/>
      <dgm:spPr/>
      <dgm:t>
        <a:bodyPr/>
        <a:lstStyle/>
        <a:p>
          <a:endParaRPr lang="en-US"/>
        </a:p>
      </dgm:t>
    </dgm:pt>
    <dgm:pt modelId="{142ED3E2-A780-497D-8F1C-DC0959A48362}" type="sibTrans" cxnId="{BA14DCA9-DA26-4AF3-85B1-0500A6AE32E5}">
      <dgm:prSet/>
      <dgm:spPr/>
      <dgm:t>
        <a:bodyPr/>
        <a:lstStyle/>
        <a:p>
          <a:endParaRPr lang="en-US"/>
        </a:p>
      </dgm:t>
    </dgm:pt>
    <dgm:pt modelId="{1A576A82-6564-4B74-AB87-C1917C966DC8}" type="pres">
      <dgm:prSet presAssocID="{553302BC-FF15-4DE6-B8E0-D41B3FA9867C}" presName="vert0" presStyleCnt="0">
        <dgm:presLayoutVars>
          <dgm:dir/>
          <dgm:animOne val="branch"/>
          <dgm:animLvl val="lvl"/>
        </dgm:presLayoutVars>
      </dgm:prSet>
      <dgm:spPr/>
    </dgm:pt>
    <dgm:pt modelId="{6DBC6799-738A-49DB-B8AB-20A61EEA37CF}" type="pres">
      <dgm:prSet presAssocID="{535839C0-3301-4C3D-AE98-955B2E4B4946}" presName="thickLine" presStyleLbl="alignNode1" presStyleIdx="0" presStyleCnt="5"/>
      <dgm:spPr/>
    </dgm:pt>
    <dgm:pt modelId="{F25DF65D-8C7D-48C7-AFC8-2C03313529F0}" type="pres">
      <dgm:prSet presAssocID="{535839C0-3301-4C3D-AE98-955B2E4B4946}" presName="horz1" presStyleCnt="0"/>
      <dgm:spPr/>
    </dgm:pt>
    <dgm:pt modelId="{42B8D2C4-378D-4030-8A4D-059D926C38B8}" type="pres">
      <dgm:prSet presAssocID="{535839C0-3301-4C3D-AE98-955B2E4B4946}" presName="tx1" presStyleLbl="revTx" presStyleIdx="0" presStyleCnt="5"/>
      <dgm:spPr/>
    </dgm:pt>
    <dgm:pt modelId="{57457550-87FF-4205-B09D-9335A859074C}" type="pres">
      <dgm:prSet presAssocID="{535839C0-3301-4C3D-AE98-955B2E4B4946}" presName="vert1" presStyleCnt="0"/>
      <dgm:spPr/>
    </dgm:pt>
    <dgm:pt modelId="{414631F4-85FC-404A-8A36-07D9E2B9D9CA}" type="pres">
      <dgm:prSet presAssocID="{DC634144-4FAD-4F39-A358-A9875B9409A6}" presName="thickLine" presStyleLbl="alignNode1" presStyleIdx="1" presStyleCnt="5"/>
      <dgm:spPr/>
    </dgm:pt>
    <dgm:pt modelId="{45ADE5DF-A79B-465F-88EA-0693C3301CB8}" type="pres">
      <dgm:prSet presAssocID="{DC634144-4FAD-4F39-A358-A9875B9409A6}" presName="horz1" presStyleCnt="0"/>
      <dgm:spPr/>
    </dgm:pt>
    <dgm:pt modelId="{C725FA07-6487-4C13-87C6-EB837327F3A3}" type="pres">
      <dgm:prSet presAssocID="{DC634144-4FAD-4F39-A358-A9875B9409A6}" presName="tx1" presStyleLbl="revTx" presStyleIdx="1" presStyleCnt="5"/>
      <dgm:spPr/>
    </dgm:pt>
    <dgm:pt modelId="{819706EE-0E7C-47D8-B3C0-EC8076D365E8}" type="pres">
      <dgm:prSet presAssocID="{DC634144-4FAD-4F39-A358-A9875B9409A6}" presName="vert1" presStyleCnt="0"/>
      <dgm:spPr/>
    </dgm:pt>
    <dgm:pt modelId="{9645CBCA-D82A-45B6-A49F-1A26711EAFE9}" type="pres">
      <dgm:prSet presAssocID="{4240BD63-B164-4955-AC98-A80200FB2D47}" presName="thickLine" presStyleLbl="alignNode1" presStyleIdx="2" presStyleCnt="5"/>
      <dgm:spPr/>
    </dgm:pt>
    <dgm:pt modelId="{ADDFFE82-03D2-455E-93F2-7F3322CFDCBE}" type="pres">
      <dgm:prSet presAssocID="{4240BD63-B164-4955-AC98-A80200FB2D47}" presName="horz1" presStyleCnt="0"/>
      <dgm:spPr/>
    </dgm:pt>
    <dgm:pt modelId="{E7679BD7-7BE1-4757-ADE1-310E395B6511}" type="pres">
      <dgm:prSet presAssocID="{4240BD63-B164-4955-AC98-A80200FB2D47}" presName="tx1" presStyleLbl="revTx" presStyleIdx="2" presStyleCnt="5"/>
      <dgm:spPr/>
    </dgm:pt>
    <dgm:pt modelId="{92DD19C3-D26D-4745-AA30-EC21107F55AC}" type="pres">
      <dgm:prSet presAssocID="{4240BD63-B164-4955-AC98-A80200FB2D47}" presName="vert1" presStyleCnt="0"/>
      <dgm:spPr/>
    </dgm:pt>
    <dgm:pt modelId="{C619753D-8BDC-48B9-A12A-5762B960F17D}" type="pres">
      <dgm:prSet presAssocID="{71F1EB20-2218-4416-A196-BF0F1B9A47B5}" presName="thickLine" presStyleLbl="alignNode1" presStyleIdx="3" presStyleCnt="5"/>
      <dgm:spPr/>
    </dgm:pt>
    <dgm:pt modelId="{4E4DD87A-668F-4F73-B75D-999CE2DF0BAD}" type="pres">
      <dgm:prSet presAssocID="{71F1EB20-2218-4416-A196-BF0F1B9A47B5}" presName="horz1" presStyleCnt="0"/>
      <dgm:spPr/>
    </dgm:pt>
    <dgm:pt modelId="{922ABEE5-8D07-4DA6-8567-025287A85F51}" type="pres">
      <dgm:prSet presAssocID="{71F1EB20-2218-4416-A196-BF0F1B9A47B5}" presName="tx1" presStyleLbl="revTx" presStyleIdx="3" presStyleCnt="5"/>
      <dgm:spPr/>
    </dgm:pt>
    <dgm:pt modelId="{D30F1958-3640-4417-82DD-D0CDA519DBE0}" type="pres">
      <dgm:prSet presAssocID="{71F1EB20-2218-4416-A196-BF0F1B9A47B5}" presName="vert1" presStyleCnt="0"/>
      <dgm:spPr/>
    </dgm:pt>
    <dgm:pt modelId="{79BC8911-A0A9-48C9-A779-6D57883D27A9}" type="pres">
      <dgm:prSet presAssocID="{422DFDC8-8415-476E-9624-D7557A7203A9}" presName="thickLine" presStyleLbl="alignNode1" presStyleIdx="4" presStyleCnt="5"/>
      <dgm:spPr/>
    </dgm:pt>
    <dgm:pt modelId="{2C57D901-76FF-4794-A1FB-7B63BCF4A234}" type="pres">
      <dgm:prSet presAssocID="{422DFDC8-8415-476E-9624-D7557A7203A9}" presName="horz1" presStyleCnt="0"/>
      <dgm:spPr/>
    </dgm:pt>
    <dgm:pt modelId="{240DC463-19F1-4269-BB90-A58F0A43551A}" type="pres">
      <dgm:prSet presAssocID="{422DFDC8-8415-476E-9624-D7557A7203A9}" presName="tx1" presStyleLbl="revTx" presStyleIdx="4" presStyleCnt="5"/>
      <dgm:spPr/>
    </dgm:pt>
    <dgm:pt modelId="{E4B11064-D017-473E-951B-DEBD1E634ED0}" type="pres">
      <dgm:prSet presAssocID="{422DFDC8-8415-476E-9624-D7557A7203A9}" presName="vert1" presStyleCnt="0"/>
      <dgm:spPr/>
    </dgm:pt>
  </dgm:ptLst>
  <dgm:cxnLst>
    <dgm:cxn modelId="{06DB8B1C-419F-469E-A5A4-971531C6F350}" type="presOf" srcId="{DC634144-4FAD-4F39-A358-A9875B9409A6}" destId="{C725FA07-6487-4C13-87C6-EB837327F3A3}" srcOrd="0" destOrd="0" presId="urn:microsoft.com/office/officeart/2008/layout/LinedList"/>
    <dgm:cxn modelId="{FC782320-FB8B-45DF-91FA-6708BD66D1B1}" srcId="{553302BC-FF15-4DE6-B8E0-D41B3FA9867C}" destId="{4240BD63-B164-4955-AC98-A80200FB2D47}" srcOrd="2" destOrd="0" parTransId="{4F8E98C8-2D55-4B3B-8A31-C168EE5CA2B9}" sibTransId="{8BCD8A54-DEEB-4D27-A97F-9F45B574E784}"/>
    <dgm:cxn modelId="{7799D440-C925-463A-8A44-16D36E7D754F}" srcId="{553302BC-FF15-4DE6-B8E0-D41B3FA9867C}" destId="{DC634144-4FAD-4F39-A358-A9875B9409A6}" srcOrd="1" destOrd="0" parTransId="{4CB05A4F-8712-4FDE-92B4-70E48B35F3B2}" sibTransId="{17E646E2-BD9C-4B12-B8B4-681B27194D80}"/>
    <dgm:cxn modelId="{6095466C-9630-4438-8B49-6821B6FC511C}" srcId="{553302BC-FF15-4DE6-B8E0-D41B3FA9867C}" destId="{71F1EB20-2218-4416-A196-BF0F1B9A47B5}" srcOrd="3" destOrd="0" parTransId="{5D278B95-5D8D-4E7C-91FB-4F5EFAFCD845}" sibTransId="{0E8A65C1-5C1D-4444-97A9-8F526DF19873}"/>
    <dgm:cxn modelId="{B1C4C0A9-1BEF-4FC2-AAE0-77740217492F}" type="presOf" srcId="{535839C0-3301-4C3D-AE98-955B2E4B4946}" destId="{42B8D2C4-378D-4030-8A4D-059D926C38B8}" srcOrd="0" destOrd="0" presId="urn:microsoft.com/office/officeart/2008/layout/LinedList"/>
    <dgm:cxn modelId="{BA14DCA9-DA26-4AF3-85B1-0500A6AE32E5}" srcId="{553302BC-FF15-4DE6-B8E0-D41B3FA9867C}" destId="{422DFDC8-8415-476E-9624-D7557A7203A9}" srcOrd="4" destOrd="0" parTransId="{6AAA617D-6F7D-4F7A-847F-EC65C5650884}" sibTransId="{142ED3E2-A780-497D-8F1C-DC0959A48362}"/>
    <dgm:cxn modelId="{805AF3B2-7FD8-4AF1-B90E-155903BCFB88}" srcId="{553302BC-FF15-4DE6-B8E0-D41B3FA9867C}" destId="{535839C0-3301-4C3D-AE98-955B2E4B4946}" srcOrd="0" destOrd="0" parTransId="{51C8D556-E417-4E62-8E4F-3882A77B6EDA}" sibTransId="{F6ACEFD4-E69A-4BB3-9047-5979FD8B4854}"/>
    <dgm:cxn modelId="{053C5EB5-06E5-4035-B8FA-4DDFD0595B12}" type="presOf" srcId="{422DFDC8-8415-476E-9624-D7557A7203A9}" destId="{240DC463-19F1-4269-BB90-A58F0A43551A}" srcOrd="0" destOrd="0" presId="urn:microsoft.com/office/officeart/2008/layout/LinedList"/>
    <dgm:cxn modelId="{27FAD6C5-EDBF-4EC9-B034-06F8F7BE5E88}" type="presOf" srcId="{4240BD63-B164-4955-AC98-A80200FB2D47}" destId="{E7679BD7-7BE1-4757-ADE1-310E395B6511}" srcOrd="0" destOrd="0" presId="urn:microsoft.com/office/officeart/2008/layout/LinedList"/>
    <dgm:cxn modelId="{75767AE9-6110-4FCD-8C6B-1745E969FAF8}" type="presOf" srcId="{553302BC-FF15-4DE6-B8E0-D41B3FA9867C}" destId="{1A576A82-6564-4B74-AB87-C1917C966DC8}" srcOrd="0" destOrd="0" presId="urn:microsoft.com/office/officeart/2008/layout/LinedList"/>
    <dgm:cxn modelId="{977964F9-E498-4CE0-AEA5-85404FEBCF02}" type="presOf" srcId="{71F1EB20-2218-4416-A196-BF0F1B9A47B5}" destId="{922ABEE5-8D07-4DA6-8567-025287A85F51}" srcOrd="0" destOrd="0" presId="urn:microsoft.com/office/officeart/2008/layout/LinedList"/>
    <dgm:cxn modelId="{E1E2ACA3-A8FE-4137-9C2E-D099F7872BE3}" type="presParOf" srcId="{1A576A82-6564-4B74-AB87-C1917C966DC8}" destId="{6DBC6799-738A-49DB-B8AB-20A61EEA37CF}" srcOrd="0" destOrd="0" presId="urn:microsoft.com/office/officeart/2008/layout/LinedList"/>
    <dgm:cxn modelId="{6D064900-7BA9-42BD-AA0F-D947857AFBD2}" type="presParOf" srcId="{1A576A82-6564-4B74-AB87-C1917C966DC8}" destId="{F25DF65D-8C7D-48C7-AFC8-2C03313529F0}" srcOrd="1" destOrd="0" presId="urn:microsoft.com/office/officeart/2008/layout/LinedList"/>
    <dgm:cxn modelId="{7637284E-E433-4583-92C0-657E0E757F9A}" type="presParOf" srcId="{F25DF65D-8C7D-48C7-AFC8-2C03313529F0}" destId="{42B8D2C4-378D-4030-8A4D-059D926C38B8}" srcOrd="0" destOrd="0" presId="urn:microsoft.com/office/officeart/2008/layout/LinedList"/>
    <dgm:cxn modelId="{72D941C6-C30B-4520-9A70-55178BCBF33B}" type="presParOf" srcId="{F25DF65D-8C7D-48C7-AFC8-2C03313529F0}" destId="{57457550-87FF-4205-B09D-9335A859074C}" srcOrd="1" destOrd="0" presId="urn:microsoft.com/office/officeart/2008/layout/LinedList"/>
    <dgm:cxn modelId="{5F15EC14-5F89-4402-9775-D9187B7C5630}" type="presParOf" srcId="{1A576A82-6564-4B74-AB87-C1917C966DC8}" destId="{414631F4-85FC-404A-8A36-07D9E2B9D9CA}" srcOrd="2" destOrd="0" presId="urn:microsoft.com/office/officeart/2008/layout/LinedList"/>
    <dgm:cxn modelId="{E9FF806A-3386-42CA-AB23-4D5376F96CED}" type="presParOf" srcId="{1A576A82-6564-4B74-AB87-C1917C966DC8}" destId="{45ADE5DF-A79B-465F-88EA-0693C3301CB8}" srcOrd="3" destOrd="0" presId="urn:microsoft.com/office/officeart/2008/layout/LinedList"/>
    <dgm:cxn modelId="{27AA7A0C-4DA8-49C3-8F89-198FE91B3954}" type="presParOf" srcId="{45ADE5DF-A79B-465F-88EA-0693C3301CB8}" destId="{C725FA07-6487-4C13-87C6-EB837327F3A3}" srcOrd="0" destOrd="0" presId="urn:microsoft.com/office/officeart/2008/layout/LinedList"/>
    <dgm:cxn modelId="{A5FE40DE-4044-4D60-85B8-A881235AB975}" type="presParOf" srcId="{45ADE5DF-A79B-465F-88EA-0693C3301CB8}" destId="{819706EE-0E7C-47D8-B3C0-EC8076D365E8}" srcOrd="1" destOrd="0" presId="urn:microsoft.com/office/officeart/2008/layout/LinedList"/>
    <dgm:cxn modelId="{507ED792-54AD-4403-A216-B548EE2A4232}" type="presParOf" srcId="{1A576A82-6564-4B74-AB87-C1917C966DC8}" destId="{9645CBCA-D82A-45B6-A49F-1A26711EAFE9}" srcOrd="4" destOrd="0" presId="urn:microsoft.com/office/officeart/2008/layout/LinedList"/>
    <dgm:cxn modelId="{EA74D94F-ED73-455F-ABE3-9EB50D61FC6D}" type="presParOf" srcId="{1A576A82-6564-4B74-AB87-C1917C966DC8}" destId="{ADDFFE82-03D2-455E-93F2-7F3322CFDCBE}" srcOrd="5" destOrd="0" presId="urn:microsoft.com/office/officeart/2008/layout/LinedList"/>
    <dgm:cxn modelId="{70751A57-BEF0-42C8-A059-1019B23A4AD5}" type="presParOf" srcId="{ADDFFE82-03D2-455E-93F2-7F3322CFDCBE}" destId="{E7679BD7-7BE1-4757-ADE1-310E395B6511}" srcOrd="0" destOrd="0" presId="urn:microsoft.com/office/officeart/2008/layout/LinedList"/>
    <dgm:cxn modelId="{641CE13E-3D22-4AA3-8F5D-0000C7674192}" type="presParOf" srcId="{ADDFFE82-03D2-455E-93F2-7F3322CFDCBE}" destId="{92DD19C3-D26D-4745-AA30-EC21107F55AC}" srcOrd="1" destOrd="0" presId="urn:microsoft.com/office/officeart/2008/layout/LinedList"/>
    <dgm:cxn modelId="{1E21CF48-C6F6-4912-A360-EA0E62EB093F}" type="presParOf" srcId="{1A576A82-6564-4B74-AB87-C1917C966DC8}" destId="{C619753D-8BDC-48B9-A12A-5762B960F17D}" srcOrd="6" destOrd="0" presId="urn:microsoft.com/office/officeart/2008/layout/LinedList"/>
    <dgm:cxn modelId="{8294D6DE-9CBA-41D9-85E9-9958F926812B}" type="presParOf" srcId="{1A576A82-6564-4B74-AB87-C1917C966DC8}" destId="{4E4DD87A-668F-4F73-B75D-999CE2DF0BAD}" srcOrd="7" destOrd="0" presId="urn:microsoft.com/office/officeart/2008/layout/LinedList"/>
    <dgm:cxn modelId="{FF4857AB-AF1F-4D5C-865C-DF72D510E434}" type="presParOf" srcId="{4E4DD87A-668F-4F73-B75D-999CE2DF0BAD}" destId="{922ABEE5-8D07-4DA6-8567-025287A85F51}" srcOrd="0" destOrd="0" presId="urn:microsoft.com/office/officeart/2008/layout/LinedList"/>
    <dgm:cxn modelId="{6CBB6570-18C2-43A4-82F4-BD623E064888}" type="presParOf" srcId="{4E4DD87A-668F-4F73-B75D-999CE2DF0BAD}" destId="{D30F1958-3640-4417-82DD-D0CDA519DBE0}" srcOrd="1" destOrd="0" presId="urn:microsoft.com/office/officeart/2008/layout/LinedList"/>
    <dgm:cxn modelId="{84C799AD-190A-4EA3-AD86-0F08B0E4A3A5}" type="presParOf" srcId="{1A576A82-6564-4B74-AB87-C1917C966DC8}" destId="{79BC8911-A0A9-48C9-A779-6D57883D27A9}" srcOrd="8" destOrd="0" presId="urn:microsoft.com/office/officeart/2008/layout/LinedList"/>
    <dgm:cxn modelId="{E2B0C499-E6E5-48A5-A98A-0343F8827232}" type="presParOf" srcId="{1A576A82-6564-4B74-AB87-C1917C966DC8}" destId="{2C57D901-76FF-4794-A1FB-7B63BCF4A234}" srcOrd="9" destOrd="0" presId="urn:microsoft.com/office/officeart/2008/layout/LinedList"/>
    <dgm:cxn modelId="{9258F0B7-9CBF-442C-9FC0-8CF70E636A75}" type="presParOf" srcId="{2C57D901-76FF-4794-A1FB-7B63BCF4A234}" destId="{240DC463-19F1-4269-BB90-A58F0A43551A}" srcOrd="0" destOrd="0" presId="urn:microsoft.com/office/officeart/2008/layout/LinedList"/>
    <dgm:cxn modelId="{3E3B3C3F-0121-4636-B543-043FED370692}" type="presParOf" srcId="{2C57D901-76FF-4794-A1FB-7B63BCF4A234}" destId="{E4B11064-D017-473E-951B-DEBD1E634E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76E2E9-5B28-4327-A880-B19A5CAE7DD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F08603B-0DDB-490B-A1F9-7EC523148A94}">
      <dgm:prSet/>
      <dgm:spPr/>
      <dgm:t>
        <a:bodyPr/>
        <a:lstStyle/>
        <a:p>
          <a:r>
            <a:rPr lang="en-US"/>
            <a:t>Amazon has been doing extensive research utilizing data mining and knowledge graphs</a:t>
          </a:r>
        </a:p>
      </dgm:t>
    </dgm:pt>
    <dgm:pt modelId="{C53991CE-11BC-4D29-BD22-0D66588FBA11}" type="parTrans" cxnId="{F3E7950F-BE23-444E-9C90-328EA4C8BE55}">
      <dgm:prSet/>
      <dgm:spPr/>
      <dgm:t>
        <a:bodyPr/>
        <a:lstStyle/>
        <a:p>
          <a:endParaRPr lang="en-US"/>
        </a:p>
      </dgm:t>
    </dgm:pt>
    <dgm:pt modelId="{986C8F52-11E6-4848-B531-5E7EEFACDC8F}" type="sibTrans" cxnId="{F3E7950F-BE23-444E-9C90-328EA4C8BE55}">
      <dgm:prSet/>
      <dgm:spPr/>
      <dgm:t>
        <a:bodyPr/>
        <a:lstStyle/>
        <a:p>
          <a:endParaRPr lang="en-US"/>
        </a:p>
      </dgm:t>
    </dgm:pt>
    <dgm:pt modelId="{CFCE0816-3D3F-4F14-9352-3F89D8C2D719}">
      <dgm:prSet/>
      <dgm:spPr/>
      <dgm:t>
        <a:bodyPr/>
        <a:lstStyle/>
        <a:p>
          <a:r>
            <a:rPr lang="en-US"/>
            <a:t>Instead, eBay is concentrating on keeping the systems running and sharing PayPal information for future uses.</a:t>
          </a:r>
        </a:p>
      </dgm:t>
    </dgm:pt>
    <dgm:pt modelId="{7190094B-3F47-48D9-8ECB-81B9B15882B3}" type="parTrans" cxnId="{F42A2205-7464-44C7-B7A6-47E38EA9820F}">
      <dgm:prSet/>
      <dgm:spPr/>
      <dgm:t>
        <a:bodyPr/>
        <a:lstStyle/>
        <a:p>
          <a:endParaRPr lang="en-US"/>
        </a:p>
      </dgm:t>
    </dgm:pt>
    <dgm:pt modelId="{45A79299-418F-45EB-A411-4EE787CE172F}" type="sibTrans" cxnId="{F42A2205-7464-44C7-B7A6-47E38EA9820F}">
      <dgm:prSet/>
      <dgm:spPr/>
      <dgm:t>
        <a:bodyPr/>
        <a:lstStyle/>
        <a:p>
          <a:endParaRPr lang="en-US"/>
        </a:p>
      </dgm:t>
    </dgm:pt>
    <dgm:pt modelId="{0D3325C9-A4DA-4FD0-9043-A405DAEA76F2}" type="pres">
      <dgm:prSet presAssocID="{9176E2E9-5B28-4327-A880-B19A5CAE7DD9}" presName="hierChild1" presStyleCnt="0">
        <dgm:presLayoutVars>
          <dgm:chPref val="1"/>
          <dgm:dir/>
          <dgm:animOne val="branch"/>
          <dgm:animLvl val="lvl"/>
          <dgm:resizeHandles/>
        </dgm:presLayoutVars>
      </dgm:prSet>
      <dgm:spPr/>
    </dgm:pt>
    <dgm:pt modelId="{69BD1DDF-68F1-413B-B46C-CD73548BEDF8}" type="pres">
      <dgm:prSet presAssocID="{AF08603B-0DDB-490B-A1F9-7EC523148A94}" presName="hierRoot1" presStyleCnt="0"/>
      <dgm:spPr/>
    </dgm:pt>
    <dgm:pt modelId="{D28EB70E-4927-4D8F-919A-F94DBCD49631}" type="pres">
      <dgm:prSet presAssocID="{AF08603B-0DDB-490B-A1F9-7EC523148A94}" presName="composite" presStyleCnt="0"/>
      <dgm:spPr/>
    </dgm:pt>
    <dgm:pt modelId="{186402DE-D01B-4C09-8F76-FDB49CDCA341}" type="pres">
      <dgm:prSet presAssocID="{AF08603B-0DDB-490B-A1F9-7EC523148A94}" presName="background" presStyleLbl="node0" presStyleIdx="0" presStyleCnt="2"/>
      <dgm:spPr/>
    </dgm:pt>
    <dgm:pt modelId="{35804E06-BA98-4FBF-A786-99F1DD7164F3}" type="pres">
      <dgm:prSet presAssocID="{AF08603B-0DDB-490B-A1F9-7EC523148A94}" presName="text" presStyleLbl="fgAcc0" presStyleIdx="0" presStyleCnt="2">
        <dgm:presLayoutVars>
          <dgm:chPref val="3"/>
        </dgm:presLayoutVars>
      </dgm:prSet>
      <dgm:spPr/>
    </dgm:pt>
    <dgm:pt modelId="{36E54890-B606-4A11-BCC6-19AA764F6841}" type="pres">
      <dgm:prSet presAssocID="{AF08603B-0DDB-490B-A1F9-7EC523148A94}" presName="hierChild2" presStyleCnt="0"/>
      <dgm:spPr/>
    </dgm:pt>
    <dgm:pt modelId="{606F2F4F-8F3C-480A-A03D-ADB9D71B7B0D}" type="pres">
      <dgm:prSet presAssocID="{CFCE0816-3D3F-4F14-9352-3F89D8C2D719}" presName="hierRoot1" presStyleCnt="0"/>
      <dgm:spPr/>
    </dgm:pt>
    <dgm:pt modelId="{1BBC2D20-EDEB-4C3B-A24E-C99A964C5935}" type="pres">
      <dgm:prSet presAssocID="{CFCE0816-3D3F-4F14-9352-3F89D8C2D719}" presName="composite" presStyleCnt="0"/>
      <dgm:spPr/>
    </dgm:pt>
    <dgm:pt modelId="{92F0FE1A-12B8-4C33-AC96-1BD0EB5B4960}" type="pres">
      <dgm:prSet presAssocID="{CFCE0816-3D3F-4F14-9352-3F89D8C2D719}" presName="background" presStyleLbl="node0" presStyleIdx="1" presStyleCnt="2"/>
      <dgm:spPr/>
    </dgm:pt>
    <dgm:pt modelId="{DDD59A4A-A99D-4031-8083-6347C9B077D6}" type="pres">
      <dgm:prSet presAssocID="{CFCE0816-3D3F-4F14-9352-3F89D8C2D719}" presName="text" presStyleLbl="fgAcc0" presStyleIdx="1" presStyleCnt="2">
        <dgm:presLayoutVars>
          <dgm:chPref val="3"/>
        </dgm:presLayoutVars>
      </dgm:prSet>
      <dgm:spPr/>
    </dgm:pt>
    <dgm:pt modelId="{8944A429-37A6-4A5C-9750-31C445182C0F}" type="pres">
      <dgm:prSet presAssocID="{CFCE0816-3D3F-4F14-9352-3F89D8C2D719}" presName="hierChild2" presStyleCnt="0"/>
      <dgm:spPr/>
    </dgm:pt>
  </dgm:ptLst>
  <dgm:cxnLst>
    <dgm:cxn modelId="{F42A2205-7464-44C7-B7A6-47E38EA9820F}" srcId="{9176E2E9-5B28-4327-A880-B19A5CAE7DD9}" destId="{CFCE0816-3D3F-4F14-9352-3F89D8C2D719}" srcOrd="1" destOrd="0" parTransId="{7190094B-3F47-48D9-8ECB-81B9B15882B3}" sibTransId="{45A79299-418F-45EB-A411-4EE787CE172F}"/>
    <dgm:cxn modelId="{F3E7950F-BE23-444E-9C90-328EA4C8BE55}" srcId="{9176E2E9-5B28-4327-A880-B19A5CAE7DD9}" destId="{AF08603B-0DDB-490B-A1F9-7EC523148A94}" srcOrd="0" destOrd="0" parTransId="{C53991CE-11BC-4D29-BD22-0D66588FBA11}" sibTransId="{986C8F52-11E6-4848-B531-5E7EEFACDC8F}"/>
    <dgm:cxn modelId="{A0647B82-F71A-4BDE-9BEF-4A307621CDD8}" type="presOf" srcId="{CFCE0816-3D3F-4F14-9352-3F89D8C2D719}" destId="{DDD59A4A-A99D-4031-8083-6347C9B077D6}" srcOrd="0" destOrd="0" presId="urn:microsoft.com/office/officeart/2005/8/layout/hierarchy1"/>
    <dgm:cxn modelId="{37B929A5-E87F-4923-8ECB-B64874298A61}" type="presOf" srcId="{9176E2E9-5B28-4327-A880-B19A5CAE7DD9}" destId="{0D3325C9-A4DA-4FD0-9043-A405DAEA76F2}" srcOrd="0" destOrd="0" presId="urn:microsoft.com/office/officeart/2005/8/layout/hierarchy1"/>
    <dgm:cxn modelId="{6D37EEEC-7C2D-49B8-A330-BD7C0ABC02B6}" type="presOf" srcId="{AF08603B-0DDB-490B-A1F9-7EC523148A94}" destId="{35804E06-BA98-4FBF-A786-99F1DD7164F3}" srcOrd="0" destOrd="0" presId="urn:microsoft.com/office/officeart/2005/8/layout/hierarchy1"/>
    <dgm:cxn modelId="{3C524045-DEA4-4521-BE3B-41EBC66C03AD}" type="presParOf" srcId="{0D3325C9-A4DA-4FD0-9043-A405DAEA76F2}" destId="{69BD1DDF-68F1-413B-B46C-CD73548BEDF8}" srcOrd="0" destOrd="0" presId="urn:microsoft.com/office/officeart/2005/8/layout/hierarchy1"/>
    <dgm:cxn modelId="{9238B8E9-2B5C-42FF-8578-EEFC99A50F4C}" type="presParOf" srcId="{69BD1DDF-68F1-413B-B46C-CD73548BEDF8}" destId="{D28EB70E-4927-4D8F-919A-F94DBCD49631}" srcOrd="0" destOrd="0" presId="urn:microsoft.com/office/officeart/2005/8/layout/hierarchy1"/>
    <dgm:cxn modelId="{BF33D895-BDEB-4ACB-B3AE-55A3FC2D56A4}" type="presParOf" srcId="{D28EB70E-4927-4D8F-919A-F94DBCD49631}" destId="{186402DE-D01B-4C09-8F76-FDB49CDCA341}" srcOrd="0" destOrd="0" presId="urn:microsoft.com/office/officeart/2005/8/layout/hierarchy1"/>
    <dgm:cxn modelId="{B8486C2D-8437-4DAF-98D7-32EF7885BBAD}" type="presParOf" srcId="{D28EB70E-4927-4D8F-919A-F94DBCD49631}" destId="{35804E06-BA98-4FBF-A786-99F1DD7164F3}" srcOrd="1" destOrd="0" presId="urn:microsoft.com/office/officeart/2005/8/layout/hierarchy1"/>
    <dgm:cxn modelId="{4A45EC30-C3DF-4A4B-AEBE-139FBFE815E1}" type="presParOf" srcId="{69BD1DDF-68F1-413B-B46C-CD73548BEDF8}" destId="{36E54890-B606-4A11-BCC6-19AA764F6841}" srcOrd="1" destOrd="0" presId="urn:microsoft.com/office/officeart/2005/8/layout/hierarchy1"/>
    <dgm:cxn modelId="{7AB7CFA7-274C-4E03-90F9-1C7790A28B82}" type="presParOf" srcId="{0D3325C9-A4DA-4FD0-9043-A405DAEA76F2}" destId="{606F2F4F-8F3C-480A-A03D-ADB9D71B7B0D}" srcOrd="1" destOrd="0" presId="urn:microsoft.com/office/officeart/2005/8/layout/hierarchy1"/>
    <dgm:cxn modelId="{4DB416FC-E131-45D6-831D-92511ECAFB9E}" type="presParOf" srcId="{606F2F4F-8F3C-480A-A03D-ADB9D71B7B0D}" destId="{1BBC2D20-EDEB-4C3B-A24E-C99A964C5935}" srcOrd="0" destOrd="0" presId="urn:microsoft.com/office/officeart/2005/8/layout/hierarchy1"/>
    <dgm:cxn modelId="{06755525-C6A1-43F4-AB54-4048C796C585}" type="presParOf" srcId="{1BBC2D20-EDEB-4C3B-A24E-C99A964C5935}" destId="{92F0FE1A-12B8-4C33-AC96-1BD0EB5B4960}" srcOrd="0" destOrd="0" presId="urn:microsoft.com/office/officeart/2005/8/layout/hierarchy1"/>
    <dgm:cxn modelId="{A63B4586-3CE1-4B10-B987-6580867446A5}" type="presParOf" srcId="{1BBC2D20-EDEB-4C3B-A24E-C99A964C5935}" destId="{DDD59A4A-A99D-4031-8083-6347C9B077D6}" srcOrd="1" destOrd="0" presId="urn:microsoft.com/office/officeart/2005/8/layout/hierarchy1"/>
    <dgm:cxn modelId="{76CD222D-F03F-48F0-A5BC-9BE25048802E}" type="presParOf" srcId="{606F2F4F-8F3C-480A-A03D-ADB9D71B7B0D}" destId="{8944A429-37A6-4A5C-9750-31C445182C0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24E86C-EF99-4AA5-8679-D532F97CDCF6}" type="doc">
      <dgm:prSet loTypeId="urn:microsoft.com/office/officeart/2005/8/layout/process4" loCatId="process" qsTypeId="urn:microsoft.com/office/officeart/2005/8/quickstyle/simple1" qsCatId="simple" csTypeId="urn:microsoft.com/office/officeart/2005/8/colors/accent0_3" csCatId="mainScheme"/>
      <dgm:spPr/>
      <dgm:t>
        <a:bodyPr/>
        <a:lstStyle/>
        <a:p>
          <a:endParaRPr lang="en-US"/>
        </a:p>
      </dgm:t>
    </dgm:pt>
    <dgm:pt modelId="{22F2AF73-A463-4D2F-969E-333B0DF45A59}">
      <dgm:prSet/>
      <dgm:spPr/>
      <dgm:t>
        <a:bodyPr/>
        <a:lstStyle/>
        <a:p>
          <a:r>
            <a:rPr lang="en-US"/>
            <a:t>Entering new markets, such as cloud computing and virtual reality, is a risky strategic move.</a:t>
          </a:r>
        </a:p>
      </dgm:t>
    </dgm:pt>
    <dgm:pt modelId="{F27E569E-F667-430C-804E-8595D15D4693}" type="parTrans" cxnId="{9D497273-5B80-4A4A-84D2-3811AB322399}">
      <dgm:prSet/>
      <dgm:spPr/>
      <dgm:t>
        <a:bodyPr/>
        <a:lstStyle/>
        <a:p>
          <a:endParaRPr lang="en-US"/>
        </a:p>
      </dgm:t>
    </dgm:pt>
    <dgm:pt modelId="{54431549-8A42-4ED6-B5AB-A5D03A11705F}" type="sibTrans" cxnId="{9D497273-5B80-4A4A-84D2-3811AB322399}">
      <dgm:prSet/>
      <dgm:spPr/>
      <dgm:t>
        <a:bodyPr/>
        <a:lstStyle/>
        <a:p>
          <a:endParaRPr lang="en-US"/>
        </a:p>
      </dgm:t>
    </dgm:pt>
    <dgm:pt modelId="{17B68A92-5FB3-4D71-A5A7-0B08D25A66D6}">
      <dgm:prSet/>
      <dgm:spPr/>
      <dgm:t>
        <a:bodyPr/>
        <a:lstStyle/>
        <a:p>
          <a:r>
            <a:rPr lang="en-US"/>
            <a:t>External service providers may be included in their embedded and linked information systems to improve data management in terms of both security and precision.</a:t>
          </a:r>
        </a:p>
      </dgm:t>
    </dgm:pt>
    <dgm:pt modelId="{C6FFEA5C-8538-4D66-9AF8-C6D98721891F}" type="parTrans" cxnId="{23EE4911-5BE9-4AA4-9BB7-9953065EBB18}">
      <dgm:prSet/>
      <dgm:spPr/>
      <dgm:t>
        <a:bodyPr/>
        <a:lstStyle/>
        <a:p>
          <a:endParaRPr lang="en-US"/>
        </a:p>
      </dgm:t>
    </dgm:pt>
    <dgm:pt modelId="{2AD0E9A7-2126-43AE-9C8C-40548FC87A5D}" type="sibTrans" cxnId="{23EE4911-5BE9-4AA4-9BB7-9953065EBB18}">
      <dgm:prSet/>
      <dgm:spPr/>
      <dgm:t>
        <a:bodyPr/>
        <a:lstStyle/>
        <a:p>
          <a:endParaRPr lang="en-US"/>
        </a:p>
      </dgm:t>
    </dgm:pt>
    <dgm:pt modelId="{E07A4D24-28AD-4638-9335-BAE328714E92}">
      <dgm:prSet/>
      <dgm:spPr/>
      <dgm:t>
        <a:bodyPr/>
        <a:lstStyle/>
        <a:p>
          <a:r>
            <a:rPr lang="en-US"/>
            <a:t>Thus, in order to maximize output, businesses should increase their use of multilateral KM models.</a:t>
          </a:r>
        </a:p>
      </dgm:t>
    </dgm:pt>
    <dgm:pt modelId="{17A67C9B-CA3B-429B-8826-BEAC5DD36358}" type="parTrans" cxnId="{A8828265-FB0F-49C1-9885-CAB0F0A1F334}">
      <dgm:prSet/>
      <dgm:spPr/>
      <dgm:t>
        <a:bodyPr/>
        <a:lstStyle/>
        <a:p>
          <a:endParaRPr lang="en-US"/>
        </a:p>
      </dgm:t>
    </dgm:pt>
    <dgm:pt modelId="{02A2DB3C-2808-459F-BF84-90A2F53C1167}" type="sibTrans" cxnId="{A8828265-FB0F-49C1-9885-CAB0F0A1F334}">
      <dgm:prSet/>
      <dgm:spPr/>
      <dgm:t>
        <a:bodyPr/>
        <a:lstStyle/>
        <a:p>
          <a:endParaRPr lang="en-US"/>
        </a:p>
      </dgm:t>
    </dgm:pt>
    <dgm:pt modelId="{8196C1EE-EF81-422A-B974-0730F0D1EBBB}" type="pres">
      <dgm:prSet presAssocID="{CA24E86C-EF99-4AA5-8679-D532F97CDCF6}" presName="Name0" presStyleCnt="0">
        <dgm:presLayoutVars>
          <dgm:dir/>
          <dgm:animLvl val="lvl"/>
          <dgm:resizeHandles val="exact"/>
        </dgm:presLayoutVars>
      </dgm:prSet>
      <dgm:spPr/>
    </dgm:pt>
    <dgm:pt modelId="{75E84E2B-9B9E-4989-A6A2-E31FA028EEBD}" type="pres">
      <dgm:prSet presAssocID="{E07A4D24-28AD-4638-9335-BAE328714E92}" presName="boxAndChildren" presStyleCnt="0"/>
      <dgm:spPr/>
    </dgm:pt>
    <dgm:pt modelId="{973312F5-7542-430E-BA0A-E937536A6B3F}" type="pres">
      <dgm:prSet presAssocID="{E07A4D24-28AD-4638-9335-BAE328714E92}" presName="parentTextBox" presStyleLbl="node1" presStyleIdx="0" presStyleCnt="3"/>
      <dgm:spPr/>
    </dgm:pt>
    <dgm:pt modelId="{674DEB28-1907-4624-9022-DB6D296643A7}" type="pres">
      <dgm:prSet presAssocID="{2AD0E9A7-2126-43AE-9C8C-40548FC87A5D}" presName="sp" presStyleCnt="0"/>
      <dgm:spPr/>
    </dgm:pt>
    <dgm:pt modelId="{7134543F-4EEB-42C9-B547-C95FD55C758A}" type="pres">
      <dgm:prSet presAssocID="{17B68A92-5FB3-4D71-A5A7-0B08D25A66D6}" presName="arrowAndChildren" presStyleCnt="0"/>
      <dgm:spPr/>
    </dgm:pt>
    <dgm:pt modelId="{BE1BFA64-CBAC-4780-9CA7-747EE938DFA7}" type="pres">
      <dgm:prSet presAssocID="{17B68A92-5FB3-4D71-A5A7-0B08D25A66D6}" presName="parentTextArrow" presStyleLbl="node1" presStyleIdx="1" presStyleCnt="3"/>
      <dgm:spPr/>
    </dgm:pt>
    <dgm:pt modelId="{46223F94-1820-47EC-9572-F181269A67A7}" type="pres">
      <dgm:prSet presAssocID="{54431549-8A42-4ED6-B5AB-A5D03A11705F}" presName="sp" presStyleCnt="0"/>
      <dgm:spPr/>
    </dgm:pt>
    <dgm:pt modelId="{8337FFA4-DB61-4B3A-95B0-74A233A65CC6}" type="pres">
      <dgm:prSet presAssocID="{22F2AF73-A463-4D2F-969E-333B0DF45A59}" presName="arrowAndChildren" presStyleCnt="0"/>
      <dgm:spPr/>
    </dgm:pt>
    <dgm:pt modelId="{0BB40D32-7C17-4E3A-B2C0-C1D16BCD5D05}" type="pres">
      <dgm:prSet presAssocID="{22F2AF73-A463-4D2F-969E-333B0DF45A59}" presName="parentTextArrow" presStyleLbl="node1" presStyleIdx="2" presStyleCnt="3"/>
      <dgm:spPr/>
    </dgm:pt>
  </dgm:ptLst>
  <dgm:cxnLst>
    <dgm:cxn modelId="{23EE4911-5BE9-4AA4-9BB7-9953065EBB18}" srcId="{CA24E86C-EF99-4AA5-8679-D532F97CDCF6}" destId="{17B68A92-5FB3-4D71-A5A7-0B08D25A66D6}" srcOrd="1" destOrd="0" parTransId="{C6FFEA5C-8538-4D66-9AF8-C6D98721891F}" sibTransId="{2AD0E9A7-2126-43AE-9C8C-40548FC87A5D}"/>
    <dgm:cxn modelId="{56C4251E-C8A8-4AB6-95C2-568DEAA9699A}" type="presOf" srcId="{CA24E86C-EF99-4AA5-8679-D532F97CDCF6}" destId="{8196C1EE-EF81-422A-B974-0730F0D1EBBB}" srcOrd="0" destOrd="0" presId="urn:microsoft.com/office/officeart/2005/8/layout/process4"/>
    <dgm:cxn modelId="{53FAD934-31CA-4E65-B5F3-F006016A6A2E}" type="presOf" srcId="{17B68A92-5FB3-4D71-A5A7-0B08D25A66D6}" destId="{BE1BFA64-CBAC-4780-9CA7-747EE938DFA7}" srcOrd="0" destOrd="0" presId="urn:microsoft.com/office/officeart/2005/8/layout/process4"/>
    <dgm:cxn modelId="{A8828265-FB0F-49C1-9885-CAB0F0A1F334}" srcId="{CA24E86C-EF99-4AA5-8679-D532F97CDCF6}" destId="{E07A4D24-28AD-4638-9335-BAE328714E92}" srcOrd="2" destOrd="0" parTransId="{17A67C9B-CA3B-429B-8826-BEAC5DD36358}" sibTransId="{02A2DB3C-2808-459F-BF84-90A2F53C1167}"/>
    <dgm:cxn modelId="{9D497273-5B80-4A4A-84D2-3811AB322399}" srcId="{CA24E86C-EF99-4AA5-8679-D532F97CDCF6}" destId="{22F2AF73-A463-4D2F-969E-333B0DF45A59}" srcOrd="0" destOrd="0" parTransId="{F27E569E-F667-430C-804E-8595D15D4693}" sibTransId="{54431549-8A42-4ED6-B5AB-A5D03A11705F}"/>
    <dgm:cxn modelId="{770004CE-FD11-4C7D-A663-09D8138B597E}" type="presOf" srcId="{E07A4D24-28AD-4638-9335-BAE328714E92}" destId="{973312F5-7542-430E-BA0A-E937536A6B3F}" srcOrd="0" destOrd="0" presId="urn:microsoft.com/office/officeart/2005/8/layout/process4"/>
    <dgm:cxn modelId="{058D11DE-7BC5-4A46-893F-22798C6ADB6A}" type="presOf" srcId="{22F2AF73-A463-4D2F-969E-333B0DF45A59}" destId="{0BB40D32-7C17-4E3A-B2C0-C1D16BCD5D05}" srcOrd="0" destOrd="0" presId="urn:microsoft.com/office/officeart/2005/8/layout/process4"/>
    <dgm:cxn modelId="{1EC15D66-940B-4DF4-88C1-F1EB0A268AD9}" type="presParOf" srcId="{8196C1EE-EF81-422A-B974-0730F0D1EBBB}" destId="{75E84E2B-9B9E-4989-A6A2-E31FA028EEBD}" srcOrd="0" destOrd="0" presId="urn:microsoft.com/office/officeart/2005/8/layout/process4"/>
    <dgm:cxn modelId="{1C831FA3-7B34-4ACF-AF76-D9C2AD9D6E90}" type="presParOf" srcId="{75E84E2B-9B9E-4989-A6A2-E31FA028EEBD}" destId="{973312F5-7542-430E-BA0A-E937536A6B3F}" srcOrd="0" destOrd="0" presId="urn:microsoft.com/office/officeart/2005/8/layout/process4"/>
    <dgm:cxn modelId="{5F2764AC-3D7C-4934-8C90-CF4E5898A055}" type="presParOf" srcId="{8196C1EE-EF81-422A-B974-0730F0D1EBBB}" destId="{674DEB28-1907-4624-9022-DB6D296643A7}" srcOrd="1" destOrd="0" presId="urn:microsoft.com/office/officeart/2005/8/layout/process4"/>
    <dgm:cxn modelId="{A7E7E50A-2EEB-42A8-9D31-7B13EA1008C6}" type="presParOf" srcId="{8196C1EE-EF81-422A-B974-0730F0D1EBBB}" destId="{7134543F-4EEB-42C9-B547-C95FD55C758A}" srcOrd="2" destOrd="0" presId="urn:microsoft.com/office/officeart/2005/8/layout/process4"/>
    <dgm:cxn modelId="{B17A996B-2DEA-4D20-B721-71FB5882E415}" type="presParOf" srcId="{7134543F-4EEB-42C9-B547-C95FD55C758A}" destId="{BE1BFA64-CBAC-4780-9CA7-747EE938DFA7}" srcOrd="0" destOrd="0" presId="urn:microsoft.com/office/officeart/2005/8/layout/process4"/>
    <dgm:cxn modelId="{D796F63B-2C44-4C08-9489-AF28A7BB6818}" type="presParOf" srcId="{8196C1EE-EF81-422A-B974-0730F0D1EBBB}" destId="{46223F94-1820-47EC-9572-F181269A67A7}" srcOrd="3" destOrd="0" presId="urn:microsoft.com/office/officeart/2005/8/layout/process4"/>
    <dgm:cxn modelId="{0FC20654-E48E-4E0F-9C1B-8A10E6552168}" type="presParOf" srcId="{8196C1EE-EF81-422A-B974-0730F0D1EBBB}" destId="{8337FFA4-DB61-4B3A-95B0-74A233A65CC6}" srcOrd="4" destOrd="0" presId="urn:microsoft.com/office/officeart/2005/8/layout/process4"/>
    <dgm:cxn modelId="{A0EC476F-B047-443E-9814-B7C4C9E93843}" type="presParOf" srcId="{8337FFA4-DB61-4B3A-95B0-74A233A65CC6}" destId="{0BB40D32-7C17-4E3A-B2C0-C1D16BCD5D0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B3579-068F-4CDD-A6E2-CEE092D09E34}">
      <dsp:nvSpPr>
        <dsp:cNvPr id="0" name=""/>
        <dsp:cNvSpPr/>
      </dsp:nvSpPr>
      <dsp:spPr>
        <a:xfrm>
          <a:off x="0" y="0"/>
          <a:ext cx="1035367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6EBBEA-40A1-467A-8FAD-FD39BB0B533C}">
      <dsp:nvSpPr>
        <dsp:cNvPr id="0" name=""/>
        <dsp:cNvSpPr/>
      </dsp:nvSpPr>
      <dsp:spPr>
        <a:xfrm>
          <a:off x="0" y="0"/>
          <a:ext cx="10353675" cy="1652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Major companies like Amazon and eBay must make sure that their clients receive their goods and services on schedule and with all necessary information in order to succeed in this highly competitive industry.</a:t>
          </a:r>
        </a:p>
      </dsp:txBody>
      <dsp:txXfrm>
        <a:off x="0" y="0"/>
        <a:ext cx="10353675" cy="1652909"/>
      </dsp:txXfrm>
    </dsp:sp>
    <dsp:sp modelId="{989F7A35-5EC6-41AC-9E64-37C628DD4DA0}">
      <dsp:nvSpPr>
        <dsp:cNvPr id="0" name=""/>
        <dsp:cNvSpPr/>
      </dsp:nvSpPr>
      <dsp:spPr>
        <a:xfrm>
          <a:off x="0" y="1652909"/>
          <a:ext cx="10353675" cy="0"/>
        </a:xfrm>
        <a:prstGeom prst="line">
          <a:avLst/>
        </a:prstGeom>
        <a:solidFill>
          <a:schemeClr val="accent2">
            <a:hueOff val="2212920"/>
            <a:satOff val="10201"/>
            <a:lumOff val="1569"/>
            <a:alphaOff val="0"/>
          </a:schemeClr>
        </a:solidFill>
        <a:ln w="19050" cap="flat" cmpd="sng" algn="ctr">
          <a:solidFill>
            <a:schemeClr val="accent2">
              <a:hueOff val="2212920"/>
              <a:satOff val="10201"/>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06235A-2E85-4176-9DEB-EF5A1792F751}">
      <dsp:nvSpPr>
        <dsp:cNvPr id="0" name=""/>
        <dsp:cNvSpPr/>
      </dsp:nvSpPr>
      <dsp:spPr>
        <a:xfrm>
          <a:off x="0" y="1652909"/>
          <a:ext cx="10353675" cy="1652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knowledge management systems of both firms are introduced in this study along with a critical analysis, helpful recommendations, and suggestions for better knowledge management practices.</a:t>
          </a:r>
        </a:p>
      </dsp:txBody>
      <dsp:txXfrm>
        <a:off x="0" y="1652909"/>
        <a:ext cx="10353675" cy="1652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38211-3F64-474F-B701-134B084C2705}">
      <dsp:nvSpPr>
        <dsp:cNvPr id="0" name=""/>
        <dsp:cNvSpPr/>
      </dsp:nvSpPr>
      <dsp:spPr>
        <a:xfrm>
          <a:off x="834920" y="284"/>
          <a:ext cx="1805868" cy="1083520"/>
        </a:xfrm>
        <a:prstGeom prst="roundRect">
          <a:avLst>
            <a:gd name="adj" fmla="val 10000"/>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Amazon is the most successful online store in the world.</a:t>
          </a:r>
        </a:p>
      </dsp:txBody>
      <dsp:txXfrm>
        <a:off x="866655" y="32019"/>
        <a:ext cx="1742398" cy="1020050"/>
      </dsp:txXfrm>
    </dsp:sp>
    <dsp:sp modelId="{359D0DC9-5534-408A-A573-3C191297E969}">
      <dsp:nvSpPr>
        <dsp:cNvPr id="0" name=""/>
        <dsp:cNvSpPr/>
      </dsp:nvSpPr>
      <dsp:spPr>
        <a:xfrm>
          <a:off x="2799705" y="318116"/>
          <a:ext cx="382844" cy="447855"/>
        </a:xfrm>
        <a:prstGeom prst="rightArrow">
          <a:avLst>
            <a:gd name="adj1" fmla="val 60000"/>
            <a:gd name="adj2" fmla="val 50000"/>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9705" y="407687"/>
        <a:ext cx="267991" cy="268713"/>
      </dsp:txXfrm>
    </dsp:sp>
    <dsp:sp modelId="{F0F80074-3AE8-403A-8137-C44C67A7977E}">
      <dsp:nvSpPr>
        <dsp:cNvPr id="0" name=""/>
        <dsp:cNvSpPr/>
      </dsp:nvSpPr>
      <dsp:spPr>
        <a:xfrm>
          <a:off x="3363136" y="284"/>
          <a:ext cx="1805868" cy="1083520"/>
        </a:xfrm>
        <a:prstGeom prst="roundRect">
          <a:avLst>
            <a:gd name="adj" fmla="val 10000"/>
          </a:avLst>
        </a:prstGeom>
        <a:gradFill rotWithShape="0">
          <a:gsLst>
            <a:gs pos="0">
              <a:schemeClr val="accent3">
                <a:hueOff val="0"/>
                <a:satOff val="0"/>
                <a:lumOff val="0"/>
                <a:alphaOff val="0"/>
                <a:tint val="94000"/>
                <a:satMod val="100000"/>
                <a:lumMod val="104000"/>
              </a:schemeClr>
            </a:gs>
            <a:gs pos="69000">
              <a:schemeClr val="accent3">
                <a:hueOff val="0"/>
                <a:satOff val="0"/>
                <a:lumOff val="0"/>
                <a:alphaOff val="0"/>
                <a:shade val="86000"/>
                <a:satMod val="130000"/>
                <a:lumMod val="102000"/>
              </a:schemeClr>
            </a:gs>
            <a:gs pos="100000">
              <a:schemeClr val="accent3">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Amazon's net revenues totaled a staggering of 469.82 billion </a:t>
          </a:r>
        </a:p>
      </dsp:txBody>
      <dsp:txXfrm>
        <a:off x="3394871" y="32019"/>
        <a:ext cx="1742398" cy="1020050"/>
      </dsp:txXfrm>
    </dsp:sp>
    <dsp:sp modelId="{2B872982-74AB-40DD-95D1-50ABAC983C28}">
      <dsp:nvSpPr>
        <dsp:cNvPr id="0" name=""/>
        <dsp:cNvSpPr/>
      </dsp:nvSpPr>
      <dsp:spPr>
        <a:xfrm rot="5400000">
          <a:off x="4074648" y="1210215"/>
          <a:ext cx="382844" cy="447855"/>
        </a:xfrm>
        <a:prstGeom prst="rightArrow">
          <a:avLst>
            <a:gd name="adj1" fmla="val 60000"/>
            <a:gd name="adj2" fmla="val 50000"/>
          </a:avLst>
        </a:prstGeom>
        <a:gradFill rotWithShape="0">
          <a:gsLst>
            <a:gs pos="0">
              <a:schemeClr val="accent3">
                <a:hueOff val="0"/>
                <a:satOff val="0"/>
                <a:lumOff val="0"/>
                <a:alphaOff val="0"/>
                <a:tint val="94000"/>
                <a:satMod val="100000"/>
                <a:lumMod val="104000"/>
              </a:schemeClr>
            </a:gs>
            <a:gs pos="69000">
              <a:schemeClr val="accent3">
                <a:hueOff val="0"/>
                <a:satOff val="0"/>
                <a:lumOff val="0"/>
                <a:alphaOff val="0"/>
                <a:shade val="86000"/>
                <a:satMod val="130000"/>
                <a:lumMod val="102000"/>
              </a:schemeClr>
            </a:gs>
            <a:gs pos="100000">
              <a:schemeClr val="accent3">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4131714" y="1242721"/>
        <a:ext cx="268713" cy="267991"/>
      </dsp:txXfrm>
    </dsp:sp>
    <dsp:sp modelId="{EB0D36F4-39E6-42E1-8BB5-557CA880F0F4}">
      <dsp:nvSpPr>
        <dsp:cNvPr id="0" name=""/>
        <dsp:cNvSpPr/>
      </dsp:nvSpPr>
      <dsp:spPr>
        <a:xfrm>
          <a:off x="3363136" y="1806152"/>
          <a:ext cx="1805868" cy="1083520"/>
        </a:xfrm>
        <a:prstGeom prst="roundRect">
          <a:avLst>
            <a:gd name="adj" fmla="val 10000"/>
          </a:avLst>
        </a:prstGeom>
        <a:gradFill rotWithShape="0">
          <a:gsLst>
            <a:gs pos="0">
              <a:schemeClr val="accent4">
                <a:hueOff val="0"/>
                <a:satOff val="0"/>
                <a:lumOff val="0"/>
                <a:alphaOff val="0"/>
                <a:tint val="94000"/>
                <a:satMod val="100000"/>
                <a:lumMod val="104000"/>
              </a:schemeClr>
            </a:gs>
            <a:gs pos="69000">
              <a:schemeClr val="accent4">
                <a:hueOff val="0"/>
                <a:satOff val="0"/>
                <a:lumOff val="0"/>
                <a:alphaOff val="0"/>
                <a:shade val="86000"/>
                <a:satMod val="130000"/>
                <a:lumMod val="102000"/>
              </a:schemeClr>
            </a:gs>
            <a:gs pos="100000">
              <a:schemeClr val="accent4">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Selling both digital and physical versions of its products.</a:t>
          </a:r>
        </a:p>
      </dsp:txBody>
      <dsp:txXfrm>
        <a:off x="3394871" y="1837887"/>
        <a:ext cx="1742398" cy="1020050"/>
      </dsp:txXfrm>
    </dsp:sp>
    <dsp:sp modelId="{CFF1950E-0891-416C-B0C8-51FCAF7435BB}">
      <dsp:nvSpPr>
        <dsp:cNvPr id="0" name=""/>
        <dsp:cNvSpPr/>
      </dsp:nvSpPr>
      <dsp:spPr>
        <a:xfrm rot="10800000">
          <a:off x="2821375" y="2123984"/>
          <a:ext cx="382844" cy="447855"/>
        </a:xfrm>
        <a:prstGeom prst="rightArrow">
          <a:avLst>
            <a:gd name="adj1" fmla="val 60000"/>
            <a:gd name="adj2" fmla="val 50000"/>
          </a:avLst>
        </a:prstGeom>
        <a:gradFill rotWithShape="0">
          <a:gsLst>
            <a:gs pos="0">
              <a:schemeClr val="accent4">
                <a:hueOff val="0"/>
                <a:satOff val="0"/>
                <a:lumOff val="0"/>
                <a:alphaOff val="0"/>
                <a:tint val="94000"/>
                <a:satMod val="100000"/>
                <a:lumMod val="104000"/>
              </a:schemeClr>
            </a:gs>
            <a:gs pos="69000">
              <a:schemeClr val="accent4">
                <a:hueOff val="0"/>
                <a:satOff val="0"/>
                <a:lumOff val="0"/>
                <a:alphaOff val="0"/>
                <a:shade val="86000"/>
                <a:satMod val="130000"/>
                <a:lumMod val="102000"/>
              </a:schemeClr>
            </a:gs>
            <a:gs pos="100000">
              <a:schemeClr val="accent4">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936228" y="2213555"/>
        <a:ext cx="267991" cy="268713"/>
      </dsp:txXfrm>
    </dsp:sp>
    <dsp:sp modelId="{9F892E8B-8448-4F4D-AFB7-48B01DA94A89}">
      <dsp:nvSpPr>
        <dsp:cNvPr id="0" name=""/>
        <dsp:cNvSpPr/>
      </dsp:nvSpPr>
      <dsp:spPr>
        <a:xfrm>
          <a:off x="834920" y="1806152"/>
          <a:ext cx="1805868" cy="1083520"/>
        </a:xfrm>
        <a:prstGeom prst="roundRect">
          <a:avLst>
            <a:gd name="adj" fmla="val 10000"/>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Controlling logistics and stock levels</a:t>
          </a:r>
        </a:p>
      </dsp:txBody>
      <dsp:txXfrm>
        <a:off x="866655" y="1837887"/>
        <a:ext cx="1742398" cy="1020050"/>
      </dsp:txXfrm>
    </dsp:sp>
    <dsp:sp modelId="{6D236F9C-E559-4C62-8843-4F06C16F72FB}">
      <dsp:nvSpPr>
        <dsp:cNvPr id="0" name=""/>
        <dsp:cNvSpPr/>
      </dsp:nvSpPr>
      <dsp:spPr>
        <a:xfrm rot="5400000">
          <a:off x="1546432" y="3016083"/>
          <a:ext cx="382844" cy="447855"/>
        </a:xfrm>
        <a:prstGeom prst="rightArrow">
          <a:avLst>
            <a:gd name="adj1" fmla="val 60000"/>
            <a:gd name="adj2" fmla="val 50000"/>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603498" y="3048589"/>
        <a:ext cx="268713" cy="267991"/>
      </dsp:txXfrm>
    </dsp:sp>
    <dsp:sp modelId="{50CD2C77-0A0B-4052-B3CE-37B7E18D2632}">
      <dsp:nvSpPr>
        <dsp:cNvPr id="0" name=""/>
        <dsp:cNvSpPr/>
      </dsp:nvSpPr>
      <dsp:spPr>
        <a:xfrm>
          <a:off x="834920" y="3612020"/>
          <a:ext cx="1805868" cy="1083520"/>
        </a:xfrm>
        <a:prstGeom prst="roundRect">
          <a:avLst>
            <a:gd name="adj" fmla="val 10000"/>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Buying up new companies to strengthen its ecosystem</a:t>
          </a:r>
        </a:p>
      </dsp:txBody>
      <dsp:txXfrm>
        <a:off x="866655" y="3643755"/>
        <a:ext cx="1742398" cy="10200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F5C6E-AC53-4E96-883E-1BFCC43A4CA0}">
      <dsp:nvSpPr>
        <dsp:cNvPr id="0" name=""/>
        <dsp:cNvSpPr/>
      </dsp:nvSpPr>
      <dsp:spPr>
        <a:xfrm>
          <a:off x="0" y="0"/>
          <a:ext cx="8282940" cy="72728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eBay was founded in 1995</a:t>
          </a:r>
        </a:p>
      </dsp:txBody>
      <dsp:txXfrm>
        <a:off x="21301" y="21301"/>
        <a:ext cx="7436693" cy="684678"/>
      </dsp:txXfrm>
    </dsp:sp>
    <dsp:sp modelId="{D46703F1-E720-4144-BAC2-81BDCDBD1E4F}">
      <dsp:nvSpPr>
        <dsp:cNvPr id="0" name=""/>
        <dsp:cNvSpPr/>
      </dsp:nvSpPr>
      <dsp:spPr>
        <a:xfrm>
          <a:off x="693696" y="859513"/>
          <a:ext cx="8282940" cy="727280"/>
        </a:xfrm>
        <a:prstGeom prst="roundRect">
          <a:avLst>
            <a:gd name="adj" fmla="val 10000"/>
          </a:avLst>
        </a:prstGeom>
        <a:solidFill>
          <a:schemeClr val="accent5">
            <a:hueOff val="-6143153"/>
            <a:satOff val="6875"/>
            <a:lumOff val="39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When it comes to connecting customers and sellers online, eBay was among the first companies to do so.</a:t>
          </a:r>
        </a:p>
      </dsp:txBody>
      <dsp:txXfrm>
        <a:off x="714997" y="880814"/>
        <a:ext cx="7073909" cy="684678"/>
      </dsp:txXfrm>
    </dsp:sp>
    <dsp:sp modelId="{CDEA0E46-5FE0-466C-9CD8-B37D6FF48785}">
      <dsp:nvSpPr>
        <dsp:cNvPr id="0" name=""/>
        <dsp:cNvSpPr/>
      </dsp:nvSpPr>
      <dsp:spPr>
        <a:xfrm>
          <a:off x="1377038" y="1719026"/>
          <a:ext cx="8282940" cy="727280"/>
        </a:xfrm>
        <a:prstGeom prst="roundRect">
          <a:avLst>
            <a:gd name="adj" fmla="val 10000"/>
          </a:avLst>
        </a:prstGeom>
        <a:solidFill>
          <a:schemeClr val="accent5">
            <a:hueOff val="-12286306"/>
            <a:satOff val="13750"/>
            <a:lumOff val="78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eBay's reputation as a trustworthy marketplace has long been established.</a:t>
          </a:r>
        </a:p>
      </dsp:txBody>
      <dsp:txXfrm>
        <a:off x="1398339" y="1740327"/>
        <a:ext cx="7084263" cy="684678"/>
      </dsp:txXfrm>
    </dsp:sp>
    <dsp:sp modelId="{ABBB338B-2D8D-4D13-8A59-9CE32E7FABBB}">
      <dsp:nvSpPr>
        <dsp:cNvPr id="0" name=""/>
        <dsp:cNvSpPr/>
      </dsp:nvSpPr>
      <dsp:spPr>
        <a:xfrm>
          <a:off x="2070734" y="2578539"/>
          <a:ext cx="8282940" cy="727280"/>
        </a:xfrm>
        <a:prstGeom prst="roundRect">
          <a:avLst>
            <a:gd name="adj" fmla="val 10000"/>
          </a:avLst>
        </a:prstGeom>
        <a:solidFill>
          <a:schemeClr val="accent5">
            <a:hueOff val="-18429457"/>
            <a:satOff val="20625"/>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eBay is the company to watch in terms of the future of the online retail industry.</a:t>
          </a:r>
        </a:p>
      </dsp:txBody>
      <dsp:txXfrm>
        <a:off x="2092035" y="2599840"/>
        <a:ext cx="7073909" cy="684678"/>
      </dsp:txXfrm>
    </dsp:sp>
    <dsp:sp modelId="{46375287-AAA9-40E2-AFAF-FBAD058B055F}">
      <dsp:nvSpPr>
        <dsp:cNvPr id="0" name=""/>
        <dsp:cNvSpPr/>
      </dsp:nvSpPr>
      <dsp:spPr>
        <a:xfrm>
          <a:off x="7810207" y="557030"/>
          <a:ext cx="472732" cy="472732"/>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16572" y="557030"/>
        <a:ext cx="260002" cy="355731"/>
      </dsp:txXfrm>
    </dsp:sp>
    <dsp:sp modelId="{12DD4267-FB86-424A-88F4-7993D1409688}">
      <dsp:nvSpPr>
        <dsp:cNvPr id="0" name=""/>
        <dsp:cNvSpPr/>
      </dsp:nvSpPr>
      <dsp:spPr>
        <a:xfrm>
          <a:off x="8503903" y="1416543"/>
          <a:ext cx="472732" cy="472732"/>
        </a:xfrm>
        <a:prstGeom prst="downArrow">
          <a:avLst>
            <a:gd name="adj1" fmla="val 55000"/>
            <a:gd name="adj2" fmla="val 45000"/>
          </a:avLst>
        </a:prstGeom>
        <a:solidFill>
          <a:schemeClr val="accent5">
            <a:tint val="40000"/>
            <a:alpha val="90000"/>
            <a:hueOff val="-9650572"/>
            <a:satOff val="10493"/>
            <a:lumOff val="637"/>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10268" y="1416543"/>
        <a:ext cx="260002" cy="355731"/>
      </dsp:txXfrm>
    </dsp:sp>
    <dsp:sp modelId="{59A3890A-7023-4674-9BB9-C10B57F5A423}">
      <dsp:nvSpPr>
        <dsp:cNvPr id="0" name=""/>
        <dsp:cNvSpPr/>
      </dsp:nvSpPr>
      <dsp:spPr>
        <a:xfrm>
          <a:off x="9187246" y="2276057"/>
          <a:ext cx="472732" cy="472732"/>
        </a:xfrm>
        <a:prstGeom prst="downArrow">
          <a:avLst>
            <a:gd name="adj1" fmla="val 55000"/>
            <a:gd name="adj2" fmla="val 45000"/>
          </a:avLst>
        </a:prstGeom>
        <a:solidFill>
          <a:schemeClr val="accent5">
            <a:tint val="40000"/>
            <a:alpha val="90000"/>
            <a:hueOff val="-19301144"/>
            <a:satOff val="20985"/>
            <a:lumOff val="1274"/>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3611" y="2276057"/>
        <a:ext cx="260002" cy="3557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C6799-738A-49DB-B8AB-20A61EEA37CF}">
      <dsp:nvSpPr>
        <dsp:cNvPr id="0" name=""/>
        <dsp:cNvSpPr/>
      </dsp:nvSpPr>
      <dsp:spPr>
        <a:xfrm>
          <a:off x="0" y="403"/>
          <a:ext cx="1035367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B8D2C4-378D-4030-8A4D-059D926C38B8}">
      <dsp:nvSpPr>
        <dsp:cNvPr id="0" name=""/>
        <dsp:cNvSpPr/>
      </dsp:nvSpPr>
      <dsp:spPr>
        <a:xfrm>
          <a:off x="0" y="403"/>
          <a:ext cx="10353675" cy="661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implementation of KMS in both organizations starts with different objectives and preparation phases.</a:t>
          </a:r>
        </a:p>
      </dsp:txBody>
      <dsp:txXfrm>
        <a:off x="0" y="403"/>
        <a:ext cx="10353675" cy="661002"/>
      </dsp:txXfrm>
    </dsp:sp>
    <dsp:sp modelId="{414631F4-85FC-404A-8A36-07D9E2B9D9CA}">
      <dsp:nvSpPr>
        <dsp:cNvPr id="0" name=""/>
        <dsp:cNvSpPr/>
      </dsp:nvSpPr>
      <dsp:spPr>
        <a:xfrm>
          <a:off x="0" y="661406"/>
          <a:ext cx="103536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25FA07-6487-4C13-87C6-EB837327F3A3}">
      <dsp:nvSpPr>
        <dsp:cNvPr id="0" name=""/>
        <dsp:cNvSpPr/>
      </dsp:nvSpPr>
      <dsp:spPr>
        <a:xfrm>
          <a:off x="0" y="661406"/>
          <a:ext cx="10353675" cy="661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Amazon has different objectives in different operations activities</a:t>
          </a:r>
        </a:p>
      </dsp:txBody>
      <dsp:txXfrm>
        <a:off x="0" y="661406"/>
        <a:ext cx="10353675" cy="661002"/>
      </dsp:txXfrm>
    </dsp:sp>
    <dsp:sp modelId="{9645CBCA-D82A-45B6-A49F-1A26711EAFE9}">
      <dsp:nvSpPr>
        <dsp:cNvPr id="0" name=""/>
        <dsp:cNvSpPr/>
      </dsp:nvSpPr>
      <dsp:spPr>
        <a:xfrm>
          <a:off x="0" y="1322408"/>
          <a:ext cx="10353675"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679BD7-7BE1-4757-ADE1-310E395B6511}">
      <dsp:nvSpPr>
        <dsp:cNvPr id="0" name=""/>
        <dsp:cNvSpPr/>
      </dsp:nvSpPr>
      <dsp:spPr>
        <a:xfrm>
          <a:off x="0" y="1322408"/>
          <a:ext cx="10353675" cy="661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eBay focuses on transaction activities and the integration of PayPal inside the works</a:t>
          </a:r>
        </a:p>
      </dsp:txBody>
      <dsp:txXfrm>
        <a:off x="0" y="1322408"/>
        <a:ext cx="10353675" cy="661002"/>
      </dsp:txXfrm>
    </dsp:sp>
    <dsp:sp modelId="{C619753D-8BDC-48B9-A12A-5762B960F17D}">
      <dsp:nvSpPr>
        <dsp:cNvPr id="0" name=""/>
        <dsp:cNvSpPr/>
      </dsp:nvSpPr>
      <dsp:spPr>
        <a:xfrm>
          <a:off x="0" y="1983411"/>
          <a:ext cx="1035367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2ABEE5-8D07-4DA6-8567-025287A85F51}">
      <dsp:nvSpPr>
        <dsp:cNvPr id="0" name=""/>
        <dsp:cNvSpPr/>
      </dsp:nvSpPr>
      <dsp:spPr>
        <a:xfrm>
          <a:off x="0" y="1983411"/>
          <a:ext cx="10353675" cy="661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Both companies follow an implementation roadmap to integrate the KMS with other services</a:t>
          </a:r>
        </a:p>
      </dsp:txBody>
      <dsp:txXfrm>
        <a:off x="0" y="1983411"/>
        <a:ext cx="10353675" cy="661002"/>
      </dsp:txXfrm>
    </dsp:sp>
    <dsp:sp modelId="{79BC8911-A0A9-48C9-A779-6D57883D27A9}">
      <dsp:nvSpPr>
        <dsp:cNvPr id="0" name=""/>
        <dsp:cNvSpPr/>
      </dsp:nvSpPr>
      <dsp:spPr>
        <a:xfrm>
          <a:off x="0" y="2644413"/>
          <a:ext cx="10353675"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0DC463-19F1-4269-BB90-A58F0A43551A}">
      <dsp:nvSpPr>
        <dsp:cNvPr id="0" name=""/>
        <dsp:cNvSpPr/>
      </dsp:nvSpPr>
      <dsp:spPr>
        <a:xfrm>
          <a:off x="0" y="2644413"/>
          <a:ext cx="10353675" cy="661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Both companies have a powerful controlling mechanism in the KMS implementation program.</a:t>
          </a:r>
        </a:p>
      </dsp:txBody>
      <dsp:txXfrm>
        <a:off x="0" y="2644413"/>
        <a:ext cx="10353675" cy="661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402DE-D01B-4C09-8F76-FDB49CDCA341}">
      <dsp:nvSpPr>
        <dsp:cNvPr id="0" name=""/>
        <dsp:cNvSpPr/>
      </dsp:nvSpPr>
      <dsp:spPr>
        <a:xfrm>
          <a:off x="1263" y="10281"/>
          <a:ext cx="4436205" cy="281699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804E06-BA98-4FBF-A786-99F1DD7164F3}">
      <dsp:nvSpPr>
        <dsp:cNvPr id="0" name=""/>
        <dsp:cNvSpPr/>
      </dsp:nvSpPr>
      <dsp:spPr>
        <a:xfrm>
          <a:off x="494175" y="478547"/>
          <a:ext cx="4436205" cy="281699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Amazon has been doing extensive research utilizing data mining and knowledge graphs</a:t>
          </a:r>
        </a:p>
      </dsp:txBody>
      <dsp:txXfrm>
        <a:off x="576682" y="561054"/>
        <a:ext cx="4271191" cy="2651976"/>
      </dsp:txXfrm>
    </dsp:sp>
    <dsp:sp modelId="{92F0FE1A-12B8-4C33-AC96-1BD0EB5B4960}">
      <dsp:nvSpPr>
        <dsp:cNvPr id="0" name=""/>
        <dsp:cNvSpPr/>
      </dsp:nvSpPr>
      <dsp:spPr>
        <a:xfrm>
          <a:off x="5423293" y="10281"/>
          <a:ext cx="4436205" cy="281699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D59A4A-A99D-4031-8083-6347C9B077D6}">
      <dsp:nvSpPr>
        <dsp:cNvPr id="0" name=""/>
        <dsp:cNvSpPr/>
      </dsp:nvSpPr>
      <dsp:spPr>
        <a:xfrm>
          <a:off x="5916205" y="478547"/>
          <a:ext cx="4436205" cy="281699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Instead, eBay is concentrating on keeping the systems running and sharing PayPal information for future uses.</a:t>
          </a:r>
        </a:p>
      </dsp:txBody>
      <dsp:txXfrm>
        <a:off x="5998712" y="561054"/>
        <a:ext cx="4271191" cy="26519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312F5-7542-430E-BA0A-E937536A6B3F}">
      <dsp:nvSpPr>
        <dsp:cNvPr id="0" name=""/>
        <dsp:cNvSpPr/>
      </dsp:nvSpPr>
      <dsp:spPr>
        <a:xfrm>
          <a:off x="0" y="2488465"/>
          <a:ext cx="10353675" cy="816769"/>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Thus, in order to maximize output, businesses should increase their use of multilateral KM models.</a:t>
          </a:r>
        </a:p>
      </dsp:txBody>
      <dsp:txXfrm>
        <a:off x="0" y="2488465"/>
        <a:ext cx="10353675" cy="816769"/>
      </dsp:txXfrm>
    </dsp:sp>
    <dsp:sp modelId="{BE1BFA64-CBAC-4780-9CA7-747EE938DFA7}">
      <dsp:nvSpPr>
        <dsp:cNvPr id="0" name=""/>
        <dsp:cNvSpPr/>
      </dsp:nvSpPr>
      <dsp:spPr>
        <a:xfrm rot="10800000">
          <a:off x="0" y="1244525"/>
          <a:ext cx="10353675" cy="1256192"/>
        </a:xfrm>
        <a:prstGeom prst="upArrowCallou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External service providers may be included in their embedded and linked information systems to improve data management in terms of both security and precision.</a:t>
          </a:r>
        </a:p>
      </dsp:txBody>
      <dsp:txXfrm rot="10800000">
        <a:off x="0" y="1244525"/>
        <a:ext cx="10353675" cy="816236"/>
      </dsp:txXfrm>
    </dsp:sp>
    <dsp:sp modelId="{0BB40D32-7C17-4E3A-B2C0-C1D16BCD5D05}">
      <dsp:nvSpPr>
        <dsp:cNvPr id="0" name=""/>
        <dsp:cNvSpPr/>
      </dsp:nvSpPr>
      <dsp:spPr>
        <a:xfrm rot="10800000">
          <a:off x="0" y="584"/>
          <a:ext cx="10353675" cy="1256192"/>
        </a:xfrm>
        <a:prstGeom prst="upArrowCallou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Entering new markets, such as cloud computing and virtual reality, is a risky strategic move.</a:t>
          </a:r>
        </a:p>
      </dsp:txBody>
      <dsp:txXfrm rot="10800000">
        <a:off x="0" y="584"/>
        <a:ext cx="10353675" cy="8162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39AE2C-A369-4523-88F7-D5F3341328F4}" type="datetimeFigureOut">
              <a:rPr lang="en-US" smtClean="0"/>
              <a:t>09-Nov-22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475271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39AE2C-A369-4523-88F7-D5F3341328F4}" type="datetimeFigureOut">
              <a:rPr lang="en-US" smtClean="0"/>
              <a:t>09-Nov-22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2906115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39AE2C-A369-4523-88F7-D5F3341328F4}" type="datetimeFigureOut">
              <a:rPr lang="en-US" smtClean="0"/>
              <a:t>09-Nov-22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3575064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39AE2C-A369-4523-88F7-D5F3341328F4}" type="datetimeFigureOut">
              <a:rPr lang="en-US" smtClean="0"/>
              <a:t>09-Nov-22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4098269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39AE2C-A369-4523-88F7-D5F3341328F4}" type="datetimeFigureOut">
              <a:rPr lang="en-US" smtClean="0"/>
              <a:t>09-Nov-22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1508932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39AE2C-A369-4523-88F7-D5F3341328F4}" type="datetimeFigureOut">
              <a:rPr lang="en-US" smtClean="0"/>
              <a:t>09-Nov-22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3832113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39AE2C-A369-4523-88F7-D5F3341328F4}" type="datetimeFigureOut">
              <a:rPr lang="en-US" smtClean="0"/>
              <a:t>09-Nov-22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3419850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39AE2C-A369-4523-88F7-D5F3341328F4}" type="datetimeFigureOut">
              <a:rPr lang="en-US" smtClean="0"/>
              <a:t>09-Nov-22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392679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39AE2C-A369-4523-88F7-D5F3341328F4}" type="datetimeFigureOut">
              <a:rPr lang="en-US" smtClean="0"/>
              <a:t>09-Nov-22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1616726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39AE2C-A369-4523-88F7-D5F3341328F4}" type="datetimeFigureOut">
              <a:rPr lang="en-US" smtClean="0"/>
              <a:t>09-Nov-22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1143722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39AE2C-A369-4523-88F7-D5F3341328F4}" type="datetimeFigureOut">
              <a:rPr lang="en-US" smtClean="0"/>
              <a:t>09-Nov-22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31767780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39AE2C-A369-4523-88F7-D5F3341328F4}" type="datetimeFigureOut">
              <a:rPr lang="en-US" smtClean="0"/>
              <a:t>09-Nov-22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36A5DC-5986-4CCD-A415-67917EE3E1A4}"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41573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39AE2C-A369-4523-88F7-D5F3341328F4}" type="datetimeFigureOut">
              <a:rPr lang="en-US" smtClean="0"/>
              <a:t>09-Nov-22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131150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C39AE2C-A369-4523-88F7-D5F3341328F4}" type="datetimeFigureOut">
              <a:rPr lang="en-US" smtClean="0"/>
              <a:t>09-Nov-22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3424311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C39AE2C-A369-4523-88F7-D5F3341328F4}" type="datetimeFigureOut">
              <a:rPr lang="en-US" smtClean="0"/>
              <a:t>09-Nov-22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30378719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39AE2C-A369-4523-88F7-D5F3341328F4}" type="datetimeFigureOut">
              <a:rPr lang="en-US" smtClean="0"/>
              <a:t>09-Nov-22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34796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39AE2C-A369-4523-88F7-D5F3341328F4}" type="datetimeFigureOut">
              <a:rPr lang="en-US" smtClean="0"/>
              <a:t>09-Nov-22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36A5DC-5986-4CCD-A415-67917EE3E1A4}" type="slidenum">
              <a:rPr lang="en-US" smtClean="0"/>
              <a:t>‹#›</a:t>
            </a:fld>
            <a:endParaRPr lang="en-US"/>
          </a:p>
        </p:txBody>
      </p:sp>
    </p:spTree>
    <p:extLst>
      <p:ext uri="{BB962C8B-B14F-4D97-AF65-F5344CB8AC3E}">
        <p14:creationId xmlns:p14="http://schemas.microsoft.com/office/powerpoint/2010/main" val="839121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C39AE2C-A369-4523-88F7-D5F3341328F4}" type="datetimeFigureOut">
              <a:rPr lang="en-US" smtClean="0"/>
              <a:t>09-Nov-22</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536A5DC-5986-4CCD-A415-67917EE3E1A4}" type="slidenum">
              <a:rPr lang="en-US" smtClean="0"/>
              <a:t>‹#›</a:t>
            </a:fld>
            <a:endParaRPr lang="en-US"/>
          </a:p>
        </p:txBody>
      </p:sp>
    </p:spTree>
    <p:extLst>
      <p:ext uri="{BB962C8B-B14F-4D97-AF65-F5344CB8AC3E}">
        <p14:creationId xmlns:p14="http://schemas.microsoft.com/office/powerpoint/2010/main" val="2978609533"/>
      </p:ext>
    </p:extLst>
  </p:cSld>
  <p:clrMap bg1="dk1" tx1="lt1" bg2="dk2" tx2="lt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E84BA-5C31-3CCC-D2D4-07EFF5D5B712}"/>
              </a:ext>
            </a:extLst>
          </p:cNvPr>
          <p:cNvSpPr>
            <a:spLocks noGrp="1"/>
          </p:cNvSpPr>
          <p:nvPr>
            <p:ph type="ctrTitle"/>
          </p:nvPr>
        </p:nvSpPr>
        <p:spPr>
          <a:xfrm>
            <a:off x="684212" y="485244"/>
            <a:ext cx="8534400" cy="1507067"/>
          </a:xfrm>
        </p:spPr>
        <p:txBody>
          <a:bodyPr vert="horz" lIns="91440" tIns="45720" rIns="91440" bIns="45720" rtlCol="0" anchor="ctr">
            <a:normAutofit/>
          </a:bodyPr>
          <a:lstStyle/>
          <a:p>
            <a:r>
              <a:rPr lang="en-US" sz="3600"/>
              <a:t>KNOWLWDGE and INFORMATION MANGEMENT</a:t>
            </a:r>
          </a:p>
        </p:txBody>
      </p:sp>
      <p:sp>
        <p:nvSpPr>
          <p:cNvPr id="3" name="Subtitle 2">
            <a:extLst>
              <a:ext uri="{FF2B5EF4-FFF2-40B4-BE49-F238E27FC236}">
                <a16:creationId xmlns:a16="http://schemas.microsoft.com/office/drawing/2014/main" id="{C57E060D-AD16-F698-8847-E379AA1FED68}"/>
              </a:ext>
            </a:extLst>
          </p:cNvPr>
          <p:cNvSpPr>
            <a:spLocks noGrp="1"/>
          </p:cNvSpPr>
          <p:nvPr>
            <p:ph type="subTitle" idx="1"/>
          </p:nvPr>
        </p:nvSpPr>
        <p:spPr>
          <a:xfrm>
            <a:off x="684212" y="2068511"/>
            <a:ext cx="8534400" cy="3615267"/>
          </a:xfrm>
        </p:spPr>
        <p:txBody>
          <a:bodyPr vert="horz" lIns="91440" tIns="45720" rIns="91440" bIns="45720" rtlCol="0" anchor="ctr">
            <a:normAutofit/>
          </a:bodyPr>
          <a:lstStyle/>
          <a:p>
            <a:pPr indent="-228600">
              <a:buFont typeface="Wingdings 3" panose="05040102010807070707" pitchFamily="18" charset="2"/>
              <a:buChar char=""/>
            </a:pPr>
            <a:r>
              <a:rPr lang="en-US">
                <a:solidFill>
                  <a:schemeClr val="tx1"/>
                </a:solidFill>
              </a:rPr>
              <a:t>Name : Corina Popescu</a:t>
            </a:r>
          </a:p>
          <a:p>
            <a:pPr indent="-228600">
              <a:buFont typeface="Wingdings 3" panose="05040102010807070707" pitchFamily="18" charset="2"/>
              <a:buChar char=""/>
            </a:pPr>
            <a:r>
              <a:rPr lang="en-US">
                <a:solidFill>
                  <a:schemeClr val="tx1"/>
                </a:solidFill>
              </a:rPr>
              <a:t>Student number : 2026257 </a:t>
            </a:r>
          </a:p>
          <a:p>
            <a:pPr indent="-228600">
              <a:buFont typeface="Wingdings 3" panose="05040102010807070707" pitchFamily="18" charset="2"/>
              <a:buChar char=""/>
            </a:pPr>
            <a:r>
              <a:rPr lang="en-US">
                <a:solidFill>
                  <a:schemeClr val="tx1"/>
                </a:solidFill>
              </a:rPr>
              <a:t>Lecturer : Dr Oluwaseun Adegbite</a:t>
            </a:r>
          </a:p>
          <a:p>
            <a:pPr indent="-228600">
              <a:buFont typeface="Wingdings 3" panose="05040102010807070707" pitchFamily="18" charset="2"/>
              <a:buChar char=""/>
            </a:pPr>
            <a:r>
              <a:rPr lang="en-US">
                <a:solidFill>
                  <a:schemeClr val="tx1"/>
                </a:solidFill>
              </a:rPr>
              <a:t>Module : Knowledge and Information Management Skills for the Workplace</a:t>
            </a:r>
          </a:p>
          <a:p>
            <a:pPr indent="-228600">
              <a:buFont typeface="Wingdings 3" panose="05040102010807070707" pitchFamily="18" charset="2"/>
              <a:buChar char=""/>
            </a:pPr>
            <a:r>
              <a:rPr lang="en-US">
                <a:solidFill>
                  <a:schemeClr val="tx1"/>
                </a:solidFill>
              </a:rPr>
              <a:t>Module Cod : BMSW5106</a:t>
            </a:r>
          </a:p>
        </p:txBody>
      </p:sp>
    </p:spTree>
    <p:extLst>
      <p:ext uri="{BB962C8B-B14F-4D97-AF65-F5344CB8AC3E}">
        <p14:creationId xmlns:p14="http://schemas.microsoft.com/office/powerpoint/2010/main" val="36422901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C5CC5-FE9A-0818-BEA1-E27AC0532AEF}"/>
              </a:ext>
            </a:extLst>
          </p:cNvPr>
          <p:cNvSpPr>
            <a:spLocks noGrp="1"/>
          </p:cNvSpPr>
          <p:nvPr>
            <p:ph type="title"/>
          </p:nvPr>
        </p:nvSpPr>
        <p:spPr>
          <a:xfrm>
            <a:off x="913795" y="609600"/>
            <a:ext cx="10353761" cy="1326321"/>
          </a:xfrm>
        </p:spPr>
        <p:txBody>
          <a:bodyPr>
            <a:normAutofit/>
          </a:bodyPr>
          <a:lstStyle/>
          <a:p>
            <a:r>
              <a:rPr lang="en-US" dirty="0"/>
              <a:t>INTRODUCTION</a:t>
            </a:r>
          </a:p>
        </p:txBody>
      </p:sp>
      <p:sp>
        <p:nvSpPr>
          <p:cNvPr id="10" name="Rectangle 9">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B7214D5-91EE-2BD9-BF0A-8DAD5C2D05CC}"/>
              </a:ext>
            </a:extLst>
          </p:cNvPr>
          <p:cNvGraphicFramePr>
            <a:graphicFrameLocks noGrp="1"/>
          </p:cNvGraphicFramePr>
          <p:nvPr>
            <p:ph idx="1"/>
            <p:extLst>
              <p:ext uri="{D42A27DB-BD31-4B8C-83A1-F6EECF244321}">
                <p14:modId xmlns:p14="http://schemas.microsoft.com/office/powerpoint/2010/main" val="503986049"/>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5252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242BB-5025-E24B-FFE0-ED832667BADA}"/>
              </a:ext>
            </a:extLst>
          </p:cNvPr>
          <p:cNvSpPr>
            <a:spLocks noGrp="1"/>
          </p:cNvSpPr>
          <p:nvPr>
            <p:ph type="title"/>
          </p:nvPr>
        </p:nvSpPr>
        <p:spPr>
          <a:xfrm>
            <a:off x="7872575" y="628651"/>
            <a:ext cx="3643150" cy="5584259"/>
          </a:xfrm>
        </p:spPr>
        <p:txBody>
          <a:bodyPr>
            <a:normAutofit/>
          </a:bodyPr>
          <a:lstStyle/>
          <a:p>
            <a:r>
              <a:rPr lang="en-US" sz="4000"/>
              <a:t>AMAZON</a:t>
            </a:r>
          </a:p>
        </p:txBody>
      </p:sp>
      <p:sp>
        <p:nvSpPr>
          <p:cNvPr id="17" name="Rectangle 13">
            <a:extLst>
              <a:ext uri="{FF2B5EF4-FFF2-40B4-BE49-F238E27FC236}">
                <a16:creationId xmlns:a16="http://schemas.microsoft.com/office/drawing/2014/main" id="{CB47E54D-C502-461E-8397-6E20A71603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A816EEA-C74C-4297-9F06-02600C12A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B972B48-CB56-2178-407E-5BBDE822020C}"/>
              </a:ext>
            </a:extLst>
          </p:cNvPr>
          <p:cNvGraphicFramePr>
            <a:graphicFrameLocks noGrp="1"/>
          </p:cNvGraphicFramePr>
          <p:nvPr>
            <p:ph idx="1"/>
            <p:extLst>
              <p:ext uri="{D42A27DB-BD31-4B8C-83A1-F6EECF244321}">
                <p14:modId xmlns:p14="http://schemas.microsoft.com/office/powerpoint/2010/main" val="2499966453"/>
              </p:ext>
            </p:extLst>
          </p:nvPr>
        </p:nvGraphicFramePr>
        <p:xfrm>
          <a:off x="1082675" y="1095375"/>
          <a:ext cx="6003925" cy="469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9214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8FBF-968D-043D-1327-FDB2E58D11BD}"/>
              </a:ext>
            </a:extLst>
          </p:cNvPr>
          <p:cNvSpPr>
            <a:spLocks noGrp="1"/>
          </p:cNvSpPr>
          <p:nvPr>
            <p:ph type="title"/>
          </p:nvPr>
        </p:nvSpPr>
        <p:spPr>
          <a:xfrm>
            <a:off x="913795" y="609600"/>
            <a:ext cx="10353761" cy="1326321"/>
          </a:xfrm>
        </p:spPr>
        <p:txBody>
          <a:bodyPr>
            <a:normAutofit/>
          </a:bodyPr>
          <a:lstStyle/>
          <a:p>
            <a:r>
              <a:rPr lang="en-US"/>
              <a:t>eBay</a:t>
            </a:r>
            <a:endParaRPr lang="en-US" dirty="0"/>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42F5F1B-7276-C361-4CBB-A464D56C378C}"/>
              </a:ext>
            </a:extLst>
          </p:cNvPr>
          <p:cNvGraphicFramePr>
            <a:graphicFrameLocks noGrp="1"/>
          </p:cNvGraphicFramePr>
          <p:nvPr>
            <p:ph idx="1"/>
            <p:extLst>
              <p:ext uri="{D42A27DB-BD31-4B8C-83A1-F6EECF244321}">
                <p14:modId xmlns:p14="http://schemas.microsoft.com/office/powerpoint/2010/main" val="1102226722"/>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7139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3B22A-F42E-DBA8-625C-B88272ECE163}"/>
              </a:ext>
            </a:extLst>
          </p:cNvPr>
          <p:cNvSpPr>
            <a:spLocks noGrp="1"/>
          </p:cNvSpPr>
          <p:nvPr>
            <p:ph type="title"/>
          </p:nvPr>
        </p:nvSpPr>
        <p:spPr>
          <a:xfrm flipH="1">
            <a:off x="13480026" y="398206"/>
            <a:ext cx="383458" cy="1292482"/>
          </a:xfrm>
        </p:spPr>
        <p:txBody>
          <a:bodyPr/>
          <a:lstStyle/>
          <a:p>
            <a:endParaRPr lang="en-US" dirty="0"/>
          </a:p>
        </p:txBody>
      </p:sp>
      <p:sp>
        <p:nvSpPr>
          <p:cNvPr id="3" name="Content Placeholder 2">
            <a:extLst>
              <a:ext uri="{FF2B5EF4-FFF2-40B4-BE49-F238E27FC236}">
                <a16:creationId xmlns:a16="http://schemas.microsoft.com/office/drawing/2014/main" id="{5E66C54C-A8E7-97E0-5FCD-DE968A888BA6}"/>
              </a:ext>
            </a:extLst>
          </p:cNvPr>
          <p:cNvSpPr>
            <a:spLocks noGrp="1"/>
          </p:cNvSpPr>
          <p:nvPr>
            <p:ph idx="1"/>
          </p:nvPr>
        </p:nvSpPr>
        <p:spPr>
          <a:xfrm>
            <a:off x="0" y="589934"/>
            <a:ext cx="12191999" cy="5973097"/>
          </a:xfrm>
        </p:spPr>
        <p:txBody>
          <a:bodyPr>
            <a:normAutofit lnSpcReduction="10000"/>
          </a:bodyPr>
          <a:lstStyle/>
          <a:p>
            <a:pPr marL="0" indent="0">
              <a:buNone/>
            </a:pPr>
            <a:r>
              <a:rPr lang="en-US" dirty="0"/>
              <a:t> SWOT AMAZON                                                                                                SWOT eBay</a:t>
            </a:r>
          </a:p>
          <a:p>
            <a:pPr marL="0" indent="0">
              <a:buNone/>
            </a:pPr>
            <a:endParaRPr lang="en-US" dirty="0"/>
          </a:p>
          <a:p>
            <a:pPr marL="0" indent="0">
              <a:buNone/>
            </a:pPr>
            <a:r>
              <a:rPr lang="en-US" sz="1800" dirty="0">
                <a:latin typeface="Arial" panose="020B0604020202020204" pitchFamily="34" charset="0"/>
                <a:cs typeface="Arial" panose="020B0604020202020204" pitchFamily="34" charset="0"/>
              </a:rPr>
              <a:t>Strength</a:t>
            </a:r>
            <a:r>
              <a:rPr lang="en-US" dirty="0"/>
              <a:t> </a:t>
            </a:r>
            <a:r>
              <a:rPr lang="en-US" sz="1600" dirty="0">
                <a:latin typeface="Arial" panose="020B0604020202020204" pitchFamily="34" charset="0"/>
                <a:cs typeface="Arial" panose="020B0604020202020204" pitchFamily="34" charset="0"/>
              </a:rPr>
              <a:t>-</a:t>
            </a:r>
            <a:r>
              <a:rPr lang="en-US" dirty="0"/>
              <a:t> </a:t>
            </a:r>
            <a:r>
              <a:rPr lang="en-US" sz="1400" dirty="0">
                <a:latin typeface="Arial" panose="020B0604020202020204" pitchFamily="34" charset="0"/>
                <a:cs typeface="Arial" panose="020B0604020202020204" pitchFamily="34" charset="0"/>
              </a:rPr>
              <a:t>The company is present in over 200 countries.                            </a:t>
            </a:r>
            <a:r>
              <a:rPr lang="en-US" sz="1600" dirty="0">
                <a:latin typeface="Arial" panose="020B0604020202020204" pitchFamily="34" charset="0"/>
                <a:cs typeface="Arial" panose="020B0604020202020204" pitchFamily="34" charset="0"/>
              </a:rPr>
              <a:t>Strength - </a:t>
            </a:r>
            <a:r>
              <a:rPr lang="en-US" sz="1400" dirty="0">
                <a:latin typeface="Arial" panose="020B0604020202020204" pitchFamily="34" charset="0"/>
                <a:cs typeface="Arial" panose="020B0604020202020204" pitchFamily="34" charset="0"/>
              </a:rPr>
              <a:t>The company operates the world's largest internet marketplace                                </a:t>
            </a:r>
          </a:p>
          <a:p>
            <a:pPr marL="0" indent="0">
              <a:buNone/>
            </a:pPr>
            <a:r>
              <a:rPr lang="en-US" sz="14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 Its product and service options have enabled it to                                         - eBay invested heavily in IT infrastructure, customer relationship                                                                                                                   increase its global sales                                                                                                         management software, knowledge management systems and</a:t>
            </a:r>
          </a:p>
          <a:p>
            <a:pPr marL="0" indent="0">
              <a:buNone/>
            </a:pPr>
            <a:r>
              <a:rPr lang="en-US" sz="1600" dirty="0">
                <a:latin typeface="Arial" panose="020B0604020202020204" pitchFamily="34" charset="0"/>
                <a:cs typeface="Arial" panose="020B0604020202020204" pitchFamily="34" charset="0"/>
              </a:rPr>
              <a:t>Weaknesses - </a:t>
            </a:r>
            <a:r>
              <a:rPr lang="en-US" sz="1400" dirty="0">
                <a:effectLst/>
                <a:latin typeface="Arial" panose="020B0604020202020204" pitchFamily="34" charset="0"/>
                <a:ea typeface="Calibri" panose="020F0502020204030204" pitchFamily="34" charset="0"/>
              </a:rPr>
              <a:t>Implementing KMS is difficult since the company’s                                    </a:t>
            </a:r>
            <a:r>
              <a:rPr lang="en-US" sz="1400" dirty="0">
                <a:latin typeface="Arial" panose="020B0604020202020204" pitchFamily="34" charset="0"/>
                <a:cs typeface="Arial" panose="020B0604020202020204" pitchFamily="34" charset="0"/>
              </a:rPr>
              <a:t>other knowledge-based tools.</a:t>
            </a:r>
            <a:endParaRPr lang="en-US" sz="1400" dirty="0">
              <a:effectLst/>
              <a:latin typeface="Arial" panose="020B0604020202020204" pitchFamily="34" charset="0"/>
              <a:ea typeface="Calibri" panose="020F0502020204030204" pitchFamily="34" charset="0"/>
            </a:endParaRPr>
          </a:p>
          <a:p>
            <a:pPr marL="0" indent="0">
              <a:buNone/>
            </a:pPr>
            <a:r>
              <a:rPr lang="en-US" sz="1400" dirty="0">
                <a:effectLst/>
                <a:latin typeface="Arial" panose="020B0604020202020204" pitchFamily="34" charset="0"/>
                <a:ea typeface="Calibri" panose="020F0502020204030204" pitchFamily="34" charset="0"/>
              </a:rPr>
              <a:t>                          product and service catalogue is so extensive                          </a:t>
            </a:r>
            <a:r>
              <a:rPr lang="en-US" sz="1600" dirty="0">
                <a:effectLst/>
                <a:latin typeface="Arial" panose="020B0604020202020204" pitchFamily="34" charset="0"/>
                <a:ea typeface="Calibri" panose="020F0502020204030204" pitchFamily="34" charset="0"/>
              </a:rPr>
              <a:t>Weaknesses - </a:t>
            </a:r>
            <a:r>
              <a:rPr lang="en-US" sz="1400" dirty="0">
                <a:effectLst/>
                <a:latin typeface="Arial" panose="020B0604020202020204" pitchFamily="34" charset="0"/>
                <a:ea typeface="Calibri" panose="020F0502020204030204" pitchFamily="34" charset="0"/>
              </a:rPr>
              <a:t>eBay's seller fees have increased dramatically over time</a:t>
            </a:r>
          </a:p>
          <a:p>
            <a:pPr marL="0" indent="0">
              <a:buNone/>
            </a:pPr>
            <a:r>
              <a:rPr lang="en-US" sz="1400" dirty="0">
                <a:latin typeface="Arial" panose="020B0604020202020204" pitchFamily="34" charset="0"/>
                <a:cs typeface="Arial" panose="020B0604020202020204" pitchFamily="34" charset="0"/>
              </a:rPr>
              <a:t>                        - Amazon has not invested sufficiently in expanding its                                        - Many sellers lose money on low-priced items because of  presence in developed countries.                                                                                                  eBay's high fees.</a:t>
            </a:r>
          </a:p>
          <a:p>
            <a:pPr marL="0" indent="0">
              <a:buNone/>
            </a:pPr>
            <a:r>
              <a:rPr lang="en-US" sz="1600" dirty="0">
                <a:latin typeface="Arial" panose="020B0604020202020204" pitchFamily="34" charset="0"/>
                <a:cs typeface="Arial" panose="020B0604020202020204" pitchFamily="34" charset="0"/>
              </a:rPr>
              <a:t>Opportunities - </a:t>
            </a:r>
            <a:r>
              <a:rPr lang="en-US" sz="1400" dirty="0">
                <a:latin typeface="Arial" panose="020B0604020202020204" pitchFamily="34" charset="0"/>
                <a:cs typeface="Arial" panose="020B0604020202020204" pitchFamily="34" charset="0"/>
              </a:rPr>
              <a:t>Amazon's KMS can be future-proofed by incorporating AI,      </a:t>
            </a:r>
            <a:r>
              <a:rPr lang="en-US" sz="1600" dirty="0">
                <a:latin typeface="Arial" panose="020B0604020202020204" pitchFamily="34" charset="0"/>
                <a:cs typeface="Arial" panose="020B0604020202020204" pitchFamily="34" charset="0"/>
              </a:rPr>
              <a:t>Opportunities </a:t>
            </a:r>
            <a:r>
              <a:rPr lang="en-US" sz="1400" dirty="0">
                <a:latin typeface="Arial" panose="020B0604020202020204" pitchFamily="34" charset="0"/>
                <a:cs typeface="Arial" panose="020B0604020202020204" pitchFamily="34" charset="0"/>
              </a:rPr>
              <a:t>- </a:t>
            </a:r>
            <a:r>
              <a:rPr lang="en-US" sz="1400" dirty="0">
                <a:effectLst/>
                <a:latin typeface="Arial" panose="020B0604020202020204" pitchFamily="34" charset="0"/>
                <a:ea typeface="Calibri" panose="020F0502020204030204" pitchFamily="34" charset="0"/>
              </a:rPr>
              <a:t>Because of its convenience and ease of use, PayPal,</a:t>
            </a: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blockchain, virtual reality, and high-tech robots. </a:t>
            </a:r>
            <a:r>
              <a:rPr lang="en-US" sz="1400" dirty="0">
                <a:effectLst/>
                <a:latin typeface="Arial" panose="020B0604020202020204" pitchFamily="34" charset="0"/>
                <a:ea typeface="Calibri" panose="020F0502020204030204" pitchFamily="34" charset="0"/>
              </a:rPr>
              <a:t>,                                                  eBay's payment method, is widely recognized and used</a:t>
            </a:r>
            <a:endParaRPr lang="en-US" sz="14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Threats - </a:t>
            </a:r>
            <a:r>
              <a:rPr lang="en-US" sz="1400" dirty="0">
                <a:effectLst/>
                <a:latin typeface="Arial" panose="020B0604020202020204" pitchFamily="34" charset="0"/>
                <a:ea typeface="Calibri" panose="020F0502020204030204" pitchFamily="34" charset="0"/>
              </a:rPr>
              <a:t>Cybercrime is on the rise, which might compromise Amazon’s                                      by both sellers and buyers</a:t>
            </a:r>
          </a:p>
          <a:p>
            <a:pPr marL="0" indent="0" algn="r">
              <a:buNone/>
            </a:pPr>
            <a:r>
              <a:rPr lang="en-US" sz="1400" dirty="0">
                <a:latin typeface="Arial" panose="020B0604020202020204" pitchFamily="34" charset="0"/>
                <a:ea typeface="Calibri" panose="020F0502020204030204" pitchFamily="34" charset="0"/>
              </a:rPr>
              <a:t>                  </a:t>
            </a:r>
            <a:r>
              <a:rPr lang="en-US" sz="1400" dirty="0">
                <a:effectLst/>
                <a:latin typeface="Arial" panose="020B0604020202020204" pitchFamily="34" charset="0"/>
                <a:ea typeface="Calibri" panose="020F0502020204030204" pitchFamily="34" charset="0"/>
              </a:rPr>
              <a:t>security measures                                                                                                         - eBay is well positioned to enter the retail industry as the                                                                                                                                                                                                               world’s largest online platform.</a:t>
            </a:r>
          </a:p>
          <a:p>
            <a:pPr marL="0" indent="0" algn="ctr">
              <a:buNone/>
            </a:pPr>
            <a:r>
              <a:rPr lang="en-US" sz="1400" dirty="0">
                <a:latin typeface="Arial" panose="020B0604020202020204" pitchFamily="34" charset="0"/>
                <a:ea typeface="Calibri" panose="020F0502020204030204" pitchFamily="34" charset="0"/>
              </a:rPr>
              <a:t>                                                                                                               </a:t>
            </a:r>
            <a:r>
              <a:rPr lang="en-US" sz="1600" dirty="0">
                <a:latin typeface="Arial" panose="020B0604020202020204" pitchFamily="34" charset="0"/>
                <a:ea typeface="Calibri" panose="020F0502020204030204" pitchFamily="34" charset="0"/>
              </a:rPr>
              <a:t>Threats </a:t>
            </a:r>
            <a:r>
              <a:rPr lang="en-US" sz="1400" dirty="0">
                <a:latin typeface="Arial" panose="020B0604020202020204" pitchFamily="34" charset="0"/>
                <a:ea typeface="Calibri" panose="020F0502020204030204" pitchFamily="34" charset="0"/>
              </a:rPr>
              <a:t>- Because they include sensitive information, services </a:t>
            </a:r>
          </a:p>
          <a:p>
            <a:pPr marL="0" indent="0" algn="ctr">
              <a:buNone/>
            </a:pPr>
            <a:r>
              <a:rPr lang="en-US" sz="1400" dirty="0">
                <a:latin typeface="Arial" panose="020B0604020202020204" pitchFamily="34" charset="0"/>
                <a:ea typeface="Calibri" panose="020F0502020204030204" pitchFamily="34" charset="0"/>
              </a:rPr>
              <a:t>                                                                                                                  like PayPal are targeted by online thieves.</a:t>
            </a:r>
            <a:endParaRPr lang="en-US" sz="1400" dirty="0">
              <a:effectLst/>
              <a:latin typeface="Arial" panose="020B0604020202020204" pitchFamily="34" charset="0"/>
              <a:ea typeface="Calibri" panose="020F0502020204030204" pitchFamily="34" charset="0"/>
            </a:endParaRPr>
          </a:p>
        </p:txBody>
      </p:sp>
      <p:cxnSp>
        <p:nvCxnSpPr>
          <p:cNvPr id="5" name="Straight Connector 4">
            <a:extLst>
              <a:ext uri="{FF2B5EF4-FFF2-40B4-BE49-F238E27FC236}">
                <a16:creationId xmlns:a16="http://schemas.microsoft.com/office/drawing/2014/main" id="{7A043064-4382-13F2-3706-F6B158A63233}"/>
              </a:ext>
            </a:extLst>
          </p:cNvPr>
          <p:cNvCxnSpPr>
            <a:cxnSpLocks/>
            <a:stCxn id="3" idx="0"/>
          </p:cNvCxnSpPr>
          <p:nvPr/>
        </p:nvCxnSpPr>
        <p:spPr>
          <a:xfrm>
            <a:off x="6096000" y="589934"/>
            <a:ext cx="0" cy="6268066"/>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5ECA18A6-D634-C324-CA1C-5D1622DC8E7B}"/>
              </a:ext>
            </a:extLst>
          </p:cNvPr>
          <p:cNvCxnSpPr>
            <a:cxnSpLocks/>
          </p:cNvCxnSpPr>
          <p:nvPr/>
        </p:nvCxnSpPr>
        <p:spPr>
          <a:xfrm>
            <a:off x="0" y="1219200"/>
            <a:ext cx="12191999"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35706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FBA67F-0D4D-4C2E-A1D7-82D080A4B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02ADD-DB30-2B99-EE9E-E24C815FCE26}"/>
              </a:ext>
            </a:extLst>
          </p:cNvPr>
          <p:cNvSpPr>
            <a:spLocks noGrp="1"/>
          </p:cNvSpPr>
          <p:nvPr>
            <p:ph type="title"/>
          </p:nvPr>
        </p:nvSpPr>
        <p:spPr>
          <a:xfrm>
            <a:off x="913795" y="609600"/>
            <a:ext cx="10353761" cy="1326321"/>
          </a:xfrm>
        </p:spPr>
        <p:txBody>
          <a:bodyPr>
            <a:normAutofit/>
          </a:bodyPr>
          <a:lstStyle/>
          <a:p>
            <a:r>
              <a:rPr lang="en-US">
                <a:latin typeface="Arial" panose="020B0604020202020204" pitchFamily="34" charset="0"/>
                <a:cs typeface="Arial" panose="020B0604020202020204" pitchFamily="34" charset="0"/>
              </a:rPr>
              <a:t>Knowledge Management System</a:t>
            </a:r>
          </a:p>
        </p:txBody>
      </p:sp>
      <p:sp>
        <p:nvSpPr>
          <p:cNvPr id="10" name="Rectangle 9">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6C09F9-505A-9717-04D3-7A5D6ABB7782}"/>
              </a:ext>
            </a:extLst>
          </p:cNvPr>
          <p:cNvSpPr>
            <a:spLocks noGrp="1"/>
          </p:cNvSpPr>
          <p:nvPr>
            <p:ph idx="1"/>
          </p:nvPr>
        </p:nvSpPr>
        <p:spPr>
          <a:xfrm>
            <a:off x="1466850" y="2463800"/>
            <a:ext cx="9247652" cy="3327400"/>
          </a:xfrm>
        </p:spPr>
        <p:txBody>
          <a:bodyPr>
            <a:normAutofit/>
          </a:bodyPr>
          <a:lstStyle/>
          <a:p>
            <a:pPr marL="0" indent="0">
              <a:lnSpc>
                <a:spcPct val="110000"/>
              </a:lnSpc>
              <a:buNone/>
            </a:pPr>
            <a:r>
              <a:rPr lang="en-US" sz="1100">
                <a:latin typeface="Arial" panose="020B0604020202020204" pitchFamily="34" charset="0"/>
                <a:cs typeface="Arial" panose="020B0604020202020204" pitchFamily="34" charset="0"/>
              </a:rPr>
              <a:t>At AMAZON                                                                                                                       At eBay</a:t>
            </a:r>
          </a:p>
          <a:p>
            <a:pPr marL="0" indent="0">
              <a:lnSpc>
                <a:spcPct val="110000"/>
              </a:lnSpc>
              <a:buNone/>
            </a:pPr>
            <a:endParaRPr lang="en-US" sz="1100">
              <a:latin typeface="Arial" panose="020B0604020202020204" pitchFamily="34" charset="0"/>
              <a:cs typeface="Arial" panose="020B0604020202020204" pitchFamily="34" charset="0"/>
            </a:endParaRPr>
          </a:p>
          <a:p>
            <a:pPr>
              <a:lnSpc>
                <a:spcPct val="110000"/>
              </a:lnSpc>
              <a:buFontTx/>
              <a:buChar char="-"/>
            </a:pPr>
            <a:r>
              <a:rPr lang="en-US" sz="1100">
                <a:latin typeface="Arial" panose="020B0604020202020204" pitchFamily="34" charset="0"/>
                <a:cs typeface="Arial" panose="020B0604020202020204" pitchFamily="34" charset="0"/>
              </a:rPr>
              <a:t>The company's KMS provides a single portal interface                                      - </a:t>
            </a:r>
            <a:r>
              <a:rPr lang="en-US" sz="1100">
                <a:effectLst/>
                <a:latin typeface="Arial" panose="020B0604020202020204" pitchFamily="34" charset="0"/>
                <a:ea typeface="Calibri" panose="020F0502020204030204" pitchFamily="34" charset="0"/>
              </a:rPr>
              <a:t>The knowledge systems of the company are primarily focused</a:t>
            </a:r>
            <a:endParaRPr lang="en-US" sz="1100">
              <a:latin typeface="Arial" panose="020B0604020202020204" pitchFamily="34" charset="0"/>
              <a:cs typeface="Arial" panose="020B0604020202020204" pitchFamily="34" charset="0"/>
            </a:endParaRPr>
          </a:p>
          <a:p>
            <a:pPr marL="0" indent="0">
              <a:lnSpc>
                <a:spcPct val="110000"/>
              </a:lnSpc>
              <a:buNone/>
            </a:pPr>
            <a:r>
              <a:rPr lang="en-US" sz="1100">
                <a:latin typeface="Arial" panose="020B0604020202020204" pitchFamily="34" charset="0"/>
                <a:cs typeface="Arial" panose="020B0604020202020204" pitchFamily="34" charset="0"/>
              </a:rPr>
              <a:t>    for all activities.                                                                                                                      </a:t>
            </a:r>
            <a:r>
              <a:rPr lang="en-US" sz="1100">
                <a:effectLst/>
                <a:latin typeface="Arial" panose="020B0604020202020204" pitchFamily="34" charset="0"/>
                <a:ea typeface="Calibri" panose="020F0502020204030204" pitchFamily="34" charset="0"/>
              </a:rPr>
              <a:t>on mitigating three challenges :</a:t>
            </a:r>
            <a:endParaRPr lang="en-US" sz="1100">
              <a:latin typeface="Arial" panose="020B0604020202020204" pitchFamily="34" charset="0"/>
              <a:cs typeface="Arial" panose="020B0604020202020204" pitchFamily="34" charset="0"/>
            </a:endParaRPr>
          </a:p>
          <a:p>
            <a:pPr marL="0" indent="0">
              <a:lnSpc>
                <a:spcPct val="110000"/>
              </a:lnSpc>
              <a:buNone/>
            </a:pPr>
            <a:r>
              <a:rPr lang="en-US" sz="1100">
                <a:effectLst/>
                <a:latin typeface="Arial" panose="020B0604020202020204" pitchFamily="34" charset="0"/>
                <a:ea typeface="Calibri" panose="020F0502020204030204" pitchFamily="34" charset="0"/>
              </a:rPr>
              <a:t>- They provide data, such as features and customer ratings                                                   &gt;  blindness, primitiveness, and ignorance</a:t>
            </a:r>
          </a:p>
          <a:p>
            <a:pPr>
              <a:lnSpc>
                <a:spcPct val="110000"/>
              </a:lnSpc>
              <a:buFontTx/>
              <a:buChar char="-"/>
            </a:pPr>
            <a:r>
              <a:rPr lang="en-US" sz="1100">
                <a:effectLst/>
                <a:latin typeface="Arial" panose="020B0604020202020204" pitchFamily="34" charset="0"/>
                <a:ea typeface="Calibri" panose="020F0502020204030204" pitchFamily="34" charset="0"/>
              </a:rPr>
              <a:t>Amazon has largely invested in machine learning and </a:t>
            </a:r>
            <a:r>
              <a:rPr lang="en-US" sz="1100">
                <a:latin typeface="Arial" panose="020B0604020202020204" pitchFamily="34" charset="0"/>
                <a:ea typeface="Calibri" panose="020F0502020204030204" pitchFamily="34" charset="0"/>
              </a:rPr>
              <a:t>d</a:t>
            </a:r>
            <a:r>
              <a:rPr lang="en-US" sz="1100">
                <a:effectLst/>
                <a:latin typeface="Arial" panose="020B0604020202020204" pitchFamily="34" charset="0"/>
                <a:ea typeface="Calibri" panose="020F0502020204030204" pitchFamily="34" charset="0"/>
              </a:rPr>
              <a:t>ata                                - eBay largely sources information from the supporting system, review</a:t>
            </a:r>
          </a:p>
          <a:p>
            <a:pPr marL="0" indent="0">
              <a:lnSpc>
                <a:spcPct val="110000"/>
              </a:lnSpc>
              <a:buNone/>
            </a:pPr>
            <a:r>
              <a:rPr lang="en-US" sz="1100">
                <a:effectLst/>
                <a:latin typeface="Arial" panose="020B0604020202020204" pitchFamily="34" charset="0"/>
                <a:ea typeface="Calibri" panose="020F0502020204030204" pitchFamily="34" charset="0"/>
              </a:rPr>
              <a:t>mining activities to </a:t>
            </a:r>
            <a:r>
              <a:rPr lang="en-US" sz="1100">
                <a:latin typeface="Arial" panose="020B0604020202020204" pitchFamily="34" charset="0"/>
                <a:ea typeface="Calibri" panose="020F0502020204030204" pitchFamily="34" charset="0"/>
              </a:rPr>
              <a:t>i</a:t>
            </a:r>
            <a:r>
              <a:rPr lang="en-US" sz="1100">
                <a:effectLst/>
                <a:latin typeface="Arial" panose="020B0604020202020204" pitchFamily="34" charset="0"/>
                <a:ea typeface="Calibri" panose="020F0502020204030204" pitchFamily="34" charset="0"/>
              </a:rPr>
              <a:t>ntegrate information and knowledge management                     analysis, PayPal database, and other active and social platforms                     </a:t>
            </a:r>
          </a:p>
          <a:p>
            <a:pPr>
              <a:lnSpc>
                <a:spcPct val="110000"/>
              </a:lnSpc>
              <a:buFontTx/>
              <a:buChar char="-"/>
            </a:pPr>
            <a:r>
              <a:rPr lang="en-US" sz="1100">
                <a:latin typeface="Arial" panose="020B0604020202020204" pitchFamily="34" charset="0"/>
                <a:ea typeface="Calibri" panose="020F0502020204030204" pitchFamily="34" charset="0"/>
              </a:rPr>
              <a:t>T</a:t>
            </a:r>
            <a:r>
              <a:rPr lang="en-US" sz="1100">
                <a:effectLst/>
                <a:latin typeface="Arial" panose="020B0604020202020204" pitchFamily="34" charset="0"/>
                <a:ea typeface="Calibri" panose="020F0502020204030204" pitchFamily="34" charset="0"/>
              </a:rPr>
              <a:t>he clients benefit from the constant display of the site</a:t>
            </a:r>
          </a:p>
          <a:p>
            <a:pPr marL="0" indent="0">
              <a:lnSpc>
                <a:spcPct val="110000"/>
              </a:lnSpc>
              <a:buNone/>
            </a:pPr>
            <a:r>
              <a:rPr lang="en-US" sz="1100">
                <a:effectLst/>
                <a:latin typeface="Arial" panose="020B0604020202020204" pitchFamily="34" charset="0"/>
                <a:ea typeface="Calibri" panose="020F0502020204030204" pitchFamily="34" charset="0"/>
              </a:rPr>
              <a:t> </a:t>
            </a:r>
          </a:p>
        </p:txBody>
      </p:sp>
    </p:spTree>
    <p:extLst>
      <p:ext uri="{BB962C8B-B14F-4D97-AF65-F5344CB8AC3E}">
        <p14:creationId xmlns:p14="http://schemas.microsoft.com/office/powerpoint/2010/main" val="526638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F85A0-ED6D-C553-BB72-DEC4FE3A5DD0}"/>
              </a:ext>
            </a:extLst>
          </p:cNvPr>
          <p:cNvSpPr>
            <a:spLocks noGrp="1"/>
          </p:cNvSpPr>
          <p:nvPr>
            <p:ph type="title"/>
          </p:nvPr>
        </p:nvSpPr>
        <p:spPr>
          <a:xfrm>
            <a:off x="913795" y="609600"/>
            <a:ext cx="10353761" cy="1326321"/>
          </a:xfrm>
        </p:spPr>
        <p:txBody>
          <a:bodyPr>
            <a:normAutofit/>
          </a:bodyPr>
          <a:lstStyle/>
          <a:p>
            <a:r>
              <a:rPr lang="en-US"/>
              <a:t>IMPLEMENTETION OF KMS</a:t>
            </a:r>
            <a:endParaRPr lang="en-US" dirty="0"/>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D2D6379-D2EC-98B8-3795-8C59C4043EE6}"/>
              </a:ext>
            </a:extLst>
          </p:cNvPr>
          <p:cNvGraphicFramePr>
            <a:graphicFrameLocks noGrp="1"/>
          </p:cNvGraphicFramePr>
          <p:nvPr>
            <p:ph idx="1"/>
            <p:extLst>
              <p:ext uri="{D42A27DB-BD31-4B8C-83A1-F6EECF244321}">
                <p14:modId xmlns:p14="http://schemas.microsoft.com/office/powerpoint/2010/main" val="1388869003"/>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9394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030C1-6A73-395D-867E-89E05017105E}"/>
              </a:ext>
            </a:extLst>
          </p:cNvPr>
          <p:cNvSpPr>
            <a:spLocks noGrp="1"/>
          </p:cNvSpPr>
          <p:nvPr>
            <p:ph type="title"/>
          </p:nvPr>
        </p:nvSpPr>
        <p:spPr>
          <a:xfrm>
            <a:off x="913795" y="609600"/>
            <a:ext cx="10353761" cy="1326321"/>
          </a:xfrm>
        </p:spPr>
        <p:txBody>
          <a:bodyPr>
            <a:normAutofit/>
          </a:bodyPr>
          <a:lstStyle/>
          <a:p>
            <a:r>
              <a:rPr lang="en-US" dirty="0"/>
              <a:t>KMS VALUE CHAIN</a:t>
            </a:r>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739FA8-440E-2250-BA8F-21799D388BFF}"/>
              </a:ext>
            </a:extLst>
          </p:cNvPr>
          <p:cNvGraphicFramePr>
            <a:graphicFrameLocks noGrp="1"/>
          </p:cNvGraphicFramePr>
          <p:nvPr>
            <p:ph idx="1"/>
            <p:extLst>
              <p:ext uri="{D42A27DB-BD31-4B8C-83A1-F6EECF244321}">
                <p14:modId xmlns:p14="http://schemas.microsoft.com/office/powerpoint/2010/main" val="556981703"/>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8189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AE756-E423-5C10-52F5-69E9BDF1C803}"/>
              </a:ext>
            </a:extLst>
          </p:cNvPr>
          <p:cNvSpPr>
            <a:spLocks noGrp="1"/>
          </p:cNvSpPr>
          <p:nvPr>
            <p:ph type="title"/>
          </p:nvPr>
        </p:nvSpPr>
        <p:spPr/>
        <p:txBody>
          <a:bodyPr/>
          <a:lstStyle/>
          <a:p>
            <a:r>
              <a:rPr lang="en-US" dirty="0"/>
              <a:t>SUPPORTING SYSTEMS AND KMS</a:t>
            </a:r>
          </a:p>
        </p:txBody>
      </p:sp>
      <p:sp>
        <p:nvSpPr>
          <p:cNvPr id="3" name="Content Placeholder 2">
            <a:extLst>
              <a:ext uri="{FF2B5EF4-FFF2-40B4-BE49-F238E27FC236}">
                <a16:creationId xmlns:a16="http://schemas.microsoft.com/office/drawing/2014/main" id="{8883DE5D-9761-7AA0-2BC6-1D22EFF92E79}"/>
              </a:ext>
            </a:extLst>
          </p:cNvPr>
          <p:cNvSpPr>
            <a:spLocks noGrp="1"/>
          </p:cNvSpPr>
          <p:nvPr>
            <p:ph idx="1"/>
          </p:nvPr>
        </p:nvSpPr>
        <p:spPr>
          <a:xfrm>
            <a:off x="0" y="2096064"/>
            <a:ext cx="12003313" cy="4761936"/>
          </a:xfrm>
        </p:spPr>
        <p:txBody>
          <a:bodyPr/>
          <a:lstStyle/>
          <a:p>
            <a:pPr marL="0" indent="0">
              <a:buNone/>
            </a:pPr>
            <a:r>
              <a:rPr lang="en-US" sz="1800" dirty="0">
                <a:effectLst/>
                <a:latin typeface="Arial" panose="020B0604020202020204" pitchFamily="34" charset="0"/>
                <a:ea typeface="Calibri" panose="020F0502020204030204" pitchFamily="34" charset="0"/>
              </a:rPr>
              <a:t>Transaction processing systems and KMS are integrated for regular operations activities for both Amazon and eBay.</a:t>
            </a:r>
          </a:p>
          <a:p>
            <a:pPr marL="0" indent="0">
              <a:buNone/>
            </a:pPr>
            <a:endParaRPr lang="en-US" sz="1800" dirty="0">
              <a:effectLst/>
              <a:latin typeface="Arial" panose="020B0604020202020204" pitchFamily="34" charset="0"/>
              <a:ea typeface="Calibri" panose="020F0502020204030204" pitchFamily="34" charset="0"/>
            </a:endParaRPr>
          </a:p>
          <a:p>
            <a:pPr algn="r">
              <a:buFont typeface="Wingdings" panose="05000000000000000000" pitchFamily="2" charset="2"/>
              <a:buChar char="Ø"/>
            </a:pPr>
            <a:r>
              <a:rPr lang="en-US" sz="1800" dirty="0">
                <a:effectLst/>
                <a:latin typeface="Arial" panose="020B0604020202020204" pitchFamily="34" charset="0"/>
                <a:ea typeface="Calibri" panose="020F0502020204030204" pitchFamily="34" charset="0"/>
              </a:rPr>
              <a:t>Amazon has a greater scale of daily transactions       &gt; The processing of eBay is way more complex for its bidding                                                                                                        system for buying and selling activities</a:t>
            </a:r>
          </a:p>
          <a:p>
            <a:pPr marL="0" indent="0">
              <a:buNone/>
            </a:pPr>
            <a:r>
              <a:rPr lang="en-US" sz="1800" dirty="0">
                <a:effectLst/>
                <a:latin typeface="Arial" panose="020B0604020202020204" pitchFamily="34" charset="0"/>
                <a:ea typeface="Calibri" panose="020F0502020204030204" pitchFamily="34" charset="0"/>
              </a:rPr>
              <a:t>&gt; Amazon takes full advantage of the system to             &gt; Information technology systems have greatly helped eBay integrate with its knowledge management                          to implement its knowledge management systems</a:t>
            </a:r>
          </a:p>
          <a:p>
            <a:pPr marL="0" indent="0">
              <a:buNone/>
            </a:pPr>
            <a:endParaRPr lang="en-US" sz="1800" dirty="0">
              <a:effectLst/>
              <a:latin typeface="Arial" panose="020B0604020202020204" pitchFamily="34" charset="0"/>
              <a:ea typeface="Calibri" panose="020F0502020204030204" pitchFamily="34" charset="0"/>
            </a:endParaRPr>
          </a:p>
          <a:p>
            <a:pPr marL="0" indent="0">
              <a:buNone/>
            </a:pPr>
            <a:r>
              <a:rPr lang="en-US" sz="1800" dirty="0">
                <a:effectLst/>
                <a:latin typeface="Arial" panose="020B0604020202020204" pitchFamily="34" charset="0"/>
                <a:ea typeface="Calibri" panose="020F0502020204030204" pitchFamily="34" charset="0"/>
              </a:rPr>
              <a:t> </a:t>
            </a:r>
          </a:p>
          <a:p>
            <a:pPr marL="0" indent="0">
              <a:buNone/>
            </a:pPr>
            <a:endParaRPr lang="en-US" sz="1800" dirty="0">
              <a:effectLst/>
              <a:latin typeface="Arial" panose="020B0604020202020204" pitchFamily="34" charset="0"/>
              <a:ea typeface="Calibri" panose="020F0502020204030204" pitchFamily="34" charset="0"/>
            </a:endParaRPr>
          </a:p>
          <a:p>
            <a:pPr marL="0" indent="0">
              <a:buNone/>
            </a:pPr>
            <a:endParaRPr lang="en-US" dirty="0"/>
          </a:p>
        </p:txBody>
      </p:sp>
    </p:spTree>
    <p:extLst>
      <p:ext uri="{BB962C8B-B14F-4D97-AF65-F5344CB8AC3E}">
        <p14:creationId xmlns:p14="http://schemas.microsoft.com/office/powerpoint/2010/main" val="2184782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B36D43-160A-4459-A18F-4471E7926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8C17B38-9174-4965-BABA-C9C1C6F3D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604933"/>
          </a:xfrm>
          <a:prstGeom prst="rect">
            <a:avLst/>
          </a:prstGeom>
          <a:solidFill>
            <a:srgbClr val="262626"/>
          </a:solidFill>
          <a:ln w="38100" cap="sq">
            <a:noFill/>
            <a:miter lim="800000"/>
          </a:ln>
          <a:effectLst>
            <a:outerShdw blurRad="54991" dist="17780" dir="5400000" algn="t" rotWithShape="0">
              <a:prstClr val="black">
                <a:alpha val="40000"/>
              </a:prstClr>
            </a:outerShdw>
          </a:effectLst>
          <a:scene3d>
            <a:camera prst="orthographicFront"/>
            <a:lightRig rig="twoPt" dir="t">
              <a:rot lat="0" lon="0" rev="7200000"/>
            </a:lightRig>
          </a:scene3d>
          <a:sp3d/>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D9C23-8BC5-4066-587F-BBF3F62B4F45}"/>
              </a:ext>
            </a:extLst>
          </p:cNvPr>
          <p:cNvSpPr>
            <a:spLocks noGrp="1"/>
          </p:cNvSpPr>
          <p:nvPr>
            <p:ph type="title"/>
          </p:nvPr>
        </p:nvSpPr>
        <p:spPr>
          <a:xfrm>
            <a:off x="1153886" y="1347216"/>
            <a:ext cx="3166532" cy="4163569"/>
          </a:xfrm>
        </p:spPr>
        <p:txBody>
          <a:bodyPr anchor="ctr">
            <a:normAutofit/>
          </a:bodyPr>
          <a:lstStyle/>
          <a:p>
            <a:pPr algn="r"/>
            <a:r>
              <a:rPr lang="en-US" sz="2400">
                <a:solidFill>
                  <a:srgbClr val="FFFFFF"/>
                </a:solidFill>
              </a:rPr>
              <a:t>CONCLUSION</a:t>
            </a:r>
          </a:p>
        </p:txBody>
      </p:sp>
      <p:cxnSp>
        <p:nvCxnSpPr>
          <p:cNvPr id="12" name="Straight Connector 11">
            <a:extLst>
              <a:ext uri="{FF2B5EF4-FFF2-40B4-BE49-F238E27FC236}">
                <a16:creationId xmlns:a16="http://schemas.microsoft.com/office/drawing/2014/main" id="{A1865F92-5D70-4CFC-A515-E5AD0F55F8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79171"/>
            <a:ext cx="0" cy="2699658"/>
          </a:xfrm>
          <a:prstGeom prst="line">
            <a:avLst/>
          </a:prstGeom>
          <a:ln>
            <a:solidFill>
              <a:srgbClr val="7F7F7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53463B-0970-3708-C790-8EEE581FA1BA}"/>
              </a:ext>
            </a:extLst>
          </p:cNvPr>
          <p:cNvSpPr>
            <a:spLocks noGrp="1"/>
          </p:cNvSpPr>
          <p:nvPr>
            <p:ph idx="1"/>
          </p:nvPr>
        </p:nvSpPr>
        <p:spPr>
          <a:xfrm>
            <a:off x="5004641" y="1347216"/>
            <a:ext cx="5900425" cy="4163569"/>
          </a:xfrm>
        </p:spPr>
        <p:txBody>
          <a:bodyPr anchor="ctr">
            <a:normAutofit/>
          </a:bodyPr>
          <a:lstStyle/>
          <a:p>
            <a:pPr marL="0" indent="0">
              <a:buNone/>
            </a:pPr>
            <a:r>
              <a:rPr lang="en-US" sz="1400">
                <a:solidFill>
                  <a:srgbClr val="FFFFFF"/>
                </a:solidFill>
              </a:rPr>
              <a:t> </a:t>
            </a:r>
            <a:r>
              <a:rPr lang="en-US" sz="1400">
                <a:solidFill>
                  <a:srgbClr val="FFFFFF"/>
                </a:solidFill>
                <a:effectLst/>
                <a:latin typeface="Arial" panose="020B0604020202020204" pitchFamily="34" charset="0"/>
                <a:ea typeface="Calibri" panose="020F0502020204030204" pitchFamily="34" charset="0"/>
              </a:rPr>
              <a:t>Amazon and eBay have focused largely on information management and conducting many analytical activities about the world economy. As both companies are heavily dependent on information technologies, it is very much necessary to develop an effective and efficient information management system.</a:t>
            </a:r>
          </a:p>
          <a:p>
            <a:pPr marL="0" indent="0">
              <a:buNone/>
            </a:pPr>
            <a:r>
              <a:rPr lang="en-US" sz="1400">
                <a:solidFill>
                  <a:srgbClr val="FFFFFF"/>
                </a:solidFill>
                <a:effectLst/>
                <a:latin typeface="Arial" panose="020B0604020202020204" pitchFamily="34" charset="0"/>
                <a:ea typeface="Calibri" panose="020F0502020204030204" pitchFamily="34" charset="0"/>
              </a:rPr>
              <a:t> Both companies have huge potential in the future as they are always concerned about adopting these technologies for better knowledge and information management.</a:t>
            </a:r>
            <a:endParaRPr lang="en-US" sz="1400">
              <a:solidFill>
                <a:srgbClr val="FFFFFF"/>
              </a:solidFill>
            </a:endParaRPr>
          </a:p>
        </p:txBody>
      </p:sp>
    </p:spTree>
    <p:extLst>
      <p:ext uri="{BB962C8B-B14F-4D97-AF65-F5344CB8AC3E}">
        <p14:creationId xmlns:p14="http://schemas.microsoft.com/office/powerpoint/2010/main" val="3242085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8FC53-19FF-7C6E-9295-C1D6995C814B}"/>
              </a:ext>
            </a:extLst>
          </p:cNvPr>
          <p:cNvSpPr>
            <a:spLocks noGrp="1"/>
          </p:cNvSpPr>
          <p:nvPr>
            <p:ph type="title"/>
          </p:nvPr>
        </p:nvSpPr>
        <p:spPr>
          <a:xfrm>
            <a:off x="913795" y="609600"/>
            <a:ext cx="10353761" cy="1326321"/>
          </a:xfrm>
        </p:spPr>
        <p:txBody>
          <a:bodyPr>
            <a:normAutofit/>
          </a:bodyPr>
          <a:lstStyle/>
          <a:p>
            <a:r>
              <a:rPr lang="en-US" dirty="0"/>
              <a:t>RECOMANDATION</a:t>
            </a:r>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8E643F-465F-FC26-8C8D-9939B2E8634B}"/>
              </a:ext>
            </a:extLst>
          </p:cNvPr>
          <p:cNvGraphicFramePr>
            <a:graphicFrameLocks noGrp="1"/>
          </p:cNvGraphicFramePr>
          <p:nvPr>
            <p:ph idx="1"/>
            <p:extLst>
              <p:ext uri="{D42A27DB-BD31-4B8C-83A1-F6EECF244321}">
                <p14:modId xmlns:p14="http://schemas.microsoft.com/office/powerpoint/2010/main" val="1985756652"/>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34776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1406</TotalTime>
  <Words>821</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Bookman Old Style</vt:lpstr>
      <vt:lpstr>Rockwell</vt:lpstr>
      <vt:lpstr>Wingdings</vt:lpstr>
      <vt:lpstr>Wingdings 3</vt:lpstr>
      <vt:lpstr>Damask</vt:lpstr>
      <vt:lpstr>KNOWLWDGE and INFORMATION MANGEMENT</vt:lpstr>
      <vt:lpstr>INTRODUCTION</vt:lpstr>
      <vt:lpstr>AMAZON</vt:lpstr>
      <vt:lpstr>eBay</vt:lpstr>
      <vt:lpstr>PowerPoint Presentation</vt:lpstr>
      <vt:lpstr>Knowledge Management System</vt:lpstr>
      <vt:lpstr>IMPLEMENTETION OF KMS</vt:lpstr>
      <vt:lpstr>KMS VALUE CHAIN</vt:lpstr>
      <vt:lpstr>SUPPORTING SYSTEMS AND KMS</vt:lpstr>
      <vt:lpstr>CONCLUSION</vt:lpstr>
      <vt:lpstr>RECOMANDATION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KNOWLWDGE and INFORMATION MANGEMENT</dc:title>
  <dc:creator>Corina Popescu (2026257)</dc:creator>
  <cp:lastModifiedBy>Corina Popescu (2026257)</cp:lastModifiedBy>
  <cp:revision>3</cp:revision>
  <dcterms:created xsi:type="dcterms:W3CDTF">2022-11-09T12:48:34Z</dcterms:created>
  <dcterms:modified xsi:type="dcterms:W3CDTF">2022-11-10T12:14:57Z</dcterms:modified>
</cp:coreProperties>
</file>