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9"/>
  </p:notesMasterIdLst>
  <p:handoutMasterIdLst>
    <p:handoutMasterId r:id="rId50"/>
  </p:handoutMasterIdLst>
  <p:sldIdLst>
    <p:sldId id="277" r:id="rId2"/>
    <p:sldId id="1719" r:id="rId3"/>
    <p:sldId id="1925" r:id="rId4"/>
    <p:sldId id="1863" r:id="rId5"/>
    <p:sldId id="1919" r:id="rId6"/>
    <p:sldId id="1964" r:id="rId7"/>
    <p:sldId id="1862" r:id="rId8"/>
    <p:sldId id="1926" r:id="rId9"/>
    <p:sldId id="1965" r:id="rId10"/>
    <p:sldId id="1966" r:id="rId11"/>
    <p:sldId id="1967" r:id="rId12"/>
    <p:sldId id="1970" r:id="rId13"/>
    <p:sldId id="1968" r:id="rId14"/>
    <p:sldId id="1969" r:id="rId15"/>
    <p:sldId id="1971" r:id="rId16"/>
    <p:sldId id="1972" r:id="rId17"/>
    <p:sldId id="1973" r:id="rId18"/>
    <p:sldId id="1974" r:id="rId19"/>
    <p:sldId id="1975" r:id="rId20"/>
    <p:sldId id="1976" r:id="rId21"/>
    <p:sldId id="1977" r:id="rId22"/>
    <p:sldId id="1978" r:id="rId23"/>
    <p:sldId id="1962" r:id="rId24"/>
    <p:sldId id="1927" r:id="rId25"/>
    <p:sldId id="1866" r:id="rId26"/>
    <p:sldId id="1928" r:id="rId27"/>
    <p:sldId id="1961" r:id="rId28"/>
    <p:sldId id="1979" r:id="rId29"/>
    <p:sldId id="1980" r:id="rId30"/>
    <p:sldId id="1981" r:id="rId31"/>
    <p:sldId id="1982" r:id="rId32"/>
    <p:sldId id="1983" r:id="rId33"/>
    <p:sldId id="1984" r:id="rId34"/>
    <p:sldId id="1985" r:id="rId35"/>
    <p:sldId id="1986" r:id="rId36"/>
    <p:sldId id="1987" r:id="rId37"/>
    <p:sldId id="1867" r:id="rId38"/>
    <p:sldId id="1875" r:id="rId39"/>
    <p:sldId id="1920" r:id="rId40"/>
    <p:sldId id="1960" r:id="rId41"/>
    <p:sldId id="1959" r:id="rId42"/>
    <p:sldId id="1952" r:id="rId43"/>
    <p:sldId id="1951" r:id="rId44"/>
    <p:sldId id="1958" r:id="rId45"/>
    <p:sldId id="1957" r:id="rId46"/>
    <p:sldId id="1948" r:id="rId47"/>
    <p:sldId id="1963" r:id="rId48"/>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Lst>
        </p14:section>
        <p14:section name="White Template" id="{A073DAE3-B461-442F-A3D3-6642BD875E45}">
          <p14:sldIdLst>
            <p14:sldId id="1719"/>
            <p14:sldId id="1925"/>
            <p14:sldId id="1863"/>
            <p14:sldId id="1919"/>
            <p14:sldId id="1964"/>
            <p14:sldId id="1862"/>
            <p14:sldId id="1926"/>
            <p14:sldId id="1965"/>
            <p14:sldId id="1966"/>
            <p14:sldId id="1967"/>
            <p14:sldId id="1970"/>
            <p14:sldId id="1968"/>
            <p14:sldId id="1969"/>
            <p14:sldId id="1971"/>
            <p14:sldId id="1972"/>
            <p14:sldId id="1973"/>
            <p14:sldId id="1974"/>
            <p14:sldId id="1975"/>
            <p14:sldId id="1976"/>
            <p14:sldId id="1977"/>
            <p14:sldId id="1978"/>
            <p14:sldId id="1962"/>
            <p14:sldId id="1927"/>
            <p14:sldId id="1866"/>
            <p14:sldId id="1928"/>
            <p14:sldId id="1961"/>
            <p14:sldId id="1979"/>
            <p14:sldId id="1980"/>
            <p14:sldId id="1981"/>
            <p14:sldId id="1982"/>
            <p14:sldId id="1983"/>
            <p14:sldId id="1984"/>
            <p14:sldId id="1985"/>
            <p14:sldId id="1986"/>
            <p14:sldId id="1987"/>
            <p14:sldId id="1867"/>
            <p14:sldId id="1875"/>
            <p14:sldId id="1920"/>
            <p14:sldId id="1960"/>
            <p14:sldId id="1959"/>
            <p14:sldId id="1952"/>
            <p14:sldId id="1951"/>
            <p14:sldId id="1958"/>
            <p14:sldId id="1957"/>
            <p14:sldId id="1948"/>
            <p14:sldId id="1963"/>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70648" autoAdjust="0"/>
  </p:normalViewPr>
  <p:slideViewPr>
    <p:cSldViewPr>
      <p:cViewPr varScale="1">
        <p:scale>
          <a:sx n="55" d="100"/>
          <a:sy n="55" d="100"/>
        </p:scale>
        <p:origin x="213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56" d="100"/>
          <a:sy n="56" d="100"/>
        </p:scale>
        <p:origin x="3384" y="8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cs.microsoft.com/en-us/azure/cost-management-billing/reservations/save-compute-costs-reservation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azure.microsoft.com/en-us/support/legal/preview-supplemental-terms/"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https://docs.microsoft.com/en-us/learn/paths/az-900-describe-azure-cost-management-service-level-agreements/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https://docs.microsoft.com/en-us/learn/modules/plan-manage-azure-costs/1-introduction</a:t>
            </a:r>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https://docs.microsoft.com/en-us/learn/modules/plan-manage-azure-costs/1-introduction</a:t>
            </a:r>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5810060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https://docs.microsoft.com/en-us/learn/modules/plan-manage-azure-costs/1-introduction</a:t>
            </a: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10/25/2022 10:51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5</a:t>
            </a:fld>
            <a:endParaRPr lang="en-US"/>
          </a:p>
        </p:txBody>
      </p:sp>
    </p:spTree>
    <p:extLst>
      <p:ext uri="{BB962C8B-B14F-4D97-AF65-F5344CB8AC3E}">
        <p14:creationId xmlns:p14="http://schemas.microsoft.com/office/powerpoint/2010/main" val="4220960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Azure usage charges </a:t>
            </a:r>
            <a:r>
              <a:rPr lang="en-IE" sz="900" b="0" i="0" u="none" strike="noStrike" kern="1200" dirty="0">
                <a:solidFill>
                  <a:schemeClr val="tx1"/>
                </a:solidFill>
                <a:effectLst/>
                <a:latin typeface="Segoe UI Light" pitchFamily="34" charset="0"/>
                <a:ea typeface="+mn-ea"/>
                <a:cs typeface="+mn-cs"/>
              </a:rPr>
              <a:t>- </a:t>
            </a:r>
            <a:r>
              <a:rPr lang="en-IE" u="sng" dirty="0"/>
              <a:t>https://docs.microsoft.com/en-us/azure/billing/billing-understand-your-invoice</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u="sng" kern="1200" dirty="0">
              <a:solidFill>
                <a:schemeClr val="tx1"/>
              </a:solidFill>
              <a:effectLst/>
              <a:latin typeface="Segoe UI Light" pitchFamily="34" charset="0"/>
              <a:ea typeface="+mn-ea"/>
              <a:cs typeface="+mn-cs"/>
            </a:endParaRPr>
          </a:p>
          <a:p>
            <a:pPr marL="0" indent="0">
              <a:buNone/>
            </a:pPr>
            <a:r>
              <a:rPr lang="en-IE" sz="2800" dirty="0"/>
              <a:t>There are </a:t>
            </a:r>
            <a:r>
              <a:rPr lang="en-IE" sz="2800" dirty="0">
                <a:solidFill>
                  <a:schemeClr val="accent4"/>
                </a:solidFill>
              </a:rPr>
              <a:t>six </a:t>
            </a:r>
            <a:r>
              <a:rPr lang="en-IE" sz="2800" dirty="0"/>
              <a:t>primary factors affecting costs:</a:t>
            </a:r>
          </a:p>
          <a:p>
            <a:r>
              <a:rPr lang="en-IE" sz="2800" b="1" dirty="0"/>
              <a:t>Resource Type</a:t>
            </a:r>
            <a:r>
              <a:rPr lang="en-IE" sz="2800" dirty="0"/>
              <a:t>: Costs are resource-specific, so the usage that a meter tracks and the number of meters associated with a resource depend on the resource type.</a:t>
            </a:r>
          </a:p>
          <a:p>
            <a:r>
              <a:rPr lang="en-IE" sz="2800" b="1" dirty="0"/>
              <a:t>Services</a:t>
            </a:r>
            <a:r>
              <a:rPr lang="en-IE" sz="2800" dirty="0"/>
              <a:t>: Azure usage rates and billing periods can differ between Enterprise, Web Direct, and CSP customers.</a:t>
            </a:r>
          </a:p>
          <a:p>
            <a:r>
              <a:rPr lang="en-IE" sz="2800" b="1" dirty="0"/>
              <a:t>Location</a:t>
            </a:r>
            <a:r>
              <a:rPr lang="en-IE" sz="2800" dirty="0"/>
              <a:t>: The Azure infrastructure is globally distributed, and usage costs might vary between locations that offer Azure products, services, and resources.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kern="1200" dirty="0">
              <a:solidFill>
                <a:schemeClr val="tx1"/>
              </a:solidFill>
              <a:effectLst/>
              <a:latin typeface="Segoe UI Light" pitchFamily="34" charset="0"/>
              <a:ea typeface="+mn-ea"/>
              <a:cs typeface="+mn-cs"/>
            </a:endParaRPr>
          </a:p>
          <a:p>
            <a:r>
              <a:rPr lang="en-US" b="1" dirty="0"/>
              <a:t>Learn and SkillPipe content order note:</a:t>
            </a:r>
          </a:p>
          <a:p>
            <a:r>
              <a:rPr lang="en-US" b="0" dirty="0"/>
              <a:t>Slides 6-8</a:t>
            </a:r>
          </a:p>
          <a:p>
            <a:r>
              <a:rPr lang="en-US" b="0" dirty="0"/>
              <a:t>https://docs.microsoft.com/en-us/learn/modules/plan-manage-azure-costs/4-purchase-azure-services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a:p>
        </p:txBody>
      </p:sp>
    </p:spTree>
    <p:extLst>
      <p:ext uri="{BB962C8B-B14F-4D97-AF65-F5344CB8AC3E}">
        <p14:creationId xmlns:p14="http://schemas.microsoft.com/office/powerpoint/2010/main" val="12587049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Azure usage charges </a:t>
            </a:r>
            <a:r>
              <a:rPr lang="en-IE" sz="900" b="0" i="0" u="none" strike="noStrike" kern="1200" dirty="0">
                <a:solidFill>
                  <a:schemeClr val="tx1"/>
                </a:solidFill>
                <a:effectLst/>
                <a:latin typeface="Segoe UI Light" pitchFamily="34" charset="0"/>
                <a:ea typeface="+mn-ea"/>
                <a:cs typeface="+mn-cs"/>
              </a:rPr>
              <a:t>- </a:t>
            </a:r>
            <a:r>
              <a:rPr lang="en-IE" u="sng" dirty="0"/>
              <a:t>https://docs.microsoft.com/en-us/azure/billing/billing-understand-your-invoice</a:t>
            </a:r>
          </a:p>
          <a:p>
            <a:pPr marL="0" marR="0" lvl="0" indent="0" algn="l" defTabSz="914367" rtl="0" eaLnBrk="1" fontAlgn="auto" latinLnBrk="0" hangingPunct="1">
              <a:lnSpc>
                <a:spcPct val="90000"/>
              </a:lnSpc>
              <a:spcBef>
                <a:spcPts val="0"/>
              </a:spcBef>
              <a:spcAft>
                <a:spcPts val="333"/>
              </a:spcAft>
              <a:buClrTx/>
              <a:buSzTx/>
              <a:buFontTx/>
              <a:buNone/>
              <a:tabLst/>
              <a:defRPr/>
            </a:pPr>
            <a:r>
              <a:rPr lang="en-IE" u="sng" dirty="0"/>
              <a:t>https://docs.microsoft.com/en-us/azure/cost-management-billing/costs/cost-mgt-best-practices</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IE" sz="900" u="sng" kern="1200" dirty="0">
              <a:solidFill>
                <a:schemeClr val="tx1"/>
              </a:solidFill>
              <a:effectLst/>
              <a:latin typeface="Segoe UI Light" pitchFamily="34" charset="0"/>
              <a:ea typeface="+mn-ea"/>
              <a:cs typeface="+mn-cs"/>
            </a:endParaRPr>
          </a:p>
          <a:p>
            <a:pPr marL="0" indent="0">
              <a:buNone/>
            </a:pPr>
            <a:r>
              <a:rPr lang="en-IE" sz="2800" dirty="0"/>
              <a:t>There are </a:t>
            </a:r>
            <a:r>
              <a:rPr lang="en-IE" sz="2800" dirty="0">
                <a:solidFill>
                  <a:schemeClr val="accent4"/>
                </a:solidFill>
              </a:rPr>
              <a:t>six </a:t>
            </a:r>
            <a:r>
              <a:rPr lang="en-IE" sz="2800" dirty="0"/>
              <a:t>primary factors affecting costs:</a:t>
            </a:r>
          </a:p>
          <a:p>
            <a:pPr>
              <a:lnSpc>
                <a:spcPct val="100000"/>
              </a:lnSpc>
              <a:spcAft>
                <a:spcPts val="0"/>
              </a:spcAft>
            </a:pPr>
            <a:br>
              <a:rPr lang="en-US" sz="850" dirty="0">
                <a:cs typeface="Segoe UI Light"/>
              </a:rPr>
            </a:br>
            <a:r>
              <a:rPr lang="en-IE" sz="850" b="1" dirty="0">
                <a:latin typeface="Segoe UI Light"/>
                <a:cs typeface="Segoe UI Light"/>
              </a:rPr>
              <a:t>Bandwidth: </a:t>
            </a:r>
            <a:r>
              <a:rPr lang="en-US" sz="850" dirty="0">
                <a:latin typeface="Segoe UI Light"/>
                <a:cs typeface="Segoe UI Light"/>
              </a:rPr>
              <a:t>Some inbound data transfers are free, such as data going into Azure datacenters. For outbound data transfers, such as data going out of Azure datacenters, pricing is based on Zones. </a:t>
            </a:r>
            <a:endParaRPr lang="en-IE" sz="850" dirty="0">
              <a:latin typeface="Segoe UI Light"/>
              <a:cs typeface="Segoe UI Light"/>
            </a:endParaRPr>
          </a:p>
          <a:p>
            <a:r>
              <a:rPr lang="en-IE" sz="850" b="1" dirty="0">
                <a:latin typeface="Segoe UI Light"/>
                <a:cs typeface="Segoe UI Light"/>
              </a:rPr>
              <a:t>Azure Reservations</a:t>
            </a:r>
            <a:endParaRPr lang="en-IE" sz="850" dirty="0">
              <a:latin typeface="Segoe UI Light"/>
              <a:cs typeface="Segoe UI Light"/>
            </a:endParaRPr>
          </a:p>
          <a:p>
            <a:r>
              <a:rPr lang="en-IE" sz="850" dirty="0">
                <a:latin typeface="Segoe UI Light"/>
                <a:cs typeface="Segoe UI Light"/>
              </a:rPr>
              <a:t>Azure Reservations allow you to prepay for one-year or three-years of virtual machine or SQL Database compute capacity. Pre-paying will allow you to get a discount on the resources you use. Azure reservations can significantly reduce your virtual machine or SQL database compute costs — up to 72 percent on pay-as-you-go prices with one-year or three-year upfront commitment. Reservations provide a billing discount and don't affect the runtime state of your virtual machines or SQL databases.</a:t>
            </a:r>
          </a:p>
          <a:p>
            <a:r>
              <a:rPr lang="en-IE" sz="850" dirty="0">
                <a:latin typeface="Segoe UI Light"/>
                <a:cs typeface="Segoe UI Light"/>
              </a:rPr>
              <a:t>For more information, see </a:t>
            </a:r>
            <a:r>
              <a:rPr lang="en-IE" sz="850" dirty="0">
                <a:latin typeface="Segoe UI Light"/>
                <a:cs typeface="Segoe UI Light"/>
                <a:hlinkClick r:id="rId3"/>
              </a:rPr>
              <a:t>What are Azure Reservations?</a:t>
            </a:r>
            <a:r>
              <a:rPr lang="en-IE" sz="850" dirty="0">
                <a:latin typeface="Segoe UI Light"/>
                <a:cs typeface="Segoe UI Light"/>
              </a:rPr>
              <a:t>.</a:t>
            </a:r>
          </a:p>
          <a:p>
            <a:r>
              <a:rPr lang="en-IE" sz="850" b="1" dirty="0">
                <a:latin typeface="Segoe UI Light"/>
                <a:cs typeface="Segoe UI Light"/>
              </a:rPr>
              <a:t>Use Azure Hybrid Benefit</a:t>
            </a:r>
            <a:endParaRPr lang="en-IE" sz="850" dirty="0">
              <a:latin typeface="Segoe UI Light"/>
              <a:cs typeface="Segoe UI Light"/>
            </a:endParaRPr>
          </a:p>
          <a:p>
            <a:r>
              <a:rPr lang="en-IE" sz="850" dirty="0">
                <a:latin typeface="Segoe UI Light"/>
                <a:cs typeface="Segoe UI Light"/>
              </a:rPr>
              <a:t>If you already have Windows Server or SQL Server licenses in your on-premises deployments, you can use the Azure Hybrid Benefit program to save in Azure. With the Windows Server benefit, each license covers the cost of the OS (up to two virtual machines), and you only pay for base compute costs. You can use existing SQL Server licenses to save up to 55 percent on </a:t>
            </a:r>
            <a:r>
              <a:rPr lang="en-IE" sz="850" dirty="0" err="1">
                <a:latin typeface="Segoe UI Light"/>
                <a:cs typeface="Segoe UI Light"/>
              </a:rPr>
              <a:t>vCore</a:t>
            </a:r>
            <a:r>
              <a:rPr lang="en-IE" sz="850" dirty="0">
                <a:latin typeface="Segoe UI Light"/>
                <a:cs typeface="Segoe UI Light"/>
              </a:rPr>
              <a:t>-based SQL Database options. Options include SQL Server in Azure Virtual Machines and SQL Server Integration Services.</a:t>
            </a:r>
          </a:p>
          <a:p>
            <a:endParaRPr lang="en-IE" sz="2800" dirty="0">
              <a:cs typeface="Segoe UI Light"/>
            </a:endParaRPr>
          </a:p>
          <a:p>
            <a:r>
              <a:rPr lang="en-US" sz="2800" b="1" dirty="0"/>
              <a:t>Learn and SkillPipe content order note:</a:t>
            </a:r>
          </a:p>
          <a:p>
            <a:r>
              <a:rPr lang="en-US" sz="2800" b="0" dirty="0"/>
              <a:t>Slides 6-8</a:t>
            </a:r>
          </a:p>
          <a:p>
            <a:r>
              <a:rPr lang="en-US" sz="2800" b="0" dirty="0"/>
              <a:t>https://docs.microsoft.com/en-us/learn/modules/plan-manage-azure-costs/4-purchase-azure-services</a:t>
            </a:r>
          </a:p>
          <a:p>
            <a:endParaRPr lang="en-IE" sz="2800" dirty="0">
              <a:cs typeface="Segoe UI Light"/>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8</a:t>
            </a:fld>
            <a:endParaRPr lang="en-US"/>
          </a:p>
        </p:txBody>
      </p:sp>
    </p:spTree>
    <p:extLst>
      <p:ext uri="{BB962C8B-B14F-4D97-AF65-F5344CB8AC3E}">
        <p14:creationId xmlns:p14="http://schemas.microsoft.com/office/powerpoint/2010/main" val="1258704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kern="1200" dirty="0">
                <a:solidFill>
                  <a:schemeClr val="tx1"/>
                </a:solidFill>
                <a:effectLst/>
                <a:latin typeface="Segoe UI Light" pitchFamily="34" charset="0"/>
                <a:ea typeface="+mn-ea"/>
                <a:cs typeface="+mn-cs"/>
              </a:rPr>
              <a:t>Note: The </a:t>
            </a:r>
            <a:r>
              <a:rPr lang="en-IE" sz="900" i="1" kern="1200" dirty="0">
                <a:solidFill>
                  <a:schemeClr val="tx1"/>
                </a:solidFill>
                <a:effectLst/>
                <a:latin typeface="Segoe UI Light" pitchFamily="34" charset="0"/>
                <a:ea typeface="+mn-ea"/>
                <a:cs typeface="+mn-cs"/>
              </a:rPr>
              <a:t>pricing calculator</a:t>
            </a:r>
            <a:r>
              <a:rPr lang="en-IE" sz="900" kern="1200" dirty="0">
                <a:solidFill>
                  <a:schemeClr val="tx1"/>
                </a:solidFill>
                <a:effectLst/>
                <a:latin typeface="Segoe UI Light" pitchFamily="34" charset="0"/>
                <a:ea typeface="+mn-ea"/>
                <a:cs typeface="+mn-cs"/>
              </a:rPr>
              <a:t> provides estimates, and not actual price quotes. Actual prices can vary depending upon the date of purchase, the payment currency, and the type of Azure customer.</a:t>
            </a:r>
          </a:p>
          <a:p>
            <a:r>
              <a:rPr lang="en-US" b="0" dirty="0"/>
              <a:t>https://docs.microsoft.com/en-us/learn/modules/plan-manage-azure-costs/4-purchase-azure-services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23</a:t>
            </a:fld>
            <a:endParaRPr lang="en-US"/>
          </a:p>
        </p:txBody>
      </p:sp>
    </p:spTree>
    <p:extLst>
      <p:ext uri="{BB962C8B-B14F-4D97-AF65-F5344CB8AC3E}">
        <p14:creationId xmlns:p14="http://schemas.microsoft.com/office/powerpoint/2010/main" val="4158932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00"/>
              </a:spcAft>
              <a:buClrTx/>
              <a:buSzTx/>
              <a:buFontTx/>
              <a:buNone/>
              <a:tabLst/>
              <a:defRPr/>
            </a:pPr>
            <a:r>
              <a:rPr lang="en-US" sz="1800" dirty="0">
                <a:solidFill>
                  <a:srgbClr val="000000"/>
                </a:solidFill>
                <a:effectLst/>
                <a:latin typeface="Segoe UI Light" panose="020B0502040204020203" pitchFamily="34" charset="0"/>
              </a:rPr>
              <a:t>Learn has a non-sandbox exercise - </a:t>
            </a:r>
            <a:r>
              <a:rPr lang="en-US" sz="4400" b="1" i="0" dirty="0">
                <a:solidFill>
                  <a:srgbClr val="171717"/>
                </a:solidFill>
                <a:effectLst/>
                <a:latin typeface="Segoe UI" panose="020B0502040204020203" pitchFamily="34" charset="0"/>
              </a:rPr>
              <a:t>Exercise - Estimate workload cost by using the Pricing calculator</a:t>
            </a:r>
            <a:endParaRPr lang="en-US" sz="1800" dirty="0">
              <a:effectLst/>
              <a:latin typeface="Calibri" panose="020F0502020204030204" pitchFamily="34" charset="0"/>
            </a:endParaRPr>
          </a:p>
          <a:p>
            <a:pPr>
              <a:spcBef>
                <a:spcPts val="0"/>
              </a:spcBef>
              <a:spcAft>
                <a:spcPts val="300"/>
              </a:spcAft>
            </a:pPr>
            <a:r>
              <a:rPr lang="en-US" sz="1800" dirty="0">
                <a:solidFill>
                  <a:srgbClr val="171717"/>
                </a:solidFill>
                <a:effectLst/>
                <a:latin typeface="Segoe UI" panose="020B0502040204020203" pitchFamily="34" charset="0"/>
              </a:rPr>
              <a:t>https://docs.microsoft.com/en-us/learn/modules/plan-manage-azure-costs/5-estimate-workload-cost-pricing-calculator</a:t>
            </a: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10/25/2022 10:51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24</a:t>
            </a:fld>
            <a:endParaRPr lang="en-US"/>
          </a:p>
        </p:txBody>
      </p:sp>
    </p:spTree>
    <p:extLst>
      <p:ext uri="{BB962C8B-B14F-4D97-AF65-F5344CB8AC3E}">
        <p14:creationId xmlns:p14="http://schemas.microsoft.com/office/powerpoint/2010/main" val="717184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IE" sz="1200" b="1" kern="1200" dirty="0">
                <a:solidFill>
                  <a:schemeClr val="tx1"/>
                </a:solidFill>
                <a:effectLst/>
                <a:latin typeface="Segoe UI Light" pitchFamily="34" charset="0"/>
                <a:ea typeface="+mn-ea"/>
                <a:cs typeface="+mn-cs"/>
              </a:rPr>
              <a:t>TCO calculator </a:t>
            </a:r>
            <a:r>
              <a:rPr lang="en-IE" sz="1200" b="0" kern="1200" dirty="0">
                <a:solidFill>
                  <a:schemeClr val="tx1"/>
                </a:solidFill>
                <a:effectLst/>
                <a:latin typeface="Segoe UI Light" pitchFamily="34" charset="0"/>
                <a:ea typeface="+mn-ea"/>
                <a:cs typeface="+mn-cs"/>
              </a:rPr>
              <a:t>- </a:t>
            </a:r>
            <a:r>
              <a:rPr lang="en-IE" u="sng" dirty="0"/>
              <a:t>https://azure.microsoft.com/en-us/pricing/tco/calculator/</a:t>
            </a:r>
          </a:p>
          <a:p>
            <a:pPr>
              <a:defRPr/>
            </a:pPr>
            <a:endParaRPr lang="en-IE" u="sng" dirty="0"/>
          </a:p>
          <a:p>
            <a:pPr>
              <a:defRPr/>
            </a:pPr>
            <a:endParaRPr lang="en-IE" b="1" u="none" dirty="0"/>
          </a:p>
          <a:p>
            <a:pPr>
              <a:defRPr/>
            </a:pPr>
            <a:r>
              <a:rPr lang="en-IE" b="0" u="none" dirty="0"/>
              <a:t>https://docs.microsoft.com/en-us/learn/modules/plan-manage-azure-costs/2-compare-costs-tco-calculator</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25</a:t>
            </a:fld>
            <a:endParaRPr lang="en-US"/>
          </a:p>
        </p:txBody>
      </p:sp>
    </p:spTree>
    <p:extLst>
      <p:ext uri="{BB962C8B-B14F-4D97-AF65-F5344CB8AC3E}">
        <p14:creationId xmlns:p14="http://schemas.microsoft.com/office/powerpoint/2010/main" val="7648927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00"/>
              </a:spcAft>
              <a:buClrTx/>
              <a:buSzTx/>
              <a:buFontTx/>
              <a:buNone/>
              <a:tabLst/>
              <a:defRPr/>
            </a:pPr>
            <a:r>
              <a:rPr lang="en-US" sz="1800" dirty="0">
                <a:solidFill>
                  <a:srgbClr val="000000"/>
                </a:solidFill>
                <a:effectLst/>
                <a:latin typeface="Segoe UI Light" panose="020B0502040204020203" pitchFamily="34" charset="0"/>
              </a:rPr>
              <a:t>Learn has a non-sandbox exercise - </a:t>
            </a:r>
            <a:r>
              <a:rPr lang="en-US" sz="4400" b="1" i="0" dirty="0">
                <a:solidFill>
                  <a:srgbClr val="171717"/>
                </a:solidFill>
                <a:effectLst/>
                <a:latin typeface="Segoe UI" panose="020B0502040204020203" pitchFamily="34" charset="0"/>
              </a:rPr>
              <a:t>Exercise - Compare sample workload costs by using the TCO Calculator</a:t>
            </a:r>
          </a:p>
          <a:p>
            <a:pPr>
              <a:spcBef>
                <a:spcPts val="0"/>
              </a:spcBef>
              <a:spcAft>
                <a:spcPts val="300"/>
              </a:spcAft>
            </a:pPr>
            <a:r>
              <a:rPr lang="en-US" sz="1800" dirty="0">
                <a:solidFill>
                  <a:srgbClr val="171717"/>
                </a:solidFill>
                <a:effectLst/>
                <a:latin typeface="Segoe UI" panose="020B0502040204020203" pitchFamily="34" charset="0"/>
              </a:rPr>
              <a:t>https://docs.microsoft.com/en-us/learn/modules/plan-manage-azure-costs/3-compare-workload-costs-tco-calculator</a:t>
            </a:r>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10/25/2022 10:51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26</a:t>
            </a:fld>
            <a:endParaRPr lang="en-US"/>
          </a:p>
        </p:txBody>
      </p:sp>
    </p:spTree>
    <p:extLst>
      <p:ext uri="{BB962C8B-B14F-4D97-AF65-F5344CB8AC3E}">
        <p14:creationId xmlns:p14="http://schemas.microsoft.com/office/powerpoint/2010/main" val="2414424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IE" sz="900" b="1" i="0" u="none" strike="noStrike" kern="1200" dirty="0">
                <a:solidFill>
                  <a:schemeClr val="tx1"/>
                </a:solidFill>
                <a:effectLst/>
                <a:latin typeface="Segoe UI Light" pitchFamily="34" charset="0"/>
                <a:ea typeface="+mn-ea"/>
                <a:cs typeface="+mn-cs"/>
              </a:rPr>
              <a:t>Note</a:t>
            </a:r>
            <a:r>
              <a:rPr lang="en-IE" sz="900" b="0" i="0" u="none" strike="noStrike" kern="1200" dirty="0">
                <a:solidFill>
                  <a:schemeClr val="tx1"/>
                </a:solidFill>
                <a:effectLst/>
                <a:latin typeface="Segoe UI Light" pitchFamily="34" charset="0"/>
                <a:ea typeface="+mn-ea"/>
                <a:cs typeface="+mn-cs"/>
              </a:rPr>
              <a:t>: For more information about Cost Management, refer to </a:t>
            </a:r>
            <a:r>
              <a:rPr lang="en-IE" u="sng" dirty="0"/>
              <a:t>https://azure.microsoft.com/en-us/services/cost-management/</a:t>
            </a:r>
          </a:p>
          <a:p>
            <a:endParaRPr lang="en-US" dirty="0"/>
          </a:p>
          <a:p>
            <a:r>
              <a:rPr lang="en-US" b="1" dirty="0"/>
              <a:t>Learn and SkillPipe content order note:</a:t>
            </a:r>
          </a:p>
          <a:p>
            <a:r>
              <a:rPr lang="en-US" dirty="0"/>
              <a:t>Slides 12-13</a:t>
            </a:r>
          </a:p>
          <a:p>
            <a:r>
              <a:rPr lang="en-US" dirty="0"/>
              <a:t>https://docs.microsoft.com/en-us/learn/modules/plan-manage-azure-costs/6-manage-minimize-total-cost</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27</a:t>
            </a:fld>
            <a:endParaRPr lang="en-US"/>
          </a:p>
        </p:txBody>
      </p:sp>
    </p:spTree>
    <p:extLst>
      <p:ext uri="{BB962C8B-B14F-4D97-AF65-F5344CB8AC3E}">
        <p14:creationId xmlns:p14="http://schemas.microsoft.com/office/powerpoint/2010/main" val="2983364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28</a:t>
            </a:fld>
            <a:endParaRPr lang="en-GB" altLang="en-US"/>
          </a:p>
        </p:txBody>
      </p:sp>
    </p:spTree>
    <p:extLst>
      <p:ext uri="{BB962C8B-B14F-4D97-AF65-F5344CB8AC3E}">
        <p14:creationId xmlns:p14="http://schemas.microsoft.com/office/powerpoint/2010/main" val="29928441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29</a:t>
            </a:fld>
            <a:endParaRPr lang="en-GB" altLang="en-US"/>
          </a:p>
        </p:txBody>
      </p:sp>
    </p:spTree>
    <p:extLst>
      <p:ext uri="{BB962C8B-B14F-4D97-AF65-F5344CB8AC3E}">
        <p14:creationId xmlns:p14="http://schemas.microsoft.com/office/powerpoint/2010/main" val="19934718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30</a:t>
            </a:fld>
            <a:endParaRPr lang="en-GB" altLang="en-US"/>
          </a:p>
        </p:txBody>
      </p:sp>
    </p:spTree>
    <p:extLst>
      <p:ext uri="{BB962C8B-B14F-4D97-AF65-F5344CB8AC3E}">
        <p14:creationId xmlns:p14="http://schemas.microsoft.com/office/powerpoint/2010/main" val="36450674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31</a:t>
            </a:fld>
            <a:endParaRPr lang="en-GB" altLang="en-US"/>
          </a:p>
        </p:txBody>
      </p:sp>
    </p:spTree>
    <p:extLst>
      <p:ext uri="{BB962C8B-B14F-4D97-AF65-F5344CB8AC3E}">
        <p14:creationId xmlns:p14="http://schemas.microsoft.com/office/powerpoint/2010/main" val="2433645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32</a:t>
            </a:fld>
            <a:endParaRPr lang="en-GB" altLang="en-US"/>
          </a:p>
        </p:txBody>
      </p:sp>
    </p:spTree>
    <p:extLst>
      <p:ext uri="{BB962C8B-B14F-4D97-AF65-F5344CB8AC3E}">
        <p14:creationId xmlns:p14="http://schemas.microsoft.com/office/powerpoint/2010/main" val="218182778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33</a:t>
            </a:fld>
            <a:endParaRPr lang="en-GB" altLang="en-US"/>
          </a:p>
        </p:txBody>
      </p:sp>
    </p:spTree>
    <p:extLst>
      <p:ext uri="{BB962C8B-B14F-4D97-AF65-F5344CB8AC3E}">
        <p14:creationId xmlns:p14="http://schemas.microsoft.com/office/powerpoint/2010/main" val="996333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34</a:t>
            </a:fld>
            <a:endParaRPr lang="en-GB" altLang="en-US"/>
          </a:p>
        </p:txBody>
      </p:sp>
    </p:spTree>
    <p:extLst>
      <p:ext uri="{BB962C8B-B14F-4D97-AF65-F5344CB8AC3E}">
        <p14:creationId xmlns:p14="http://schemas.microsoft.com/office/powerpoint/2010/main" val="6691331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35</a:t>
            </a:fld>
            <a:endParaRPr lang="en-GB" altLang="en-US"/>
          </a:p>
        </p:txBody>
      </p:sp>
    </p:spTree>
    <p:extLst>
      <p:ext uri="{BB962C8B-B14F-4D97-AF65-F5344CB8AC3E}">
        <p14:creationId xmlns:p14="http://schemas.microsoft.com/office/powerpoint/2010/main" val="31193423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36</a:t>
            </a:fld>
            <a:endParaRPr lang="en-GB" altLang="en-US"/>
          </a:p>
        </p:txBody>
      </p:sp>
    </p:spTree>
    <p:extLst>
      <p:ext uri="{BB962C8B-B14F-4D97-AF65-F5344CB8AC3E}">
        <p14:creationId xmlns:p14="http://schemas.microsoft.com/office/powerpoint/2010/main" val="17513279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dirty="0"/>
              <a:t>Slides 12-13</a:t>
            </a:r>
          </a:p>
          <a:p>
            <a:r>
              <a:rPr lang="en-US" dirty="0"/>
              <a:t>https://docs.microsoft.com/en-us/learn/modules/plan-manage-azure-costs/6-manage-minimize-total-cost</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37</a:t>
            </a:fld>
            <a:endParaRPr lang="en-US"/>
          </a:p>
        </p:txBody>
      </p:sp>
    </p:spTree>
    <p:extLst>
      <p:ext uri="{BB962C8B-B14F-4D97-AF65-F5344CB8AC3E}">
        <p14:creationId xmlns:p14="http://schemas.microsoft.com/office/powerpoint/2010/main" val="13498940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dirty="0"/>
              <a:t>Slides 14-15</a:t>
            </a:r>
          </a:p>
          <a:p>
            <a:r>
              <a:rPr lang="en-US" b="0" dirty="0"/>
              <a:t>https://docs.microsoft.com/en-us/learn/modules/choose-azure-services-sla-lifecycle/1-introduction</a:t>
            </a:r>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38</a:t>
            </a:fld>
            <a:endParaRPr lang="en-US"/>
          </a:p>
        </p:txBody>
      </p:sp>
    </p:spTree>
    <p:extLst>
      <p:ext uri="{BB962C8B-B14F-4D97-AF65-F5344CB8AC3E}">
        <p14:creationId xmlns:p14="http://schemas.microsoft.com/office/powerpoint/2010/main" val="409919539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dirty="0"/>
              <a:t>Slides 14-15</a:t>
            </a:r>
          </a:p>
          <a:p>
            <a:r>
              <a:rPr lang="en-US" b="0" dirty="0"/>
              <a:t>https://docs.microsoft.com/en-us/learn/modules/choose-azure-services-sla-lifecycle/1-introduction</a:t>
            </a:r>
            <a:endParaRPr lang="en-US" dirty="0"/>
          </a:p>
          <a:p>
            <a:endParaRPr lang="en-US" dirty="0"/>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10/25/2022 10:51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39</a:t>
            </a:fld>
            <a:endParaRPr lang="en-US"/>
          </a:p>
        </p:txBody>
      </p:sp>
    </p:spTree>
    <p:extLst>
      <p:ext uri="{BB962C8B-B14F-4D97-AF65-F5344CB8AC3E}">
        <p14:creationId xmlns:p14="http://schemas.microsoft.com/office/powerpoint/2010/main" val="30464629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dirty="0">
                <a:latin typeface="Segoe UI" panose="020B0502040204020203" pitchFamily="34" charset="0"/>
                <a:cs typeface="Segoe UI" panose="020B0502040204020203" pitchFamily="34" charset="0"/>
              </a:rPr>
              <a:t>SLA more information </a:t>
            </a:r>
            <a:r>
              <a:rPr lang="en-IE" sz="900" dirty="0">
                <a:latin typeface="Segoe UI" panose="020B0502040204020203" pitchFamily="34" charset="0"/>
                <a:cs typeface="Segoe UI" panose="020B0502040204020203" pitchFamily="34" charset="0"/>
                <a:sym typeface="Wingdings" panose="05000000000000000000" pitchFamily="2" charset="2"/>
              </a:rPr>
              <a:t> https://docs.microsoft.com/en-us/office365/servicedescriptions/office-365-platform-service-description/service-level-agreement</a:t>
            </a:r>
            <a:endParaRPr lang="en-IE" sz="900" dirty="0">
              <a:latin typeface="Segoe UI" panose="020B0502040204020203" pitchFamily="34" charset="0"/>
              <a:cs typeface="Segoe UI" panose="020B0502040204020203" pitchFamily="34" charset="0"/>
            </a:endParaRPr>
          </a:p>
          <a:p>
            <a:r>
              <a:rPr lang="en-IE" sz="900" dirty="0">
                <a:latin typeface="Segoe UI" panose="020B0502040204020203" pitchFamily="34" charset="0"/>
                <a:cs typeface="Segoe UI" panose="020B0502040204020203" pitchFamily="34" charset="0"/>
              </a:rPr>
              <a:t>SLAs define Microsoft’s commitment to an Azure service or product.</a:t>
            </a:r>
          </a:p>
          <a:p>
            <a:r>
              <a:rPr lang="en-IE" sz="900" dirty="0">
                <a:latin typeface="Segoe UI" panose="020B0502040204020203" pitchFamily="34" charset="0"/>
                <a:cs typeface="Segoe UI" panose="020B0502040204020203" pitchFamily="34" charset="0"/>
              </a:rPr>
              <a:t>Individual SLAs are available for each Azure product and service.</a:t>
            </a:r>
          </a:p>
          <a:p>
            <a:r>
              <a:rPr lang="en-IE" sz="900" dirty="0">
                <a:latin typeface="Segoe UI" panose="020B0502040204020203" pitchFamily="34" charset="0"/>
                <a:cs typeface="Segoe UI" panose="020B0502040204020203" pitchFamily="34" charset="0"/>
              </a:rPr>
              <a:t>SLAs also define what happens if a service or product fails to meet the designated availability commitments.</a:t>
            </a:r>
          </a:p>
          <a:p>
            <a:endParaRPr lang="en-IE" sz="900" dirty="0">
              <a:latin typeface="Segoe UI" panose="020B0502040204020203" pitchFamily="34" charset="0"/>
              <a:cs typeface="Segoe UI" panose="020B0502040204020203" pitchFamily="34" charset="0"/>
            </a:endParaRPr>
          </a:p>
          <a:p>
            <a:r>
              <a:rPr lang="en-US" sz="900" b="1" dirty="0">
                <a:latin typeface="Segoe UI" panose="020B0502040204020203" pitchFamily="34" charset="0"/>
                <a:cs typeface="Segoe UI" panose="020B0502040204020203" pitchFamily="34" charset="0"/>
              </a:rPr>
              <a:t>Learn and SkillPipe content order note:</a:t>
            </a:r>
            <a:endParaRPr lang="en-IE" sz="900" b="1" dirty="0">
              <a:latin typeface="Segoe UI" panose="020B0502040204020203" pitchFamily="34" charset="0"/>
              <a:cs typeface="Segoe UI" panose="020B0502040204020203" pitchFamily="34" charset="0"/>
            </a:endParaRPr>
          </a:p>
          <a:p>
            <a:r>
              <a:rPr lang="en-US" b="0" dirty="0"/>
              <a:t>Slides 16-17</a:t>
            </a:r>
          </a:p>
          <a:p>
            <a:r>
              <a:rPr lang="en-US" b="0" dirty="0"/>
              <a:t>https://docs.microsoft.com/en-us/learn/modules/choose-azure-services-sla-lifecycle/2-what-are-service-level-agreements</a:t>
            </a:r>
          </a:p>
          <a:p>
            <a:r>
              <a:rPr lang="en-US" b="0" dirty="0"/>
              <a:t>https://docs.microsoft.com/en-us/learn/modules/choose-azure-services-sla-lifecycle/3-define-application-sla</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40</a:t>
            </a:fld>
            <a:endParaRPr lang="en-US"/>
          </a:p>
        </p:txBody>
      </p:sp>
    </p:spTree>
    <p:extLst>
      <p:ext uri="{BB962C8B-B14F-4D97-AF65-F5344CB8AC3E}">
        <p14:creationId xmlns:p14="http://schemas.microsoft.com/office/powerpoint/2010/main" val="375571487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kern="1200" dirty="0">
                <a:solidFill>
                  <a:schemeClr val="tx1"/>
                </a:solidFill>
                <a:effectLst/>
                <a:latin typeface="Segoe UI Light" pitchFamily="34" charset="0"/>
                <a:ea typeface="+mn-ea"/>
                <a:cs typeface="+mn-cs"/>
              </a:rPr>
              <a:t>You might want to browse to some SLA’s directly https://azure.microsoft.com/en-us/support/legal/sla/summary/ and explore one or two as examples.</a:t>
            </a:r>
          </a:p>
          <a:p>
            <a:pPr lvl="1"/>
            <a:r>
              <a:rPr lang="en-IE" sz="900" dirty="0">
                <a:latin typeface="Segoe UI Semilight" panose="020B0402040204020203" pitchFamily="34" charset="0"/>
                <a:cs typeface="Segoe UI Semilight" panose="020B0402040204020203" pitchFamily="34" charset="0"/>
              </a:rPr>
              <a:t>Performance targets are expressed as uptime and connectivity guarantees.</a:t>
            </a:r>
          </a:p>
          <a:p>
            <a:pPr lvl="1"/>
            <a:r>
              <a:rPr lang="en-IE" sz="900" dirty="0">
                <a:latin typeface="Segoe UI Semilight" panose="020B0402040204020203" pitchFamily="34" charset="0"/>
                <a:cs typeface="Segoe UI Semilight" panose="020B0402040204020203" pitchFamily="34" charset="0"/>
              </a:rPr>
              <a:t>Performance-targets range from 99% to 99.999%.</a:t>
            </a:r>
          </a:p>
          <a:p>
            <a:pPr lvl="1"/>
            <a:r>
              <a:rPr lang="en-IE" sz="900" dirty="0">
                <a:latin typeface="Segoe UI Semilight" panose="020B0402040204020203" pitchFamily="34" charset="0"/>
                <a:cs typeface="Segoe UI Semilight" panose="020B0402040204020203" pitchFamily="34" charset="0"/>
              </a:rPr>
              <a:t>If a service fails to meet the guarantees, a percentage of the monthly service fees can be credited</a:t>
            </a:r>
          </a:p>
          <a:p>
            <a:pPr lvl="1"/>
            <a:r>
              <a:rPr lang="en-IE" sz="900" dirty="0">
                <a:latin typeface="Segoe UI Semilight" panose="020B0402040204020203" pitchFamily="34" charset="0"/>
                <a:cs typeface="Segoe UI Semilight" panose="020B0402040204020203" pitchFamily="34" charset="0"/>
              </a:rPr>
              <a:t>Not all services have an SLA</a:t>
            </a:r>
          </a:p>
          <a:p>
            <a:endParaRPr lang="en-IE" sz="900" kern="1200" dirty="0">
              <a:solidFill>
                <a:schemeClr val="tx1"/>
              </a:solidFill>
              <a:effectLst/>
              <a:latin typeface="Segoe UI Light" pitchFamily="34" charset="0"/>
              <a:ea typeface="+mn-ea"/>
              <a:cs typeface="+mn-cs"/>
            </a:endParaRPr>
          </a:p>
          <a:p>
            <a:r>
              <a:rPr lang="en-US" sz="1000" b="1" dirty="0">
                <a:latin typeface="Segoe UI" panose="020B0502040204020203" pitchFamily="34" charset="0"/>
                <a:cs typeface="Segoe UI" panose="020B0502040204020203" pitchFamily="34" charset="0"/>
              </a:rPr>
              <a:t>Learn and SkillPipe content order note:</a:t>
            </a:r>
            <a:endParaRPr lang="en-IE" sz="1000" b="1" dirty="0">
              <a:latin typeface="Segoe UI" panose="020B0502040204020203" pitchFamily="34" charset="0"/>
              <a:cs typeface="Segoe UI" panose="020B0502040204020203" pitchFamily="34" charset="0"/>
            </a:endParaRPr>
          </a:p>
          <a:p>
            <a:r>
              <a:rPr lang="en-US" sz="900" b="0" dirty="0"/>
              <a:t>Slides 16-17</a:t>
            </a:r>
          </a:p>
          <a:p>
            <a:r>
              <a:rPr lang="en-US" sz="900" b="0" dirty="0"/>
              <a:t>https://docs.microsoft.com/en-us/learn/modules/choose-azure-services-sla-lifecycle/2-what-are-service-level-agreements</a:t>
            </a:r>
          </a:p>
          <a:p>
            <a:r>
              <a:rPr lang="en-US" sz="900" b="0" dirty="0"/>
              <a:t>https://docs.microsoft.com/en-us/learn/modules/choose-azure-services-sla-lifecycle/3-define-application-sla</a:t>
            </a:r>
          </a:p>
          <a:p>
            <a:endParaRPr lang="en-IE" sz="900"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41</a:t>
            </a:fld>
            <a:endParaRPr lang="en-US"/>
          </a:p>
        </p:txBody>
      </p:sp>
    </p:spTree>
    <p:extLst>
      <p:ext uri="{BB962C8B-B14F-4D97-AF65-F5344CB8AC3E}">
        <p14:creationId xmlns:p14="http://schemas.microsoft.com/office/powerpoint/2010/main" val="187880746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https://docs.microsoft.com/en-us/learn/modules/choose-azure-services-sla-lifecycle/4-design-application-meet-sla</a:t>
            </a:r>
          </a:p>
        </p:txBody>
      </p:sp>
      <p:sp>
        <p:nvSpPr>
          <p:cNvPr id="4" name="Header Placeholder 3"/>
          <p:cNvSpPr>
            <a:spLocks noGrp="1"/>
          </p:cNvSpPr>
          <p:nvPr>
            <p:ph type="hdr" sz="quarter"/>
          </p:nvPr>
        </p:nvSpPr>
        <p:spPr/>
        <p:txBody>
          <a:bodyPr/>
          <a:lstStyle/>
          <a:p>
            <a:endParaRPr lang="en-US"/>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10/25/2022 10:51 PM</a:t>
            </a:fld>
            <a:endParaRPr lang="en-US"/>
          </a:p>
        </p:txBody>
      </p:sp>
      <p:sp>
        <p:nvSpPr>
          <p:cNvPr id="7" name="Slide Number Placeholder 6"/>
          <p:cNvSpPr>
            <a:spLocks noGrp="1"/>
          </p:cNvSpPr>
          <p:nvPr>
            <p:ph type="sldNum" sz="quarter" idx="5"/>
          </p:nvPr>
        </p:nvSpPr>
        <p:spPr/>
        <p:txBody>
          <a:bodyPr/>
          <a:lstStyle/>
          <a:p>
            <a:fld id="{B4008EB6-D09E-4580-8CD6-DDB14511944F}" type="slidenum">
              <a:rPr lang="en-US" smtClean="0"/>
              <a:pPr/>
              <a:t>42</a:t>
            </a:fld>
            <a:endParaRPr lang="en-US"/>
          </a:p>
        </p:txBody>
      </p:sp>
    </p:spTree>
    <p:extLst>
      <p:ext uri="{BB962C8B-B14F-4D97-AF65-F5344CB8AC3E}">
        <p14:creationId xmlns:p14="http://schemas.microsoft.com/office/powerpoint/2010/main" val="41126306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43</a:t>
            </a:fld>
            <a:endParaRPr lang="en-GB" altLang="en-US"/>
          </a:p>
        </p:txBody>
      </p:sp>
    </p:spTree>
    <p:extLst>
      <p:ext uri="{BB962C8B-B14F-4D97-AF65-F5344CB8AC3E}">
        <p14:creationId xmlns:p14="http://schemas.microsoft.com/office/powerpoint/2010/main" val="2824721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Some preview features are </a:t>
            </a:r>
            <a:r>
              <a:rPr lang="en-IE" sz="900" b="0" u="none" strike="noStrike" kern="1200" dirty="0">
                <a:solidFill>
                  <a:schemeClr val="tx1"/>
                </a:solidFill>
                <a:effectLst/>
                <a:latin typeface="Segoe UI Light" pitchFamily="34" charset="0"/>
                <a:ea typeface="+mn-ea"/>
                <a:cs typeface="+mn-cs"/>
              </a:rPr>
              <a:t>not covered by customer support.</a:t>
            </a:r>
          </a:p>
          <a:p>
            <a:endParaRPr lang="en-IE" sz="900" b="0" i="1"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For more information about Azure Previews, visit </a:t>
            </a:r>
            <a:r>
              <a:rPr lang="en-US" dirty="0">
                <a:hlinkClick r:id="rId3"/>
              </a:rPr>
              <a:t>https://azure.microsoft.com/en-us/support/legal/preview-supplemental-terms/</a:t>
            </a:r>
            <a:endParaRPr lang="en-US" dirty="0"/>
          </a:p>
          <a:p>
            <a:endParaRPr lang="en-US" dirty="0"/>
          </a:p>
          <a:p>
            <a:r>
              <a:rPr lang="en-US" b="1" dirty="0"/>
              <a:t>Learn and SkillPipe content order note:</a:t>
            </a:r>
          </a:p>
          <a:p>
            <a:r>
              <a:rPr lang="en-US" b="0" dirty="0"/>
              <a:t>Slides 20-21</a:t>
            </a:r>
          </a:p>
          <a:p>
            <a:r>
              <a:rPr lang="en-US" b="0" dirty="0"/>
              <a:t>https://docs.microsoft.com/en-us/learn/modules/choose-azure-services-sla-lifecycle/5-access-preview-services</a:t>
            </a:r>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44</a:t>
            </a:fld>
            <a:endParaRPr lang="en-US"/>
          </a:p>
        </p:txBody>
      </p:sp>
    </p:spTree>
    <p:extLst>
      <p:ext uri="{BB962C8B-B14F-4D97-AF65-F5344CB8AC3E}">
        <p14:creationId xmlns:p14="http://schemas.microsoft.com/office/powerpoint/2010/main" val="35761076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0" i="0" u="none" strike="noStrike" kern="1200" dirty="0">
                <a:solidFill>
                  <a:schemeClr val="tx1"/>
                </a:solidFill>
                <a:effectLst/>
                <a:latin typeface="Segoe UI Light" pitchFamily="34" charset="0"/>
                <a:ea typeface="+mn-ea"/>
                <a:cs typeface="+mn-cs"/>
              </a:rPr>
              <a:t>For more information about Azure updates, refer to </a:t>
            </a:r>
            <a:r>
              <a:rPr lang="en-IE" dirty="0"/>
              <a:t>https://azure.microsoft.com/en-us/updates/ </a:t>
            </a:r>
            <a:endParaRPr lang="en-IE" sz="900" b="0" i="0" u="none" strike="noStrike" kern="1200" dirty="0">
              <a:solidFill>
                <a:schemeClr val="tx1"/>
              </a:solidFill>
              <a:effectLst/>
              <a:latin typeface="Segoe UI Light" pitchFamily="34" charset="0"/>
              <a:ea typeface="+mn-ea"/>
              <a:cs typeface="+mn-cs"/>
            </a:endParaRPr>
          </a:p>
          <a:p>
            <a:endParaRPr lang="en-US" dirty="0"/>
          </a:p>
          <a:p>
            <a:r>
              <a:rPr lang="en-US" b="1" dirty="0"/>
              <a:t>Learn and SkillPipe content order note:</a:t>
            </a:r>
          </a:p>
          <a:p>
            <a:r>
              <a:rPr lang="en-US" b="0" dirty="0"/>
              <a:t>Slides 20-21</a:t>
            </a:r>
          </a:p>
          <a:p>
            <a:r>
              <a:rPr lang="en-US" b="0" dirty="0"/>
              <a:t>https://docs.microsoft.com/en-us/learn/modules/choose-azure-services-sla-lifecycle/5-access-preview-services</a:t>
            </a:r>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10/25/2022 10:51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45</a:t>
            </a:fld>
            <a:endParaRPr lang="en-US"/>
          </a:p>
        </p:txBody>
      </p:sp>
    </p:spTree>
    <p:extLst>
      <p:ext uri="{BB962C8B-B14F-4D97-AF65-F5344CB8AC3E}">
        <p14:creationId xmlns:p14="http://schemas.microsoft.com/office/powerpoint/2010/main" val="14759440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46</a:t>
            </a:fld>
            <a:endParaRPr lang="en-GB" altLang="en-US"/>
          </a:p>
        </p:txBody>
      </p:sp>
    </p:spTree>
    <p:extLst>
      <p:ext uri="{BB962C8B-B14F-4D97-AF65-F5344CB8AC3E}">
        <p14:creationId xmlns:p14="http://schemas.microsoft.com/office/powerpoint/2010/main" val="394159235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25/10/2022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25/10/2022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25/10/2022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25/10/2022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25/10/2022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25/10/2022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96635371"/>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922135398"/>
      </p:ext>
    </p:extLst>
  </p:cSld>
  <p:clrMapOvr>
    <a:masterClrMapping/>
  </p:clrMapOvr>
  <p:transition>
    <p:fade/>
  </p:transition>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305559445"/>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2544286"/>
          </a:xfrm>
        </p:spPr>
        <p:txBody>
          <a:bodyPr/>
          <a:lstStyle>
            <a:lvl1pPr>
              <a:spcBef>
                <a:spcPts val="294"/>
              </a:spcBef>
              <a:spcAft>
                <a:spcPts val="441"/>
              </a:spcAft>
              <a:defRPr sz="1800" b="0">
                <a:latin typeface="+mn-lt"/>
              </a:defRPr>
            </a:lvl1pPr>
            <a:lvl2pPr>
              <a:spcBef>
                <a:spcPts val="294"/>
              </a:spcBef>
              <a:spcAft>
                <a:spcPts val="441"/>
              </a:spcAft>
              <a:defRPr sz="1800" b="0">
                <a:latin typeface="+mn-lt"/>
              </a:defRPr>
            </a:lvl2pPr>
            <a:lvl3pPr>
              <a:spcBef>
                <a:spcPts val="294"/>
              </a:spcBef>
              <a:spcAft>
                <a:spcPts val="441"/>
              </a:spcAft>
              <a:defRPr sz="1800" b="0">
                <a:latin typeface="+mn-lt"/>
              </a:defRPr>
            </a:lvl3pPr>
            <a:lvl4pPr>
              <a:spcBef>
                <a:spcPts val="294"/>
              </a:spcBef>
              <a:spcAft>
                <a:spcPts val="441"/>
              </a:spcAft>
              <a:defRPr sz="1800" b="0">
                <a:latin typeface="+mn-lt"/>
              </a:defRPr>
            </a:lvl4pPr>
            <a:lvl5pPr>
              <a:spcBef>
                <a:spcPts val="294"/>
              </a:spcBef>
              <a:spcAft>
                <a:spcPts val="441"/>
              </a:spcAft>
              <a:defRPr sz="18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970413310"/>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03766736"/>
      </p:ext>
    </p:extLst>
  </p:cSld>
  <p:clrMapOvr>
    <a:masterClrMapping/>
  </p:clrMapOvr>
  <p:transition>
    <p:fade/>
  </p:transition>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25/10/2022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hyperlink" Target="https://docs.microsoft.com/en-us/learn/modules/plan-manage-azure-costs/5-estimate-workload-cost-pricing-calculator" TargetMode="External"/><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3" Type="http://schemas.openxmlformats.org/officeDocument/2006/relationships/hyperlink" Target="https://docs.microsoft.com/en-us/learn/modules/plan-manage-azure-costs/2-compare-costs-tco-calculator" TargetMode="External"/><Relationship Id="rId2" Type="http://schemas.openxmlformats.org/officeDocument/2006/relationships/notesSlide" Target="../notesSlides/notesSlide10.xml"/><Relationship Id="rId1" Type="http://schemas.openxmlformats.org/officeDocument/2006/relationships/slideLayout" Target="../slideLayouts/slideLayout16.xml"/><Relationship Id="rId5" Type="http://schemas.openxmlformats.org/officeDocument/2006/relationships/image" Target="../media/image13.png"/><Relationship Id="rId4" Type="http://schemas.openxmlformats.org/officeDocument/2006/relationships/hyperlink" Target="https://docs.microsoft.com/en-us/learn/modules/plan-manage-azure-costs/3-compare-workload-costs-tco-calculator"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18.sv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3</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br>
              <a:rPr lang="en-US" dirty="0">
                <a:latin typeface="Segoe UI Semibold (Headings)"/>
              </a:rPr>
            </a:br>
            <a:r>
              <a:rPr lang="en-US" dirty="0">
                <a:latin typeface="Segoe UI Semibold (Headings)"/>
                <a:cs typeface="Segoe UI"/>
              </a:rPr>
              <a:t>Azure pricing </a:t>
            </a:r>
            <a:br>
              <a:rPr lang="en-US" dirty="0">
                <a:latin typeface="Segoe UI Semibold (Headings)"/>
                <a:cs typeface="Segoe UI"/>
              </a:rPr>
            </a:br>
            <a:r>
              <a:rPr lang="en-US" dirty="0">
                <a:latin typeface="Segoe UI Semibold (Headings)"/>
                <a:cs typeface="Segoe UI"/>
              </a:rPr>
              <a:t>and lifecycle</a:t>
            </a:r>
            <a:endParaRPr lang="en-US" dirty="0">
              <a:latin typeface="Segoe UI Semibold (Headings)"/>
            </a:endParaRPr>
          </a:p>
        </p:txBody>
      </p:sp>
    </p:spTree>
    <p:extLst>
      <p:ext uri="{BB962C8B-B14F-4D97-AF65-F5344CB8AC3E}">
        <p14:creationId xmlns:p14="http://schemas.microsoft.com/office/powerpoint/2010/main" val="36358529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sz="2400" dirty="0"/>
              <a:t>You will learn the following concepts:</a:t>
            </a:r>
            <a:br>
              <a:rPr lang="en-US" sz="2400" dirty="0"/>
            </a:br>
            <a:endParaRPr lang="en-US" dirty="0">
              <a:cs typeface="Segoe UI"/>
            </a:endParaRPr>
          </a:p>
        </p:txBody>
      </p:sp>
      <p:pic>
        <p:nvPicPr>
          <p:cNvPr id="2" name="Graphic 3">
            <a:extLst>
              <a:ext uri="{FF2B5EF4-FFF2-40B4-BE49-F238E27FC236}">
                <a16:creationId xmlns:a16="http://schemas.microsoft.com/office/drawing/2014/main" id="{C25D2AF6-901F-47CD-82A8-5128D5A1B786}"/>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082912" y="1905976"/>
            <a:ext cx="3216959" cy="1916841"/>
          </a:xfrm>
          <a:prstGeom prst="rect">
            <a:avLst/>
          </a:prstGeom>
        </p:spPr>
      </p:pic>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27869" y="1791478"/>
            <a:ext cx="4046220" cy="2123658"/>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endParaRPr lang="en-US" sz="1800" dirty="0"/>
          </a:p>
          <a:p>
            <a:pPr>
              <a:lnSpc>
                <a:spcPct val="100000"/>
              </a:lnSpc>
              <a:buFont typeface="Wingdings" panose="05000000000000000000" pitchFamily="2" charset="2"/>
              <a:buChar char="§"/>
            </a:pPr>
            <a:r>
              <a:rPr lang="en-US" sz="1500" b="1" dirty="0"/>
              <a:t>Methods for managing costs</a:t>
            </a:r>
          </a:p>
          <a:p>
            <a:pPr marL="420181" lvl="1" indent="-252109">
              <a:buFont typeface="Arial" panose="020B0604020202020204" pitchFamily="34" charset="0"/>
              <a:buChar char="•"/>
            </a:pPr>
            <a:r>
              <a:rPr lang="en-US" sz="1500" dirty="0"/>
              <a:t>Factors affecting costs</a:t>
            </a:r>
          </a:p>
          <a:p>
            <a:pPr marL="420181" lvl="1" indent="-252109">
              <a:buFont typeface="Arial" panose="020B0604020202020204" pitchFamily="34" charset="0"/>
              <a:buChar char="•"/>
            </a:pPr>
            <a:r>
              <a:rPr lang="en-US" sz="1500" dirty="0"/>
              <a:t>Options to reduce and control costs</a:t>
            </a:r>
          </a:p>
          <a:p>
            <a:pPr marL="420181" lvl="1" indent="-252109">
              <a:buFont typeface="Arial" panose="020B0604020202020204" pitchFamily="34" charset="0"/>
              <a:buChar char="•"/>
            </a:pPr>
            <a:r>
              <a:rPr lang="en-US" sz="1500" dirty="0"/>
              <a:t>Azure Cost Management</a:t>
            </a:r>
          </a:p>
          <a:p>
            <a:pPr>
              <a:lnSpc>
                <a:spcPct val="100000"/>
              </a:lnSpc>
              <a:buFont typeface="Wingdings" panose="05000000000000000000" pitchFamily="2" charset="2"/>
              <a:buChar char="§"/>
            </a:pPr>
            <a:r>
              <a:rPr lang="en-US" sz="1500" b="1" dirty="0"/>
              <a:t>Service Level Agreements and Lifecycles</a:t>
            </a:r>
          </a:p>
          <a:p>
            <a:pPr marL="420181" lvl="1" indent="-252109">
              <a:buFont typeface="Arial" panose="020B0604020202020204" pitchFamily="34" charset="0"/>
              <a:buChar char="•"/>
            </a:pPr>
            <a:r>
              <a:rPr lang="en-US" sz="1500" dirty="0"/>
              <a:t>Azure Service Level Agreement (SLA)</a:t>
            </a:r>
          </a:p>
          <a:p>
            <a:pPr marL="420181" lvl="1" indent="-252109">
              <a:buFont typeface="Arial" panose="020B0604020202020204" pitchFamily="34" charset="0"/>
              <a:buChar char="•"/>
            </a:pPr>
            <a:r>
              <a:rPr lang="en-US" sz="1500" dirty="0"/>
              <a:t>Factors impacting SLAs</a:t>
            </a:r>
          </a:p>
          <a:p>
            <a:pPr marL="420181" lvl="1" indent="-252109">
              <a:buFont typeface="Arial" panose="020B0604020202020204" pitchFamily="34" charset="0"/>
              <a:buChar char="•"/>
            </a:pPr>
            <a:r>
              <a:rPr lang="en-US" sz="1500" dirty="0"/>
              <a:t>Azure product and feature lifecycle</a:t>
            </a:r>
          </a:p>
        </p:txBody>
      </p:sp>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Planning and Cost Management</a:t>
            </a:r>
            <a:endParaRPr lang="en-US" dirty="0"/>
          </a:p>
        </p:txBody>
      </p:sp>
      <p:pic>
        <p:nvPicPr>
          <p:cNvPr id="5" name="Graphic 4" descr="Money">
            <a:extLst>
              <a:ext uri="{FF2B5EF4-FFF2-40B4-BE49-F238E27FC236}">
                <a16:creationId xmlns:a16="http://schemas.microsoft.com/office/drawing/2014/main" id="{97B909E6-EE3B-44C2-82A1-76A489F7882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95118" y="2950806"/>
            <a:ext cx="956388" cy="956388"/>
          </a:xfrm>
          <a:prstGeom prst="rect">
            <a:avLst/>
          </a:prstGeom>
        </p:spPr>
      </p:pic>
    </p:spTree>
    <p:extLst>
      <p:ext uri="{BB962C8B-B14F-4D97-AF65-F5344CB8AC3E}">
        <p14:creationId xmlns:p14="http://schemas.microsoft.com/office/powerpoint/2010/main" val="3360652281"/>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35D4-DA14-4278-AE57-FC3202419B8E}"/>
              </a:ext>
            </a:extLst>
          </p:cNvPr>
          <p:cNvSpPr>
            <a:spLocks noGrp="1"/>
          </p:cNvSpPr>
          <p:nvPr>
            <p:ph type="title"/>
          </p:nvPr>
        </p:nvSpPr>
        <p:spPr/>
        <p:txBody>
          <a:bodyPr/>
          <a:lstStyle/>
          <a:p>
            <a:r>
              <a:rPr lang="en-US" dirty="0"/>
              <a:t>Planning and Cost Management - Objective Domain</a:t>
            </a:r>
          </a:p>
        </p:txBody>
      </p:sp>
      <p:sp>
        <p:nvSpPr>
          <p:cNvPr id="3" name="Text Placeholder 2">
            <a:extLst>
              <a:ext uri="{FF2B5EF4-FFF2-40B4-BE49-F238E27FC236}">
                <a16:creationId xmlns:a16="http://schemas.microsoft.com/office/drawing/2014/main" id="{B9F104CF-A16D-4666-B0EF-6432762F32B1}"/>
              </a:ext>
            </a:extLst>
          </p:cNvPr>
          <p:cNvSpPr>
            <a:spLocks noGrp="1"/>
          </p:cNvSpPr>
          <p:nvPr>
            <p:ph sz="quarter" idx="10"/>
          </p:nvPr>
        </p:nvSpPr>
        <p:spPr>
          <a:xfrm>
            <a:off x="314326" y="1949923"/>
            <a:ext cx="8505608" cy="2346796"/>
          </a:xfrm>
        </p:spPr>
        <p:txBody>
          <a:bodyPr vert="horz" wrap="square" lIns="0" tIns="68580" rIns="109728" bIns="68580" numCol="1" rtlCol="0" anchor="t" anchorCtr="0" compatLnSpc="1">
            <a:prstTxWarp prst="textNoShape">
              <a:avLst/>
            </a:prstTxWarp>
            <a:spAutoFit/>
          </a:bodyPr>
          <a:lstStyle/>
          <a:p>
            <a:pPr marL="257175" indent="-257175"/>
            <a:r>
              <a:rPr lang="en-US" dirty="0">
                <a:latin typeface="+mn-lt"/>
              </a:rPr>
              <a:t>Identify factors that can affect costs (resource types, services, locations, </a:t>
            </a:r>
            <a:br>
              <a:rPr lang="en-US" dirty="0"/>
            </a:br>
            <a:r>
              <a:rPr lang="en-US" dirty="0">
                <a:latin typeface="+mn-lt"/>
              </a:rPr>
              <a:t>ingress and egress traffic)</a:t>
            </a:r>
          </a:p>
          <a:p>
            <a:pPr marL="257175" indent="-257175"/>
            <a:r>
              <a:rPr lang="en-US" dirty="0">
                <a:latin typeface="+mn-lt"/>
              </a:rPr>
              <a:t>Identify factors that can reduce costs (reserved instances, reserved capacity, </a:t>
            </a:r>
            <a:br>
              <a:rPr lang="en-US" dirty="0"/>
            </a:br>
            <a:r>
              <a:rPr lang="en-US" dirty="0">
                <a:latin typeface="+mn-lt"/>
              </a:rPr>
              <a:t>hybrid use benefit, and spot pricing)</a:t>
            </a:r>
          </a:p>
          <a:p>
            <a:pPr marL="257175" indent="-257175"/>
            <a:r>
              <a:rPr lang="en-US" dirty="0">
                <a:latin typeface="+mn-lt"/>
              </a:rPr>
              <a:t>Describe the functionality and usage of the Pricing calculator </a:t>
            </a:r>
            <a:br>
              <a:rPr lang="en-US" dirty="0"/>
            </a:br>
            <a:r>
              <a:rPr lang="en-US" dirty="0">
                <a:latin typeface="+mn-lt"/>
              </a:rPr>
              <a:t>and the Total Cost of Ownership (TCO) calculator</a:t>
            </a:r>
          </a:p>
          <a:p>
            <a:pPr marL="257175" indent="-257175"/>
            <a:r>
              <a:rPr lang="en-US" dirty="0">
                <a:latin typeface="+mn-lt"/>
              </a:rPr>
              <a:t>Describe the functionality and usage of Azure Cost Management</a:t>
            </a:r>
          </a:p>
        </p:txBody>
      </p:sp>
    </p:spTree>
    <p:extLst>
      <p:ext uri="{BB962C8B-B14F-4D97-AF65-F5344CB8AC3E}">
        <p14:creationId xmlns:p14="http://schemas.microsoft.com/office/powerpoint/2010/main" val="4022252250"/>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DC4F8-5302-AFEE-1D24-547D24B362D3}"/>
              </a:ext>
            </a:extLst>
          </p:cNvPr>
          <p:cNvSpPr>
            <a:spLocks noGrp="1"/>
          </p:cNvSpPr>
          <p:nvPr>
            <p:ph type="title"/>
          </p:nvPr>
        </p:nvSpPr>
        <p:spPr/>
        <p:txBody>
          <a:bodyPr/>
          <a:lstStyle/>
          <a:p>
            <a:r>
              <a:rPr lang="en-GB" dirty="0"/>
              <a:t>Factors affecting COST</a:t>
            </a:r>
          </a:p>
        </p:txBody>
      </p:sp>
      <p:sp>
        <p:nvSpPr>
          <p:cNvPr id="3" name="Content Placeholder 2">
            <a:extLst>
              <a:ext uri="{FF2B5EF4-FFF2-40B4-BE49-F238E27FC236}">
                <a16:creationId xmlns:a16="http://schemas.microsoft.com/office/drawing/2014/main" id="{D57651DB-9A7D-5080-EA7C-DE35FE4FA52B}"/>
              </a:ext>
            </a:extLst>
          </p:cNvPr>
          <p:cNvSpPr>
            <a:spLocks noGrp="1"/>
          </p:cNvSpPr>
          <p:nvPr>
            <p:ph sz="quarter" idx="10"/>
          </p:nvPr>
        </p:nvSpPr>
        <p:spPr/>
        <p:txBody>
          <a:bodyPr/>
          <a:lstStyle/>
          <a:p>
            <a:r>
              <a:rPr lang="en-US" sz="1800" b="0" i="0" u="none" strike="noStrike" baseline="0" dirty="0">
                <a:solidFill>
                  <a:srgbClr val="000000"/>
                </a:solidFill>
                <a:latin typeface="Segoe UI" panose="020B0502040204020203" pitchFamily="34" charset="0"/>
              </a:rPr>
              <a:t>Cloud providers shift development costs from the capital expense (</a:t>
            </a:r>
            <a:r>
              <a:rPr lang="en-US" sz="1800" b="0" i="0" u="none" strike="noStrike" baseline="0" dirty="0" err="1">
                <a:solidFill>
                  <a:srgbClr val="000000"/>
                </a:solidFill>
                <a:latin typeface="Segoe UI" panose="020B0502040204020203" pitchFamily="34" charset="0"/>
              </a:rPr>
              <a:t>CapEx</a:t>
            </a:r>
            <a:r>
              <a:rPr lang="en-US" sz="1800" b="0" i="0" u="none" strike="noStrike" baseline="0" dirty="0">
                <a:solidFill>
                  <a:srgbClr val="000000"/>
                </a:solidFill>
                <a:latin typeface="Segoe UI" panose="020B0502040204020203" pitchFamily="34" charset="0"/>
              </a:rPr>
              <a:t>) of building out and maintaining infrastructure and facilities to an operational expense (</a:t>
            </a:r>
            <a:r>
              <a:rPr lang="en-US" sz="1800" b="0" i="0" u="none" strike="noStrike" baseline="0" dirty="0" err="1">
                <a:solidFill>
                  <a:srgbClr val="000000"/>
                </a:solidFill>
                <a:latin typeface="Segoe UI" panose="020B0502040204020203" pitchFamily="34" charset="0"/>
              </a:rPr>
              <a:t>OpEx</a:t>
            </a:r>
            <a:r>
              <a:rPr lang="en-US" sz="1800" b="0" i="0" u="none" strike="noStrike" baseline="0" dirty="0">
                <a:solidFill>
                  <a:srgbClr val="000000"/>
                </a:solidFill>
                <a:latin typeface="Segoe UI" panose="020B0502040204020203" pitchFamily="34" charset="0"/>
              </a:rPr>
              <a:t>) of renting infrastructure as customers need it, whether it’s compute, storage, networking, and so on. </a:t>
            </a:r>
          </a:p>
          <a:p>
            <a:pPr marL="0" indent="0">
              <a:buNone/>
            </a:pPr>
            <a:endParaRPr lang="en-GB" dirty="0"/>
          </a:p>
        </p:txBody>
      </p:sp>
    </p:spTree>
    <p:extLst>
      <p:ext uri="{BB962C8B-B14F-4D97-AF65-F5344CB8AC3E}">
        <p14:creationId xmlns:p14="http://schemas.microsoft.com/office/powerpoint/2010/main" val="3346638982"/>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Factors affecting costs (part 1)</a:t>
            </a:r>
          </a:p>
        </p:txBody>
      </p:sp>
      <p:pic>
        <p:nvPicPr>
          <p:cNvPr id="4" name="Picture 3" descr="Depicts a billing period, with a calendar, computer, and meter linked to illustrate correlation between the three">
            <a:extLst>
              <a:ext uri="{FF2B5EF4-FFF2-40B4-BE49-F238E27FC236}">
                <a16:creationId xmlns:a16="http://schemas.microsoft.com/office/drawing/2014/main" id="{4E69CBDF-E02C-40E8-951C-48341D382E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27586" y="1121777"/>
            <a:ext cx="2833229" cy="1827863"/>
          </a:xfrm>
          <a:prstGeom prst="rect">
            <a:avLst/>
          </a:prstGeom>
        </p:spPr>
      </p:pic>
      <p:sp>
        <p:nvSpPr>
          <p:cNvPr id="6" name="Text Placeholder 5"/>
          <p:cNvSpPr>
            <a:spLocks noGrp="1"/>
          </p:cNvSpPr>
          <p:nvPr>
            <p:ph sz="quarter" idx="10"/>
          </p:nvPr>
        </p:nvSpPr>
        <p:spPr>
          <a:xfrm>
            <a:off x="367804" y="2807734"/>
            <a:ext cx="8505608" cy="415499"/>
          </a:xfrm>
        </p:spPr>
        <p:txBody>
          <a:bodyPr/>
          <a:lstStyle/>
          <a:p>
            <a:pPr marL="0" indent="0">
              <a:buNone/>
            </a:pPr>
            <a:r>
              <a:rPr lang="en-IE" dirty="0"/>
              <a:t>There are </a:t>
            </a:r>
            <a:r>
              <a:rPr lang="en-IE" dirty="0">
                <a:solidFill>
                  <a:schemeClr val="accent4"/>
                </a:solidFill>
              </a:rPr>
              <a:t>six </a:t>
            </a:r>
            <a:r>
              <a:rPr lang="en-IE" dirty="0"/>
              <a:t>primary factors affecting costs:</a:t>
            </a:r>
          </a:p>
        </p:txBody>
      </p:sp>
      <p:graphicFrame>
        <p:nvGraphicFramePr>
          <p:cNvPr id="2" name="Table 2">
            <a:extLst>
              <a:ext uri="{FF2B5EF4-FFF2-40B4-BE49-F238E27FC236}">
                <a16:creationId xmlns:a16="http://schemas.microsoft.com/office/drawing/2014/main" id="{89B57804-C1B1-4513-8F70-79533AA7AD46}"/>
              </a:ext>
            </a:extLst>
          </p:cNvPr>
          <p:cNvGraphicFramePr>
            <a:graphicFrameLocks noGrp="1"/>
          </p:cNvGraphicFramePr>
          <p:nvPr/>
        </p:nvGraphicFramePr>
        <p:xfrm>
          <a:off x="313983" y="3168067"/>
          <a:ext cx="8559429" cy="1783080"/>
        </p:xfrm>
        <a:graphic>
          <a:graphicData uri="http://schemas.openxmlformats.org/drawingml/2006/table">
            <a:tbl>
              <a:tblPr firstRow="1" bandRow="1">
                <a:tableStyleId>{5C22544A-7EE6-4342-B048-85BDC9FD1C3A}</a:tableStyleId>
              </a:tblPr>
              <a:tblGrid>
                <a:gridCol w="2853143">
                  <a:extLst>
                    <a:ext uri="{9D8B030D-6E8A-4147-A177-3AD203B41FA5}">
                      <a16:colId xmlns:a16="http://schemas.microsoft.com/office/drawing/2014/main" val="2907392104"/>
                    </a:ext>
                  </a:extLst>
                </a:gridCol>
                <a:gridCol w="2853143">
                  <a:extLst>
                    <a:ext uri="{9D8B030D-6E8A-4147-A177-3AD203B41FA5}">
                      <a16:colId xmlns:a16="http://schemas.microsoft.com/office/drawing/2014/main" val="1523195328"/>
                    </a:ext>
                  </a:extLst>
                </a:gridCol>
                <a:gridCol w="2853143">
                  <a:extLst>
                    <a:ext uri="{9D8B030D-6E8A-4147-A177-3AD203B41FA5}">
                      <a16:colId xmlns:a16="http://schemas.microsoft.com/office/drawing/2014/main" val="2404750515"/>
                    </a:ext>
                  </a:extLst>
                </a:gridCol>
              </a:tblGrid>
              <a:tr h="342900">
                <a:tc>
                  <a:txBody>
                    <a:bodyPr/>
                    <a:lstStyle/>
                    <a:p>
                      <a:r>
                        <a:rPr lang="en-IE" sz="1800" b="1" dirty="0">
                          <a:latin typeface="+mj-lt"/>
                        </a:rPr>
                        <a:t>1) Resource Type</a:t>
                      </a:r>
                      <a:endParaRPr lang="en-US" sz="1800" dirty="0">
                        <a:latin typeface="+mj-lt"/>
                      </a:endParaRPr>
                    </a:p>
                  </a:txBody>
                  <a:tcPr marL="68580" marR="68580" marT="34290" marB="34290">
                    <a:solidFill>
                      <a:schemeClr val="tx2"/>
                    </a:solidFill>
                  </a:tcPr>
                </a:tc>
                <a:tc>
                  <a:txBody>
                    <a:bodyPr/>
                    <a:lstStyle/>
                    <a:p>
                      <a:r>
                        <a:rPr lang="en-IE" sz="1800" b="1" dirty="0">
                          <a:latin typeface="+mj-lt"/>
                        </a:rPr>
                        <a:t>2) Services</a:t>
                      </a:r>
                      <a:endParaRPr lang="en-US" sz="1800" dirty="0">
                        <a:latin typeface="+mj-lt"/>
                      </a:endParaRPr>
                    </a:p>
                  </a:txBody>
                  <a:tcPr marL="68580" marR="68580" marT="34290" marB="34290">
                    <a:solidFill>
                      <a:schemeClr val="tx2"/>
                    </a:solidFill>
                  </a:tcPr>
                </a:tc>
                <a:tc>
                  <a:txBody>
                    <a:bodyPr/>
                    <a:lstStyle/>
                    <a:p>
                      <a:r>
                        <a:rPr lang="en-IE" sz="1800" b="1" dirty="0">
                          <a:latin typeface="+mj-lt"/>
                        </a:rPr>
                        <a:t>3) Location</a:t>
                      </a:r>
                      <a:endParaRPr lang="en-US" sz="1800" dirty="0">
                        <a:latin typeface="+mj-lt"/>
                      </a:endParaRPr>
                    </a:p>
                  </a:txBody>
                  <a:tcPr marL="68580" marR="68580" marT="34290" marB="34290">
                    <a:solidFill>
                      <a:schemeClr val="tx2"/>
                    </a:solidFill>
                  </a:tcPr>
                </a:tc>
                <a:extLst>
                  <a:ext uri="{0D108BD9-81ED-4DB2-BD59-A6C34878D82A}">
                    <a16:rowId xmlns:a16="http://schemas.microsoft.com/office/drawing/2014/main" val="2219612243"/>
                  </a:ext>
                </a:extLst>
              </a:tr>
              <a:tr h="1440180">
                <a:tc>
                  <a:txBody>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lang="en-IE" sz="1500" dirty="0"/>
                        <a:t>Costs are resource-specific, so the usage that a meter tracks and the number of meters associated with a resource, depend on the resource type.</a:t>
                      </a:r>
                    </a:p>
                  </a:txBody>
                  <a:tcPr marL="68580" marR="68580" marT="34290" marB="34290">
                    <a:solidFill>
                      <a:schemeClr val="accent2">
                        <a:lumMod val="20000"/>
                        <a:lumOff val="80000"/>
                      </a:schemeClr>
                    </a:solidFill>
                  </a:tcPr>
                </a:tc>
                <a:tc>
                  <a:txBody>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lang="en-IE" sz="1500" dirty="0"/>
                        <a:t>Azure usage rates and billing periods can differ between Enterprise, Web Direct, and CSP customers.</a:t>
                      </a:r>
                    </a:p>
                  </a:txBody>
                  <a:tcPr marL="68580" marR="68580" marT="34290" marB="34290">
                    <a:solidFill>
                      <a:schemeClr val="accent2">
                        <a:lumMod val="20000"/>
                        <a:lumOff val="80000"/>
                      </a:schemeClr>
                    </a:solidFill>
                  </a:tcPr>
                </a:tc>
                <a:tc>
                  <a:txBody>
                    <a:bodyPr/>
                    <a:lstStyle/>
                    <a:p>
                      <a:r>
                        <a:rPr lang="en-IE" sz="1500" dirty="0"/>
                        <a:t>The Azure infrastructure is globally distributed, and usage costs might vary between locations that offer Azure products, services, and resources.</a:t>
                      </a:r>
                      <a:endParaRPr lang="en-US" sz="1500" dirty="0"/>
                    </a:p>
                  </a:txBody>
                  <a:tcPr marL="68580" marR="68580" marT="34290" marB="34290">
                    <a:solidFill>
                      <a:schemeClr val="accent2">
                        <a:lumMod val="20000"/>
                        <a:lumOff val="80000"/>
                      </a:schemeClr>
                    </a:solidFill>
                  </a:tcPr>
                </a:tc>
                <a:extLst>
                  <a:ext uri="{0D108BD9-81ED-4DB2-BD59-A6C34878D82A}">
                    <a16:rowId xmlns:a16="http://schemas.microsoft.com/office/drawing/2014/main" val="1816767244"/>
                  </a:ext>
                </a:extLst>
              </a:tr>
            </a:tbl>
          </a:graphicData>
        </a:graphic>
      </p:graphicFrame>
    </p:spTree>
    <p:extLst>
      <p:ext uri="{BB962C8B-B14F-4D97-AF65-F5344CB8AC3E}">
        <p14:creationId xmlns:p14="http://schemas.microsoft.com/office/powerpoint/2010/main" val="26651654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Factors affecting costs (part 2)</a:t>
            </a:r>
          </a:p>
        </p:txBody>
      </p:sp>
      <p:pic>
        <p:nvPicPr>
          <p:cNvPr id="4" name="Picture 3" descr="Depicts a billing period, with a calendar, computer, and meter linked to illustrate correlation between the three">
            <a:extLst>
              <a:ext uri="{FF2B5EF4-FFF2-40B4-BE49-F238E27FC236}">
                <a16:creationId xmlns:a16="http://schemas.microsoft.com/office/drawing/2014/main" id="{4E69CBDF-E02C-40E8-951C-48341D382E1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827586" y="1121777"/>
            <a:ext cx="2833229" cy="1827863"/>
          </a:xfrm>
          <a:prstGeom prst="rect">
            <a:avLst/>
          </a:prstGeom>
        </p:spPr>
      </p:pic>
      <p:sp>
        <p:nvSpPr>
          <p:cNvPr id="6" name="Text Placeholder 5"/>
          <p:cNvSpPr>
            <a:spLocks noGrp="1"/>
          </p:cNvSpPr>
          <p:nvPr>
            <p:ph sz="quarter" idx="10"/>
          </p:nvPr>
        </p:nvSpPr>
        <p:spPr>
          <a:xfrm>
            <a:off x="367804" y="2713891"/>
            <a:ext cx="8505608" cy="415499"/>
          </a:xfrm>
        </p:spPr>
        <p:txBody>
          <a:bodyPr/>
          <a:lstStyle/>
          <a:p>
            <a:pPr marL="0" indent="0">
              <a:buNone/>
            </a:pPr>
            <a:r>
              <a:rPr lang="en-IE" dirty="0"/>
              <a:t>There are </a:t>
            </a:r>
            <a:r>
              <a:rPr lang="en-IE" dirty="0">
                <a:solidFill>
                  <a:schemeClr val="accent4"/>
                </a:solidFill>
              </a:rPr>
              <a:t>six </a:t>
            </a:r>
            <a:r>
              <a:rPr lang="en-IE" dirty="0"/>
              <a:t>primary factors affecting costs:</a:t>
            </a:r>
          </a:p>
        </p:txBody>
      </p:sp>
      <p:graphicFrame>
        <p:nvGraphicFramePr>
          <p:cNvPr id="2" name="Table 2">
            <a:extLst>
              <a:ext uri="{FF2B5EF4-FFF2-40B4-BE49-F238E27FC236}">
                <a16:creationId xmlns:a16="http://schemas.microsoft.com/office/drawing/2014/main" id="{89B57804-C1B1-4513-8F70-79533AA7AD46}"/>
              </a:ext>
            </a:extLst>
          </p:cNvPr>
          <p:cNvGraphicFramePr>
            <a:graphicFrameLocks noGrp="1"/>
          </p:cNvGraphicFramePr>
          <p:nvPr/>
        </p:nvGraphicFramePr>
        <p:xfrm>
          <a:off x="270588" y="3129389"/>
          <a:ext cx="8559429" cy="2148840"/>
        </p:xfrm>
        <a:graphic>
          <a:graphicData uri="http://schemas.openxmlformats.org/drawingml/2006/table">
            <a:tbl>
              <a:tblPr firstRow="1" bandRow="1">
                <a:tableStyleId>{5C22544A-7EE6-4342-B048-85BDC9FD1C3A}</a:tableStyleId>
              </a:tblPr>
              <a:tblGrid>
                <a:gridCol w="2853143">
                  <a:extLst>
                    <a:ext uri="{9D8B030D-6E8A-4147-A177-3AD203B41FA5}">
                      <a16:colId xmlns:a16="http://schemas.microsoft.com/office/drawing/2014/main" val="2907392104"/>
                    </a:ext>
                  </a:extLst>
                </a:gridCol>
                <a:gridCol w="2853143">
                  <a:extLst>
                    <a:ext uri="{9D8B030D-6E8A-4147-A177-3AD203B41FA5}">
                      <a16:colId xmlns:a16="http://schemas.microsoft.com/office/drawing/2014/main" val="1523195328"/>
                    </a:ext>
                  </a:extLst>
                </a:gridCol>
                <a:gridCol w="2853143">
                  <a:extLst>
                    <a:ext uri="{9D8B030D-6E8A-4147-A177-3AD203B41FA5}">
                      <a16:colId xmlns:a16="http://schemas.microsoft.com/office/drawing/2014/main" val="2404750515"/>
                    </a:ext>
                  </a:extLst>
                </a:gridCol>
              </a:tblGrid>
              <a:tr h="571500">
                <a:tc>
                  <a:txBody>
                    <a:bodyPr/>
                    <a:lstStyle/>
                    <a:p>
                      <a:r>
                        <a:rPr lang="en-IE" sz="1700" b="1" dirty="0">
                          <a:latin typeface="+mj-lt"/>
                        </a:rPr>
                        <a:t>4) Bandwidth</a:t>
                      </a:r>
                      <a:endParaRPr lang="en-US" sz="1700" dirty="0">
                        <a:latin typeface="+mj-lt"/>
                      </a:endParaRPr>
                    </a:p>
                  </a:txBody>
                  <a:tcPr marL="68580" marR="68580" marT="34290" marB="34290">
                    <a:solidFill>
                      <a:schemeClr val="tx2"/>
                    </a:solidFill>
                  </a:tcPr>
                </a:tc>
                <a:tc>
                  <a:txBody>
                    <a:bodyPr/>
                    <a:lstStyle/>
                    <a:p>
                      <a:r>
                        <a:rPr lang="en-IE" sz="1700" b="1" dirty="0">
                          <a:latin typeface="+mj-lt"/>
                        </a:rPr>
                        <a:t>5) Reserved Instances</a:t>
                      </a:r>
                      <a:endParaRPr lang="en-US" sz="1700" dirty="0">
                        <a:latin typeface="+mj-lt"/>
                      </a:endParaRPr>
                    </a:p>
                  </a:txBody>
                  <a:tcPr marL="68580" marR="68580" marT="34290" marB="34290">
                    <a:solidFill>
                      <a:schemeClr val="tx2"/>
                    </a:solidFill>
                  </a:tcPr>
                </a:tc>
                <a:tc>
                  <a:txBody>
                    <a:bodyPr/>
                    <a:lstStyle/>
                    <a:p>
                      <a:r>
                        <a:rPr lang="en-IE" sz="1700" b="1" dirty="0">
                          <a:latin typeface="+mj-lt"/>
                        </a:rPr>
                        <a:t>6) Azure Hybrid Use Benefit</a:t>
                      </a:r>
                      <a:endParaRPr lang="en-US" sz="1700" dirty="0">
                        <a:latin typeface="+mj-lt"/>
                      </a:endParaRPr>
                    </a:p>
                  </a:txBody>
                  <a:tcPr marL="68580" marR="68580" marT="34290" marB="34290">
                    <a:solidFill>
                      <a:schemeClr val="tx2"/>
                    </a:solidFill>
                  </a:tcPr>
                </a:tc>
                <a:extLst>
                  <a:ext uri="{0D108BD9-81ED-4DB2-BD59-A6C34878D82A}">
                    <a16:rowId xmlns:a16="http://schemas.microsoft.com/office/drawing/2014/main" val="2219612243"/>
                  </a:ext>
                </a:extLst>
              </a:tr>
              <a:tr h="1508760">
                <a:tc>
                  <a:txBody>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lang="en-US" sz="1400" dirty="0"/>
                        <a:t>Some inbound data transfers are free, such as data going into Azure datacenters. For outbound data transfers, such as data going out of Azure datacenters, pricing is based on Zones. </a:t>
                      </a:r>
                      <a:endParaRPr lang="en-IE" sz="1400" dirty="0"/>
                    </a:p>
                  </a:txBody>
                  <a:tcPr marL="68580" marR="68580" marT="34290" marB="34290">
                    <a:solidFill>
                      <a:schemeClr val="accent2">
                        <a:lumMod val="20000"/>
                        <a:lumOff val="80000"/>
                      </a:schemeClr>
                    </a:solidFill>
                  </a:tcPr>
                </a:tc>
                <a:tc>
                  <a:txBody>
                    <a:bodyPr/>
                    <a:lstStyle/>
                    <a:p>
                      <a:pPr marL="0" marR="0" lvl="0" indent="0" algn="l" defTabSz="914367" rtl="0" eaLnBrk="1" fontAlgn="auto" latinLnBrk="0" hangingPunct="1">
                        <a:lnSpc>
                          <a:spcPct val="100000"/>
                        </a:lnSpc>
                        <a:spcBef>
                          <a:spcPts val="0"/>
                        </a:spcBef>
                        <a:spcAft>
                          <a:spcPts val="0"/>
                        </a:spcAft>
                        <a:buClrTx/>
                        <a:buSzTx/>
                        <a:buFontTx/>
                        <a:buNone/>
                        <a:tabLst/>
                        <a:defRPr/>
                      </a:pPr>
                      <a:r>
                        <a:rPr lang="en-US" sz="1400" dirty="0"/>
                        <a:t>With Azure Reservations, you commit to buying one-year or three-year plans for multiple products. Reservations can significantly reduce your resource costs up to 72% on pay-as-you-go prices.</a:t>
                      </a:r>
                      <a:endParaRPr lang="en-IE" sz="1400" dirty="0"/>
                    </a:p>
                  </a:txBody>
                  <a:tcPr marL="68580" marR="68580" marT="34290" marB="34290">
                    <a:solidFill>
                      <a:schemeClr val="accent2">
                        <a:lumMod val="20000"/>
                        <a:lumOff val="80000"/>
                      </a:schemeClr>
                    </a:solidFill>
                  </a:tcPr>
                </a:tc>
                <a:tc>
                  <a:txBody>
                    <a:bodyPr/>
                    <a:lstStyle/>
                    <a:p>
                      <a:r>
                        <a:rPr lang="en-US" sz="1400" b="0" i="0" kern="1200" dirty="0">
                          <a:solidFill>
                            <a:schemeClr val="dk1"/>
                          </a:solidFill>
                          <a:effectLst/>
                          <a:latin typeface="+mn-lt"/>
                          <a:ea typeface="+mn-ea"/>
                          <a:cs typeface="+mn-cs"/>
                        </a:rPr>
                        <a:t>For customers with Software Assurance, Azure Hybrid Benefit allows you to use your on-premises licenses on Azure at a reduced cost.</a:t>
                      </a:r>
                      <a:endParaRPr lang="en-US" sz="1400" dirty="0"/>
                    </a:p>
                  </a:txBody>
                  <a:tcPr marL="68580" marR="68580" marT="34290" marB="34290">
                    <a:solidFill>
                      <a:schemeClr val="accent2">
                        <a:lumMod val="20000"/>
                        <a:lumOff val="80000"/>
                      </a:schemeClr>
                    </a:solidFill>
                  </a:tcPr>
                </a:tc>
                <a:extLst>
                  <a:ext uri="{0D108BD9-81ED-4DB2-BD59-A6C34878D82A}">
                    <a16:rowId xmlns:a16="http://schemas.microsoft.com/office/drawing/2014/main" val="1816767244"/>
                  </a:ext>
                </a:extLst>
              </a:tr>
            </a:tbl>
          </a:graphicData>
        </a:graphic>
      </p:graphicFrame>
    </p:spTree>
    <p:extLst>
      <p:ext uri="{BB962C8B-B14F-4D97-AF65-F5344CB8AC3E}">
        <p14:creationId xmlns:p14="http://schemas.microsoft.com/office/powerpoint/2010/main" val="2831747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09067E3-E5EB-2645-C5AD-189B8064DD71}"/>
              </a:ext>
            </a:extLst>
          </p:cNvPr>
          <p:cNvSpPr>
            <a:spLocks noGrp="1"/>
          </p:cNvSpPr>
          <p:nvPr>
            <p:ph idx="1"/>
          </p:nvPr>
        </p:nvSpPr>
        <p:spPr/>
        <p:txBody>
          <a:bodyPr/>
          <a:lstStyle/>
          <a:p>
            <a:r>
              <a:rPr lang="en-US" sz="1800" b="0" i="0" u="none" strike="noStrike" baseline="0" dirty="0">
                <a:solidFill>
                  <a:srgbClr val="000000"/>
                </a:solidFill>
                <a:latin typeface="Segoe UI" panose="020B0502040204020203" pitchFamily="34" charset="0"/>
              </a:rPr>
              <a:t>A number of factors influence the cost of Azure resources. The type of resources, the settings for the resource, and the Azure region will all have an impact on how much a resource costs. When you provision an Azure resource, Azure creates metered instances for that resource. The meters track the resources' usage and generate a usage record that is used to calculate your bill. </a:t>
            </a:r>
          </a:p>
          <a:p>
            <a:pPr marL="0" indent="0">
              <a:buNone/>
            </a:pPr>
            <a:r>
              <a:rPr lang="en-GB" sz="1800" b="1" i="0" u="none" strike="noStrike" baseline="0" dirty="0">
                <a:solidFill>
                  <a:srgbClr val="000000"/>
                </a:solidFill>
                <a:latin typeface="Segoe UI Semibold" panose="020B0702040204020203" pitchFamily="34" charset="0"/>
              </a:rPr>
              <a:t>Example:</a:t>
            </a:r>
            <a:endParaRPr lang="en-GB" sz="1800" b="0" i="0" u="none" strike="noStrike" baseline="0" dirty="0">
              <a:solidFill>
                <a:srgbClr val="000000"/>
              </a:solidFill>
              <a:latin typeface="Segoe UI Semibold" panose="020B0702040204020203" pitchFamily="34" charset="0"/>
            </a:endParaRPr>
          </a:p>
          <a:p>
            <a:r>
              <a:rPr lang="en-US" sz="1800" b="0" i="0" u="none" strike="noStrike" baseline="0" dirty="0">
                <a:solidFill>
                  <a:srgbClr val="000000"/>
                </a:solidFill>
                <a:latin typeface="Segoe UI" panose="020B0502040204020203" pitchFamily="34" charset="0"/>
              </a:rPr>
              <a:t>With a storage account, you specify a type such as blob, a performance tier, an access tier, redundancy settings, and a region. Creating the same storage account in different regions may show different costs and changing any of the settings may also impact the price. </a:t>
            </a:r>
            <a:endParaRPr lang="en-GB" dirty="0"/>
          </a:p>
        </p:txBody>
      </p:sp>
      <p:sp>
        <p:nvSpPr>
          <p:cNvPr id="4" name="Date Placeholder 3">
            <a:extLst>
              <a:ext uri="{FF2B5EF4-FFF2-40B4-BE49-F238E27FC236}">
                <a16:creationId xmlns:a16="http://schemas.microsoft.com/office/drawing/2014/main" id="{9A60B571-2268-7B70-5D99-8B392A5167F5}"/>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1F33F62E-5F89-4BF8-B0DF-0BB9CC82C0CE}"/>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2616500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9186AB9B-9FC3-533D-83E4-10CB351478F8}"/>
              </a:ext>
            </a:extLst>
          </p:cNvPr>
          <p:cNvPicPr>
            <a:picLocks noGrp="1" noChangeAspect="1"/>
          </p:cNvPicPr>
          <p:nvPr>
            <p:ph idx="1"/>
          </p:nvPr>
        </p:nvPicPr>
        <p:blipFill>
          <a:blip r:embed="rId2"/>
          <a:stretch>
            <a:fillRect/>
          </a:stretch>
        </p:blipFill>
        <p:spPr>
          <a:xfrm>
            <a:off x="104462" y="692696"/>
            <a:ext cx="8755520" cy="4576593"/>
          </a:xfrm>
        </p:spPr>
      </p:pic>
      <p:sp>
        <p:nvSpPr>
          <p:cNvPr id="4" name="Date Placeholder 3">
            <a:extLst>
              <a:ext uri="{FF2B5EF4-FFF2-40B4-BE49-F238E27FC236}">
                <a16:creationId xmlns:a16="http://schemas.microsoft.com/office/drawing/2014/main" id="{023B6B88-9A80-AE17-B103-95C86EF9EFE5}"/>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A675086E-8581-5DCD-5EAB-501D589A6F80}"/>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21919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03CA41-0E77-3B3B-0E10-BF097E6D796E}"/>
              </a:ext>
            </a:extLst>
          </p:cNvPr>
          <p:cNvSpPr>
            <a:spLocks noGrp="1"/>
          </p:cNvSpPr>
          <p:nvPr>
            <p:ph sz="half" idx="1"/>
          </p:nvPr>
        </p:nvSpPr>
        <p:spPr>
          <a:xfrm>
            <a:off x="281996" y="548680"/>
            <a:ext cx="4038600" cy="3989040"/>
          </a:xfrm>
        </p:spPr>
        <p:txBody>
          <a:bodyPr/>
          <a:lstStyle/>
          <a:p>
            <a:pPr algn="just"/>
            <a:r>
              <a:rPr lang="en-US" sz="1800" b="0" i="0" u="none" strike="noStrike" baseline="0" dirty="0">
                <a:solidFill>
                  <a:srgbClr val="000000"/>
                </a:solidFill>
                <a:latin typeface="Segoe UI" panose="020B0502040204020203" pitchFamily="34" charset="0"/>
              </a:rPr>
              <a:t>With a virtual machine (VM), customer may have to consider licensing for the operating system or other software, the processor and number of cores for the VM, the attached storage, and the network interface. Just like with storage, provisioning the same virtual machine in different regions may result in different costs.</a:t>
            </a:r>
            <a:endParaRPr lang="en-GB" dirty="0"/>
          </a:p>
        </p:txBody>
      </p:sp>
      <p:pic>
        <p:nvPicPr>
          <p:cNvPr id="9" name="Content Placeholder 8">
            <a:extLst>
              <a:ext uri="{FF2B5EF4-FFF2-40B4-BE49-F238E27FC236}">
                <a16:creationId xmlns:a16="http://schemas.microsoft.com/office/drawing/2014/main" id="{78A9D7B8-387A-7345-1363-048FB9790DAB}"/>
              </a:ext>
            </a:extLst>
          </p:cNvPr>
          <p:cNvPicPr>
            <a:picLocks noGrp="1" noChangeAspect="1"/>
          </p:cNvPicPr>
          <p:nvPr>
            <p:ph sz="half" idx="2"/>
          </p:nvPr>
        </p:nvPicPr>
        <p:blipFill>
          <a:blip r:embed="rId2"/>
          <a:stretch>
            <a:fillRect/>
          </a:stretch>
        </p:blipFill>
        <p:spPr>
          <a:xfrm>
            <a:off x="4454007" y="548680"/>
            <a:ext cx="4406243" cy="4248471"/>
          </a:xfrm>
        </p:spPr>
      </p:pic>
      <p:sp>
        <p:nvSpPr>
          <p:cNvPr id="4" name="Date Placeholder 3">
            <a:extLst>
              <a:ext uri="{FF2B5EF4-FFF2-40B4-BE49-F238E27FC236}">
                <a16:creationId xmlns:a16="http://schemas.microsoft.com/office/drawing/2014/main" id="{19B44453-0782-02F5-271B-FD595452BF8E}"/>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DDF2FC7C-244F-A1CC-546B-7674F40ADB41}"/>
              </a:ext>
            </a:extLst>
          </p:cNvPr>
          <p:cNvSpPr>
            <a:spLocks noGrp="1"/>
          </p:cNvSpPr>
          <p:nvPr>
            <p:ph type="sldNum" sz="quarter" idx="11"/>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03656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D02E8-ABA7-62CD-7744-8795B0CCF446}"/>
              </a:ext>
            </a:extLst>
          </p:cNvPr>
          <p:cNvSpPr>
            <a:spLocks noGrp="1"/>
          </p:cNvSpPr>
          <p:nvPr>
            <p:ph type="title"/>
          </p:nvPr>
        </p:nvSpPr>
        <p:spPr/>
        <p:txBody>
          <a:bodyPr/>
          <a:lstStyle/>
          <a:p>
            <a:r>
              <a:rPr lang="en-GB" dirty="0"/>
              <a:t>Consumption Models</a:t>
            </a:r>
          </a:p>
        </p:txBody>
      </p:sp>
      <p:sp>
        <p:nvSpPr>
          <p:cNvPr id="3" name="Content Placeholder 2">
            <a:extLst>
              <a:ext uri="{FF2B5EF4-FFF2-40B4-BE49-F238E27FC236}">
                <a16:creationId xmlns:a16="http://schemas.microsoft.com/office/drawing/2014/main" id="{9C8CB8C5-C2AB-5B33-FEB1-3F3A9D5C12C1}"/>
              </a:ext>
            </a:extLst>
          </p:cNvPr>
          <p:cNvSpPr>
            <a:spLocks noGrp="1"/>
          </p:cNvSpPr>
          <p:nvPr>
            <p:ph idx="1"/>
          </p:nvPr>
        </p:nvSpPr>
        <p:spPr/>
        <p:txBody>
          <a:bodyPr/>
          <a:lstStyle/>
          <a:p>
            <a:r>
              <a:rPr lang="en-GB" dirty="0"/>
              <a:t>Pay as you go</a:t>
            </a:r>
          </a:p>
          <a:p>
            <a:r>
              <a:rPr lang="en-GB" dirty="0"/>
              <a:t>Reserve resources</a:t>
            </a:r>
          </a:p>
          <a:p>
            <a:endParaRPr lang="en-GB" dirty="0"/>
          </a:p>
        </p:txBody>
      </p:sp>
      <p:sp>
        <p:nvSpPr>
          <p:cNvPr id="4" name="Date Placeholder 3">
            <a:extLst>
              <a:ext uri="{FF2B5EF4-FFF2-40B4-BE49-F238E27FC236}">
                <a16:creationId xmlns:a16="http://schemas.microsoft.com/office/drawing/2014/main" id="{4C25910E-C7F5-8789-EF55-24E1FEAA4533}"/>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EF713277-1456-AC88-04C6-4C41ABA4FB13}"/>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1045616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2626C5-6BFA-1369-DCC9-C5386D7D351D}"/>
              </a:ext>
            </a:extLst>
          </p:cNvPr>
          <p:cNvSpPr>
            <a:spLocks noGrp="1"/>
          </p:cNvSpPr>
          <p:nvPr>
            <p:ph type="title"/>
          </p:nvPr>
        </p:nvSpPr>
        <p:spPr/>
        <p:txBody>
          <a:bodyPr/>
          <a:lstStyle/>
          <a:p>
            <a:r>
              <a:rPr lang="en-GB" dirty="0"/>
              <a:t>Pay-as-you go</a:t>
            </a:r>
          </a:p>
        </p:txBody>
      </p:sp>
      <p:sp>
        <p:nvSpPr>
          <p:cNvPr id="8" name="Content Placeholder 7">
            <a:extLst>
              <a:ext uri="{FF2B5EF4-FFF2-40B4-BE49-F238E27FC236}">
                <a16:creationId xmlns:a16="http://schemas.microsoft.com/office/drawing/2014/main" id="{6770145B-7B83-DF23-AC94-68D0FE599AF0}"/>
              </a:ext>
            </a:extLst>
          </p:cNvPr>
          <p:cNvSpPr>
            <a:spLocks noGrp="1"/>
          </p:cNvSpPr>
          <p:nvPr>
            <p:ph idx="1"/>
          </p:nvPr>
        </p:nvSpPr>
        <p:spPr/>
        <p:txBody>
          <a:bodyPr/>
          <a:lstStyle/>
          <a:p>
            <a:pPr marL="0" indent="0">
              <a:buNone/>
            </a:pPr>
            <a:r>
              <a:rPr lang="en-US" sz="1800" b="0" i="0" u="none" strike="noStrike" baseline="0" dirty="0">
                <a:solidFill>
                  <a:srgbClr val="000000"/>
                </a:solidFill>
                <a:latin typeface="Segoe UI" panose="020B0502040204020203" pitchFamily="34" charset="0"/>
              </a:rPr>
              <a:t>Pay-as-you-go has been a consider as a straightforward pricing mechanism that allows maximum flexibility fo</a:t>
            </a:r>
            <a:r>
              <a:rPr lang="en-US" sz="1800" dirty="0">
                <a:solidFill>
                  <a:srgbClr val="000000"/>
                </a:solidFill>
                <a:latin typeface="Segoe UI" panose="020B0502040204020203" pitchFamily="34" charset="0"/>
              </a:rPr>
              <a:t>r the user.  M</a:t>
            </a:r>
            <a:r>
              <a:rPr lang="en-US" sz="1800" b="0" i="0" u="none" strike="noStrike" baseline="0" dirty="0">
                <a:solidFill>
                  <a:srgbClr val="000000"/>
                </a:solidFill>
                <a:latin typeface="Segoe UI" panose="020B0502040204020203" pitchFamily="34" charset="0"/>
              </a:rPr>
              <a:t>ore usage of compute in </a:t>
            </a:r>
            <a:r>
              <a:rPr lang="en-US" sz="1800" dirty="0">
                <a:solidFill>
                  <a:srgbClr val="000000"/>
                </a:solidFill>
                <a:latin typeface="Segoe UI" panose="020B0502040204020203" pitchFamily="34" charset="0"/>
              </a:rPr>
              <a:t>the current billing </a:t>
            </a:r>
            <a:r>
              <a:rPr lang="en-US" sz="1800" b="0" i="0" u="none" strike="noStrike" baseline="0" dirty="0">
                <a:solidFill>
                  <a:srgbClr val="000000"/>
                </a:solidFill>
                <a:latin typeface="Segoe UI" panose="020B0502040204020203" pitchFamily="34" charset="0"/>
              </a:rPr>
              <a:t>cycle, user pay more. </a:t>
            </a:r>
            <a:r>
              <a:rPr lang="en-US" sz="1800" dirty="0">
                <a:solidFill>
                  <a:srgbClr val="000000"/>
                </a:solidFill>
                <a:latin typeface="Segoe UI" panose="020B0502040204020203" pitchFamily="34" charset="0"/>
              </a:rPr>
              <a:t> L</a:t>
            </a:r>
            <a:r>
              <a:rPr lang="en-US" sz="1800" b="0" i="0" u="none" strike="noStrike" baseline="0" dirty="0">
                <a:solidFill>
                  <a:srgbClr val="000000"/>
                </a:solidFill>
                <a:latin typeface="Segoe UI" panose="020B0502040204020203" pitchFamily="34" charset="0"/>
              </a:rPr>
              <a:t>ess usage of compute in the current cycle, user will pay less. </a:t>
            </a:r>
          </a:p>
          <a:p>
            <a:pPr marL="0" indent="0">
              <a:buNone/>
            </a:pPr>
            <a:endParaRPr lang="en-US" sz="1800" b="0" i="0" u="none" strike="noStrike" baseline="0" dirty="0">
              <a:solidFill>
                <a:srgbClr val="000000"/>
              </a:solidFill>
              <a:latin typeface="Segoe UI" panose="020B0502040204020203" pitchFamily="34" charset="0"/>
            </a:endParaRPr>
          </a:p>
          <a:p>
            <a:pPr marL="0" indent="0">
              <a:buNone/>
            </a:pPr>
            <a:r>
              <a:rPr lang="en-US" sz="1800" b="0" i="0" u="none" strike="noStrike" baseline="0" dirty="0">
                <a:solidFill>
                  <a:srgbClr val="000000"/>
                </a:solidFill>
                <a:latin typeface="Segoe UI" panose="020B0502040204020203" pitchFamily="34" charset="0"/>
              </a:rPr>
              <a:t>Azure offers the ability to commit to using a set amount of cloud resources in advance and receiving discounts on those “reserved” resources. Many services, including databases, compute, and storage all provide the option to commit to a level of use and receive a discount, in some cases up to 72 percent. </a:t>
            </a:r>
          </a:p>
        </p:txBody>
      </p:sp>
      <p:sp>
        <p:nvSpPr>
          <p:cNvPr id="5" name="Date Placeholder 4">
            <a:extLst>
              <a:ext uri="{FF2B5EF4-FFF2-40B4-BE49-F238E27FC236}">
                <a16:creationId xmlns:a16="http://schemas.microsoft.com/office/drawing/2014/main" id="{61A18611-923F-BBEC-D601-B210117C600C}"/>
              </a:ext>
            </a:extLst>
          </p:cNvPr>
          <p:cNvSpPr>
            <a:spLocks noGrp="1"/>
          </p:cNvSpPr>
          <p:nvPr>
            <p:ph type="dt" sz="half" idx="10"/>
          </p:nvPr>
        </p:nvSpPr>
        <p:spPr/>
        <p:txBody>
          <a:bodyPr/>
          <a:lstStyle/>
          <a:p>
            <a:pPr>
              <a:defRPr/>
            </a:pPr>
            <a:fld id="{F7614AD2-EBEE-4B9C-B8EB-7B45076136C4}" type="datetime1">
              <a:rPr lang="en-GB" altLang="en-US" smtClean="0"/>
              <a:pPr>
                <a:defRPr/>
              </a:pPr>
              <a:t>25/10/2022</a:t>
            </a:fld>
            <a:endParaRPr lang="en-GB" altLang="en-US"/>
          </a:p>
        </p:txBody>
      </p:sp>
      <p:sp>
        <p:nvSpPr>
          <p:cNvPr id="6" name="Slide Number Placeholder 5">
            <a:extLst>
              <a:ext uri="{FF2B5EF4-FFF2-40B4-BE49-F238E27FC236}">
                <a16:creationId xmlns:a16="http://schemas.microsoft.com/office/drawing/2014/main" id="{C76EE455-2337-505F-6C56-D23C7DAD62BE}"/>
              </a:ext>
            </a:extLst>
          </p:cNvPr>
          <p:cNvSpPr>
            <a:spLocks noGrp="1"/>
          </p:cNvSpPr>
          <p:nvPr>
            <p:ph type="sldNum" sz="quarter" idx="12"/>
          </p:nvPr>
        </p:nvSpPr>
        <p:spPr/>
        <p:txBody>
          <a:bodyPr/>
          <a:lstStyle/>
          <a:p>
            <a:pPr>
              <a:defRPr/>
            </a:pPr>
            <a:fld id="{386495F9-B3F5-4DDF-9323-6CEC80C52C17}" type="slidenum">
              <a:rPr lang="en-GB" altLang="en-US" smtClean="0"/>
              <a:pPr>
                <a:defRPr/>
              </a:pPr>
              <a:t>13</a:t>
            </a:fld>
            <a:endParaRPr lang="en-GB" altLang="en-US"/>
          </a:p>
        </p:txBody>
      </p:sp>
    </p:spTree>
    <p:extLst>
      <p:ext uri="{BB962C8B-B14F-4D97-AF65-F5344CB8AC3E}">
        <p14:creationId xmlns:p14="http://schemas.microsoft.com/office/powerpoint/2010/main" val="824637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0BA81-620C-16CB-2178-5FF45CFC4D41}"/>
              </a:ext>
            </a:extLst>
          </p:cNvPr>
          <p:cNvSpPr>
            <a:spLocks noGrp="1"/>
          </p:cNvSpPr>
          <p:nvPr>
            <p:ph type="title"/>
          </p:nvPr>
        </p:nvSpPr>
        <p:spPr/>
        <p:txBody>
          <a:bodyPr/>
          <a:lstStyle/>
          <a:p>
            <a:r>
              <a:rPr lang="en-GB" dirty="0"/>
              <a:t>Reserving resources</a:t>
            </a:r>
          </a:p>
        </p:txBody>
      </p:sp>
      <p:sp>
        <p:nvSpPr>
          <p:cNvPr id="3" name="Content Placeholder 2">
            <a:extLst>
              <a:ext uri="{FF2B5EF4-FFF2-40B4-BE49-F238E27FC236}">
                <a16:creationId xmlns:a16="http://schemas.microsoft.com/office/drawing/2014/main" id="{6860BF0F-0B9D-58E0-0DD3-24672C2AFEDC}"/>
              </a:ext>
            </a:extLst>
          </p:cNvPr>
          <p:cNvSpPr>
            <a:spLocks noGrp="1"/>
          </p:cNvSpPr>
          <p:nvPr>
            <p:ph idx="1"/>
          </p:nvPr>
        </p:nvSpPr>
        <p:spPr/>
        <p:txBody>
          <a:bodyPr/>
          <a:lstStyle/>
          <a:p>
            <a:pPr marL="0" marR="0" lvl="0" indent="0" algn="l" defTabSz="914400" rtl="0" eaLnBrk="0" fontAlgn="base" latinLnBrk="0" hangingPunct="0">
              <a:lnSpc>
                <a:spcPct val="100000"/>
              </a:lnSpc>
              <a:spcBef>
                <a:spcPct val="20000"/>
              </a:spcBef>
              <a:spcAft>
                <a:spcPct val="0"/>
              </a:spcAft>
              <a:buClrTx/>
              <a:buSzTx/>
              <a:buNone/>
              <a:tabLst/>
              <a:defRPr/>
            </a:pPr>
            <a:r>
              <a:rPr kumimoji="0" lang="en-US"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When user reserve capacity, users are committing to using and paying for a certain amount of Azure resources during a given period (typically one or three years).</a:t>
            </a:r>
          </a:p>
          <a:p>
            <a:pPr marL="0" marR="0" lvl="0" indent="0" algn="l" defTabSz="914400" rtl="0" eaLnBrk="0" fontAlgn="base" latinLnBrk="0" hangingPunct="0">
              <a:lnSpc>
                <a:spcPct val="100000"/>
              </a:lnSpc>
              <a:spcBef>
                <a:spcPct val="20000"/>
              </a:spcBef>
              <a:spcAft>
                <a:spcPct val="0"/>
              </a:spcAft>
              <a:buClrTx/>
              <a:buSzTx/>
              <a:buNone/>
              <a:tabLst/>
              <a:defRPr/>
            </a:pPr>
            <a:r>
              <a:rPr kumimoji="0" lang="en-US" sz="1800" b="0" i="0" u="none" strike="noStrike" kern="1200" cap="none" spc="0" normalizeH="0" baseline="0" noProof="0" dirty="0">
                <a:ln>
                  <a:noFill/>
                </a:ln>
                <a:solidFill>
                  <a:srgbClr val="000000"/>
                </a:solidFill>
                <a:effectLst/>
                <a:uLnTx/>
                <a:uFillTx/>
                <a:latin typeface="Segoe UI" panose="020B0502040204020203" pitchFamily="34" charset="0"/>
                <a:ea typeface="+mn-ea"/>
                <a:cs typeface="+mn-cs"/>
              </a:rPr>
              <a:t> This model allows users to recognize significant savings on reliable, consistent workloads while also having the flexibility to rapidly increase cloud footprint as the need arises.</a:t>
            </a: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0" indent="0">
              <a:buNone/>
            </a:pPr>
            <a:endParaRPr lang="en-GB" dirty="0"/>
          </a:p>
        </p:txBody>
      </p:sp>
      <p:sp>
        <p:nvSpPr>
          <p:cNvPr id="4" name="Date Placeholder 3">
            <a:extLst>
              <a:ext uri="{FF2B5EF4-FFF2-40B4-BE49-F238E27FC236}">
                <a16:creationId xmlns:a16="http://schemas.microsoft.com/office/drawing/2014/main" id="{B324DFFF-B1C3-314B-5796-3A93C8218D32}"/>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B54EFFDF-DF50-8C1D-FA6E-750C24D84CE1}"/>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1523088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E4496-4E27-1E24-7202-75750C59EE84}"/>
              </a:ext>
            </a:extLst>
          </p:cNvPr>
          <p:cNvSpPr>
            <a:spLocks noGrp="1"/>
          </p:cNvSpPr>
          <p:nvPr>
            <p:ph type="title"/>
          </p:nvPr>
        </p:nvSpPr>
        <p:spPr/>
        <p:txBody>
          <a:bodyPr/>
          <a:lstStyle/>
          <a:p>
            <a:r>
              <a:rPr lang="en-GB" dirty="0"/>
              <a:t>Geography</a:t>
            </a:r>
          </a:p>
        </p:txBody>
      </p:sp>
      <p:sp>
        <p:nvSpPr>
          <p:cNvPr id="3" name="Content Placeholder 2">
            <a:extLst>
              <a:ext uri="{FF2B5EF4-FFF2-40B4-BE49-F238E27FC236}">
                <a16:creationId xmlns:a16="http://schemas.microsoft.com/office/drawing/2014/main" id="{A739C0A3-FD44-CAF7-453A-54B84AE2A10F}"/>
              </a:ext>
            </a:extLst>
          </p:cNvPr>
          <p:cNvSpPr>
            <a:spLocks noGrp="1"/>
          </p:cNvSpPr>
          <p:nvPr>
            <p:ph idx="1"/>
          </p:nvPr>
        </p:nvSpPr>
        <p:spPr/>
        <p:txBody>
          <a:bodyPr/>
          <a:lstStyle/>
          <a:p>
            <a:r>
              <a:rPr lang="en-US" sz="2200" b="0" i="0" u="none" strike="noStrike" baseline="0" dirty="0">
                <a:solidFill>
                  <a:srgbClr val="000000"/>
                </a:solidFill>
                <a:latin typeface="Arial" panose="020B0604020202020204" pitchFamily="34" charset="0"/>
                <a:cs typeface="Arial" panose="020B0604020202020204" pitchFamily="34" charset="0"/>
              </a:rPr>
              <a:t>When provision most resources in Azure, user needs to define a region where the resource deploys. Azure infrastructure is distributed globally, which enables the user to deploy </a:t>
            </a:r>
            <a:r>
              <a:rPr lang="en-US" sz="2200" dirty="0">
                <a:solidFill>
                  <a:srgbClr val="000000"/>
                </a:solidFill>
                <a:latin typeface="Arial" panose="020B0604020202020204" pitchFamily="34" charset="0"/>
                <a:cs typeface="Arial" panose="020B0604020202020204" pitchFamily="34" charset="0"/>
              </a:rPr>
              <a:t>their </a:t>
            </a:r>
            <a:r>
              <a:rPr lang="en-US" sz="2200" b="0" i="0" u="none" strike="noStrike" baseline="0" dirty="0">
                <a:solidFill>
                  <a:srgbClr val="000000"/>
                </a:solidFill>
                <a:latin typeface="Arial" panose="020B0604020202020204" pitchFamily="34" charset="0"/>
                <a:cs typeface="Arial" panose="020B0604020202020204" pitchFamily="34" charset="0"/>
              </a:rPr>
              <a:t>services centrally or closest to the customers, or something in between. </a:t>
            </a:r>
          </a:p>
          <a:p>
            <a:endParaRPr lang="en-US" sz="2200" b="0" i="0" u="none" strike="noStrike" baseline="0" dirty="0">
              <a:solidFill>
                <a:srgbClr val="000000"/>
              </a:solidFill>
              <a:latin typeface="Arial" panose="020B0604020202020204" pitchFamily="34" charset="0"/>
              <a:cs typeface="Arial" panose="020B0604020202020204" pitchFamily="34" charset="0"/>
            </a:endParaRPr>
          </a:p>
          <a:p>
            <a:r>
              <a:rPr lang="en-US" sz="2200" b="0" i="0" u="none" strike="noStrike" baseline="0" dirty="0">
                <a:solidFill>
                  <a:srgbClr val="000000"/>
                </a:solidFill>
                <a:latin typeface="Arial" panose="020B0604020202020204" pitchFamily="34" charset="0"/>
                <a:cs typeface="Arial" panose="020B0604020202020204" pitchFamily="34" charset="0"/>
              </a:rPr>
              <a:t>With this global deployment comes global pricing differences. The cost of power, labor, taxes, and fees vary depending on the location. Due to these variations, Azure resources can differ in costs to deploy depending on the region. </a:t>
            </a:r>
          </a:p>
        </p:txBody>
      </p:sp>
      <p:sp>
        <p:nvSpPr>
          <p:cNvPr id="4" name="Date Placeholder 3">
            <a:extLst>
              <a:ext uri="{FF2B5EF4-FFF2-40B4-BE49-F238E27FC236}">
                <a16:creationId xmlns:a16="http://schemas.microsoft.com/office/drawing/2014/main" id="{1D715DB6-22BB-FCA3-293D-C1F69E781AB0}"/>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B3DCF64E-920F-5A32-7D20-2F0EA06B130F}"/>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9233936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70F633-2E77-F021-9B13-CF3190E32EE5}"/>
              </a:ext>
            </a:extLst>
          </p:cNvPr>
          <p:cNvSpPr>
            <a:spLocks noGrp="1"/>
          </p:cNvSpPr>
          <p:nvPr>
            <p:ph type="title"/>
          </p:nvPr>
        </p:nvSpPr>
        <p:spPr/>
        <p:txBody>
          <a:bodyPr/>
          <a:lstStyle/>
          <a:p>
            <a:r>
              <a:rPr lang="en-GB" dirty="0"/>
              <a:t>Network Traffic</a:t>
            </a:r>
          </a:p>
        </p:txBody>
      </p:sp>
      <p:sp>
        <p:nvSpPr>
          <p:cNvPr id="3" name="Content Placeholder 2">
            <a:extLst>
              <a:ext uri="{FF2B5EF4-FFF2-40B4-BE49-F238E27FC236}">
                <a16:creationId xmlns:a16="http://schemas.microsoft.com/office/drawing/2014/main" id="{00DB5B62-B935-F330-DD64-9388529F053E}"/>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Billing zones are a factor in determining the cost of some Azure services.</a:t>
            </a:r>
          </a:p>
          <a:p>
            <a:r>
              <a:rPr lang="en-US" sz="2800" b="0" i="0" u="none" strike="noStrike" baseline="0" dirty="0">
                <a:solidFill>
                  <a:srgbClr val="000000"/>
                </a:solidFill>
                <a:latin typeface="Segoe UI" panose="020B0502040204020203" pitchFamily="34" charset="0"/>
              </a:rPr>
              <a:t>Bandwidth refers to data moving in and out of Azure datacenters. Some inbound data transfers (data going into Azure datacenters) are free. For outbound data transfers (data leaving Azure datacenters), data transfer pricing is based on zones. </a:t>
            </a:r>
          </a:p>
          <a:p>
            <a:pPr marL="0" indent="0">
              <a:buNone/>
            </a:pPr>
            <a:endParaRPr lang="en-US" sz="2800" b="0" i="0" u="none" strike="noStrike" baseline="0" dirty="0">
              <a:solidFill>
                <a:srgbClr val="000000"/>
              </a:solidFill>
              <a:latin typeface="Segoe UI" panose="020B0502040204020203" pitchFamily="34" charset="0"/>
            </a:endParaRPr>
          </a:p>
          <a:p>
            <a:endParaRPr lang="en-US" sz="2800" dirty="0">
              <a:solidFill>
                <a:srgbClr val="000000"/>
              </a:solidFill>
              <a:latin typeface="Segoe UI" panose="020B0502040204020203" pitchFamily="34" charset="0"/>
            </a:endParaRPr>
          </a:p>
          <a:p>
            <a:endParaRPr lang="en-US" sz="2800" b="0" i="0" u="none" strike="noStrike" baseline="0" dirty="0">
              <a:solidFill>
                <a:srgbClr val="000000"/>
              </a:solidFill>
              <a:latin typeface="Segoe UI" panose="020B0502040204020203" pitchFamily="34" charset="0"/>
            </a:endParaRPr>
          </a:p>
        </p:txBody>
      </p:sp>
      <p:sp>
        <p:nvSpPr>
          <p:cNvPr id="4" name="Date Placeholder 3">
            <a:extLst>
              <a:ext uri="{FF2B5EF4-FFF2-40B4-BE49-F238E27FC236}">
                <a16:creationId xmlns:a16="http://schemas.microsoft.com/office/drawing/2014/main" id="{94DA451E-7178-A14D-F8C2-25E17B4333EA}"/>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CD26FCB6-207A-46A1-4215-856E941E57A5}"/>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516119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4AF3D-339F-75A5-6149-FDF2AF77418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1799D0-2417-8E7C-DF28-862C48EE6C66}"/>
              </a:ext>
            </a:extLst>
          </p:cNvPr>
          <p:cNvSpPr>
            <a:spLocks noGrp="1"/>
          </p:cNvSpPr>
          <p:nvPr>
            <p:ph idx="1"/>
          </p:nvPr>
        </p:nvSpPr>
        <p:spPr/>
        <p:txBody>
          <a:bodyPr/>
          <a:lstStyle/>
          <a:p>
            <a:r>
              <a:rPr lang="en-US" sz="2800" b="0" i="0" u="none" strike="noStrike" baseline="0" dirty="0">
                <a:solidFill>
                  <a:srgbClr val="000000"/>
                </a:solidFill>
                <a:latin typeface="Arial" panose="020B0604020202020204" pitchFamily="34" charset="0"/>
                <a:cs typeface="Arial" panose="020B0604020202020204" pitchFamily="34" charset="0"/>
              </a:rPr>
              <a:t>A zone is a geographical grouping of Azure regions for billing purposes.  </a:t>
            </a:r>
          </a:p>
          <a:p>
            <a:endParaRPr lang="en-US" sz="2800" dirty="0">
              <a:solidFill>
                <a:srgbClr val="000000"/>
              </a:solidFill>
              <a:latin typeface="Arial" panose="020B0604020202020204" pitchFamily="34" charset="0"/>
              <a:cs typeface="Arial" panose="020B0604020202020204" pitchFamily="34" charset="0"/>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US" sz="2800" b="0"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Network traffic is also impacted based on geography. For example, it’s less expensive to move information within Europe than to move information from Europe to Asia or South America. </a:t>
            </a: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US" sz="2800" b="1" i="0" u="none" strike="noStrike" baseline="0" dirty="0">
              <a:solidFill>
                <a:srgbClr val="000000"/>
              </a:solidFill>
              <a:latin typeface="Arial" panose="020B0604020202020204" pitchFamily="34" charset="0"/>
              <a:cs typeface="Arial" panose="020B0604020202020204" pitchFamily="34" charset="0"/>
            </a:endParaRPr>
          </a:p>
          <a:p>
            <a:endParaRPr lang="en-GB" dirty="0"/>
          </a:p>
        </p:txBody>
      </p:sp>
      <p:sp>
        <p:nvSpPr>
          <p:cNvPr id="4" name="Date Placeholder 3">
            <a:extLst>
              <a:ext uri="{FF2B5EF4-FFF2-40B4-BE49-F238E27FC236}">
                <a16:creationId xmlns:a16="http://schemas.microsoft.com/office/drawing/2014/main" id="{4339D2BE-E038-82D2-5EA8-02B78B8FD25F}"/>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4CB0887C-EE03-14D0-1762-1DA066B0B507}"/>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5205478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C9DFE-568F-368B-A1D3-F4AF963B38DC}"/>
              </a:ext>
            </a:extLst>
          </p:cNvPr>
          <p:cNvSpPr>
            <a:spLocks noGrp="1"/>
          </p:cNvSpPr>
          <p:nvPr>
            <p:ph type="title"/>
          </p:nvPr>
        </p:nvSpPr>
        <p:spPr/>
        <p:txBody>
          <a:bodyPr/>
          <a:lstStyle/>
          <a:p>
            <a:r>
              <a:rPr lang="en-US" sz="4400" b="1" i="0" u="none" strike="noStrike" baseline="0" dirty="0">
                <a:solidFill>
                  <a:srgbClr val="000000"/>
                </a:solidFill>
                <a:latin typeface="Segoe UI Semibold" panose="020B0702040204020203" pitchFamily="34" charset="0"/>
              </a:rPr>
              <a:t>Compare the Pricing and Total Cost of Ownership calculators </a:t>
            </a:r>
            <a:endParaRPr lang="en-GB" dirty="0"/>
          </a:p>
        </p:txBody>
      </p:sp>
      <p:sp>
        <p:nvSpPr>
          <p:cNvPr id="3" name="Content Placeholder 2">
            <a:extLst>
              <a:ext uri="{FF2B5EF4-FFF2-40B4-BE49-F238E27FC236}">
                <a16:creationId xmlns:a16="http://schemas.microsoft.com/office/drawing/2014/main" id="{AB035A94-4271-982D-C7C1-CB3CF5EF7AE2}"/>
              </a:ext>
            </a:extLst>
          </p:cNvPr>
          <p:cNvSpPr>
            <a:spLocks noGrp="1"/>
          </p:cNvSpPr>
          <p:nvPr>
            <p:ph idx="1"/>
          </p:nvPr>
        </p:nvSpPr>
        <p:spPr/>
        <p:txBody>
          <a:bodyPr/>
          <a:lstStyle/>
          <a:p>
            <a:r>
              <a:rPr lang="en-US" sz="2800" dirty="0"/>
              <a:t>The pricing calculator and the total cost of ownership (TCO) calculator are two calculators that help customers to understand potential Azure expenses. </a:t>
            </a:r>
          </a:p>
          <a:p>
            <a:r>
              <a:rPr lang="en-US" sz="2800" dirty="0"/>
              <a:t>Both calculators are accessible from the internet, and both calculators allow user to build out a configuration. However, the two calculators have very different purposes.</a:t>
            </a:r>
            <a:endParaRPr lang="en-GB" sz="2800" dirty="0"/>
          </a:p>
        </p:txBody>
      </p:sp>
      <p:sp>
        <p:nvSpPr>
          <p:cNvPr id="4" name="Date Placeholder 3">
            <a:extLst>
              <a:ext uri="{FF2B5EF4-FFF2-40B4-BE49-F238E27FC236}">
                <a16:creationId xmlns:a16="http://schemas.microsoft.com/office/drawing/2014/main" id="{D2EA4028-6014-DAF6-EABE-15D8CD29E759}"/>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E8999365-50DC-E6E7-BA37-8D7760CCCA7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3959352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DC29E-37FA-1EBA-D01A-B7D261DE3EFB}"/>
              </a:ext>
            </a:extLst>
          </p:cNvPr>
          <p:cNvSpPr>
            <a:spLocks noGrp="1"/>
          </p:cNvSpPr>
          <p:nvPr>
            <p:ph type="title"/>
          </p:nvPr>
        </p:nvSpPr>
        <p:spPr/>
        <p:txBody>
          <a:bodyPr/>
          <a:lstStyle/>
          <a:p>
            <a:r>
              <a:rPr lang="en-GB" dirty="0"/>
              <a:t>Pricing Calculator</a:t>
            </a:r>
          </a:p>
        </p:txBody>
      </p:sp>
      <p:sp>
        <p:nvSpPr>
          <p:cNvPr id="3" name="Content Placeholder 2">
            <a:extLst>
              <a:ext uri="{FF2B5EF4-FFF2-40B4-BE49-F238E27FC236}">
                <a16:creationId xmlns:a16="http://schemas.microsoft.com/office/drawing/2014/main" id="{D2E07B08-D657-3210-E0DB-B784ACE12ADF}"/>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The pricing calculator is designed to give customers an estimated cost for provisioning resources in Azure. </a:t>
            </a:r>
          </a:p>
          <a:p>
            <a:r>
              <a:rPr lang="en-US" sz="2800" dirty="0">
                <a:solidFill>
                  <a:srgbClr val="000000"/>
                </a:solidFill>
                <a:latin typeface="Segoe UI" panose="020B0502040204020203" pitchFamily="34" charset="0"/>
              </a:rPr>
              <a:t>Customers</a:t>
            </a:r>
            <a:r>
              <a:rPr lang="en-US" sz="2800" b="0" i="0" u="none" strike="noStrike" baseline="0" dirty="0">
                <a:solidFill>
                  <a:srgbClr val="000000"/>
                </a:solidFill>
                <a:latin typeface="Segoe UI" panose="020B0502040204020203" pitchFamily="34" charset="0"/>
              </a:rPr>
              <a:t> can get an estimate for individual resources, build out a solution, or use an example scenario to see an estimate of the Azure spend. The pricing calculator’s focus is on the cost of provisioned resources in Azure. </a:t>
            </a:r>
          </a:p>
          <a:p>
            <a:r>
              <a:rPr lang="en-US" sz="2800" b="0" i="0" u="none" strike="noStrike" baseline="0" dirty="0">
                <a:solidFill>
                  <a:srgbClr val="000000"/>
                </a:solidFill>
                <a:latin typeface="Segoe UI" panose="020B0502040204020203" pitchFamily="34" charset="0"/>
              </a:rPr>
              <a:t>The prices are only an estimate.</a:t>
            </a:r>
          </a:p>
          <a:p>
            <a:endParaRPr lang="en-GB" dirty="0"/>
          </a:p>
        </p:txBody>
      </p:sp>
      <p:sp>
        <p:nvSpPr>
          <p:cNvPr id="4" name="Date Placeholder 3">
            <a:extLst>
              <a:ext uri="{FF2B5EF4-FFF2-40B4-BE49-F238E27FC236}">
                <a16:creationId xmlns:a16="http://schemas.microsoft.com/office/drawing/2014/main" id="{F3B9FA98-2A7C-55EA-5744-3D1CB7B72F1F}"/>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ED83917E-1A75-EA7D-5067-794FA7C1C09D}"/>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8655153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8CE7A-3EF2-281C-CE99-E13AED509522}"/>
              </a:ext>
            </a:extLst>
          </p:cNvPr>
          <p:cNvSpPr>
            <a:spLocks noGrp="1"/>
          </p:cNvSpPr>
          <p:nvPr>
            <p:ph type="title"/>
          </p:nvPr>
        </p:nvSpPr>
        <p:spPr/>
        <p:txBody>
          <a:bodyPr/>
          <a:lstStyle/>
          <a:p>
            <a:r>
              <a:rPr lang="en-GB" dirty="0"/>
              <a:t>TCO</a:t>
            </a:r>
          </a:p>
        </p:txBody>
      </p:sp>
      <p:sp>
        <p:nvSpPr>
          <p:cNvPr id="3" name="Content Placeholder 2">
            <a:extLst>
              <a:ext uri="{FF2B5EF4-FFF2-40B4-BE49-F238E27FC236}">
                <a16:creationId xmlns:a16="http://schemas.microsoft.com/office/drawing/2014/main" id="{C3FDB74B-76EA-1E7E-8047-CCC1B5F09350}"/>
              </a:ext>
            </a:extLst>
          </p:cNvPr>
          <p:cNvSpPr>
            <a:spLocks noGrp="1"/>
          </p:cNvSpPr>
          <p:nvPr>
            <p:ph idx="1"/>
          </p:nvPr>
        </p:nvSpPr>
        <p:spPr/>
        <p:txBody>
          <a:bodyPr/>
          <a:lstStyle/>
          <a:p>
            <a:pPr marL="0" indent="0">
              <a:buNone/>
            </a:pPr>
            <a:r>
              <a:rPr lang="en-US" sz="2800" b="0" i="0" u="none" strike="noStrike" baseline="0" dirty="0">
                <a:solidFill>
                  <a:srgbClr val="000000"/>
                </a:solidFill>
                <a:latin typeface="Segoe UI" panose="020B0502040204020203" pitchFamily="34" charset="0"/>
              </a:rPr>
              <a:t>The TCO calculator is designed to help customers compare the costs for running an on-premises infrastructure compared to an Azure Cloud infrastructure. </a:t>
            </a:r>
          </a:p>
          <a:p>
            <a:pPr marL="0" indent="0">
              <a:buNone/>
            </a:pPr>
            <a:r>
              <a:rPr lang="en-US" sz="2800" b="0" i="0" u="none" strike="noStrike" baseline="0" dirty="0">
                <a:solidFill>
                  <a:srgbClr val="000000"/>
                </a:solidFill>
                <a:latin typeface="Segoe UI" panose="020B0502040204020203" pitchFamily="34" charset="0"/>
              </a:rPr>
              <a:t>With the TCO calculator,  customer enter their current infrastructure configuration, including servers, databases, storage, and outbound network traffic. </a:t>
            </a:r>
            <a:endParaRPr lang="en-GB" sz="2800" dirty="0"/>
          </a:p>
        </p:txBody>
      </p:sp>
      <p:sp>
        <p:nvSpPr>
          <p:cNvPr id="4" name="Date Placeholder 3">
            <a:extLst>
              <a:ext uri="{FF2B5EF4-FFF2-40B4-BE49-F238E27FC236}">
                <a16:creationId xmlns:a16="http://schemas.microsoft.com/office/drawing/2014/main" id="{18FB9D89-0433-C685-B1AB-141D5A4DDF42}"/>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037C2B80-6572-73D2-9A6C-60D56EF9F2B3}"/>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15123877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47FA6-4AC9-B994-6764-DDEA3CCAAFF4}"/>
              </a:ext>
            </a:extLst>
          </p:cNvPr>
          <p:cNvSpPr>
            <a:spLocks noGrp="1"/>
          </p:cNvSpPr>
          <p:nvPr>
            <p:ph type="title"/>
          </p:nvPr>
        </p:nvSpPr>
        <p:spPr/>
        <p:txBody>
          <a:bodyPr/>
          <a:lstStyle/>
          <a:p>
            <a:r>
              <a:rPr lang="en-GB" dirty="0"/>
              <a:t>TCO</a:t>
            </a:r>
          </a:p>
        </p:txBody>
      </p:sp>
      <p:sp>
        <p:nvSpPr>
          <p:cNvPr id="3" name="Content Placeholder 2">
            <a:extLst>
              <a:ext uri="{FF2B5EF4-FFF2-40B4-BE49-F238E27FC236}">
                <a16:creationId xmlns:a16="http://schemas.microsoft.com/office/drawing/2014/main" id="{CCBDF696-0526-883E-E961-05AF8D0DEEC4}"/>
              </a:ext>
            </a:extLst>
          </p:cNvPr>
          <p:cNvSpPr>
            <a:spLocks noGrp="1"/>
          </p:cNvSpPr>
          <p:nvPr>
            <p:ph idx="1"/>
          </p:nvPr>
        </p:nvSpPr>
        <p:spPr/>
        <p:txBody>
          <a:bodyPr/>
          <a:lstStyle/>
          <a:p>
            <a:r>
              <a:rPr lang="en-US" sz="3200" b="0" i="0" u="none" strike="noStrike" baseline="0" dirty="0">
                <a:solidFill>
                  <a:srgbClr val="000000"/>
                </a:solidFill>
                <a:latin typeface="Segoe UI" panose="020B0502040204020203" pitchFamily="34" charset="0"/>
              </a:rPr>
              <a:t>The TCO calculator then compares the anticipated costs for your current environment with an Azure environment supporting the same infrastructure requirements.</a:t>
            </a:r>
            <a:endParaRPr lang="en-GB" sz="3200" dirty="0"/>
          </a:p>
          <a:p>
            <a:endParaRPr lang="en-GB" dirty="0"/>
          </a:p>
        </p:txBody>
      </p:sp>
      <p:sp>
        <p:nvSpPr>
          <p:cNvPr id="4" name="Date Placeholder 3">
            <a:extLst>
              <a:ext uri="{FF2B5EF4-FFF2-40B4-BE49-F238E27FC236}">
                <a16:creationId xmlns:a16="http://schemas.microsoft.com/office/drawing/2014/main" id="{0A8C0C07-8165-1DE0-40B6-ADFECBD2DC28}"/>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2A1BE868-C4A3-9B93-6A14-14EEE011E89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spTree>
    <p:extLst>
      <p:ext uri="{BB962C8B-B14F-4D97-AF65-F5344CB8AC3E}">
        <p14:creationId xmlns:p14="http://schemas.microsoft.com/office/powerpoint/2010/main" val="27487979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938F84E6-430D-DEBB-22DE-79837BEA3262}"/>
              </a:ext>
            </a:extLst>
          </p:cNvPr>
          <p:cNvPicPr>
            <a:picLocks noGrp="1" noChangeAspect="1"/>
          </p:cNvPicPr>
          <p:nvPr>
            <p:ph idx="1"/>
          </p:nvPr>
        </p:nvPicPr>
        <p:blipFill>
          <a:blip r:embed="rId2"/>
          <a:stretch>
            <a:fillRect/>
          </a:stretch>
        </p:blipFill>
        <p:spPr>
          <a:xfrm>
            <a:off x="415508" y="476672"/>
            <a:ext cx="8271292" cy="4778079"/>
          </a:xfrm>
        </p:spPr>
      </p:pic>
      <p:sp>
        <p:nvSpPr>
          <p:cNvPr id="4" name="Date Placeholder 3">
            <a:extLst>
              <a:ext uri="{FF2B5EF4-FFF2-40B4-BE49-F238E27FC236}">
                <a16:creationId xmlns:a16="http://schemas.microsoft.com/office/drawing/2014/main" id="{93C8DD22-DCE0-2230-9B99-F1F8E3462F22}"/>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E3D714D0-8862-3300-04C5-4A3B415387D1}"/>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spTree>
    <p:extLst>
      <p:ext uri="{BB962C8B-B14F-4D97-AF65-F5344CB8AC3E}">
        <p14:creationId xmlns:p14="http://schemas.microsoft.com/office/powerpoint/2010/main" val="27089930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a:cs typeface="Segoe UI"/>
              </a:rPr>
              <a:t>Pricing Calculator</a:t>
            </a:r>
            <a:endParaRPr lang="en-US" dirty="0"/>
          </a:p>
        </p:txBody>
      </p:sp>
      <p:sp>
        <p:nvSpPr>
          <p:cNvPr id="6" name="Text Placeholder 5"/>
          <p:cNvSpPr>
            <a:spLocks noGrp="1"/>
          </p:cNvSpPr>
          <p:nvPr>
            <p:ph sz="quarter" idx="10"/>
          </p:nvPr>
        </p:nvSpPr>
        <p:spPr>
          <a:xfrm>
            <a:off x="314326" y="1682818"/>
            <a:ext cx="8505608" cy="1342676"/>
          </a:xfrm>
        </p:spPr>
        <p:txBody>
          <a:bodyPr/>
          <a:lstStyle/>
          <a:p>
            <a:r>
              <a:rPr lang="en-US" dirty="0"/>
              <a:t>The </a:t>
            </a:r>
            <a:r>
              <a:rPr lang="en-US" b="1" dirty="0"/>
              <a:t>Pricing Calculator </a:t>
            </a:r>
            <a:r>
              <a:rPr lang="en-US" dirty="0"/>
              <a:t>is a tool that helps you estimate the cost of Azure products. </a:t>
            </a:r>
            <a:r>
              <a:rPr lang="en-US" b="0" i="0" dirty="0">
                <a:solidFill>
                  <a:srgbClr val="171717"/>
                </a:solidFill>
                <a:effectLst/>
              </a:rPr>
              <a:t>The options that you can configure in the Pricing Calculator vary between products, but basic configuration options include:</a:t>
            </a:r>
            <a:endParaRPr lang="en-US" dirty="0"/>
          </a:p>
          <a:p>
            <a:endParaRPr lang="en-IE" dirty="0"/>
          </a:p>
        </p:txBody>
      </p:sp>
      <p:sp>
        <p:nvSpPr>
          <p:cNvPr id="7" name="Text Placeholder 5">
            <a:extLst>
              <a:ext uri="{FF2B5EF4-FFF2-40B4-BE49-F238E27FC236}">
                <a16:creationId xmlns:a16="http://schemas.microsoft.com/office/drawing/2014/main" id="{64A953E2-DC8D-4C55-8228-D1096F09FECB}"/>
              </a:ext>
            </a:extLst>
          </p:cNvPr>
          <p:cNvSpPr txBox="1">
            <a:spLocks/>
          </p:cNvSpPr>
          <p:nvPr/>
        </p:nvSpPr>
        <p:spPr>
          <a:xfrm>
            <a:off x="620696" y="2598246"/>
            <a:ext cx="4979236" cy="2441694"/>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49" baseline="0">
                <a:solidFill>
                  <a:srgbClr val="000000"/>
                </a:solidFill>
                <a:latin typeface="+mn-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400" b="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b="0"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257175" indent="-257175">
              <a:buFont typeface="Arial" panose="020B0604020202020204" pitchFamily="34" charset="0"/>
              <a:buChar char="•"/>
            </a:pPr>
            <a:r>
              <a:rPr lang="en-US" sz="1800" dirty="0"/>
              <a:t>Region</a:t>
            </a:r>
          </a:p>
          <a:p>
            <a:pPr marL="257175" indent="-257175">
              <a:buFont typeface="Arial" panose="020B0604020202020204" pitchFamily="34" charset="0"/>
              <a:buChar char="•"/>
            </a:pPr>
            <a:r>
              <a:rPr lang="en-US" sz="1800" dirty="0"/>
              <a:t>Tier</a:t>
            </a:r>
          </a:p>
          <a:p>
            <a:pPr marL="257175" indent="-257175">
              <a:buFont typeface="Arial" panose="020B0604020202020204" pitchFamily="34" charset="0"/>
              <a:buChar char="•"/>
            </a:pPr>
            <a:r>
              <a:rPr lang="en-US" sz="1800" dirty="0"/>
              <a:t>Billing options</a:t>
            </a:r>
          </a:p>
          <a:p>
            <a:pPr marL="257175" indent="-257175">
              <a:buFont typeface="Arial" panose="020B0604020202020204" pitchFamily="34" charset="0"/>
              <a:buChar char="•"/>
            </a:pPr>
            <a:r>
              <a:rPr lang="en-US" sz="1800" dirty="0"/>
              <a:t>Support options</a:t>
            </a:r>
          </a:p>
          <a:p>
            <a:pPr marL="257175" indent="-257175">
              <a:buFont typeface="Arial" panose="020B0604020202020204" pitchFamily="34" charset="0"/>
              <a:buChar char="•"/>
            </a:pPr>
            <a:r>
              <a:rPr lang="en-US" sz="1800" dirty="0"/>
              <a:t>Programs and offers</a:t>
            </a:r>
          </a:p>
          <a:p>
            <a:pPr marL="257175" indent="-257175">
              <a:buFont typeface="Arial" panose="020B0604020202020204" pitchFamily="34" charset="0"/>
              <a:buChar char="•"/>
            </a:pPr>
            <a:r>
              <a:rPr lang="en-US" sz="1800" dirty="0"/>
              <a:t>Azure dev/test pricing</a:t>
            </a:r>
            <a:endParaRPr lang="en-IE" sz="1800" dirty="0"/>
          </a:p>
        </p:txBody>
      </p:sp>
      <p:pic>
        <p:nvPicPr>
          <p:cNvPr id="2" name="Picture 1" descr="Pricing Calculator estimate image">
            <a:extLst>
              <a:ext uri="{FF2B5EF4-FFF2-40B4-BE49-F238E27FC236}">
                <a16:creationId xmlns:a16="http://schemas.microsoft.com/office/drawing/2014/main" id="{82C45884-AF39-4515-B155-599A58EB224E}"/>
              </a:ext>
            </a:extLst>
          </p:cNvPr>
          <p:cNvPicPr>
            <a:picLocks noChangeAspect="1"/>
          </p:cNvPicPr>
          <p:nvPr/>
        </p:nvPicPr>
        <p:blipFill>
          <a:blip r:embed="rId3"/>
          <a:stretch>
            <a:fillRect/>
          </a:stretch>
        </p:blipFill>
        <p:spPr>
          <a:xfrm>
            <a:off x="3527753" y="2598246"/>
            <a:ext cx="4757097" cy="2351083"/>
          </a:xfrm>
          <a:prstGeom prst="rect">
            <a:avLst/>
          </a:prstGeom>
          <a:ln>
            <a:solidFill>
              <a:schemeClr val="accent1"/>
            </a:solidFill>
          </a:ln>
        </p:spPr>
      </p:pic>
    </p:spTree>
    <p:extLst>
      <p:ext uri="{BB962C8B-B14F-4D97-AF65-F5344CB8AC3E}">
        <p14:creationId xmlns:p14="http://schemas.microsoft.com/office/powerpoint/2010/main" val="17218150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Use the Azure Pricing Calculator</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2067094"/>
            <a:ext cx="4046220" cy="2319866"/>
          </a:xfrm>
        </p:spPr>
        <p:txBody>
          <a:bodyPr/>
          <a:lstStyle/>
          <a:p>
            <a:pPr marL="0" indent="0">
              <a:buNone/>
            </a:pPr>
            <a:r>
              <a:rPr lang="en-US" dirty="0"/>
              <a:t>Use the </a:t>
            </a:r>
            <a:r>
              <a:rPr lang="en-US" dirty="0">
                <a:hlinkClick r:id="rId3"/>
              </a:rPr>
              <a:t>Azure Pricing Calculator </a:t>
            </a:r>
            <a:r>
              <a:rPr lang="en-US" dirty="0"/>
              <a:t>to generate a cost estimate for an Azure virtual machine and related network resources.</a:t>
            </a:r>
          </a:p>
          <a:p>
            <a:pPr marL="0" indent="0">
              <a:buNone/>
            </a:pPr>
            <a:endParaRPr lang="en-US" sz="1500" dirty="0"/>
          </a:p>
          <a:p>
            <a:pPr marL="385763" indent="-385763">
              <a:buFont typeface="+mj-lt"/>
              <a:buAutoNum type="arabicPeriod"/>
            </a:pPr>
            <a:r>
              <a:rPr lang="en-US" dirty="0">
                <a:latin typeface="+mn-lt"/>
              </a:rPr>
              <a:t>Configure the pricing calculator.</a:t>
            </a:r>
          </a:p>
          <a:p>
            <a:pPr marL="385763" indent="-385763">
              <a:buFont typeface="+mj-lt"/>
              <a:buAutoNum type="arabicPeriod"/>
            </a:pPr>
            <a:r>
              <a:rPr lang="en-US" dirty="0">
                <a:latin typeface="+mn-lt"/>
              </a:rPr>
              <a:t>Review the pricing estimate.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4"/>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88043615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IE" dirty="0">
                <a:cs typeface="Segoe UI"/>
              </a:rPr>
              <a:t>Total </a:t>
            </a:r>
            <a:r>
              <a:rPr lang="en-IE">
                <a:cs typeface="Segoe UI"/>
              </a:rPr>
              <a:t>Cost</a:t>
            </a:r>
            <a:r>
              <a:rPr lang="en-IE" dirty="0">
                <a:cs typeface="Segoe UI"/>
              </a:rPr>
              <a:t> of </a:t>
            </a:r>
            <a:r>
              <a:rPr lang="en-IE">
                <a:cs typeface="Segoe UI"/>
              </a:rPr>
              <a:t>Ownership Calculator</a:t>
            </a:r>
            <a:endParaRPr lang="en-US">
              <a:cs typeface="Segoe UI"/>
            </a:endParaRPr>
          </a:p>
        </p:txBody>
      </p:sp>
      <p:sp>
        <p:nvSpPr>
          <p:cNvPr id="6" name="Text Placeholder 5"/>
          <p:cNvSpPr>
            <a:spLocks noGrp="1"/>
          </p:cNvSpPr>
          <p:nvPr>
            <p:ph sz="quarter" idx="10"/>
          </p:nvPr>
        </p:nvSpPr>
        <p:spPr>
          <a:xfrm>
            <a:off x="314325" y="2389726"/>
            <a:ext cx="5887693" cy="1619675"/>
          </a:xfrm>
        </p:spPr>
        <p:txBody>
          <a:bodyPr/>
          <a:lstStyle/>
          <a:p>
            <a:pPr marL="257175" indent="-257175"/>
            <a:r>
              <a:rPr lang="en-IE" dirty="0"/>
              <a:t>A tool to estimate cost savings you can realize by migrating to Azure.</a:t>
            </a:r>
          </a:p>
          <a:p>
            <a:pPr marL="257175" indent="-257175"/>
            <a:r>
              <a:rPr lang="en-IE" dirty="0"/>
              <a:t>A report compares the costs of on-premises infrastructures with the costs of using Azure products and services in the cloud.</a:t>
            </a:r>
          </a:p>
          <a:p>
            <a:pPr marL="257175" indent="-257175"/>
            <a:endParaRPr lang="en-IE" dirty="0"/>
          </a:p>
          <a:p>
            <a:pPr marL="0" indent="0">
              <a:buNone/>
            </a:pPr>
            <a:endParaRPr lang="en-IE" dirty="0"/>
          </a:p>
        </p:txBody>
      </p:sp>
      <p:grpSp>
        <p:nvGrpSpPr>
          <p:cNvPr id="2" name="Group 1" descr="Screenshot of graphs from the Azure TCO tool showing a comparison of running a solution on premises versus running the solution in Azure.  The cost of running is Azure is substantially lower.">
            <a:extLst>
              <a:ext uri="{FF2B5EF4-FFF2-40B4-BE49-F238E27FC236}">
                <a16:creationId xmlns:a16="http://schemas.microsoft.com/office/drawing/2014/main" id="{D25FE968-72BD-4018-A050-741B55F70135}"/>
              </a:ext>
            </a:extLst>
          </p:cNvPr>
          <p:cNvGrpSpPr/>
          <p:nvPr/>
        </p:nvGrpSpPr>
        <p:grpSpPr>
          <a:xfrm>
            <a:off x="6202005" y="1090707"/>
            <a:ext cx="2513515" cy="3822629"/>
            <a:chOff x="5491940" y="-1128051"/>
            <a:chExt cx="4077940" cy="6529154"/>
          </a:xfrm>
        </p:grpSpPr>
        <p:pic>
          <p:nvPicPr>
            <p:cNvPr id="3" name="Picture 2" descr="Two TCO pie charts. One for total on-premises cost of $30,702,495 and one for Azure cost of $595,618">
              <a:extLst>
                <a:ext uri="{FF2B5EF4-FFF2-40B4-BE49-F238E27FC236}">
                  <a16:creationId xmlns:a16="http://schemas.microsoft.com/office/drawing/2014/main" id="{9C80AC5B-58D5-4A66-96A5-0BAD680E02F5}"/>
                </a:ext>
              </a:extLst>
            </p:cNvPr>
            <p:cNvPicPr>
              <a:picLocks noChangeAspect="1"/>
            </p:cNvPicPr>
            <p:nvPr/>
          </p:nvPicPr>
          <p:blipFill rotWithShape="1">
            <a:blip r:embed="rId3"/>
            <a:srcRect l="49933"/>
            <a:stretch/>
          </p:blipFill>
          <p:spPr>
            <a:xfrm>
              <a:off x="5491941" y="2136526"/>
              <a:ext cx="4077939" cy="3264577"/>
            </a:xfrm>
            <a:prstGeom prst="rect">
              <a:avLst/>
            </a:prstGeom>
          </p:spPr>
        </p:pic>
        <p:pic>
          <p:nvPicPr>
            <p:cNvPr id="5" name="Picture 4" descr="Two TCO pie charts. One for total on-premises cost of $30,702,495 and one for Azure cost of $595,618">
              <a:extLst>
                <a:ext uri="{FF2B5EF4-FFF2-40B4-BE49-F238E27FC236}">
                  <a16:creationId xmlns:a16="http://schemas.microsoft.com/office/drawing/2014/main" id="{5FCD2C24-B984-4C33-9C33-4AA41DA45844}"/>
                </a:ext>
              </a:extLst>
            </p:cNvPr>
            <p:cNvPicPr>
              <a:picLocks noChangeAspect="1"/>
            </p:cNvPicPr>
            <p:nvPr/>
          </p:nvPicPr>
          <p:blipFill rotWithShape="1">
            <a:blip r:embed="rId3"/>
            <a:srcRect r="49933"/>
            <a:stretch/>
          </p:blipFill>
          <p:spPr>
            <a:xfrm>
              <a:off x="5491940" y="-1128051"/>
              <a:ext cx="4077939" cy="3264577"/>
            </a:xfrm>
            <a:prstGeom prst="rect">
              <a:avLst/>
            </a:prstGeom>
          </p:spPr>
        </p:pic>
      </p:grpSp>
    </p:spTree>
    <p:extLst>
      <p:ext uri="{BB962C8B-B14F-4D97-AF65-F5344CB8AC3E}">
        <p14:creationId xmlns:p14="http://schemas.microsoft.com/office/powerpoint/2010/main" val="182701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Use the Azure TCO Calculator</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2042971"/>
            <a:ext cx="4046220" cy="2319866"/>
          </a:xfrm>
        </p:spPr>
        <p:txBody>
          <a:bodyPr/>
          <a:lstStyle/>
          <a:p>
            <a:pPr marL="0" indent="0">
              <a:buNone/>
            </a:pPr>
            <a:r>
              <a:rPr lang="en-US" dirty="0"/>
              <a:t>Use the Total Cost of Ownership (TCO) Calculator to generate cost comparison report for an on-premises environment.</a:t>
            </a:r>
          </a:p>
          <a:p>
            <a:pPr marL="0" indent="0">
              <a:buNone/>
            </a:pPr>
            <a:endParaRPr lang="en-US" sz="1500" dirty="0"/>
          </a:p>
          <a:p>
            <a:pPr marL="385763" indent="-385763">
              <a:buFont typeface="+mj-lt"/>
              <a:buAutoNum type="arabicPeriod"/>
            </a:pPr>
            <a:r>
              <a:rPr lang="en-US" dirty="0">
                <a:latin typeface="+mn-lt"/>
              </a:rPr>
              <a:t>Configure the TCO calculator.</a:t>
            </a:r>
          </a:p>
          <a:p>
            <a:pPr marL="385763" indent="-385763">
              <a:buFont typeface="+mj-lt"/>
              <a:buAutoNum type="arabicPeriod"/>
            </a:pPr>
            <a:r>
              <a:rPr lang="en-US" dirty="0">
                <a:latin typeface="+mn-lt"/>
              </a:rPr>
              <a:t>Review the results and save a copy.</a:t>
            </a:r>
          </a:p>
          <a:p>
            <a:pPr marL="0" indent="0">
              <a:buNone/>
            </a:pPr>
            <a:r>
              <a:rPr lang="en-US" dirty="0">
                <a:latin typeface="+mn-lt"/>
                <a:hlinkClick r:id="rId3"/>
              </a:rPr>
              <a:t>Explore TCO</a:t>
            </a:r>
            <a:endParaRPr lang="en-US" dirty="0">
              <a:latin typeface="+mn-lt"/>
            </a:endParaRPr>
          </a:p>
          <a:p>
            <a:pPr marL="0" indent="0">
              <a:buNone/>
            </a:pPr>
            <a:r>
              <a:rPr lang="en-US" dirty="0">
                <a:latin typeface="+mn-lt"/>
                <a:hlinkClick r:id="rId4"/>
              </a:rPr>
              <a:t>TCO Exercise</a:t>
            </a:r>
            <a:endParaRPr lang="en-US" dirty="0">
              <a:latin typeface="+mn-lt"/>
            </a:endParaRP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606631968"/>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a:t>Azure Cost Management</a:t>
            </a:r>
          </a:p>
        </p:txBody>
      </p:sp>
      <p:pic>
        <p:nvPicPr>
          <p:cNvPr id="3" name="Picture 2" descr="Azure Cost Management portal displays a company's cost analysis by meter category, resource location, and resource group name.">
            <a:extLst>
              <a:ext uri="{FF2B5EF4-FFF2-40B4-BE49-F238E27FC236}">
                <a16:creationId xmlns:a16="http://schemas.microsoft.com/office/drawing/2014/main" id="{5164261F-6DA0-4440-98F2-BE6CC97742F4}"/>
              </a:ext>
            </a:extLst>
          </p:cNvPr>
          <p:cNvPicPr>
            <a:picLocks noChangeAspect="1"/>
          </p:cNvPicPr>
          <p:nvPr/>
        </p:nvPicPr>
        <p:blipFill>
          <a:blip r:embed="rId3"/>
          <a:stretch>
            <a:fillRect/>
          </a:stretch>
        </p:blipFill>
        <p:spPr>
          <a:xfrm>
            <a:off x="169363" y="1571289"/>
            <a:ext cx="3981710" cy="3112984"/>
          </a:xfrm>
          <a:prstGeom prst="rect">
            <a:avLst/>
          </a:prstGeom>
        </p:spPr>
      </p:pic>
      <p:sp>
        <p:nvSpPr>
          <p:cNvPr id="5" name="Text Placeholder 4">
            <a:extLst>
              <a:ext uri="{FF2B5EF4-FFF2-40B4-BE49-F238E27FC236}">
                <a16:creationId xmlns:a16="http://schemas.microsoft.com/office/drawing/2014/main" id="{00E63E6C-1AEF-4290-AD1E-2885F11AA7CB}"/>
              </a:ext>
            </a:extLst>
          </p:cNvPr>
          <p:cNvSpPr>
            <a:spLocks noGrp="1"/>
          </p:cNvSpPr>
          <p:nvPr>
            <p:ph sz="quarter" idx="10"/>
          </p:nvPr>
        </p:nvSpPr>
        <p:spPr>
          <a:xfrm>
            <a:off x="4431610" y="2210824"/>
            <a:ext cx="4665179" cy="1908215"/>
          </a:xfrm>
        </p:spPr>
        <p:txBody>
          <a:bodyPr/>
          <a:lstStyle/>
          <a:p>
            <a:pPr marL="257175" indent="-257175"/>
            <a:r>
              <a:rPr lang="en-IE" dirty="0"/>
              <a:t>Reporting – billing reports</a:t>
            </a:r>
          </a:p>
          <a:p>
            <a:pPr marL="257175" indent="-257175"/>
            <a:r>
              <a:rPr lang="en-IE" dirty="0"/>
              <a:t>Data enrichment</a:t>
            </a:r>
          </a:p>
          <a:p>
            <a:pPr marL="257175" indent="-257175"/>
            <a:r>
              <a:rPr lang="en-IE" dirty="0"/>
              <a:t>Budgets – set spend budget</a:t>
            </a:r>
          </a:p>
          <a:p>
            <a:pPr marL="257175" indent="-257175"/>
            <a:r>
              <a:rPr lang="en-IE" dirty="0"/>
              <a:t>Alerting – when cost exceed limits</a:t>
            </a:r>
          </a:p>
          <a:p>
            <a:pPr marL="257175" indent="-257175"/>
            <a:r>
              <a:rPr lang="en-IE" dirty="0"/>
              <a:t>Recommendation – cost recommendations</a:t>
            </a:r>
            <a:endParaRPr lang="en-US" dirty="0"/>
          </a:p>
        </p:txBody>
      </p:sp>
    </p:spTree>
    <p:extLst>
      <p:ext uri="{BB962C8B-B14F-4D97-AF65-F5344CB8AC3E}">
        <p14:creationId xmlns:p14="http://schemas.microsoft.com/office/powerpoint/2010/main" val="292966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ACFD0-6088-4D4B-4171-B3A176F81D96}"/>
              </a:ext>
            </a:extLst>
          </p:cNvPr>
          <p:cNvSpPr>
            <a:spLocks noGrp="1"/>
          </p:cNvSpPr>
          <p:nvPr>
            <p:ph type="title"/>
          </p:nvPr>
        </p:nvSpPr>
        <p:spPr/>
        <p:txBody>
          <a:bodyPr/>
          <a:lstStyle/>
          <a:p>
            <a:r>
              <a:rPr lang="en-GB" dirty="0"/>
              <a:t>Azure Cost Management</a:t>
            </a:r>
          </a:p>
        </p:txBody>
      </p:sp>
      <p:sp>
        <p:nvSpPr>
          <p:cNvPr id="3" name="Content Placeholder 2">
            <a:extLst>
              <a:ext uri="{FF2B5EF4-FFF2-40B4-BE49-F238E27FC236}">
                <a16:creationId xmlns:a16="http://schemas.microsoft.com/office/drawing/2014/main" id="{7370E426-5DEF-1625-F9D7-C885759A038D}"/>
              </a:ext>
            </a:extLst>
          </p:cNvPr>
          <p:cNvSpPr>
            <a:spLocks noGrp="1"/>
          </p:cNvSpPr>
          <p:nvPr>
            <p:ph idx="1"/>
          </p:nvPr>
        </p:nvSpPr>
        <p:spPr/>
        <p:txBody>
          <a:bodyPr/>
          <a:lstStyle/>
          <a:p>
            <a:r>
              <a:rPr lang="en-US" dirty="0"/>
              <a:t>Microsoft Azure is a global cloud provider, meaning user can provision resources anywhere in the world.</a:t>
            </a:r>
          </a:p>
          <a:p>
            <a:r>
              <a:rPr lang="en-US" dirty="0"/>
              <a:t>Users can provision resources rapidly to meet a sudden demand, or to test out a new feature, or on accident. </a:t>
            </a:r>
            <a:endParaRPr lang="en-GB" dirty="0"/>
          </a:p>
        </p:txBody>
      </p:sp>
      <p:sp>
        <p:nvSpPr>
          <p:cNvPr id="4" name="Date Placeholder 3">
            <a:extLst>
              <a:ext uri="{FF2B5EF4-FFF2-40B4-BE49-F238E27FC236}">
                <a16:creationId xmlns:a16="http://schemas.microsoft.com/office/drawing/2014/main" id="{2B694840-A9C2-2F29-0829-6849BB42969F}"/>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96871DE6-55F1-FCDA-FC19-F0F278C64682}"/>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36381082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6D414-7C4F-BE46-AF00-26B9969D162C}"/>
              </a:ext>
            </a:extLst>
          </p:cNvPr>
          <p:cNvSpPr>
            <a:spLocks noGrp="1"/>
          </p:cNvSpPr>
          <p:nvPr>
            <p:ph type="title"/>
          </p:nvPr>
        </p:nvSpPr>
        <p:spPr/>
        <p:txBody>
          <a:bodyPr/>
          <a:lstStyle/>
          <a:p>
            <a:r>
              <a:rPr lang="en-GB" dirty="0"/>
              <a:t>Azure Cost Management</a:t>
            </a:r>
          </a:p>
        </p:txBody>
      </p:sp>
      <p:sp>
        <p:nvSpPr>
          <p:cNvPr id="3" name="Content Placeholder 2">
            <a:extLst>
              <a:ext uri="{FF2B5EF4-FFF2-40B4-BE49-F238E27FC236}">
                <a16:creationId xmlns:a16="http://schemas.microsoft.com/office/drawing/2014/main" id="{3C9036EC-64E2-6666-B98B-8D22024B3DA5}"/>
              </a:ext>
            </a:extLst>
          </p:cNvPr>
          <p:cNvSpPr>
            <a:spLocks noGrp="1"/>
          </p:cNvSpPr>
          <p:nvPr>
            <p:ph idx="1"/>
          </p:nvPr>
        </p:nvSpPr>
        <p:spPr/>
        <p:txBody>
          <a:bodyPr/>
          <a:lstStyle/>
          <a:p>
            <a:r>
              <a:rPr lang="en-US" dirty="0"/>
              <a:t>If you accidentally provision new resources, you may not be aware of them until it’s time for your invoice. </a:t>
            </a:r>
          </a:p>
          <a:p>
            <a:r>
              <a:rPr lang="en-US" dirty="0"/>
              <a:t>Cost Management is an Azure service that helps avoid those situations.</a:t>
            </a:r>
            <a:endParaRPr lang="en-GB" dirty="0"/>
          </a:p>
          <a:p>
            <a:endParaRPr lang="en-GB" dirty="0"/>
          </a:p>
        </p:txBody>
      </p:sp>
      <p:sp>
        <p:nvSpPr>
          <p:cNvPr id="4" name="Date Placeholder 3">
            <a:extLst>
              <a:ext uri="{FF2B5EF4-FFF2-40B4-BE49-F238E27FC236}">
                <a16:creationId xmlns:a16="http://schemas.microsoft.com/office/drawing/2014/main" id="{9133180F-5CD2-2409-C5E3-2474E74E229C}"/>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D4603672-EC9B-CD64-4D43-479575525BFE}"/>
              </a:ext>
            </a:extLst>
          </p:cNvPr>
          <p:cNvSpPr>
            <a:spLocks noGrp="1"/>
          </p:cNvSpPr>
          <p:nvPr>
            <p:ph type="sldNum" sz="quarter" idx="12"/>
          </p:nvPr>
        </p:nvSpPr>
        <p:spPr/>
        <p:txBody>
          <a:bodyPr/>
          <a:lstStyle/>
          <a:p>
            <a:pPr>
              <a:defRPr/>
            </a:pPr>
            <a:fld id="{6550E941-99E4-4403-A917-B30FF69A9617}" type="slidenum">
              <a:rPr lang="en-GB" altLang="en-US" smtClean="0"/>
              <a:pPr>
                <a:defRPr/>
              </a:pPr>
              <a:t>29</a:t>
            </a:fld>
            <a:endParaRPr lang="en-GB" altLang="en-US"/>
          </a:p>
        </p:txBody>
      </p:sp>
    </p:spTree>
    <p:extLst>
      <p:ext uri="{BB962C8B-B14F-4D97-AF65-F5344CB8AC3E}">
        <p14:creationId xmlns:p14="http://schemas.microsoft.com/office/powerpoint/2010/main" val="1222523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4845F-CA59-D831-34B2-A0916A76B46D}"/>
              </a:ext>
            </a:extLst>
          </p:cNvPr>
          <p:cNvSpPr>
            <a:spLocks noGrp="1"/>
          </p:cNvSpPr>
          <p:nvPr>
            <p:ph type="title"/>
          </p:nvPr>
        </p:nvSpPr>
        <p:spPr/>
        <p:txBody>
          <a:bodyPr/>
          <a:lstStyle/>
          <a:p>
            <a:r>
              <a:rPr lang="en-GB" dirty="0"/>
              <a:t>What is Cost Management?</a:t>
            </a:r>
          </a:p>
        </p:txBody>
      </p:sp>
      <p:sp>
        <p:nvSpPr>
          <p:cNvPr id="3" name="Content Placeholder 2">
            <a:extLst>
              <a:ext uri="{FF2B5EF4-FFF2-40B4-BE49-F238E27FC236}">
                <a16:creationId xmlns:a16="http://schemas.microsoft.com/office/drawing/2014/main" id="{61EE48A3-1FE9-0E01-8226-FA237C6FD33C}"/>
              </a:ext>
            </a:extLst>
          </p:cNvPr>
          <p:cNvSpPr>
            <a:spLocks noGrp="1"/>
          </p:cNvSpPr>
          <p:nvPr>
            <p:ph idx="1"/>
          </p:nvPr>
        </p:nvSpPr>
        <p:spPr/>
        <p:txBody>
          <a:bodyPr/>
          <a:lstStyle/>
          <a:p>
            <a:pPr algn="just"/>
            <a:r>
              <a:rPr lang="en-US" sz="2800" b="0" i="0" u="none" strike="noStrike" baseline="0" dirty="0">
                <a:solidFill>
                  <a:srgbClr val="000000"/>
                </a:solidFill>
                <a:latin typeface="Segoe UI" panose="020B0502040204020203" pitchFamily="34" charset="0"/>
              </a:rPr>
              <a:t>Cost Management provides the ability to quickly check Azure resource costs, create alerts based on resource spend, and create budgets that can be used to automate management of resources. </a:t>
            </a:r>
          </a:p>
          <a:p>
            <a:pPr algn="just"/>
            <a:endParaRPr lang="en-US" sz="2800" b="0" i="0" u="none" strike="noStrike" baseline="0" dirty="0">
              <a:solidFill>
                <a:srgbClr val="000000"/>
              </a:solidFill>
              <a:latin typeface="Segoe UI" panose="020B0502040204020203" pitchFamily="34" charset="0"/>
            </a:endParaRPr>
          </a:p>
          <a:p>
            <a:pPr algn="just"/>
            <a:r>
              <a:rPr lang="en-US" sz="2800" b="0" i="0" u="none" strike="noStrike" baseline="0" dirty="0">
                <a:solidFill>
                  <a:srgbClr val="000000"/>
                </a:solidFill>
                <a:latin typeface="Segoe UI" panose="020B0502040204020203" pitchFamily="34" charset="0"/>
              </a:rPr>
              <a:t>Cost analysis is a subset of Cost Management that provides a quick visual for your Azure costs. Using cost analysis, you can quickly view the total cost in a variety of different ways, including by billing cycle, region, resource, and so on.</a:t>
            </a:r>
            <a:endParaRPr lang="en-GB" sz="2800" dirty="0"/>
          </a:p>
          <a:p>
            <a:pPr algn="just"/>
            <a:endParaRPr lang="en-GB" sz="2800" dirty="0"/>
          </a:p>
        </p:txBody>
      </p:sp>
      <p:sp>
        <p:nvSpPr>
          <p:cNvPr id="4" name="Date Placeholder 3">
            <a:extLst>
              <a:ext uri="{FF2B5EF4-FFF2-40B4-BE49-F238E27FC236}">
                <a16:creationId xmlns:a16="http://schemas.microsoft.com/office/drawing/2014/main" id="{FC84A7C5-843B-CB94-5A5E-C1A2C816FB02}"/>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D3F65645-3DC2-AD1D-2BB5-30CD75E1907E}"/>
              </a:ext>
            </a:extLst>
          </p:cNvPr>
          <p:cNvSpPr>
            <a:spLocks noGrp="1"/>
          </p:cNvSpPr>
          <p:nvPr>
            <p:ph type="sldNum" sz="quarter" idx="12"/>
          </p:nvPr>
        </p:nvSpPr>
        <p:spPr/>
        <p:txBody>
          <a:bodyPr/>
          <a:lstStyle/>
          <a:p>
            <a:pPr>
              <a:defRPr/>
            </a:pPr>
            <a:fld id="{6550E941-99E4-4403-A917-B30FF69A9617}" type="slidenum">
              <a:rPr lang="en-GB" altLang="en-US" smtClean="0"/>
              <a:pPr>
                <a:defRPr/>
              </a:pPr>
              <a:t>30</a:t>
            </a:fld>
            <a:endParaRPr lang="en-GB" altLang="en-US"/>
          </a:p>
        </p:txBody>
      </p:sp>
    </p:spTree>
    <p:extLst>
      <p:ext uri="{BB962C8B-B14F-4D97-AF65-F5344CB8AC3E}">
        <p14:creationId xmlns:p14="http://schemas.microsoft.com/office/powerpoint/2010/main" val="22787590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5A6F9-9AFB-F706-A9B5-81D2877A3701}"/>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D2AE802F-17D8-A01C-8140-93567CADCF5F}"/>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A82F9BD2-5141-D60B-AB16-56817FDF1526}"/>
              </a:ext>
            </a:extLst>
          </p:cNvPr>
          <p:cNvSpPr>
            <a:spLocks noGrp="1"/>
          </p:cNvSpPr>
          <p:nvPr>
            <p:ph type="sldNum" sz="quarter" idx="12"/>
          </p:nvPr>
        </p:nvSpPr>
        <p:spPr/>
        <p:txBody>
          <a:bodyPr/>
          <a:lstStyle/>
          <a:p>
            <a:pPr>
              <a:defRPr/>
            </a:pPr>
            <a:fld id="{6550E941-99E4-4403-A917-B30FF69A9617}" type="slidenum">
              <a:rPr lang="en-GB" altLang="en-US" smtClean="0"/>
              <a:pPr>
                <a:defRPr/>
              </a:pPr>
              <a:t>31</a:t>
            </a:fld>
            <a:endParaRPr lang="en-GB" altLang="en-US"/>
          </a:p>
        </p:txBody>
      </p:sp>
      <p:pic>
        <p:nvPicPr>
          <p:cNvPr id="10" name="Content Placeholder 9">
            <a:extLst>
              <a:ext uri="{FF2B5EF4-FFF2-40B4-BE49-F238E27FC236}">
                <a16:creationId xmlns:a16="http://schemas.microsoft.com/office/drawing/2014/main" id="{6681A5BD-2DF1-E015-30EB-7481BB062850}"/>
              </a:ext>
            </a:extLst>
          </p:cNvPr>
          <p:cNvPicPr>
            <a:picLocks noGrp="1" noChangeAspect="1"/>
          </p:cNvPicPr>
          <p:nvPr>
            <p:ph idx="1"/>
          </p:nvPr>
        </p:nvPicPr>
        <p:blipFill>
          <a:blip r:embed="rId3"/>
          <a:stretch>
            <a:fillRect/>
          </a:stretch>
        </p:blipFill>
        <p:spPr>
          <a:xfrm>
            <a:off x="1548568" y="1366316"/>
            <a:ext cx="6407982" cy="4150248"/>
          </a:xfrm>
        </p:spPr>
      </p:pic>
    </p:spTree>
    <p:extLst>
      <p:ext uri="{BB962C8B-B14F-4D97-AF65-F5344CB8AC3E}">
        <p14:creationId xmlns:p14="http://schemas.microsoft.com/office/powerpoint/2010/main" val="1667725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B84FE-7F65-A0DB-0120-7650FB2722A3}"/>
              </a:ext>
            </a:extLst>
          </p:cNvPr>
          <p:cNvSpPr>
            <a:spLocks noGrp="1"/>
          </p:cNvSpPr>
          <p:nvPr>
            <p:ph type="title"/>
          </p:nvPr>
        </p:nvSpPr>
        <p:spPr/>
        <p:txBody>
          <a:bodyPr/>
          <a:lstStyle/>
          <a:p>
            <a:r>
              <a:rPr lang="en-GB" dirty="0"/>
              <a:t>Cost Alerts</a:t>
            </a:r>
          </a:p>
        </p:txBody>
      </p:sp>
      <p:sp>
        <p:nvSpPr>
          <p:cNvPr id="3" name="Content Placeholder 2">
            <a:extLst>
              <a:ext uri="{FF2B5EF4-FFF2-40B4-BE49-F238E27FC236}">
                <a16:creationId xmlns:a16="http://schemas.microsoft.com/office/drawing/2014/main" id="{F4B02297-B61A-9D41-B523-FFB79E2E2CF1}"/>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Cost alerts provide a single location to quickly check on all of the different alert types that may show up in the Cost Management service. The three types of alerts that may show up are: </a:t>
            </a:r>
          </a:p>
          <a:p>
            <a:pPr marL="0" indent="0">
              <a:buNone/>
            </a:pPr>
            <a:endParaRPr lang="en-US" sz="2800" b="0" i="0" u="none" strike="noStrike" baseline="0" dirty="0">
              <a:solidFill>
                <a:srgbClr val="000000"/>
              </a:solidFill>
              <a:latin typeface="Segoe UI" panose="020B0502040204020203" pitchFamily="34" charset="0"/>
            </a:endParaRPr>
          </a:p>
          <a:p>
            <a:pPr lvl="1"/>
            <a:r>
              <a:rPr lang="en-GB" sz="2400" b="0" i="0" u="none" strike="noStrike" baseline="0" dirty="0">
                <a:solidFill>
                  <a:srgbClr val="000000"/>
                </a:solidFill>
                <a:latin typeface="Segoe UI" panose="020B0502040204020203" pitchFamily="34" charset="0"/>
              </a:rPr>
              <a:t>Budget alerts </a:t>
            </a:r>
          </a:p>
          <a:p>
            <a:pPr lvl="1"/>
            <a:r>
              <a:rPr lang="en-GB" sz="2400" b="0" i="0" u="none" strike="noStrike" baseline="0" dirty="0">
                <a:solidFill>
                  <a:srgbClr val="000000"/>
                </a:solidFill>
                <a:latin typeface="Segoe UI" panose="020B0502040204020203" pitchFamily="34" charset="0"/>
              </a:rPr>
              <a:t>Credit alerts </a:t>
            </a:r>
          </a:p>
          <a:p>
            <a:pPr lvl="1"/>
            <a:r>
              <a:rPr lang="en-GB" sz="2400" b="0" i="0" u="none" strike="noStrike" baseline="0" dirty="0">
                <a:solidFill>
                  <a:srgbClr val="000000"/>
                </a:solidFill>
                <a:latin typeface="Segoe UI" panose="020B0502040204020203" pitchFamily="34" charset="0"/>
              </a:rPr>
              <a:t>Department spending quota alerts. </a:t>
            </a:r>
          </a:p>
          <a:p>
            <a:endParaRPr lang="en-GB" dirty="0"/>
          </a:p>
        </p:txBody>
      </p:sp>
      <p:sp>
        <p:nvSpPr>
          <p:cNvPr id="4" name="Date Placeholder 3">
            <a:extLst>
              <a:ext uri="{FF2B5EF4-FFF2-40B4-BE49-F238E27FC236}">
                <a16:creationId xmlns:a16="http://schemas.microsoft.com/office/drawing/2014/main" id="{1D05322E-0E13-4821-BD48-B3BFEFC76930}"/>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A27C781C-612C-9725-B104-2693C6D3A3F0}"/>
              </a:ext>
            </a:extLst>
          </p:cNvPr>
          <p:cNvSpPr>
            <a:spLocks noGrp="1"/>
          </p:cNvSpPr>
          <p:nvPr>
            <p:ph type="sldNum" sz="quarter" idx="12"/>
          </p:nvPr>
        </p:nvSpPr>
        <p:spPr/>
        <p:txBody>
          <a:bodyPr/>
          <a:lstStyle/>
          <a:p>
            <a:pPr>
              <a:defRPr/>
            </a:pPr>
            <a:fld id="{6550E941-99E4-4403-A917-B30FF69A9617}" type="slidenum">
              <a:rPr lang="en-GB" altLang="en-US" smtClean="0"/>
              <a:pPr>
                <a:defRPr/>
              </a:pPr>
              <a:t>32</a:t>
            </a:fld>
            <a:endParaRPr lang="en-GB" altLang="en-US"/>
          </a:p>
        </p:txBody>
      </p:sp>
    </p:spTree>
    <p:extLst>
      <p:ext uri="{BB962C8B-B14F-4D97-AF65-F5344CB8AC3E}">
        <p14:creationId xmlns:p14="http://schemas.microsoft.com/office/powerpoint/2010/main" val="1908534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5A9E1-CA95-73B4-6A3E-CDD7DB742141}"/>
              </a:ext>
            </a:extLst>
          </p:cNvPr>
          <p:cNvSpPr>
            <a:spLocks noGrp="1"/>
          </p:cNvSpPr>
          <p:nvPr>
            <p:ph type="title"/>
          </p:nvPr>
        </p:nvSpPr>
        <p:spPr/>
        <p:txBody>
          <a:bodyPr/>
          <a:lstStyle/>
          <a:p>
            <a:r>
              <a:rPr lang="en-GB" dirty="0"/>
              <a:t>Budget Alerts</a:t>
            </a:r>
          </a:p>
        </p:txBody>
      </p:sp>
      <p:sp>
        <p:nvSpPr>
          <p:cNvPr id="3" name="Content Placeholder 2">
            <a:extLst>
              <a:ext uri="{FF2B5EF4-FFF2-40B4-BE49-F238E27FC236}">
                <a16:creationId xmlns:a16="http://schemas.microsoft.com/office/drawing/2014/main" id="{3C894FC6-86A7-D888-80D4-9AE9FDB41E4E}"/>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Budget alerts notify you when spending, based on usage or cost, reaches or exceeds the amount defined in the alert condition of the budget. Cost Management budgets are created using the Azure portal or the Azure Consumption API. </a:t>
            </a:r>
          </a:p>
          <a:p>
            <a:r>
              <a:rPr lang="en-US" sz="2800" b="0" i="0" u="none" strike="noStrike" baseline="0" dirty="0">
                <a:solidFill>
                  <a:srgbClr val="000000"/>
                </a:solidFill>
                <a:latin typeface="Segoe UI" panose="020B0502040204020203" pitchFamily="34" charset="0"/>
              </a:rPr>
              <a:t>In the Azure portal, budgets are defined by cost or by consumption usage when using the Azure Consumption API. </a:t>
            </a:r>
            <a:endParaRPr lang="en-GB" sz="2800" dirty="0"/>
          </a:p>
        </p:txBody>
      </p:sp>
      <p:sp>
        <p:nvSpPr>
          <p:cNvPr id="4" name="Date Placeholder 3">
            <a:extLst>
              <a:ext uri="{FF2B5EF4-FFF2-40B4-BE49-F238E27FC236}">
                <a16:creationId xmlns:a16="http://schemas.microsoft.com/office/drawing/2014/main" id="{5098B79A-F5C8-EAA1-ABA0-4A7D812B0845}"/>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B6DCAF9D-F42E-9EC1-4D3A-6FBE9CEC75C7}"/>
              </a:ext>
            </a:extLst>
          </p:cNvPr>
          <p:cNvSpPr>
            <a:spLocks noGrp="1"/>
          </p:cNvSpPr>
          <p:nvPr>
            <p:ph type="sldNum" sz="quarter" idx="12"/>
          </p:nvPr>
        </p:nvSpPr>
        <p:spPr/>
        <p:txBody>
          <a:bodyPr/>
          <a:lstStyle/>
          <a:p>
            <a:pPr>
              <a:defRPr/>
            </a:pPr>
            <a:fld id="{6550E941-99E4-4403-A917-B30FF69A9617}" type="slidenum">
              <a:rPr lang="en-GB" altLang="en-US" smtClean="0"/>
              <a:pPr>
                <a:defRPr/>
              </a:pPr>
              <a:t>33</a:t>
            </a:fld>
            <a:endParaRPr lang="en-GB" altLang="en-US"/>
          </a:p>
        </p:txBody>
      </p:sp>
    </p:spTree>
    <p:extLst>
      <p:ext uri="{BB962C8B-B14F-4D97-AF65-F5344CB8AC3E}">
        <p14:creationId xmlns:p14="http://schemas.microsoft.com/office/powerpoint/2010/main" val="32686475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6A64D-1BBA-A4BC-2048-F03AC6815681}"/>
              </a:ext>
            </a:extLst>
          </p:cNvPr>
          <p:cNvSpPr>
            <a:spLocks noGrp="1"/>
          </p:cNvSpPr>
          <p:nvPr>
            <p:ph type="title"/>
          </p:nvPr>
        </p:nvSpPr>
        <p:spPr/>
        <p:txBody>
          <a:bodyPr/>
          <a:lstStyle/>
          <a:p>
            <a:r>
              <a:rPr lang="en-GB" dirty="0"/>
              <a:t>Budget Alerts</a:t>
            </a:r>
          </a:p>
        </p:txBody>
      </p:sp>
      <p:sp>
        <p:nvSpPr>
          <p:cNvPr id="3" name="Content Placeholder 2">
            <a:extLst>
              <a:ext uri="{FF2B5EF4-FFF2-40B4-BE49-F238E27FC236}">
                <a16:creationId xmlns:a16="http://schemas.microsoft.com/office/drawing/2014/main" id="{8137D8CF-4FB3-EC7F-48AF-8881969CFEF7}"/>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Budget alerts support both cost-based and usage-based budgets. Budget alerts are generated automatically whenever the budget alert conditions are met. Users can view all cost alerts in the Azure portal. Whenever an alert is generated, it appears in cost alerts. An alert email is also sent to the people in the alert recipients list of the budget.</a:t>
            </a:r>
            <a:endParaRPr lang="en-GB" sz="2800" dirty="0"/>
          </a:p>
          <a:p>
            <a:endParaRPr lang="en-GB" sz="2800" dirty="0"/>
          </a:p>
        </p:txBody>
      </p:sp>
      <p:sp>
        <p:nvSpPr>
          <p:cNvPr id="4" name="Date Placeholder 3">
            <a:extLst>
              <a:ext uri="{FF2B5EF4-FFF2-40B4-BE49-F238E27FC236}">
                <a16:creationId xmlns:a16="http://schemas.microsoft.com/office/drawing/2014/main" id="{4052A754-A50C-704B-02D0-B4FB4DA1020E}"/>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FC1F7EC4-C41B-32E1-E752-42F03866D63E}"/>
              </a:ext>
            </a:extLst>
          </p:cNvPr>
          <p:cNvSpPr>
            <a:spLocks noGrp="1"/>
          </p:cNvSpPr>
          <p:nvPr>
            <p:ph type="sldNum" sz="quarter" idx="12"/>
          </p:nvPr>
        </p:nvSpPr>
        <p:spPr/>
        <p:txBody>
          <a:bodyPr/>
          <a:lstStyle/>
          <a:p>
            <a:pPr>
              <a:defRPr/>
            </a:pPr>
            <a:fld id="{6550E941-99E4-4403-A917-B30FF69A9617}" type="slidenum">
              <a:rPr lang="en-GB" altLang="en-US" smtClean="0"/>
              <a:pPr>
                <a:defRPr/>
              </a:pPr>
              <a:t>34</a:t>
            </a:fld>
            <a:endParaRPr lang="en-GB" altLang="en-US"/>
          </a:p>
        </p:txBody>
      </p:sp>
    </p:spTree>
    <p:extLst>
      <p:ext uri="{BB962C8B-B14F-4D97-AF65-F5344CB8AC3E}">
        <p14:creationId xmlns:p14="http://schemas.microsoft.com/office/powerpoint/2010/main" val="79952736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651B0-66DB-2424-773B-691754F28B39}"/>
              </a:ext>
            </a:extLst>
          </p:cNvPr>
          <p:cNvSpPr>
            <a:spLocks noGrp="1"/>
          </p:cNvSpPr>
          <p:nvPr>
            <p:ph type="title"/>
          </p:nvPr>
        </p:nvSpPr>
        <p:spPr/>
        <p:txBody>
          <a:bodyPr/>
          <a:lstStyle/>
          <a:p>
            <a:r>
              <a:rPr lang="en-GB" dirty="0"/>
              <a:t>Credit Alert</a:t>
            </a:r>
          </a:p>
        </p:txBody>
      </p:sp>
      <p:sp>
        <p:nvSpPr>
          <p:cNvPr id="3" name="Content Placeholder 2">
            <a:extLst>
              <a:ext uri="{FF2B5EF4-FFF2-40B4-BE49-F238E27FC236}">
                <a16:creationId xmlns:a16="http://schemas.microsoft.com/office/drawing/2014/main" id="{F212E269-3003-F388-46AC-547B31801163}"/>
              </a:ext>
            </a:extLst>
          </p:cNvPr>
          <p:cNvSpPr>
            <a:spLocks noGrp="1"/>
          </p:cNvSpPr>
          <p:nvPr>
            <p:ph idx="1"/>
          </p:nvPr>
        </p:nvSpPr>
        <p:spPr/>
        <p:txBody>
          <a:bodyPr/>
          <a:lstStyle/>
          <a:p>
            <a:r>
              <a:rPr lang="en-US" sz="2800" b="0" i="0" u="none" strike="noStrike" baseline="0" dirty="0">
                <a:solidFill>
                  <a:srgbClr val="000000"/>
                </a:solidFill>
                <a:latin typeface="Segoe UI" panose="020B0502040204020203" pitchFamily="34" charset="0"/>
              </a:rPr>
              <a:t>Credit alerts notify you when your Azure credit monetary commitments are consumed.</a:t>
            </a:r>
          </a:p>
          <a:p>
            <a:r>
              <a:rPr lang="en-US" sz="2800" b="0" i="0" u="none" strike="noStrike" baseline="0" dirty="0">
                <a:solidFill>
                  <a:srgbClr val="000000"/>
                </a:solidFill>
                <a:latin typeface="Segoe UI" panose="020B0502040204020203" pitchFamily="34" charset="0"/>
              </a:rPr>
              <a:t> Monetary commitments are for organizations with Enterprise Agreements (EAs). Credit alerts are generated automatically at 90% and at 100% of your Azure credit balance. </a:t>
            </a:r>
          </a:p>
          <a:p>
            <a:r>
              <a:rPr lang="en-US" sz="2800" b="0" i="0" u="none" strike="noStrike" baseline="0" dirty="0">
                <a:solidFill>
                  <a:srgbClr val="000000"/>
                </a:solidFill>
                <a:latin typeface="Segoe UI" panose="020B0502040204020203" pitchFamily="34" charset="0"/>
              </a:rPr>
              <a:t>Whenever an alert is generated, it's reflected in cost alerts, and in the email sent to the account owners. </a:t>
            </a:r>
            <a:endParaRPr lang="en-GB" sz="2800" dirty="0"/>
          </a:p>
        </p:txBody>
      </p:sp>
      <p:sp>
        <p:nvSpPr>
          <p:cNvPr id="4" name="Date Placeholder 3">
            <a:extLst>
              <a:ext uri="{FF2B5EF4-FFF2-40B4-BE49-F238E27FC236}">
                <a16:creationId xmlns:a16="http://schemas.microsoft.com/office/drawing/2014/main" id="{D2DEDEAE-C7DA-7318-8F49-0179885C02B2}"/>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B80BB09E-F32A-6F14-B7E9-02BF235A2A05}"/>
              </a:ext>
            </a:extLst>
          </p:cNvPr>
          <p:cNvSpPr>
            <a:spLocks noGrp="1"/>
          </p:cNvSpPr>
          <p:nvPr>
            <p:ph type="sldNum" sz="quarter" idx="12"/>
          </p:nvPr>
        </p:nvSpPr>
        <p:spPr/>
        <p:txBody>
          <a:bodyPr/>
          <a:lstStyle/>
          <a:p>
            <a:pPr>
              <a:defRPr/>
            </a:pPr>
            <a:fld id="{6550E941-99E4-4403-A917-B30FF69A9617}" type="slidenum">
              <a:rPr lang="en-GB" altLang="en-US" smtClean="0"/>
              <a:pPr>
                <a:defRPr/>
              </a:pPr>
              <a:t>35</a:t>
            </a:fld>
            <a:endParaRPr lang="en-GB" altLang="en-US"/>
          </a:p>
        </p:txBody>
      </p:sp>
    </p:spTree>
    <p:extLst>
      <p:ext uri="{BB962C8B-B14F-4D97-AF65-F5344CB8AC3E}">
        <p14:creationId xmlns:p14="http://schemas.microsoft.com/office/powerpoint/2010/main" val="42763006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65F17-DA6B-363E-BDE7-E388933EBA3C}"/>
              </a:ext>
            </a:extLst>
          </p:cNvPr>
          <p:cNvSpPr>
            <a:spLocks noGrp="1"/>
          </p:cNvSpPr>
          <p:nvPr>
            <p:ph type="title"/>
          </p:nvPr>
        </p:nvSpPr>
        <p:spPr/>
        <p:txBody>
          <a:bodyPr/>
          <a:lstStyle/>
          <a:p>
            <a:r>
              <a:rPr lang="en-GB" sz="4400" b="1" i="0" u="none" strike="noStrike" baseline="0" dirty="0">
                <a:solidFill>
                  <a:srgbClr val="000000"/>
                </a:solidFill>
                <a:latin typeface="Segoe UI Semibold" panose="020B0702040204020203" pitchFamily="34" charset="0"/>
              </a:rPr>
              <a:t>Department spending quota alerts </a:t>
            </a:r>
            <a:endParaRPr lang="en-GB" dirty="0"/>
          </a:p>
        </p:txBody>
      </p:sp>
      <p:sp>
        <p:nvSpPr>
          <p:cNvPr id="3" name="Content Placeholder 2">
            <a:extLst>
              <a:ext uri="{FF2B5EF4-FFF2-40B4-BE49-F238E27FC236}">
                <a16:creationId xmlns:a16="http://schemas.microsoft.com/office/drawing/2014/main" id="{B5A8C299-32CF-E525-EA68-9BB3EC692934}"/>
              </a:ext>
            </a:extLst>
          </p:cNvPr>
          <p:cNvSpPr>
            <a:spLocks noGrp="1"/>
          </p:cNvSpPr>
          <p:nvPr>
            <p:ph idx="1"/>
          </p:nvPr>
        </p:nvSpPr>
        <p:spPr/>
        <p:txBody>
          <a:bodyPr/>
          <a:lstStyle/>
          <a:p>
            <a:r>
              <a:rPr lang="en-US" dirty="0"/>
              <a:t>Department spending quota alerts notify users when department spending reaches a fixed threshold of the quota. Spending quotas are configured in the EA portal.</a:t>
            </a:r>
          </a:p>
          <a:p>
            <a:r>
              <a:rPr lang="en-US" dirty="0"/>
              <a:t> Whenever a threshold is met, it generates an email to department owners, and appears in cost alerts. For example, 50 percent or 75 percent of the quota. </a:t>
            </a:r>
          </a:p>
          <a:p>
            <a:pPr marL="0" indent="0">
              <a:buNone/>
            </a:pPr>
            <a:endParaRPr lang="en-GB" dirty="0"/>
          </a:p>
        </p:txBody>
      </p:sp>
      <p:sp>
        <p:nvSpPr>
          <p:cNvPr id="4" name="Date Placeholder 3">
            <a:extLst>
              <a:ext uri="{FF2B5EF4-FFF2-40B4-BE49-F238E27FC236}">
                <a16:creationId xmlns:a16="http://schemas.microsoft.com/office/drawing/2014/main" id="{C7BE4B51-5703-18C9-0196-F5D55DA4B57C}"/>
              </a:ext>
            </a:extLst>
          </p:cNvPr>
          <p:cNvSpPr>
            <a:spLocks noGrp="1"/>
          </p:cNvSpPr>
          <p:nvPr>
            <p:ph type="dt" sz="half" idx="10"/>
          </p:nvPr>
        </p:nvSpPr>
        <p:spPr/>
        <p:txBody>
          <a:bodyPr/>
          <a:lstStyle/>
          <a:p>
            <a:pPr>
              <a:defRPr/>
            </a:pPr>
            <a:fld id="{2303D31F-598B-47EE-BA37-93F097A3D676}" type="datetime1">
              <a:rPr lang="en-GB" altLang="en-US" smtClean="0"/>
              <a:pPr>
                <a:defRPr/>
              </a:pPr>
              <a:t>25/10/2022</a:t>
            </a:fld>
            <a:endParaRPr lang="en-GB" altLang="en-US"/>
          </a:p>
        </p:txBody>
      </p:sp>
      <p:sp>
        <p:nvSpPr>
          <p:cNvPr id="5" name="Slide Number Placeholder 4">
            <a:extLst>
              <a:ext uri="{FF2B5EF4-FFF2-40B4-BE49-F238E27FC236}">
                <a16:creationId xmlns:a16="http://schemas.microsoft.com/office/drawing/2014/main" id="{3E57E0CC-676C-93A7-3CD7-79EC8EDDD71E}"/>
              </a:ext>
            </a:extLst>
          </p:cNvPr>
          <p:cNvSpPr>
            <a:spLocks noGrp="1"/>
          </p:cNvSpPr>
          <p:nvPr>
            <p:ph type="sldNum" sz="quarter" idx="12"/>
          </p:nvPr>
        </p:nvSpPr>
        <p:spPr/>
        <p:txBody>
          <a:bodyPr/>
          <a:lstStyle/>
          <a:p>
            <a:pPr>
              <a:defRPr/>
            </a:pPr>
            <a:fld id="{6550E941-99E4-4403-A917-B30FF69A9617}" type="slidenum">
              <a:rPr lang="en-GB" altLang="en-US" smtClean="0"/>
              <a:pPr>
                <a:defRPr/>
              </a:pPr>
              <a:t>36</a:t>
            </a:fld>
            <a:endParaRPr lang="en-GB" altLang="en-US"/>
          </a:p>
        </p:txBody>
      </p:sp>
    </p:spTree>
    <p:extLst>
      <p:ext uri="{BB962C8B-B14F-4D97-AF65-F5344CB8AC3E}">
        <p14:creationId xmlns:p14="http://schemas.microsoft.com/office/powerpoint/2010/main" val="339691962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a:xfrm>
            <a:off x="313982" y="1040663"/>
            <a:ext cx="8505951" cy="510147"/>
          </a:xfrm>
        </p:spPr>
        <p:txBody>
          <a:bodyPr/>
          <a:lstStyle/>
          <a:p>
            <a:r>
              <a:rPr lang="en-US" dirty="0"/>
              <a:t>Minimizing costs</a:t>
            </a:r>
          </a:p>
        </p:txBody>
      </p:sp>
      <p:grpSp>
        <p:nvGrpSpPr>
          <p:cNvPr id="21" name="Group 20">
            <a:extLst>
              <a:ext uri="{FF2B5EF4-FFF2-40B4-BE49-F238E27FC236}">
                <a16:creationId xmlns:a16="http://schemas.microsoft.com/office/drawing/2014/main" id="{00467FA5-ACEE-4E99-BD18-D62CA9BF5D18}"/>
              </a:ext>
              <a:ext uri="{C183D7F6-B498-43B3-948B-1728B52AA6E4}">
                <adec:decorative xmlns:adec="http://schemas.microsoft.com/office/drawing/2017/decorative" val="1"/>
              </a:ext>
            </a:extLst>
          </p:cNvPr>
          <p:cNvGrpSpPr/>
          <p:nvPr/>
        </p:nvGrpSpPr>
        <p:grpSpPr>
          <a:xfrm>
            <a:off x="158818" y="1546343"/>
            <a:ext cx="8661116" cy="501570"/>
            <a:chOff x="778506" y="918789"/>
            <a:chExt cx="10255647" cy="818397"/>
          </a:xfrm>
        </p:grpSpPr>
        <p:sp>
          <p:nvSpPr>
            <p:cNvPr id="18" name="Freeform: Shape 17">
              <a:extLst>
                <a:ext uri="{FF2B5EF4-FFF2-40B4-BE49-F238E27FC236}">
                  <a16:creationId xmlns:a16="http://schemas.microsoft.com/office/drawing/2014/main" id="{F04A6096-F671-4B7D-B3C3-A279262BD3A6}"/>
                </a:ext>
              </a:extLst>
            </p:cNvPr>
            <p:cNvSpPr/>
            <p:nvPr/>
          </p:nvSpPr>
          <p:spPr>
            <a:xfrm>
              <a:off x="778506" y="918789"/>
              <a:ext cx="1528325" cy="818397"/>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4800192"/>
                <a:satOff val="-19043"/>
                <a:lumOff val="9803"/>
                <a:alphaOff val="0"/>
              </a:schemeClr>
            </a:lnRef>
            <a:fillRef idx="1">
              <a:schemeClr val="accent2">
                <a:hueOff val="-4800192"/>
                <a:satOff val="-19043"/>
                <a:lumOff val="9803"/>
                <a:alphaOff val="0"/>
              </a:schemeClr>
            </a:fillRef>
            <a:effectRef idx="0">
              <a:schemeClr val="accent2">
                <a:hueOff val="-4800192"/>
                <a:satOff val="-19043"/>
                <a:lumOff val="9803"/>
                <a:alphaOff val="0"/>
              </a:schemeClr>
            </a:effectRef>
            <a:fontRef idx="minor">
              <a:schemeClr val="lt1"/>
            </a:fontRef>
          </p:style>
          <p:txBody>
            <a:bodyPr spcFirstLastPara="0" vert="horz" wrap="square" lIns="136759" tIns="149352" rIns="136759" bIns="346022" numCol="1" spcCol="1270" anchor="ctr" anchorCtr="0">
              <a:noAutofit/>
            </a:bodyPr>
            <a:lstStyle/>
            <a:p>
              <a:pPr algn="ctr" defTabSz="933450">
                <a:lnSpc>
                  <a:spcPct val="90000"/>
                </a:lnSpc>
                <a:spcAft>
                  <a:spcPct val="35000"/>
                </a:spcAft>
              </a:pPr>
              <a:r>
                <a:rPr lang="en-US" dirty="0">
                  <a:latin typeface="+mj-lt"/>
                </a:rPr>
                <a:t>Perform</a:t>
              </a:r>
            </a:p>
          </p:txBody>
        </p:sp>
        <p:sp>
          <p:nvSpPr>
            <p:cNvPr id="19" name="Freeform: Shape 18">
              <a:extLst>
                <a:ext uri="{FF2B5EF4-FFF2-40B4-BE49-F238E27FC236}">
                  <a16:creationId xmlns:a16="http://schemas.microsoft.com/office/drawing/2014/main" id="{F7F6A162-CB46-4B9B-A898-125A76C50CEB}"/>
                </a:ext>
              </a:extLst>
            </p:cNvPr>
            <p:cNvSpPr/>
            <p:nvPr/>
          </p:nvSpPr>
          <p:spPr>
            <a:xfrm>
              <a:off x="2306831" y="918789"/>
              <a:ext cx="8727322"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alpha val="90000"/>
              </a:schemeClr>
            </a:solidFill>
            <a:ln>
              <a:solidFill>
                <a:schemeClr val="tx1"/>
              </a:solidFill>
            </a:ln>
          </p:spPr>
          <p:style>
            <a:lnRef idx="2">
              <a:schemeClr val="accent2">
                <a:tint val="40000"/>
                <a:alpha val="90000"/>
                <a:hueOff val="-5452856"/>
                <a:satOff val="6398"/>
                <a:lumOff val="1187"/>
                <a:alphaOff val="0"/>
              </a:schemeClr>
            </a:lnRef>
            <a:fillRef idx="1">
              <a:schemeClr val="accent2">
                <a:tint val="40000"/>
                <a:alpha val="90000"/>
                <a:hueOff val="-5452856"/>
                <a:satOff val="6398"/>
                <a:lumOff val="1187"/>
                <a:alphaOff val="0"/>
              </a:schemeClr>
            </a:fillRef>
            <a:effectRef idx="0">
              <a:schemeClr val="accent2">
                <a:tint val="40000"/>
                <a:alpha val="90000"/>
                <a:hueOff val="-5452856"/>
                <a:satOff val="6398"/>
                <a:lumOff val="1187"/>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dirty="0"/>
                <a:t>Perform cost analyses. Use the </a:t>
              </a:r>
              <a:r>
                <a:rPr lang="en-US" sz="1350" b="1" dirty="0"/>
                <a:t>Azure Pricing </a:t>
              </a:r>
              <a:r>
                <a:rPr lang="en-US" sz="1350" dirty="0"/>
                <a:t>and </a:t>
              </a:r>
              <a:r>
                <a:rPr lang="en-US" sz="1350" b="1" dirty="0"/>
                <a:t>TCO calculators.</a:t>
              </a:r>
            </a:p>
          </p:txBody>
        </p:sp>
      </p:grpSp>
      <p:grpSp>
        <p:nvGrpSpPr>
          <p:cNvPr id="20" name="Group 19">
            <a:extLst>
              <a:ext uri="{FF2B5EF4-FFF2-40B4-BE49-F238E27FC236}">
                <a16:creationId xmlns:a16="http://schemas.microsoft.com/office/drawing/2014/main" id="{8D5D1C71-AD36-4F00-B7BC-2545B1B08505}"/>
              </a:ext>
              <a:ext uri="{C183D7F6-B498-43B3-948B-1728B52AA6E4}">
                <adec:decorative xmlns:adec="http://schemas.microsoft.com/office/drawing/2017/decorative" val="1"/>
              </a:ext>
            </a:extLst>
          </p:cNvPr>
          <p:cNvGrpSpPr/>
          <p:nvPr/>
        </p:nvGrpSpPr>
        <p:grpSpPr>
          <a:xfrm>
            <a:off x="158817" y="2032730"/>
            <a:ext cx="8661117" cy="501569"/>
            <a:chOff x="778505" y="1660698"/>
            <a:chExt cx="10255649" cy="818396"/>
          </a:xfrm>
        </p:grpSpPr>
        <p:sp>
          <p:nvSpPr>
            <p:cNvPr id="15" name="Freeform: Shape 14">
              <a:extLst>
                <a:ext uri="{FF2B5EF4-FFF2-40B4-BE49-F238E27FC236}">
                  <a16:creationId xmlns:a16="http://schemas.microsoft.com/office/drawing/2014/main" id="{9F83F608-3749-40E6-A689-3D1545588F73}"/>
                </a:ext>
              </a:extLst>
            </p:cNvPr>
            <p:cNvSpPr/>
            <p:nvPr/>
          </p:nvSpPr>
          <p:spPr>
            <a:xfrm>
              <a:off x="778505" y="1660698"/>
              <a:ext cx="1528325" cy="818396"/>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3840154"/>
                <a:satOff val="-15235"/>
                <a:lumOff val="7843"/>
                <a:alphaOff val="0"/>
              </a:schemeClr>
            </a:lnRef>
            <a:fillRef idx="1">
              <a:schemeClr val="accent2">
                <a:hueOff val="-3840154"/>
                <a:satOff val="-15235"/>
                <a:lumOff val="7843"/>
                <a:alphaOff val="0"/>
              </a:schemeClr>
            </a:fillRef>
            <a:effectRef idx="0">
              <a:schemeClr val="accent2">
                <a:hueOff val="-3840154"/>
                <a:satOff val="-15235"/>
                <a:lumOff val="7843"/>
                <a:alphaOff val="0"/>
              </a:schemeClr>
            </a:effectRef>
            <a:fontRef idx="minor">
              <a:schemeClr val="lt1"/>
            </a:fontRef>
          </p:style>
          <p:txBody>
            <a:bodyPr spcFirstLastPara="0" vert="horz" wrap="square" lIns="136760" tIns="149352" rIns="136759" bIns="346022" numCol="1" spcCol="1270" anchor="ctr" anchorCtr="0">
              <a:noAutofit/>
            </a:bodyPr>
            <a:lstStyle/>
            <a:p>
              <a:pPr algn="ctr" defTabSz="933450">
                <a:lnSpc>
                  <a:spcPct val="90000"/>
                </a:lnSpc>
                <a:spcAft>
                  <a:spcPct val="35000"/>
                </a:spcAft>
              </a:pPr>
              <a:r>
                <a:rPr lang="en-US" dirty="0">
                  <a:latin typeface="+mj-lt"/>
                </a:rPr>
                <a:t>Monitor</a:t>
              </a:r>
            </a:p>
          </p:txBody>
        </p:sp>
        <p:sp>
          <p:nvSpPr>
            <p:cNvPr id="16" name="Freeform: Shape 15">
              <a:extLst>
                <a:ext uri="{FF2B5EF4-FFF2-40B4-BE49-F238E27FC236}">
                  <a16:creationId xmlns:a16="http://schemas.microsoft.com/office/drawing/2014/main" id="{2CBC6638-2EAE-43CA-AADC-7636E33D2FE9}"/>
                </a:ext>
              </a:extLst>
            </p:cNvPr>
            <p:cNvSpPr/>
            <p:nvPr/>
          </p:nvSpPr>
          <p:spPr>
            <a:xfrm>
              <a:off x="2306831" y="1660698"/>
              <a:ext cx="8727323"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alpha val="90000"/>
              </a:schemeClr>
            </a:solidFill>
            <a:ln>
              <a:solidFill>
                <a:schemeClr val="tx1"/>
              </a:solidFill>
            </a:ln>
          </p:spPr>
          <p:style>
            <a:lnRef idx="2">
              <a:schemeClr val="accent2">
                <a:tint val="40000"/>
                <a:alpha val="90000"/>
                <a:hueOff val="-4362285"/>
                <a:satOff val="5119"/>
                <a:lumOff val="950"/>
                <a:alphaOff val="0"/>
              </a:schemeClr>
            </a:lnRef>
            <a:fillRef idx="1">
              <a:schemeClr val="accent2">
                <a:tint val="40000"/>
                <a:alpha val="90000"/>
                <a:hueOff val="-4362285"/>
                <a:satOff val="5119"/>
                <a:lumOff val="950"/>
                <a:alphaOff val="0"/>
              </a:schemeClr>
            </a:fillRef>
            <a:effectRef idx="0">
              <a:schemeClr val="accent2">
                <a:tint val="40000"/>
                <a:alpha val="90000"/>
                <a:hueOff val="-4362285"/>
                <a:satOff val="5119"/>
                <a:lumOff val="950"/>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b="1" dirty="0"/>
                <a:t>Monitor usage </a:t>
              </a:r>
              <a:r>
                <a:rPr lang="en-US" sz="1350" dirty="0"/>
                <a:t>with </a:t>
              </a:r>
              <a:r>
                <a:rPr lang="en-US" sz="1350" b="1" dirty="0"/>
                <a:t>Azure Advisor</a:t>
              </a:r>
              <a:r>
                <a:rPr lang="en-US" sz="1350" dirty="0"/>
                <a:t>. Implement recommendations. </a:t>
              </a:r>
            </a:p>
          </p:txBody>
        </p:sp>
      </p:grpSp>
      <p:grpSp>
        <p:nvGrpSpPr>
          <p:cNvPr id="7" name="Group 6">
            <a:extLst>
              <a:ext uri="{FF2B5EF4-FFF2-40B4-BE49-F238E27FC236}">
                <a16:creationId xmlns:a16="http://schemas.microsoft.com/office/drawing/2014/main" id="{87DA94D1-769D-409C-8EB7-EFDB2CF76181}"/>
              </a:ext>
              <a:ext uri="{C183D7F6-B498-43B3-948B-1728B52AA6E4}">
                <adec:decorative xmlns:adec="http://schemas.microsoft.com/office/drawing/2017/decorative" val="1"/>
              </a:ext>
            </a:extLst>
          </p:cNvPr>
          <p:cNvGrpSpPr/>
          <p:nvPr/>
        </p:nvGrpSpPr>
        <p:grpSpPr>
          <a:xfrm>
            <a:off x="158817" y="2532251"/>
            <a:ext cx="8661117" cy="501570"/>
            <a:chOff x="778505" y="2402605"/>
            <a:chExt cx="10255649" cy="818397"/>
          </a:xfrm>
        </p:grpSpPr>
        <p:sp>
          <p:nvSpPr>
            <p:cNvPr id="13" name="Freeform: Shape 12">
              <a:extLst>
                <a:ext uri="{FF2B5EF4-FFF2-40B4-BE49-F238E27FC236}">
                  <a16:creationId xmlns:a16="http://schemas.microsoft.com/office/drawing/2014/main" id="{8DFE2647-01A4-449B-8C8E-A8383EA14A44}"/>
                </a:ext>
              </a:extLst>
            </p:cNvPr>
            <p:cNvSpPr/>
            <p:nvPr/>
          </p:nvSpPr>
          <p:spPr>
            <a:xfrm>
              <a:off x="778505" y="2402605"/>
              <a:ext cx="1528325" cy="818397"/>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2880115"/>
                <a:satOff val="-11426"/>
                <a:lumOff val="5882"/>
                <a:alphaOff val="0"/>
              </a:schemeClr>
            </a:lnRef>
            <a:fillRef idx="1">
              <a:schemeClr val="accent2">
                <a:hueOff val="-2880115"/>
                <a:satOff val="-11426"/>
                <a:lumOff val="5882"/>
                <a:alphaOff val="0"/>
              </a:schemeClr>
            </a:fillRef>
            <a:effectRef idx="0">
              <a:schemeClr val="accent2">
                <a:hueOff val="-2880115"/>
                <a:satOff val="-11426"/>
                <a:lumOff val="5882"/>
                <a:alphaOff val="0"/>
              </a:schemeClr>
            </a:effectRef>
            <a:fontRef idx="minor">
              <a:schemeClr val="lt1"/>
            </a:fontRef>
          </p:style>
          <p:txBody>
            <a:bodyPr spcFirstLastPara="0" vert="horz" wrap="square" lIns="136760" tIns="149352" rIns="136759" bIns="346022" numCol="1" spcCol="1270" anchor="ctr" anchorCtr="0">
              <a:noAutofit/>
            </a:bodyPr>
            <a:lstStyle/>
            <a:p>
              <a:pPr algn="ctr" defTabSz="933450">
                <a:lnSpc>
                  <a:spcPct val="90000"/>
                </a:lnSpc>
                <a:spcAft>
                  <a:spcPct val="35000"/>
                </a:spcAft>
              </a:pPr>
              <a:r>
                <a:rPr lang="en-US">
                  <a:latin typeface="+mj-lt"/>
                </a:rPr>
                <a:t>Use</a:t>
              </a:r>
            </a:p>
          </p:txBody>
        </p:sp>
        <p:sp>
          <p:nvSpPr>
            <p:cNvPr id="14" name="Freeform: Shape 13">
              <a:extLst>
                <a:ext uri="{FF2B5EF4-FFF2-40B4-BE49-F238E27FC236}">
                  <a16:creationId xmlns:a16="http://schemas.microsoft.com/office/drawing/2014/main" id="{7DB8E60C-9FE2-4CB0-B7FA-C2EB1A502787}"/>
                </a:ext>
              </a:extLst>
            </p:cNvPr>
            <p:cNvSpPr/>
            <p:nvPr/>
          </p:nvSpPr>
          <p:spPr>
            <a:xfrm>
              <a:off x="2306831" y="2402605"/>
              <a:ext cx="8727323"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schemeClr>
            </a:solidFill>
            <a:ln>
              <a:solidFill>
                <a:schemeClr val="tx1"/>
              </a:solidFill>
            </a:ln>
          </p:spPr>
          <p:style>
            <a:lnRef idx="2">
              <a:schemeClr val="accent2">
                <a:tint val="40000"/>
                <a:alpha val="90000"/>
                <a:hueOff val="-3271714"/>
                <a:satOff val="3839"/>
                <a:lumOff val="712"/>
                <a:alphaOff val="0"/>
              </a:schemeClr>
            </a:lnRef>
            <a:fillRef idx="1">
              <a:schemeClr val="accent2">
                <a:tint val="40000"/>
                <a:alpha val="90000"/>
                <a:hueOff val="-3271714"/>
                <a:satOff val="3839"/>
                <a:lumOff val="712"/>
                <a:alphaOff val="0"/>
              </a:schemeClr>
            </a:fillRef>
            <a:effectRef idx="0">
              <a:schemeClr val="accent2">
                <a:tint val="40000"/>
                <a:alpha val="90000"/>
                <a:hueOff val="-3271714"/>
                <a:satOff val="3839"/>
                <a:lumOff val="712"/>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dirty="0"/>
                <a:t>Use </a:t>
              </a:r>
              <a:r>
                <a:rPr lang="en-US" sz="1350" b="1" dirty="0"/>
                <a:t>spending limits</a:t>
              </a:r>
              <a:r>
                <a:rPr lang="en-US" sz="1350" dirty="0"/>
                <a:t>. Use via free trial customers and some credit-based Azure subscriptions.</a:t>
              </a:r>
            </a:p>
          </p:txBody>
        </p:sp>
      </p:grpSp>
      <p:grpSp>
        <p:nvGrpSpPr>
          <p:cNvPr id="6" name="Group 5">
            <a:extLst>
              <a:ext uri="{FF2B5EF4-FFF2-40B4-BE49-F238E27FC236}">
                <a16:creationId xmlns:a16="http://schemas.microsoft.com/office/drawing/2014/main" id="{AED4EFE6-6E80-4BFF-8053-E0D4AEEF0A6B}"/>
              </a:ext>
              <a:ext uri="{C183D7F6-B498-43B3-948B-1728B52AA6E4}">
                <adec:decorative xmlns:adec="http://schemas.microsoft.com/office/drawing/2017/decorative" val="1"/>
              </a:ext>
            </a:extLst>
          </p:cNvPr>
          <p:cNvGrpSpPr/>
          <p:nvPr/>
        </p:nvGrpSpPr>
        <p:grpSpPr>
          <a:xfrm>
            <a:off x="158818" y="3046207"/>
            <a:ext cx="8661116" cy="501570"/>
            <a:chOff x="778506" y="3144513"/>
            <a:chExt cx="10255647" cy="818397"/>
          </a:xfrm>
        </p:grpSpPr>
        <p:sp>
          <p:nvSpPr>
            <p:cNvPr id="11" name="Freeform: Shape 10">
              <a:extLst>
                <a:ext uri="{FF2B5EF4-FFF2-40B4-BE49-F238E27FC236}">
                  <a16:creationId xmlns:a16="http://schemas.microsoft.com/office/drawing/2014/main" id="{9C2183E9-FD75-4662-988D-33BA31332C27}"/>
                </a:ext>
              </a:extLst>
            </p:cNvPr>
            <p:cNvSpPr/>
            <p:nvPr/>
          </p:nvSpPr>
          <p:spPr>
            <a:xfrm>
              <a:off x="778506" y="3144513"/>
              <a:ext cx="1528325" cy="818397"/>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1920077"/>
                <a:satOff val="-7617"/>
                <a:lumOff val="3921"/>
                <a:alphaOff val="0"/>
              </a:schemeClr>
            </a:lnRef>
            <a:fillRef idx="1">
              <a:schemeClr val="accent2">
                <a:hueOff val="-1920077"/>
                <a:satOff val="-7617"/>
                <a:lumOff val="3921"/>
                <a:alphaOff val="0"/>
              </a:schemeClr>
            </a:fillRef>
            <a:effectRef idx="0">
              <a:schemeClr val="accent2">
                <a:hueOff val="-1920077"/>
                <a:satOff val="-7617"/>
                <a:lumOff val="3921"/>
                <a:alphaOff val="0"/>
              </a:schemeClr>
            </a:effectRef>
            <a:fontRef idx="minor">
              <a:schemeClr val="lt1"/>
            </a:fontRef>
          </p:style>
          <p:txBody>
            <a:bodyPr spcFirstLastPara="0" vert="horz" wrap="square" lIns="136759" tIns="149352" rIns="136759" bIns="346022" numCol="1" spcCol="1270" anchor="ctr" anchorCtr="0">
              <a:noAutofit/>
            </a:bodyPr>
            <a:lstStyle/>
            <a:p>
              <a:pPr algn="ctr" defTabSz="933450">
                <a:lnSpc>
                  <a:spcPct val="90000"/>
                </a:lnSpc>
                <a:spcAft>
                  <a:spcPct val="35000"/>
                </a:spcAft>
              </a:pPr>
              <a:r>
                <a:rPr lang="en-US">
                  <a:latin typeface="+mj-lt"/>
                </a:rPr>
                <a:t>Use</a:t>
              </a:r>
            </a:p>
          </p:txBody>
        </p:sp>
        <p:sp>
          <p:nvSpPr>
            <p:cNvPr id="12" name="Freeform: Shape 11">
              <a:extLst>
                <a:ext uri="{FF2B5EF4-FFF2-40B4-BE49-F238E27FC236}">
                  <a16:creationId xmlns:a16="http://schemas.microsoft.com/office/drawing/2014/main" id="{50E6FE97-CC35-469B-9E68-58A7A7EC39BB}"/>
                </a:ext>
              </a:extLst>
            </p:cNvPr>
            <p:cNvSpPr/>
            <p:nvPr/>
          </p:nvSpPr>
          <p:spPr>
            <a:xfrm>
              <a:off x="2306831" y="3144513"/>
              <a:ext cx="8727322"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schemeClr>
            </a:solidFill>
            <a:ln>
              <a:solidFill>
                <a:schemeClr val="tx1"/>
              </a:solidFill>
            </a:ln>
          </p:spPr>
          <p:style>
            <a:lnRef idx="2">
              <a:schemeClr val="accent2">
                <a:tint val="40000"/>
                <a:alpha val="90000"/>
                <a:hueOff val="-2181143"/>
                <a:satOff val="2559"/>
                <a:lumOff val="475"/>
                <a:alphaOff val="0"/>
              </a:schemeClr>
            </a:lnRef>
            <a:fillRef idx="1">
              <a:schemeClr val="accent2">
                <a:tint val="40000"/>
                <a:alpha val="90000"/>
                <a:hueOff val="-2181143"/>
                <a:satOff val="2559"/>
                <a:lumOff val="475"/>
                <a:alphaOff val="0"/>
              </a:schemeClr>
            </a:fillRef>
            <a:effectRef idx="0">
              <a:schemeClr val="accent2">
                <a:tint val="40000"/>
                <a:alpha val="90000"/>
                <a:hueOff val="-2181143"/>
                <a:satOff val="2559"/>
                <a:lumOff val="475"/>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dirty="0"/>
                <a:t>Use </a:t>
              </a:r>
              <a:r>
                <a:rPr lang="en-US" sz="1350" b="1" dirty="0"/>
                <a:t>Azure Reservations and Azure Hybrid Benefit (HUB)</a:t>
              </a:r>
              <a:r>
                <a:rPr lang="en-US" sz="1350" dirty="0"/>
                <a:t>.</a:t>
              </a:r>
            </a:p>
          </p:txBody>
        </p:sp>
      </p:grpSp>
      <p:grpSp>
        <p:nvGrpSpPr>
          <p:cNvPr id="4" name="Group 3">
            <a:extLst>
              <a:ext uri="{FF2B5EF4-FFF2-40B4-BE49-F238E27FC236}">
                <a16:creationId xmlns:a16="http://schemas.microsoft.com/office/drawing/2014/main" id="{0DCBAD32-0A6D-47AB-8D19-92349D9E421E}"/>
              </a:ext>
              <a:ext uri="{C183D7F6-B498-43B3-948B-1728B52AA6E4}">
                <adec:decorative xmlns:adec="http://schemas.microsoft.com/office/drawing/2017/decorative" val="1"/>
              </a:ext>
            </a:extLst>
          </p:cNvPr>
          <p:cNvGrpSpPr/>
          <p:nvPr/>
        </p:nvGrpSpPr>
        <p:grpSpPr>
          <a:xfrm>
            <a:off x="158818" y="3546905"/>
            <a:ext cx="8661116" cy="501569"/>
            <a:chOff x="778506" y="3886422"/>
            <a:chExt cx="10255647" cy="818396"/>
          </a:xfrm>
        </p:grpSpPr>
        <p:sp>
          <p:nvSpPr>
            <p:cNvPr id="9" name="Freeform: Shape 8">
              <a:extLst>
                <a:ext uri="{FF2B5EF4-FFF2-40B4-BE49-F238E27FC236}">
                  <a16:creationId xmlns:a16="http://schemas.microsoft.com/office/drawing/2014/main" id="{EC68AF29-C1EC-4F74-96BC-BF14D442CDD8}"/>
                </a:ext>
              </a:extLst>
            </p:cNvPr>
            <p:cNvSpPr/>
            <p:nvPr/>
          </p:nvSpPr>
          <p:spPr>
            <a:xfrm>
              <a:off x="778506" y="3886422"/>
              <a:ext cx="1528325" cy="818396"/>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960038"/>
                <a:satOff val="-3809"/>
                <a:lumOff val="1961"/>
                <a:alphaOff val="0"/>
              </a:schemeClr>
            </a:lnRef>
            <a:fillRef idx="1">
              <a:schemeClr val="accent2">
                <a:hueOff val="-960038"/>
                <a:satOff val="-3809"/>
                <a:lumOff val="1961"/>
                <a:alphaOff val="0"/>
              </a:schemeClr>
            </a:fillRef>
            <a:effectRef idx="0">
              <a:schemeClr val="accent2">
                <a:hueOff val="-960038"/>
                <a:satOff val="-3809"/>
                <a:lumOff val="1961"/>
                <a:alphaOff val="0"/>
              </a:schemeClr>
            </a:effectRef>
            <a:fontRef idx="minor">
              <a:schemeClr val="lt1"/>
            </a:fontRef>
          </p:style>
          <p:txBody>
            <a:bodyPr spcFirstLastPara="0" vert="horz" wrap="square" lIns="136759" tIns="149352" rIns="136759" bIns="346022" numCol="1" spcCol="1270" anchor="ctr" anchorCtr="0">
              <a:noAutofit/>
            </a:bodyPr>
            <a:lstStyle/>
            <a:p>
              <a:pPr algn="ctr" defTabSz="933450">
                <a:lnSpc>
                  <a:spcPct val="90000"/>
                </a:lnSpc>
                <a:spcAft>
                  <a:spcPct val="35000"/>
                </a:spcAft>
              </a:pPr>
              <a:r>
                <a:rPr lang="en-US">
                  <a:latin typeface="+mj-lt"/>
                </a:rPr>
                <a:t>Choose</a:t>
              </a:r>
            </a:p>
          </p:txBody>
        </p:sp>
        <p:sp>
          <p:nvSpPr>
            <p:cNvPr id="10" name="Freeform: Shape 9">
              <a:extLst>
                <a:ext uri="{FF2B5EF4-FFF2-40B4-BE49-F238E27FC236}">
                  <a16:creationId xmlns:a16="http://schemas.microsoft.com/office/drawing/2014/main" id="{5483CD5A-4D40-4747-80C4-323CB4A92E80}"/>
                </a:ext>
              </a:extLst>
            </p:cNvPr>
            <p:cNvSpPr/>
            <p:nvPr/>
          </p:nvSpPr>
          <p:spPr>
            <a:xfrm>
              <a:off x="2306831" y="3886422"/>
              <a:ext cx="8727322"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schemeClr>
            </a:solidFill>
            <a:ln>
              <a:solidFill>
                <a:schemeClr val="tx1"/>
              </a:solidFill>
            </a:ln>
          </p:spPr>
          <p:style>
            <a:lnRef idx="2">
              <a:schemeClr val="accent2">
                <a:tint val="40000"/>
                <a:alpha val="90000"/>
                <a:hueOff val="-1090571"/>
                <a:satOff val="1280"/>
                <a:lumOff val="237"/>
                <a:alphaOff val="0"/>
              </a:schemeClr>
            </a:lnRef>
            <a:fillRef idx="1">
              <a:schemeClr val="accent2">
                <a:tint val="40000"/>
                <a:alpha val="90000"/>
                <a:hueOff val="-1090571"/>
                <a:satOff val="1280"/>
                <a:lumOff val="237"/>
                <a:alphaOff val="0"/>
              </a:schemeClr>
            </a:fillRef>
            <a:effectRef idx="0">
              <a:schemeClr val="accent2">
                <a:tint val="40000"/>
                <a:alpha val="90000"/>
                <a:hueOff val="-1090571"/>
                <a:satOff val="1280"/>
                <a:lumOff val="237"/>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dirty="0"/>
                <a:t>Choose </a:t>
              </a:r>
              <a:r>
                <a:rPr lang="en-US" sz="1350" b="1" dirty="0"/>
                <a:t>low-cost locations </a:t>
              </a:r>
              <a:r>
                <a:rPr lang="en-US" sz="1350" dirty="0"/>
                <a:t>and regions. If possible, use low-cost locations.</a:t>
              </a:r>
            </a:p>
          </p:txBody>
        </p:sp>
      </p:grpSp>
      <p:grpSp>
        <p:nvGrpSpPr>
          <p:cNvPr id="3" name="Group 2">
            <a:extLst>
              <a:ext uri="{FF2B5EF4-FFF2-40B4-BE49-F238E27FC236}">
                <a16:creationId xmlns:a16="http://schemas.microsoft.com/office/drawing/2014/main" id="{76A966CD-6387-42D6-B09B-B9B5CABA9A75}"/>
              </a:ext>
              <a:ext uri="{C183D7F6-B498-43B3-948B-1728B52AA6E4}">
                <adec:decorative xmlns:adec="http://schemas.microsoft.com/office/drawing/2017/decorative" val="1"/>
              </a:ext>
            </a:extLst>
          </p:cNvPr>
          <p:cNvGrpSpPr/>
          <p:nvPr/>
        </p:nvGrpSpPr>
        <p:grpSpPr>
          <a:xfrm>
            <a:off x="158817" y="4045246"/>
            <a:ext cx="8661117" cy="501571"/>
            <a:chOff x="778505" y="4625604"/>
            <a:chExt cx="10255649" cy="818398"/>
          </a:xfrm>
        </p:grpSpPr>
        <p:sp>
          <p:nvSpPr>
            <p:cNvPr id="22" name="Freeform: Shape 21">
              <a:extLst>
                <a:ext uri="{FF2B5EF4-FFF2-40B4-BE49-F238E27FC236}">
                  <a16:creationId xmlns:a16="http://schemas.microsoft.com/office/drawing/2014/main" id="{DEADCB86-D2C7-4A95-B688-849CB6D568E6}"/>
                </a:ext>
              </a:extLst>
            </p:cNvPr>
            <p:cNvSpPr/>
            <p:nvPr/>
          </p:nvSpPr>
          <p:spPr>
            <a:xfrm>
              <a:off x="778505" y="4625604"/>
              <a:ext cx="1528325" cy="818398"/>
            </a:xfrm>
            <a:custGeom>
              <a:avLst/>
              <a:gdLst>
                <a:gd name="connsiteX0" fmla="*/ 0 w 2563912"/>
                <a:gd name="connsiteY0" fmla="*/ 262398 h 749215"/>
                <a:gd name="connsiteX1" fmla="*/ 1263226 w 2563912"/>
                <a:gd name="connsiteY1" fmla="*/ 262398 h 749215"/>
                <a:gd name="connsiteX2" fmla="*/ 1263226 w 2563912"/>
                <a:gd name="connsiteY2" fmla="*/ 112382 h 749215"/>
                <a:gd name="connsiteX3" fmla="*/ 1207035 w 2563912"/>
                <a:gd name="connsiteY3" fmla="*/ 112382 h 749215"/>
                <a:gd name="connsiteX4" fmla="*/ 1281956 w 2563912"/>
                <a:gd name="connsiteY4" fmla="*/ 0 h 749215"/>
                <a:gd name="connsiteX5" fmla="*/ 1356878 w 2563912"/>
                <a:gd name="connsiteY5" fmla="*/ 112382 h 749215"/>
                <a:gd name="connsiteX6" fmla="*/ 1300686 w 2563912"/>
                <a:gd name="connsiteY6" fmla="*/ 112382 h 749215"/>
                <a:gd name="connsiteX7" fmla="*/ 1300686 w 2563912"/>
                <a:gd name="connsiteY7" fmla="*/ 262398 h 749215"/>
                <a:gd name="connsiteX8" fmla="*/ 2563912 w 2563912"/>
                <a:gd name="connsiteY8" fmla="*/ 262398 h 749215"/>
                <a:gd name="connsiteX9" fmla="*/ 2563912 w 2563912"/>
                <a:gd name="connsiteY9" fmla="*/ 749215 h 749215"/>
                <a:gd name="connsiteX10" fmla="*/ 0 w 2563912"/>
                <a:gd name="connsiteY10" fmla="*/ 749215 h 749215"/>
                <a:gd name="connsiteX11" fmla="*/ 0 w 2563912"/>
                <a:gd name="connsiteY11" fmla="*/ 262398 h 749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3912" h="749215">
                  <a:moveTo>
                    <a:pt x="2563912" y="486817"/>
                  </a:moveTo>
                  <a:lnTo>
                    <a:pt x="1300686" y="486817"/>
                  </a:lnTo>
                  <a:lnTo>
                    <a:pt x="1300686" y="636832"/>
                  </a:lnTo>
                  <a:lnTo>
                    <a:pt x="1356877" y="636832"/>
                  </a:lnTo>
                  <a:lnTo>
                    <a:pt x="1281956" y="749214"/>
                  </a:lnTo>
                  <a:lnTo>
                    <a:pt x="1207034" y="636832"/>
                  </a:lnTo>
                  <a:lnTo>
                    <a:pt x="1263226" y="636832"/>
                  </a:lnTo>
                  <a:lnTo>
                    <a:pt x="1263226" y="486817"/>
                  </a:lnTo>
                  <a:lnTo>
                    <a:pt x="0" y="486817"/>
                  </a:lnTo>
                  <a:lnTo>
                    <a:pt x="0" y="1"/>
                  </a:lnTo>
                  <a:lnTo>
                    <a:pt x="2563912" y="1"/>
                  </a:lnTo>
                  <a:lnTo>
                    <a:pt x="2563912" y="486817"/>
                  </a:lnTo>
                  <a:close/>
                </a:path>
              </a:pathLst>
            </a:custGeom>
            <a:solidFill>
              <a:srgbClr val="243A5E"/>
            </a:solidFill>
            <a:ln>
              <a:solidFill>
                <a:schemeClr val="tx1"/>
              </a:solidFill>
            </a:ln>
          </p:spPr>
          <p:style>
            <a:lnRef idx="2">
              <a:schemeClr val="accent2">
                <a:hueOff val="-5760231"/>
                <a:satOff val="-22852"/>
                <a:lumOff val="11764"/>
                <a:alphaOff val="0"/>
              </a:schemeClr>
            </a:lnRef>
            <a:fillRef idx="1">
              <a:schemeClr val="accent2">
                <a:hueOff val="-5760231"/>
                <a:satOff val="-22852"/>
                <a:lumOff val="11764"/>
                <a:alphaOff val="0"/>
              </a:schemeClr>
            </a:fillRef>
            <a:effectRef idx="0">
              <a:schemeClr val="accent2">
                <a:hueOff val="-5760231"/>
                <a:satOff val="-22852"/>
                <a:lumOff val="11764"/>
                <a:alphaOff val="0"/>
              </a:schemeClr>
            </a:effectRef>
            <a:fontRef idx="minor">
              <a:schemeClr val="lt1"/>
            </a:fontRef>
          </p:style>
          <p:txBody>
            <a:bodyPr spcFirstLastPara="0" vert="horz" wrap="square" lIns="136759" tIns="149353" rIns="136759" bIns="346022" numCol="1" spcCol="1270" anchor="ctr" anchorCtr="0">
              <a:noAutofit/>
            </a:bodyPr>
            <a:lstStyle/>
            <a:p>
              <a:pPr algn="ctr" defTabSz="933450">
                <a:lnSpc>
                  <a:spcPct val="90000"/>
                </a:lnSpc>
                <a:spcAft>
                  <a:spcPct val="35000"/>
                </a:spcAft>
              </a:pPr>
              <a:r>
                <a:rPr lang="en-US" dirty="0">
                  <a:latin typeface="+mj-lt"/>
                </a:rPr>
                <a:t>Keep</a:t>
              </a:r>
            </a:p>
          </p:txBody>
        </p:sp>
        <p:sp>
          <p:nvSpPr>
            <p:cNvPr id="23" name="Freeform: Shape 22">
              <a:extLst>
                <a:ext uri="{FF2B5EF4-FFF2-40B4-BE49-F238E27FC236}">
                  <a16:creationId xmlns:a16="http://schemas.microsoft.com/office/drawing/2014/main" id="{E953D4C3-AC34-494F-A97A-22DCB646F979}"/>
                </a:ext>
              </a:extLst>
            </p:cNvPr>
            <p:cNvSpPr/>
            <p:nvPr/>
          </p:nvSpPr>
          <p:spPr>
            <a:xfrm>
              <a:off x="2306831" y="4625604"/>
              <a:ext cx="8727323" cy="532116"/>
            </a:xfrm>
            <a:custGeom>
              <a:avLst/>
              <a:gdLst>
                <a:gd name="connsiteX0" fmla="*/ 0 w 7691736"/>
                <a:gd name="connsiteY0" fmla="*/ 0 h 486989"/>
                <a:gd name="connsiteX1" fmla="*/ 7691736 w 7691736"/>
                <a:gd name="connsiteY1" fmla="*/ 0 h 486989"/>
                <a:gd name="connsiteX2" fmla="*/ 7691736 w 7691736"/>
                <a:gd name="connsiteY2" fmla="*/ 486989 h 486989"/>
                <a:gd name="connsiteX3" fmla="*/ 0 w 7691736"/>
                <a:gd name="connsiteY3" fmla="*/ 486989 h 486989"/>
                <a:gd name="connsiteX4" fmla="*/ 0 w 7691736"/>
                <a:gd name="connsiteY4" fmla="*/ 0 h 48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6989">
                  <a:moveTo>
                    <a:pt x="0" y="0"/>
                  </a:moveTo>
                  <a:lnTo>
                    <a:pt x="7691736" y="0"/>
                  </a:lnTo>
                  <a:lnTo>
                    <a:pt x="7691736" y="486989"/>
                  </a:lnTo>
                  <a:lnTo>
                    <a:pt x="0" y="486989"/>
                  </a:lnTo>
                  <a:lnTo>
                    <a:pt x="0" y="0"/>
                  </a:lnTo>
                  <a:close/>
                </a:path>
              </a:pathLst>
            </a:custGeom>
            <a:solidFill>
              <a:schemeClr val="bg1">
                <a:lumMod val="75000"/>
              </a:schemeClr>
            </a:solidFill>
            <a:ln>
              <a:solidFill>
                <a:schemeClr val="tx1"/>
              </a:solidFill>
            </a:ln>
          </p:spPr>
          <p:style>
            <a:lnRef idx="2">
              <a:schemeClr val="accent2">
                <a:tint val="40000"/>
                <a:alpha val="90000"/>
                <a:hueOff val="-6543428"/>
                <a:satOff val="7678"/>
                <a:lumOff val="1425"/>
                <a:alphaOff val="0"/>
              </a:schemeClr>
            </a:lnRef>
            <a:fillRef idx="1">
              <a:schemeClr val="accent2">
                <a:tint val="40000"/>
                <a:alpha val="90000"/>
                <a:hueOff val="-6543428"/>
                <a:satOff val="7678"/>
                <a:lumOff val="1425"/>
                <a:alphaOff val="0"/>
              </a:schemeClr>
            </a:fillRef>
            <a:effectRef idx="0">
              <a:schemeClr val="accent2">
                <a:tint val="40000"/>
                <a:alpha val="90000"/>
                <a:hueOff val="-6543428"/>
                <a:satOff val="7678"/>
                <a:lumOff val="1425"/>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b="1" dirty="0"/>
                <a:t>Keep up-to-date </a:t>
              </a:r>
              <a:r>
                <a:rPr lang="en-US" sz="1350" dirty="0"/>
                <a:t>with the latest Azure customer and subscription offers.</a:t>
              </a:r>
            </a:p>
          </p:txBody>
        </p:sp>
      </p:grpSp>
      <p:grpSp>
        <p:nvGrpSpPr>
          <p:cNvPr id="2" name="Group 1">
            <a:extLst>
              <a:ext uri="{FF2B5EF4-FFF2-40B4-BE49-F238E27FC236}">
                <a16:creationId xmlns:a16="http://schemas.microsoft.com/office/drawing/2014/main" id="{45428C30-E7D5-4267-A9C9-40CA5CF8549C}"/>
              </a:ext>
              <a:ext uri="{C183D7F6-B498-43B3-948B-1728B52AA6E4}">
                <adec:decorative xmlns:adec="http://schemas.microsoft.com/office/drawing/2017/decorative" val="1"/>
              </a:ext>
            </a:extLst>
          </p:cNvPr>
          <p:cNvGrpSpPr/>
          <p:nvPr/>
        </p:nvGrpSpPr>
        <p:grpSpPr>
          <a:xfrm>
            <a:off x="158818" y="4551982"/>
            <a:ext cx="8661116" cy="326217"/>
            <a:chOff x="778506" y="5560662"/>
            <a:chExt cx="10255647" cy="532279"/>
          </a:xfrm>
        </p:grpSpPr>
        <p:sp>
          <p:nvSpPr>
            <p:cNvPr id="5" name="Freeform: Shape 4">
              <a:extLst>
                <a:ext uri="{FF2B5EF4-FFF2-40B4-BE49-F238E27FC236}">
                  <a16:creationId xmlns:a16="http://schemas.microsoft.com/office/drawing/2014/main" id="{2A4293FE-6F6E-457C-9948-8CA0DEEB2D3D}"/>
                </a:ext>
              </a:extLst>
            </p:cNvPr>
            <p:cNvSpPr/>
            <p:nvPr/>
          </p:nvSpPr>
          <p:spPr>
            <a:xfrm>
              <a:off x="778506" y="5560662"/>
              <a:ext cx="1528325" cy="532116"/>
            </a:xfrm>
            <a:custGeom>
              <a:avLst/>
              <a:gdLst>
                <a:gd name="connsiteX0" fmla="*/ 0 w 2563912"/>
                <a:gd name="connsiteY0" fmla="*/ 0 h 487135"/>
                <a:gd name="connsiteX1" fmla="*/ 2563912 w 2563912"/>
                <a:gd name="connsiteY1" fmla="*/ 0 h 487135"/>
                <a:gd name="connsiteX2" fmla="*/ 2563912 w 2563912"/>
                <a:gd name="connsiteY2" fmla="*/ 487135 h 487135"/>
                <a:gd name="connsiteX3" fmla="*/ 0 w 2563912"/>
                <a:gd name="connsiteY3" fmla="*/ 487135 h 487135"/>
                <a:gd name="connsiteX4" fmla="*/ 0 w 2563912"/>
                <a:gd name="connsiteY4" fmla="*/ 0 h 4871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3912" h="487135">
                  <a:moveTo>
                    <a:pt x="0" y="0"/>
                  </a:moveTo>
                  <a:lnTo>
                    <a:pt x="2563912" y="0"/>
                  </a:lnTo>
                  <a:lnTo>
                    <a:pt x="2563912" y="487135"/>
                  </a:lnTo>
                  <a:lnTo>
                    <a:pt x="0" y="487135"/>
                  </a:lnTo>
                  <a:lnTo>
                    <a:pt x="0" y="0"/>
                  </a:lnTo>
                  <a:close/>
                </a:path>
              </a:pathLst>
            </a:custGeom>
            <a:solidFill>
              <a:srgbClr val="243A5E"/>
            </a:solidFill>
            <a:ln>
              <a:solidFill>
                <a:schemeClr val="tx1"/>
              </a:solidFill>
            </a:ln>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6759" tIns="149352" rIns="136759" bIns="149352" numCol="1" spcCol="1270" anchor="ctr" anchorCtr="0">
              <a:noAutofit/>
            </a:bodyPr>
            <a:lstStyle/>
            <a:p>
              <a:pPr algn="ctr" defTabSz="933450">
                <a:lnSpc>
                  <a:spcPct val="90000"/>
                </a:lnSpc>
                <a:spcAft>
                  <a:spcPct val="35000"/>
                </a:spcAft>
              </a:pPr>
              <a:r>
                <a:rPr lang="en-US" dirty="0">
                  <a:latin typeface="+mj-lt"/>
                </a:rPr>
                <a:t>Apply</a:t>
              </a:r>
            </a:p>
          </p:txBody>
        </p:sp>
        <p:sp>
          <p:nvSpPr>
            <p:cNvPr id="8" name="Freeform: Shape 7">
              <a:extLst>
                <a:ext uri="{FF2B5EF4-FFF2-40B4-BE49-F238E27FC236}">
                  <a16:creationId xmlns:a16="http://schemas.microsoft.com/office/drawing/2014/main" id="{64D85DEC-E184-40A9-B88E-C768112E4DE6}"/>
                </a:ext>
              </a:extLst>
            </p:cNvPr>
            <p:cNvSpPr/>
            <p:nvPr/>
          </p:nvSpPr>
          <p:spPr>
            <a:xfrm>
              <a:off x="2306831" y="5560667"/>
              <a:ext cx="8727322" cy="532274"/>
            </a:xfrm>
            <a:custGeom>
              <a:avLst/>
              <a:gdLst>
                <a:gd name="connsiteX0" fmla="*/ 0 w 7691736"/>
                <a:gd name="connsiteY0" fmla="*/ 0 h 487135"/>
                <a:gd name="connsiteX1" fmla="*/ 7691736 w 7691736"/>
                <a:gd name="connsiteY1" fmla="*/ 0 h 487135"/>
                <a:gd name="connsiteX2" fmla="*/ 7691736 w 7691736"/>
                <a:gd name="connsiteY2" fmla="*/ 487135 h 487135"/>
                <a:gd name="connsiteX3" fmla="*/ 0 w 7691736"/>
                <a:gd name="connsiteY3" fmla="*/ 487135 h 487135"/>
                <a:gd name="connsiteX4" fmla="*/ 0 w 7691736"/>
                <a:gd name="connsiteY4" fmla="*/ 0 h 4871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91736" h="487135">
                  <a:moveTo>
                    <a:pt x="0" y="0"/>
                  </a:moveTo>
                  <a:lnTo>
                    <a:pt x="7691736" y="0"/>
                  </a:lnTo>
                  <a:lnTo>
                    <a:pt x="7691736" y="487135"/>
                  </a:lnTo>
                  <a:lnTo>
                    <a:pt x="0" y="487135"/>
                  </a:lnTo>
                  <a:lnTo>
                    <a:pt x="0" y="0"/>
                  </a:lnTo>
                  <a:close/>
                </a:path>
              </a:pathLst>
            </a:custGeom>
            <a:solidFill>
              <a:schemeClr val="bg1">
                <a:lumMod val="75000"/>
              </a:schemeClr>
            </a:solidFill>
            <a:ln>
              <a:solidFill>
                <a:schemeClr val="tx1"/>
              </a:solidFill>
            </a:ln>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7019" tIns="171450" rIns="117019" bIns="171450" numCol="1" spcCol="1270" anchor="ctr" anchorCtr="0">
              <a:noAutofit/>
            </a:bodyPr>
            <a:lstStyle/>
            <a:p>
              <a:pPr defTabSz="600075">
                <a:lnSpc>
                  <a:spcPct val="90000"/>
                </a:lnSpc>
                <a:spcAft>
                  <a:spcPct val="35000"/>
                </a:spcAft>
              </a:pPr>
              <a:r>
                <a:rPr lang="en-US" sz="1350" dirty="0"/>
                <a:t>Apply tags to identify </a:t>
              </a:r>
              <a:r>
                <a:rPr lang="en-US" sz="1350" b="1" dirty="0"/>
                <a:t>cost owners</a:t>
              </a:r>
              <a:r>
                <a:rPr lang="en-US" sz="1350" dirty="0"/>
                <a:t>. Identify usage owners with tags.</a:t>
              </a:r>
            </a:p>
          </p:txBody>
        </p:sp>
      </p:grpSp>
    </p:spTree>
    <p:extLst>
      <p:ext uri="{BB962C8B-B14F-4D97-AF65-F5344CB8AC3E}">
        <p14:creationId xmlns:p14="http://schemas.microsoft.com/office/powerpoint/2010/main" val="37697616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Azure SLAs and service lifecycles</a:t>
            </a:r>
            <a:endParaRPr lang="en-US" dirty="0"/>
          </a:p>
        </p:txBody>
      </p:sp>
      <p:pic>
        <p:nvPicPr>
          <p:cNvPr id="5" name="Graphic 4" descr="Continuous Improvement">
            <a:extLst>
              <a:ext uri="{FF2B5EF4-FFF2-40B4-BE49-F238E27FC236}">
                <a16:creationId xmlns:a16="http://schemas.microsoft.com/office/drawing/2014/main" id="{A1B4E90F-E89D-4448-8BF9-4B7D34C5130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32136" y="2943808"/>
            <a:ext cx="970384" cy="970384"/>
          </a:xfrm>
          <a:prstGeom prst="rect">
            <a:avLst/>
          </a:prstGeom>
        </p:spPr>
      </p:pic>
    </p:spTree>
    <p:extLst>
      <p:ext uri="{BB962C8B-B14F-4D97-AF65-F5344CB8AC3E}">
        <p14:creationId xmlns:p14="http://schemas.microsoft.com/office/powerpoint/2010/main" val="1133091025"/>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40128-4FAD-40D5-A352-79BAAE715913}"/>
              </a:ext>
            </a:extLst>
          </p:cNvPr>
          <p:cNvSpPr>
            <a:spLocks noGrp="1"/>
          </p:cNvSpPr>
          <p:nvPr>
            <p:ph type="title"/>
          </p:nvPr>
        </p:nvSpPr>
        <p:spPr/>
        <p:txBody>
          <a:bodyPr/>
          <a:lstStyle/>
          <a:p>
            <a:r>
              <a:rPr lang="en-US" dirty="0">
                <a:latin typeface="Segoe UI Semibold (Headings)"/>
              </a:rPr>
              <a:t>Azure SLAs and service lifecycles - Objective Domain</a:t>
            </a:r>
            <a:endParaRPr lang="en-US" dirty="0"/>
          </a:p>
        </p:txBody>
      </p:sp>
      <p:sp>
        <p:nvSpPr>
          <p:cNvPr id="3" name="Text Placeholder 2">
            <a:extLst>
              <a:ext uri="{FF2B5EF4-FFF2-40B4-BE49-F238E27FC236}">
                <a16:creationId xmlns:a16="http://schemas.microsoft.com/office/drawing/2014/main" id="{319B50AD-5FB8-471C-BEDC-61FD3D64C5AE}"/>
              </a:ext>
            </a:extLst>
          </p:cNvPr>
          <p:cNvSpPr>
            <a:spLocks noGrp="1"/>
          </p:cNvSpPr>
          <p:nvPr>
            <p:ph sz="quarter" idx="10"/>
          </p:nvPr>
        </p:nvSpPr>
        <p:spPr>
          <a:xfrm>
            <a:off x="314326" y="1949923"/>
            <a:ext cx="8505608" cy="1161857"/>
          </a:xfrm>
        </p:spPr>
        <p:txBody>
          <a:bodyPr/>
          <a:lstStyle/>
          <a:p>
            <a:pPr marL="257175" indent="-257175"/>
            <a:r>
              <a:rPr lang="en-US" dirty="0">
                <a:latin typeface="+mn-lt"/>
              </a:rPr>
              <a:t>Describe the purpose of an Azure Service Level Agreement (SLA)</a:t>
            </a:r>
          </a:p>
          <a:p>
            <a:pPr marL="257175" indent="-257175"/>
            <a:r>
              <a:rPr lang="en-US" dirty="0">
                <a:latin typeface="+mn-lt"/>
              </a:rPr>
              <a:t>Identify actions that can impact an SLA (i.e. Availability Zones)</a:t>
            </a:r>
          </a:p>
          <a:p>
            <a:pPr marL="257175" indent="-257175"/>
            <a:r>
              <a:rPr lang="en-US" dirty="0">
                <a:latin typeface="+mn-lt"/>
              </a:rPr>
              <a:t>Describe the service lifecycle in Azure (Public Preview and General Availability)</a:t>
            </a:r>
          </a:p>
        </p:txBody>
      </p:sp>
    </p:spTree>
    <p:extLst>
      <p:ext uri="{BB962C8B-B14F-4D97-AF65-F5344CB8AC3E}">
        <p14:creationId xmlns:p14="http://schemas.microsoft.com/office/powerpoint/2010/main" val="3201239050"/>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t>Service Level Agreements (SLAs)</a:t>
            </a:r>
          </a:p>
        </p:txBody>
      </p:sp>
      <p:sp>
        <p:nvSpPr>
          <p:cNvPr id="6" name="Text Placeholder 5"/>
          <p:cNvSpPr>
            <a:spLocks noGrp="1"/>
          </p:cNvSpPr>
          <p:nvPr>
            <p:ph sz="quarter" idx="10"/>
          </p:nvPr>
        </p:nvSpPr>
        <p:spPr>
          <a:xfrm>
            <a:off x="314326" y="1949923"/>
            <a:ext cx="8505608" cy="692498"/>
          </a:xfrm>
        </p:spPr>
        <p:txBody>
          <a:bodyPr vert="horz" wrap="square" lIns="0" tIns="68580" rIns="109728" bIns="68580" numCol="1" rtlCol="0" anchor="t" anchorCtr="0" compatLnSpc="1">
            <a:prstTxWarp prst="textNoShape">
              <a:avLst/>
            </a:prstTxWarp>
            <a:spAutoFit/>
          </a:bodyPr>
          <a:lstStyle/>
          <a:p>
            <a:r>
              <a:rPr lang="en-IE" dirty="0"/>
              <a:t>Service Level Agreements (SLAs) </a:t>
            </a:r>
            <a:r>
              <a:rPr lang="en-US" dirty="0"/>
              <a:t>describes Microsoft’s commitments for uptime </a:t>
            </a:r>
            <a:br>
              <a:rPr lang="en-US" dirty="0"/>
            </a:br>
            <a:r>
              <a:rPr lang="en-US" dirty="0"/>
              <a:t>and connectivity.</a:t>
            </a:r>
          </a:p>
        </p:txBody>
      </p:sp>
      <p:sp>
        <p:nvSpPr>
          <p:cNvPr id="4" name="Text Placeholder 5">
            <a:extLst>
              <a:ext uri="{FF2B5EF4-FFF2-40B4-BE49-F238E27FC236}">
                <a16:creationId xmlns:a16="http://schemas.microsoft.com/office/drawing/2014/main" id="{13A94574-5E9C-4F51-AF5F-0091CF12CF7E}"/>
              </a:ext>
            </a:extLst>
          </p:cNvPr>
          <p:cNvSpPr txBox="1">
            <a:spLocks/>
          </p:cNvSpPr>
          <p:nvPr/>
        </p:nvSpPr>
        <p:spPr>
          <a:xfrm>
            <a:off x="324067" y="2642420"/>
            <a:ext cx="5303650" cy="1828193"/>
          </a:xfrm>
          <a:prstGeom prst="rect">
            <a:avLst/>
          </a:prstGeom>
        </p:spPr>
        <p:txBody>
          <a:bodyPr vert="horz" wrap="square" lIns="0" tIns="0" rIns="0" bIns="0" rtlCol="0" anchor="t">
            <a:spAutoFit/>
          </a:bodyPr>
          <a:lstStyle>
            <a:lvl1pPr marL="2286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800" kern="1200" spc="0" baseline="0">
                <a:gradFill>
                  <a:gsLst>
                    <a:gs pos="1250">
                      <a:schemeClr val="tx1"/>
                    </a:gs>
                    <a:gs pos="100000">
                      <a:schemeClr val="tx1"/>
                    </a:gs>
                  </a:gsLst>
                  <a:lin ang="5400000" scaled="0"/>
                </a:gradFill>
                <a:latin typeface="Segoe UI Semilight" panose="020B0402040204020203" pitchFamily="34" charset="0"/>
                <a:ea typeface="+mn-ea"/>
                <a:cs typeface="Segoe UI Semilight" panose="020B0402040204020203" pitchFamily="34" charset="0"/>
              </a:defRPr>
            </a:lvl1pPr>
            <a:lvl2pPr marL="457200" marR="0" indent="-228600"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2000" kern="1200" spc="0" baseline="0">
                <a:gradFill>
                  <a:gsLst>
                    <a:gs pos="1250">
                      <a:schemeClr val="tx1"/>
                    </a:gs>
                    <a:gs pos="100000">
                      <a:schemeClr val="tx1"/>
                    </a:gs>
                  </a:gsLst>
                  <a:lin ang="5400000" scaled="0"/>
                </a:gradFill>
                <a:latin typeface="+mn-lt"/>
                <a:ea typeface="+mn-ea"/>
                <a:cs typeface="+mn-cs"/>
              </a:defRPr>
            </a:lvl2pPr>
            <a:lvl3pPr marL="657225" marR="0" indent="-20002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600" kern="1200" spc="0" baseline="0">
                <a:gradFill>
                  <a:gsLst>
                    <a:gs pos="1250">
                      <a:schemeClr val="tx1"/>
                    </a:gs>
                    <a:gs pos="100000">
                      <a:schemeClr val="tx1"/>
                    </a:gs>
                  </a:gsLst>
                  <a:lin ang="5400000" scaled="0"/>
                </a:gradFill>
                <a:latin typeface="+mn-lt"/>
                <a:ea typeface="+mn-ea"/>
                <a:cs typeface="+mn-cs"/>
              </a:defRPr>
            </a:lvl3pPr>
            <a:lvl4pPr marL="842963" marR="0" indent="-1809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4pPr>
            <a:lvl5pPr marL="1023938" marR="0" indent="-168275" algn="l" defTabSz="932742" rtl="0" eaLnBrk="1" fontAlgn="auto" latinLnBrk="0" hangingPunct="1">
              <a:lnSpc>
                <a:spcPct val="100000"/>
              </a:lnSpc>
              <a:spcBef>
                <a:spcPct val="20000"/>
              </a:spcBef>
              <a:spcAft>
                <a:spcPts val="0"/>
              </a:spcAft>
              <a:buClrTx/>
              <a:buSzPct val="90000"/>
              <a:buFont typeface="Wingdings" panose="05000000000000000000" pitchFamily="2" charset="2"/>
              <a:buChar char=""/>
              <a:tabLst/>
              <a:defRPr sz="1400" kern="1200" spc="0" baseline="0">
                <a:gradFill>
                  <a:gsLst>
                    <a:gs pos="1250">
                      <a:schemeClr val="tx1"/>
                    </a:gs>
                    <a:gs pos="100000">
                      <a:schemeClr val="tx1"/>
                    </a:gs>
                  </a:gsLst>
                  <a:lin ang="5400000" scaled="0"/>
                </a:gradFill>
                <a:latin typeface="+mn-lt"/>
                <a:ea typeface="+mn-ea"/>
                <a:cs typeface="+mn-cs"/>
              </a:defRPr>
            </a:lvl5pPr>
            <a:lvl6pPr marL="2565040"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3031412"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97783"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964155" indent="-233186" algn="l" defTabSz="932742"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sz="1800" dirty="0">
                <a:latin typeface="+mn-lt"/>
                <a:cs typeface="Segoe UI Semilight"/>
              </a:rPr>
              <a:t>SLAs are based on individual products </a:t>
            </a:r>
            <a:br>
              <a:rPr lang="en-US" sz="1800" dirty="0">
                <a:latin typeface="+mn-lt"/>
                <a:cs typeface="Segoe UI Semilight"/>
              </a:rPr>
            </a:br>
            <a:r>
              <a:rPr lang="en-US" sz="1800" dirty="0">
                <a:latin typeface="+mn-lt"/>
                <a:cs typeface="Segoe UI Semilight"/>
              </a:rPr>
              <a:t>and services. </a:t>
            </a:r>
            <a:endParaRPr lang="en-IE" sz="1800" dirty="0">
              <a:latin typeface="+mn-lt"/>
            </a:endParaRPr>
          </a:p>
          <a:p>
            <a:endParaRPr lang="en-IE" sz="300" dirty="0">
              <a:latin typeface="Segoe UI" panose="020B0502040204020203" pitchFamily="34" charset="0"/>
              <a:cs typeface="Segoe UI" panose="020B0502040204020203" pitchFamily="34" charset="0"/>
            </a:endParaRPr>
          </a:p>
          <a:p>
            <a:r>
              <a:rPr lang="en-IE" sz="1800" dirty="0">
                <a:latin typeface="Segoe UI"/>
                <a:cs typeface="Segoe UI"/>
              </a:rPr>
              <a:t>Detailed agreements on the service provided, </a:t>
            </a:r>
            <a:br>
              <a:rPr lang="en-IE" sz="1800" dirty="0">
                <a:latin typeface="Segoe UI"/>
                <a:cs typeface="Segoe UI"/>
              </a:rPr>
            </a:br>
            <a:r>
              <a:rPr lang="en-IE" sz="1800" dirty="0">
                <a:latin typeface="Segoe UI"/>
                <a:cs typeface="Segoe UI"/>
              </a:rPr>
              <a:t>and any exceptions to the SLA.</a:t>
            </a:r>
          </a:p>
          <a:p>
            <a:r>
              <a:rPr lang="en-IE" sz="1800" dirty="0">
                <a:latin typeface="Segoe UI" panose="020B0502040204020203" pitchFamily="34" charset="0"/>
                <a:cs typeface="Segoe UI" panose="020B0502040204020203" pitchFamily="34" charset="0"/>
              </a:rPr>
              <a:t>Free and preview features/services do not offer SLAs.</a:t>
            </a:r>
          </a:p>
        </p:txBody>
      </p:sp>
      <p:pic>
        <p:nvPicPr>
          <p:cNvPr id="5" name="Picture 4" descr="SLA icon. ">
            <a:extLst>
              <a:ext uri="{FF2B5EF4-FFF2-40B4-BE49-F238E27FC236}">
                <a16:creationId xmlns:a16="http://schemas.microsoft.com/office/drawing/2014/main" id="{58AA13B8-61D7-4F9B-BCAB-ED987C1D6E07}"/>
              </a:ext>
            </a:extLst>
          </p:cNvPr>
          <p:cNvPicPr>
            <a:picLocks noChangeAspect="1"/>
          </p:cNvPicPr>
          <p:nvPr/>
        </p:nvPicPr>
        <p:blipFill>
          <a:blip r:embed="rId3"/>
          <a:srcRect/>
          <a:stretch/>
        </p:blipFill>
        <p:spPr>
          <a:xfrm>
            <a:off x="5754170" y="2698716"/>
            <a:ext cx="2939309" cy="1653910"/>
          </a:xfrm>
          <a:prstGeom prst="rect">
            <a:avLst/>
          </a:prstGeom>
        </p:spPr>
      </p:pic>
    </p:spTree>
    <p:extLst>
      <p:ext uri="{BB962C8B-B14F-4D97-AF65-F5344CB8AC3E}">
        <p14:creationId xmlns:p14="http://schemas.microsoft.com/office/powerpoint/2010/main" val="36197212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IE"/>
              <a:t>SLAs for Azure products and services</a:t>
            </a:r>
            <a:endParaRPr lang="en-US"/>
          </a:p>
        </p:txBody>
      </p:sp>
      <p:sp>
        <p:nvSpPr>
          <p:cNvPr id="6" name="Text Placeholder 5"/>
          <p:cNvSpPr>
            <a:spLocks noGrp="1"/>
          </p:cNvSpPr>
          <p:nvPr>
            <p:ph sz="quarter" idx="10"/>
          </p:nvPr>
        </p:nvSpPr>
        <p:spPr>
          <a:xfrm>
            <a:off x="313983" y="1925798"/>
            <a:ext cx="4737850" cy="2643032"/>
          </a:xfrm>
        </p:spPr>
        <p:txBody>
          <a:bodyPr/>
          <a:lstStyle/>
          <a:p>
            <a:pPr marL="257175" lvl="1" indent="-257175">
              <a:buFont typeface="Arial" panose="020B0604020202020204" pitchFamily="34" charset="0"/>
              <a:buChar char="•"/>
            </a:pPr>
            <a:r>
              <a:rPr lang="en-IE" dirty="0">
                <a:latin typeface="Segoe UI" panose="020B0502040204020203" pitchFamily="34" charset="0"/>
                <a:cs typeface="Segoe UI" panose="020B0502040204020203" pitchFamily="34" charset="0"/>
              </a:rPr>
              <a:t>Performance targets are expressed as uptime and connectivity guarantees.</a:t>
            </a:r>
          </a:p>
          <a:p>
            <a:pPr marL="257175" lvl="1" indent="-257175">
              <a:buFont typeface="Arial" panose="020B0604020202020204" pitchFamily="34" charset="0"/>
              <a:buChar char="•"/>
            </a:pPr>
            <a:r>
              <a:rPr lang="en-IE" dirty="0">
                <a:latin typeface="Segoe UI" panose="020B0502040204020203" pitchFamily="34" charset="0"/>
                <a:cs typeface="Segoe UI" panose="020B0502040204020203" pitchFamily="34" charset="0"/>
              </a:rPr>
              <a:t>Performance-targets range from 99% to 99.999%.</a:t>
            </a:r>
          </a:p>
          <a:p>
            <a:pPr marL="257175" lvl="1" indent="-257175">
              <a:buFont typeface="Arial" panose="020B0604020202020204" pitchFamily="34" charset="0"/>
              <a:buChar char="•"/>
            </a:pPr>
            <a:r>
              <a:rPr lang="en-IE" dirty="0">
                <a:latin typeface="Segoe UI" panose="020B0502040204020203" pitchFamily="34" charset="0"/>
                <a:cs typeface="Segoe UI" panose="020B0502040204020203" pitchFamily="34" charset="0"/>
              </a:rPr>
              <a:t>If a service fails to meet the guarantees, a percentage of the monthly service fees can be credited.</a:t>
            </a:r>
          </a:p>
          <a:p>
            <a:pPr lvl="1"/>
            <a:endParaRPr lang="en-IE" dirty="0">
              <a:latin typeface="Segoe UI" panose="020B0502040204020203" pitchFamily="34" charset="0"/>
              <a:cs typeface="Segoe UI" panose="020B0502040204020203" pitchFamily="34" charset="0"/>
            </a:endParaRPr>
          </a:p>
        </p:txBody>
      </p:sp>
      <p:graphicFrame>
        <p:nvGraphicFramePr>
          <p:cNvPr id="13" name="Table 13">
            <a:extLst>
              <a:ext uri="{FF2B5EF4-FFF2-40B4-BE49-F238E27FC236}">
                <a16:creationId xmlns:a16="http://schemas.microsoft.com/office/drawing/2014/main" id="{4430190E-5848-4910-B15F-26BB6074DA5B}"/>
              </a:ext>
            </a:extLst>
          </p:cNvPr>
          <p:cNvGraphicFramePr>
            <a:graphicFrameLocks noGrp="1"/>
          </p:cNvGraphicFramePr>
          <p:nvPr/>
        </p:nvGraphicFramePr>
        <p:xfrm>
          <a:off x="5502785" y="1925799"/>
          <a:ext cx="3154680" cy="2838209"/>
        </p:xfrm>
        <a:graphic>
          <a:graphicData uri="http://schemas.openxmlformats.org/drawingml/2006/table">
            <a:tbl>
              <a:tblPr firstRow="1" bandRow="1">
                <a:tableStyleId>{5940675A-B579-460E-94D1-54222C63F5DA}</a:tableStyleId>
              </a:tblPr>
              <a:tblGrid>
                <a:gridCol w="1577340">
                  <a:extLst>
                    <a:ext uri="{9D8B030D-6E8A-4147-A177-3AD203B41FA5}">
                      <a16:colId xmlns:a16="http://schemas.microsoft.com/office/drawing/2014/main" val="3404631245"/>
                    </a:ext>
                  </a:extLst>
                </a:gridCol>
                <a:gridCol w="1577340">
                  <a:extLst>
                    <a:ext uri="{9D8B030D-6E8A-4147-A177-3AD203B41FA5}">
                      <a16:colId xmlns:a16="http://schemas.microsoft.com/office/drawing/2014/main" val="1382836629"/>
                    </a:ext>
                  </a:extLst>
                </a:gridCol>
              </a:tblGrid>
              <a:tr h="487554">
                <a:tc>
                  <a:txBody>
                    <a:bodyPr/>
                    <a:lstStyle/>
                    <a:p>
                      <a:pPr algn="ctr"/>
                      <a:r>
                        <a:rPr lang="en-US" sz="1400" b="0" dirty="0">
                          <a:solidFill>
                            <a:schemeClr val="bg1">
                              <a:lumMod val="95000"/>
                            </a:schemeClr>
                          </a:solidFill>
                          <a:latin typeface="+mj-lt"/>
                        </a:rPr>
                        <a:t>SLA</a:t>
                      </a:r>
                    </a:p>
                  </a:txBody>
                  <a:tcPr marL="68580" marR="68580" marT="34290" marB="34290" anchor="ctr">
                    <a:solidFill>
                      <a:srgbClr val="243A5E"/>
                    </a:solidFill>
                  </a:tcPr>
                </a:tc>
                <a:tc>
                  <a:txBody>
                    <a:bodyPr/>
                    <a:lstStyle/>
                    <a:p>
                      <a:pPr algn="ctr"/>
                      <a:r>
                        <a:rPr lang="en-US" sz="1400" b="0" dirty="0">
                          <a:solidFill>
                            <a:schemeClr val="bg1">
                              <a:lumMod val="95000"/>
                            </a:schemeClr>
                          </a:solidFill>
                          <a:latin typeface="+mj-lt"/>
                        </a:rPr>
                        <a:t>Downtime</a:t>
                      </a:r>
                    </a:p>
                    <a:p>
                      <a:pPr algn="ctr"/>
                      <a:r>
                        <a:rPr lang="en-US" sz="1400" b="0" dirty="0">
                          <a:solidFill>
                            <a:schemeClr val="bg1">
                              <a:lumMod val="95000"/>
                            </a:schemeClr>
                          </a:solidFill>
                          <a:latin typeface="+mj-lt"/>
                        </a:rPr>
                        <a:t>per month</a:t>
                      </a:r>
                    </a:p>
                  </a:txBody>
                  <a:tcPr marL="68580" marR="68580" marT="34290" marB="34290" anchor="ctr">
                    <a:solidFill>
                      <a:srgbClr val="243A5E"/>
                    </a:solidFill>
                  </a:tcPr>
                </a:tc>
                <a:extLst>
                  <a:ext uri="{0D108BD9-81ED-4DB2-BD59-A6C34878D82A}">
                    <a16:rowId xmlns:a16="http://schemas.microsoft.com/office/drawing/2014/main" val="1277402870"/>
                  </a:ext>
                </a:extLst>
              </a:tr>
              <a:tr h="301232">
                <a:tc>
                  <a:txBody>
                    <a:bodyPr/>
                    <a:lstStyle/>
                    <a:p>
                      <a:pPr algn="ctr"/>
                      <a:r>
                        <a:rPr lang="en-US" sz="1400" dirty="0"/>
                        <a:t>99%</a:t>
                      </a:r>
                    </a:p>
                  </a:txBody>
                  <a:tcPr marL="68580" marR="68580" marT="34290" marB="34290" anchor="ctr">
                    <a:solidFill>
                      <a:schemeClr val="bg1"/>
                    </a:solidFill>
                  </a:tcPr>
                </a:tc>
                <a:tc>
                  <a:txBody>
                    <a:bodyPr/>
                    <a:lstStyle/>
                    <a:p>
                      <a:pPr algn="ctr"/>
                      <a:r>
                        <a:rPr lang="en-US" sz="1400" b="0" kern="1200" dirty="0">
                          <a:solidFill>
                            <a:schemeClr val="dk1"/>
                          </a:solidFill>
                          <a:effectLst/>
                        </a:rPr>
                        <a:t> 7h 18m 17s</a:t>
                      </a:r>
                      <a:endParaRPr lang="en-US" sz="1400" dirty="0"/>
                    </a:p>
                  </a:txBody>
                  <a:tcPr marL="68580" marR="68580" marT="34290" marB="34290" anchor="ctr">
                    <a:solidFill>
                      <a:schemeClr val="bg1"/>
                    </a:solidFill>
                  </a:tcPr>
                </a:tc>
                <a:extLst>
                  <a:ext uri="{0D108BD9-81ED-4DB2-BD59-A6C34878D82A}">
                    <a16:rowId xmlns:a16="http://schemas.microsoft.com/office/drawing/2014/main" val="578160950"/>
                  </a:ext>
                </a:extLst>
              </a:tr>
              <a:tr h="338994">
                <a:tc>
                  <a:txBody>
                    <a:bodyPr/>
                    <a:lstStyle/>
                    <a:p>
                      <a:pPr algn="ctr"/>
                      <a:r>
                        <a:rPr lang="en-US" sz="1400" dirty="0"/>
                        <a:t>99.5%</a:t>
                      </a:r>
                    </a:p>
                  </a:txBody>
                  <a:tcPr marL="68580" marR="68580" marT="34290" marB="34290" anchor="ctr">
                    <a:solidFill>
                      <a:schemeClr val="bg1">
                        <a:lumMod val="85000"/>
                      </a:schemeClr>
                    </a:solidFill>
                  </a:tcPr>
                </a:tc>
                <a:tc>
                  <a:txBody>
                    <a:bodyPr/>
                    <a:lstStyle/>
                    <a:p>
                      <a:pPr algn="ctr"/>
                      <a:r>
                        <a:rPr lang="en-US" sz="1400" b="0" kern="1200" dirty="0">
                          <a:solidFill>
                            <a:schemeClr val="dk1"/>
                          </a:solidFill>
                          <a:effectLst/>
                        </a:rPr>
                        <a:t>3h 39m 8s</a:t>
                      </a:r>
                      <a:endParaRPr lang="en-US" sz="1400" dirty="0"/>
                    </a:p>
                  </a:txBody>
                  <a:tcPr marL="68580" marR="68580" marT="34290" marB="34290" anchor="ctr">
                    <a:solidFill>
                      <a:schemeClr val="bg1">
                        <a:lumMod val="85000"/>
                      </a:schemeClr>
                    </a:solidFill>
                  </a:tcPr>
                </a:tc>
                <a:extLst>
                  <a:ext uri="{0D108BD9-81ED-4DB2-BD59-A6C34878D82A}">
                    <a16:rowId xmlns:a16="http://schemas.microsoft.com/office/drawing/2014/main" val="2168114776"/>
                  </a:ext>
                </a:extLst>
              </a:tr>
              <a:tr h="360565">
                <a:tc>
                  <a:txBody>
                    <a:bodyPr/>
                    <a:lstStyle/>
                    <a:p>
                      <a:pPr algn="ctr"/>
                      <a:r>
                        <a:rPr lang="en-US" sz="1400" dirty="0"/>
                        <a:t>99.9%</a:t>
                      </a:r>
                    </a:p>
                  </a:txBody>
                  <a:tcPr marL="68580" marR="68580" marT="34290" marB="34290" anchor="ctr"/>
                </a:tc>
                <a:tc>
                  <a:txBody>
                    <a:bodyPr/>
                    <a:lstStyle/>
                    <a:p>
                      <a:pPr algn="ctr"/>
                      <a:r>
                        <a:rPr lang="en-US" sz="1400" b="0" kern="1200" dirty="0">
                          <a:solidFill>
                            <a:schemeClr val="dk1"/>
                          </a:solidFill>
                          <a:effectLst/>
                        </a:rPr>
                        <a:t>43m 49s</a:t>
                      </a:r>
                      <a:endParaRPr lang="en-US" sz="1400" dirty="0"/>
                    </a:p>
                  </a:txBody>
                  <a:tcPr marL="68580" marR="68580" marT="34290" marB="34290" anchor="ctr"/>
                </a:tc>
                <a:extLst>
                  <a:ext uri="{0D108BD9-81ED-4DB2-BD59-A6C34878D82A}">
                    <a16:rowId xmlns:a16="http://schemas.microsoft.com/office/drawing/2014/main" val="2406645318"/>
                  </a:ext>
                </a:extLst>
              </a:tr>
              <a:tr h="341706">
                <a:tc>
                  <a:txBody>
                    <a:bodyPr/>
                    <a:lstStyle/>
                    <a:p>
                      <a:pPr algn="ctr"/>
                      <a:r>
                        <a:rPr lang="en-US" sz="1400" dirty="0"/>
                        <a:t>99.95%</a:t>
                      </a:r>
                    </a:p>
                  </a:txBody>
                  <a:tcPr marL="68580" marR="68580" marT="34290" marB="34290" anchor="ctr">
                    <a:solidFill>
                      <a:schemeClr val="bg1">
                        <a:lumMod val="85000"/>
                      </a:schemeClr>
                    </a:solidFill>
                  </a:tcPr>
                </a:tc>
                <a:tc>
                  <a:txBody>
                    <a:bodyPr/>
                    <a:lstStyle/>
                    <a:p>
                      <a:pPr algn="ctr"/>
                      <a:r>
                        <a:rPr lang="en-US" sz="1400" b="0" kern="1200" dirty="0">
                          <a:solidFill>
                            <a:schemeClr val="dk1"/>
                          </a:solidFill>
                          <a:effectLst/>
                        </a:rPr>
                        <a:t>21m 54s</a:t>
                      </a:r>
                      <a:endParaRPr lang="en-US" sz="1400" dirty="0"/>
                    </a:p>
                  </a:txBody>
                  <a:tcPr marL="68580" marR="68580" marT="34290" marB="34290" anchor="ctr">
                    <a:solidFill>
                      <a:schemeClr val="bg1">
                        <a:lumMod val="85000"/>
                      </a:schemeClr>
                    </a:solidFill>
                  </a:tcPr>
                </a:tc>
                <a:extLst>
                  <a:ext uri="{0D108BD9-81ED-4DB2-BD59-A6C34878D82A}">
                    <a16:rowId xmlns:a16="http://schemas.microsoft.com/office/drawing/2014/main" val="1794206414"/>
                  </a:ext>
                </a:extLst>
              </a:tr>
              <a:tr h="444047">
                <a:tc>
                  <a:txBody>
                    <a:bodyPr/>
                    <a:lstStyle/>
                    <a:p>
                      <a:pPr algn="ctr"/>
                      <a:r>
                        <a:rPr lang="en-US" sz="1400"/>
                        <a:t>99.99%</a:t>
                      </a:r>
                    </a:p>
                  </a:txBody>
                  <a:tcPr marL="68580" marR="68580" marT="34290" marB="34290" anchor="ctr"/>
                </a:tc>
                <a:tc>
                  <a:txBody>
                    <a:bodyPr/>
                    <a:lstStyle/>
                    <a:p>
                      <a:pPr algn="ctr"/>
                      <a:r>
                        <a:rPr lang="en-US" sz="1400" b="0" kern="1200" dirty="0">
                          <a:solidFill>
                            <a:schemeClr val="dk1"/>
                          </a:solidFill>
                          <a:effectLst/>
                        </a:rPr>
                        <a:t>4m 22s</a:t>
                      </a:r>
                      <a:endParaRPr lang="en-US" sz="1400" dirty="0"/>
                    </a:p>
                  </a:txBody>
                  <a:tcPr marL="68580" marR="68580" marT="34290" marB="34290" anchor="ctr"/>
                </a:tc>
                <a:extLst>
                  <a:ext uri="{0D108BD9-81ED-4DB2-BD59-A6C34878D82A}">
                    <a16:rowId xmlns:a16="http://schemas.microsoft.com/office/drawing/2014/main" val="4022629237"/>
                  </a:ext>
                </a:extLst>
              </a:tr>
              <a:tr h="556365">
                <a:tc>
                  <a:txBody>
                    <a:bodyPr/>
                    <a:lstStyle/>
                    <a:p>
                      <a:pPr algn="ctr"/>
                      <a:r>
                        <a:rPr lang="en-US" sz="1400" dirty="0"/>
                        <a:t>99.999%</a:t>
                      </a:r>
                    </a:p>
                  </a:txBody>
                  <a:tcPr marL="68580" marR="68580" marT="34290" marB="34290" anchor="ctr">
                    <a:solidFill>
                      <a:schemeClr val="bg1">
                        <a:lumMod val="85000"/>
                      </a:schemeClr>
                    </a:solidFill>
                  </a:tcPr>
                </a:tc>
                <a:tc>
                  <a:txBody>
                    <a:bodyPr/>
                    <a:lstStyle/>
                    <a:p>
                      <a:pPr algn="ctr"/>
                      <a:r>
                        <a:rPr lang="en-US" sz="1400" b="0" kern="1200" dirty="0">
                          <a:solidFill>
                            <a:schemeClr val="dk1"/>
                          </a:solidFill>
                          <a:effectLst/>
                        </a:rPr>
                        <a:t>26s</a:t>
                      </a:r>
                      <a:endParaRPr lang="en-US" sz="1400" dirty="0"/>
                    </a:p>
                  </a:txBody>
                  <a:tcPr marL="68580" marR="68580" marT="34290" marB="34290" anchor="ctr">
                    <a:solidFill>
                      <a:schemeClr val="bg1">
                        <a:lumMod val="85000"/>
                      </a:schemeClr>
                    </a:solidFill>
                  </a:tcPr>
                </a:tc>
                <a:extLst>
                  <a:ext uri="{0D108BD9-81ED-4DB2-BD59-A6C34878D82A}">
                    <a16:rowId xmlns:a16="http://schemas.microsoft.com/office/drawing/2014/main" val="731956763"/>
                  </a:ext>
                </a:extLst>
              </a:tr>
            </a:tbl>
          </a:graphicData>
        </a:graphic>
      </p:graphicFrame>
    </p:spTree>
    <p:extLst>
      <p:ext uri="{BB962C8B-B14F-4D97-AF65-F5344CB8AC3E}">
        <p14:creationId xmlns:p14="http://schemas.microsoft.com/office/powerpoint/2010/main" val="9228122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7BADE-7470-4F9D-A44A-FBBE8350C4D0}"/>
              </a:ext>
            </a:extLst>
          </p:cNvPr>
          <p:cNvSpPr>
            <a:spLocks noGrp="1"/>
          </p:cNvSpPr>
          <p:nvPr>
            <p:ph type="title"/>
          </p:nvPr>
        </p:nvSpPr>
        <p:spPr/>
        <p:txBody>
          <a:bodyPr/>
          <a:lstStyle/>
          <a:p>
            <a:r>
              <a:rPr lang="en-US" dirty="0"/>
              <a:t>Actions that affect SLAs</a:t>
            </a:r>
          </a:p>
        </p:txBody>
      </p:sp>
      <p:sp>
        <p:nvSpPr>
          <p:cNvPr id="3" name="Content Placeholder 2">
            <a:extLst>
              <a:ext uri="{FF2B5EF4-FFF2-40B4-BE49-F238E27FC236}">
                <a16:creationId xmlns:a16="http://schemas.microsoft.com/office/drawing/2014/main" id="{186DEB84-3458-4DC7-9B6E-DA442535A3D0}"/>
              </a:ext>
            </a:extLst>
          </p:cNvPr>
          <p:cNvSpPr>
            <a:spLocks noGrp="1"/>
          </p:cNvSpPr>
          <p:nvPr>
            <p:ph sz="quarter" idx="10"/>
          </p:nvPr>
        </p:nvSpPr>
        <p:spPr>
          <a:xfrm>
            <a:off x="313982" y="2182963"/>
            <a:ext cx="4046220" cy="1161857"/>
          </a:xfrm>
        </p:spPr>
        <p:txBody>
          <a:bodyPr/>
          <a:lstStyle/>
          <a:p>
            <a:r>
              <a:rPr lang="en-US" dirty="0"/>
              <a:t>Lower your SLA</a:t>
            </a:r>
          </a:p>
          <a:p>
            <a:pPr marL="257175" indent="-257175"/>
            <a:r>
              <a:rPr lang="en-US" dirty="0">
                <a:latin typeface="+mn-lt"/>
              </a:rPr>
              <a:t>Adding more services</a:t>
            </a:r>
          </a:p>
          <a:p>
            <a:pPr marL="257175" indent="-257175"/>
            <a:r>
              <a:rPr lang="en-US" dirty="0">
                <a:latin typeface="+mn-lt"/>
              </a:rPr>
              <a:t>Choosing free or non-SLA services</a:t>
            </a:r>
          </a:p>
        </p:txBody>
      </p:sp>
      <p:sp>
        <p:nvSpPr>
          <p:cNvPr id="4" name="Content Placeholder 3">
            <a:extLst>
              <a:ext uri="{FF2B5EF4-FFF2-40B4-BE49-F238E27FC236}">
                <a16:creationId xmlns:a16="http://schemas.microsoft.com/office/drawing/2014/main" id="{BA15689E-1D19-45A2-B245-8D9C51905E02}"/>
              </a:ext>
            </a:extLst>
          </p:cNvPr>
          <p:cNvSpPr>
            <a:spLocks noGrp="1"/>
          </p:cNvSpPr>
          <p:nvPr>
            <p:ph sz="quarter" idx="12"/>
          </p:nvPr>
        </p:nvSpPr>
        <p:spPr>
          <a:xfrm>
            <a:off x="4773713" y="2182963"/>
            <a:ext cx="4046220" cy="1161857"/>
          </a:xfrm>
        </p:spPr>
        <p:txBody>
          <a:bodyPr/>
          <a:lstStyle/>
          <a:p>
            <a:r>
              <a:rPr lang="en-US" dirty="0"/>
              <a:t>Raise your SLA</a:t>
            </a:r>
          </a:p>
          <a:p>
            <a:pPr marL="257175" indent="-257175"/>
            <a:r>
              <a:rPr lang="en-US" dirty="0">
                <a:latin typeface="+mn-lt"/>
              </a:rPr>
              <a:t>Availability Zones</a:t>
            </a:r>
          </a:p>
          <a:p>
            <a:pPr marL="257175" indent="-257175"/>
            <a:r>
              <a:rPr lang="en-US" dirty="0">
                <a:latin typeface="+mn-lt"/>
              </a:rPr>
              <a:t>Redundant systems</a:t>
            </a:r>
          </a:p>
        </p:txBody>
      </p:sp>
      <p:sp>
        <p:nvSpPr>
          <p:cNvPr id="5" name="Content Placeholder 2">
            <a:extLst>
              <a:ext uri="{FF2B5EF4-FFF2-40B4-BE49-F238E27FC236}">
                <a16:creationId xmlns:a16="http://schemas.microsoft.com/office/drawing/2014/main" id="{996A7769-5FF9-4EEB-BDEF-690749D480CB}"/>
              </a:ext>
            </a:extLst>
          </p:cNvPr>
          <p:cNvSpPr txBox="1">
            <a:spLocks/>
          </p:cNvSpPr>
          <p:nvPr/>
        </p:nvSpPr>
        <p:spPr>
          <a:xfrm>
            <a:off x="729172" y="3815987"/>
            <a:ext cx="7675571" cy="692497"/>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2400" kern="1200" spc="-49" baseline="0">
                <a:solidFill>
                  <a:srgbClr val="000000"/>
                </a:solidFill>
                <a:latin typeface="+mj-lt"/>
                <a:ea typeface="+mn-ea"/>
                <a:cs typeface="+mn-cs"/>
              </a:defRPr>
            </a:lvl1pPr>
            <a:lvl2pPr marL="336145" marR="0" indent="-224097" algn="l" defTabSz="914367" rtl="0" eaLnBrk="1" fontAlgn="auto" latinLnBrk="0" hangingPunct="1">
              <a:lnSpc>
                <a:spcPct val="100000"/>
              </a:lnSpc>
              <a:spcBef>
                <a:spcPts val="392"/>
              </a:spcBef>
              <a:spcAft>
                <a:spcPts val="588"/>
              </a:spcAft>
              <a:buClrTx/>
              <a:buSzPct val="90000"/>
              <a:buFont typeface="Arial" panose="020B0604020202020204" pitchFamily="34" charset="0"/>
              <a:buChar char="•"/>
              <a:tabLst/>
              <a:defRPr sz="2000" kern="1200" spc="0" baseline="0">
                <a:solidFill>
                  <a:schemeClr val="tx1"/>
                </a:solidFill>
                <a:latin typeface="+mn-lt"/>
                <a:ea typeface="+mn-ea"/>
                <a:cs typeface="+mn-cs"/>
              </a:defRPr>
            </a:lvl2pPr>
            <a:lvl3pPr marL="280121" marR="0" indent="-280121" algn="l" defTabSz="914367" rtl="0" eaLnBrk="1" fontAlgn="auto" latinLnBrk="0" hangingPunct="1">
              <a:lnSpc>
                <a:spcPct val="100000"/>
              </a:lnSpc>
              <a:spcBef>
                <a:spcPts val="392"/>
              </a:spcBef>
              <a:spcAft>
                <a:spcPts val="588"/>
              </a:spcAft>
              <a:buClrTx/>
              <a:buSzPct val="90000"/>
              <a:buFont typeface="Arial" panose="020B0604020202020204" pitchFamily="34" charset="0"/>
              <a:buChar char="•"/>
              <a:tabLst/>
              <a:defRPr sz="1600" kern="1200" spc="0" baseline="0">
                <a:solidFill>
                  <a:schemeClr val="tx1"/>
                </a:solidFill>
                <a:latin typeface="+mn-lt"/>
                <a:ea typeface="+mn-ea"/>
                <a:cs typeface="+mn-cs"/>
              </a:defRPr>
            </a:lvl3pPr>
            <a:lvl4pPr marL="672290" marR="0" indent="-280121" algn="l" defTabSz="914367" rtl="0" eaLnBrk="1" fontAlgn="auto" latinLnBrk="0" hangingPunct="1">
              <a:lnSpc>
                <a:spcPct val="100000"/>
              </a:lnSpc>
              <a:spcBef>
                <a:spcPts val="392"/>
              </a:spcBef>
              <a:spcAft>
                <a:spcPts val="588"/>
              </a:spcAft>
              <a:buClrTx/>
              <a:buSzPct val="100000"/>
              <a:buFont typeface="Arial" panose="020B0604020202020204" pitchFamily="34" charset="0"/>
              <a:buChar char="‒"/>
              <a:tabLst/>
              <a:defRPr sz="1600" kern="1200" spc="0" baseline="0">
                <a:solidFill>
                  <a:schemeClr val="tx1"/>
                </a:solidFill>
                <a:latin typeface="+mn-lt"/>
                <a:ea typeface="+mn-ea"/>
                <a:cs typeface="+mn-cs"/>
              </a:defRPr>
            </a:lvl4pPr>
            <a:lvl5pPr marL="168072" marR="0" indent="-168072" algn="l" defTabSz="914367" rtl="0" eaLnBrk="1" fontAlgn="auto" latinLnBrk="0" hangingPunct="1">
              <a:lnSpc>
                <a:spcPct val="100000"/>
              </a:lnSpc>
              <a:spcBef>
                <a:spcPts val="392"/>
              </a:spcBef>
              <a:spcAft>
                <a:spcPts val="588"/>
              </a:spcAft>
              <a:buClrTx/>
              <a:buSzPct val="90000"/>
              <a:buFont typeface="Arial" panose="020B0604020202020204" pitchFamily="34" charset="0"/>
              <a:buChar char="•"/>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US" sz="1800" dirty="0"/>
              <a:t>Many factors can raise or lower your SLA.  Design decisions based on business goals will drive your SLA goals.</a:t>
            </a:r>
            <a:endParaRPr lang="en-US" sz="1800" dirty="0">
              <a:latin typeface="+mn-lt"/>
            </a:endParaRPr>
          </a:p>
        </p:txBody>
      </p:sp>
    </p:spTree>
    <p:extLst>
      <p:ext uri="{BB962C8B-B14F-4D97-AF65-F5344CB8AC3E}">
        <p14:creationId xmlns:p14="http://schemas.microsoft.com/office/powerpoint/2010/main" val="171907114"/>
      </p:ext>
    </p:extLst>
  </p:cSld>
  <p:clrMapOvr>
    <a:masterClrMapping/>
  </p:clrMapOvr>
  <p:transition>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Calculate a Composite SLA</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2061317"/>
            <a:ext cx="4046220" cy="2873864"/>
          </a:xfrm>
        </p:spPr>
        <p:txBody>
          <a:bodyPr/>
          <a:lstStyle/>
          <a:p>
            <a:pPr marL="0" indent="0">
              <a:buNone/>
            </a:pPr>
            <a:r>
              <a:rPr lang="en-US" dirty="0"/>
              <a:t>Determine services SLA uptime percentages and then calculate the application composite SLA uptime percentage.</a:t>
            </a:r>
          </a:p>
          <a:p>
            <a:pPr marL="0" indent="0">
              <a:buNone/>
            </a:pPr>
            <a:endParaRPr lang="en-US" sz="1500" dirty="0"/>
          </a:p>
          <a:p>
            <a:pPr marL="385763" indent="-385763">
              <a:buFont typeface="+mj-lt"/>
              <a:buAutoNum type="arabicPeriod"/>
            </a:pPr>
            <a:r>
              <a:rPr lang="en-US" dirty="0">
                <a:latin typeface="+mn-lt"/>
              </a:rPr>
              <a:t>Determine the SLA uptime percentage values for an application.</a:t>
            </a:r>
          </a:p>
          <a:p>
            <a:pPr marL="385763" indent="-385763">
              <a:buFont typeface="+mj-lt"/>
              <a:buAutoNum type="arabicPeriod"/>
            </a:pPr>
            <a:r>
              <a:rPr lang="en-US" dirty="0">
                <a:latin typeface="+mn-lt"/>
              </a:rPr>
              <a:t>Calculate the Application Composite SLA percentage uptime.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021405310"/>
      </p:ext>
    </p:extLst>
  </p:cSld>
  <p:clrMapOvr>
    <a:masterClrMapping/>
  </p:clrMapOvr>
  <p:transition>
    <p:fad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IE" dirty="0"/>
              <a:t>Azure Preview Program</a:t>
            </a:r>
            <a:endParaRPr lang="en-US" dirty="0"/>
          </a:p>
        </p:txBody>
      </p:sp>
      <p:sp>
        <p:nvSpPr>
          <p:cNvPr id="6" name="Text Placeholder 5"/>
          <p:cNvSpPr>
            <a:spLocks noGrp="1"/>
          </p:cNvSpPr>
          <p:nvPr>
            <p:ph sz="quarter" idx="10"/>
          </p:nvPr>
        </p:nvSpPr>
        <p:spPr>
          <a:xfrm>
            <a:off x="313982" y="1898229"/>
            <a:ext cx="6163173" cy="2739211"/>
          </a:xfrm>
        </p:spPr>
        <p:txBody>
          <a:bodyPr vert="horz" wrap="square" lIns="0" tIns="68580" rIns="109728" bIns="68580" numCol="1" rtlCol="0" anchor="t" anchorCtr="0" compatLnSpc="1">
            <a:prstTxWarp prst="textNoShape">
              <a:avLst/>
            </a:prstTxWarp>
            <a:spAutoFit/>
          </a:bodyPr>
          <a:lstStyle/>
          <a:p>
            <a:pPr marL="0" indent="0">
              <a:buNone/>
            </a:pPr>
            <a:r>
              <a:rPr lang="en-IE" dirty="0"/>
              <a:t>With Azure previews, users can test beta and other pre-release features, products, services, software, and regions to provide feedback.</a:t>
            </a:r>
          </a:p>
          <a:p>
            <a:pPr marL="0" indent="0">
              <a:buNone/>
            </a:pPr>
            <a:endParaRPr lang="en-IE" sz="750" dirty="0"/>
          </a:p>
          <a:p>
            <a:pPr marL="257175" indent="-257175"/>
            <a:r>
              <a:rPr lang="en-IE" b="1" dirty="0">
                <a:latin typeface="+mn-lt"/>
              </a:rPr>
              <a:t>Public Preview:</a:t>
            </a:r>
            <a:r>
              <a:rPr lang="en-IE" dirty="0">
                <a:latin typeface="+mn-lt"/>
              </a:rPr>
              <a:t> all Azure customers can evaluate </a:t>
            </a:r>
            <a:br>
              <a:rPr lang="en-IE" dirty="0"/>
            </a:br>
            <a:r>
              <a:rPr lang="en-IE" dirty="0">
                <a:latin typeface="+mn-lt"/>
              </a:rPr>
              <a:t>the new features</a:t>
            </a:r>
          </a:p>
          <a:p>
            <a:pPr marL="257175" indent="-257175"/>
            <a:r>
              <a:rPr lang="en-IE" b="1" dirty="0">
                <a:latin typeface="+mn-lt"/>
              </a:rPr>
              <a:t>Generally available (GA): </a:t>
            </a:r>
            <a:r>
              <a:rPr lang="en-IE" dirty="0">
                <a:latin typeface="+mn-lt"/>
              </a:rPr>
              <a:t>after public preview is completed, all customers can use the feature, and region availability will vary.</a:t>
            </a:r>
            <a:endParaRPr lang="en-IE" b="1" dirty="0">
              <a:latin typeface="+mn-lt"/>
            </a:endParaRPr>
          </a:p>
        </p:txBody>
      </p:sp>
      <p:pic>
        <p:nvPicPr>
          <p:cNvPr id="3" name="Picture 2" descr="Screenshot of the Azure Portal with a Preview Features button highlighted.">
            <a:extLst>
              <a:ext uri="{FF2B5EF4-FFF2-40B4-BE49-F238E27FC236}">
                <a16:creationId xmlns:a16="http://schemas.microsoft.com/office/drawing/2014/main" id="{316689CB-DDB0-415E-8AEC-69FC46242881}"/>
              </a:ext>
            </a:extLst>
          </p:cNvPr>
          <p:cNvPicPr>
            <a:picLocks noChangeAspect="1"/>
          </p:cNvPicPr>
          <p:nvPr/>
        </p:nvPicPr>
        <p:blipFill>
          <a:blip r:embed="rId3"/>
          <a:stretch>
            <a:fillRect/>
          </a:stretch>
        </p:blipFill>
        <p:spPr>
          <a:xfrm>
            <a:off x="6567100" y="1598516"/>
            <a:ext cx="2318312" cy="3318030"/>
          </a:xfrm>
          <a:prstGeom prst="rect">
            <a:avLst/>
          </a:prstGeom>
          <a:ln>
            <a:solidFill>
              <a:schemeClr val="tx1"/>
            </a:solidFill>
          </a:ln>
        </p:spPr>
      </p:pic>
    </p:spTree>
    <p:extLst>
      <p:ext uri="{BB962C8B-B14F-4D97-AF65-F5344CB8AC3E}">
        <p14:creationId xmlns:p14="http://schemas.microsoft.com/office/powerpoint/2010/main" val="6570315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a:t>Monitoring service and feature updates</a:t>
            </a:r>
          </a:p>
        </p:txBody>
      </p:sp>
      <p:sp>
        <p:nvSpPr>
          <p:cNvPr id="6" name="Text Placeholder 5"/>
          <p:cNvSpPr>
            <a:spLocks noGrp="1"/>
          </p:cNvSpPr>
          <p:nvPr>
            <p:ph sz="quarter" idx="10"/>
          </p:nvPr>
        </p:nvSpPr>
        <p:spPr>
          <a:xfrm>
            <a:off x="314325" y="1949923"/>
            <a:ext cx="5134668" cy="2623795"/>
          </a:xfrm>
        </p:spPr>
        <p:txBody>
          <a:bodyPr vert="horz" wrap="square" lIns="0" tIns="68580" rIns="109728" bIns="68580" numCol="1" rtlCol="0" anchor="t" anchorCtr="0" compatLnSpc="1">
            <a:prstTxWarp prst="textNoShape">
              <a:avLst/>
            </a:prstTxWarp>
            <a:spAutoFit/>
          </a:bodyPr>
          <a:lstStyle/>
          <a:p>
            <a:r>
              <a:rPr lang="en-IE" dirty="0"/>
              <a:t>Azure updates provides information about the Azure products, services, and features, in addition to product roadmaps and availability.</a:t>
            </a:r>
          </a:p>
          <a:p>
            <a:r>
              <a:rPr lang="en-IE" dirty="0"/>
              <a:t>View details about all Azure updates </a:t>
            </a:r>
            <a:br>
              <a:rPr lang="en-IE" dirty="0"/>
            </a:br>
            <a:r>
              <a:rPr lang="en-IE"/>
              <a:t>and their </a:t>
            </a:r>
            <a:r>
              <a:rPr lang="en-IE" dirty="0"/>
              <a:t>status.</a:t>
            </a:r>
          </a:p>
          <a:p>
            <a:r>
              <a:rPr lang="en-IE" dirty="0"/>
              <a:t>Browse and search for updates.</a:t>
            </a:r>
          </a:p>
          <a:p>
            <a:r>
              <a:rPr lang="en-IE" dirty="0"/>
              <a:t>Subscribe to Azure update notifications by RSS.</a:t>
            </a:r>
          </a:p>
        </p:txBody>
      </p:sp>
      <p:pic>
        <p:nvPicPr>
          <p:cNvPr id="4" name="Picture 3" descr="Screenshot of the Azure Update service showing that you can set up an RSS feed so you always know when new features arrive.">
            <a:extLst>
              <a:ext uri="{FF2B5EF4-FFF2-40B4-BE49-F238E27FC236}">
                <a16:creationId xmlns:a16="http://schemas.microsoft.com/office/drawing/2014/main" id="{82DAB751-066C-4263-A04D-C1C3D60DF3F0}"/>
              </a:ext>
            </a:extLst>
          </p:cNvPr>
          <p:cNvPicPr>
            <a:picLocks noChangeAspect="1"/>
          </p:cNvPicPr>
          <p:nvPr/>
        </p:nvPicPr>
        <p:blipFill rotWithShape="1">
          <a:blip r:embed="rId3"/>
          <a:srcRect t="1384" b="1384"/>
          <a:stretch/>
        </p:blipFill>
        <p:spPr>
          <a:xfrm>
            <a:off x="5721128" y="1532953"/>
            <a:ext cx="3043689" cy="3427004"/>
          </a:xfrm>
          <a:prstGeom prst="rect">
            <a:avLst/>
          </a:prstGeom>
          <a:ln>
            <a:solidFill>
              <a:schemeClr val="tx1"/>
            </a:solidFill>
          </a:ln>
        </p:spPr>
      </p:pic>
    </p:spTree>
    <p:extLst>
      <p:ext uri="{BB962C8B-B14F-4D97-AF65-F5344CB8AC3E}">
        <p14:creationId xmlns:p14="http://schemas.microsoft.com/office/powerpoint/2010/main" val="1005663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Access Azure Preview features</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2060202"/>
            <a:ext cx="4046220" cy="2300630"/>
          </a:xfrm>
        </p:spPr>
        <p:txBody>
          <a:bodyPr vert="horz" wrap="square" lIns="0" tIns="68580" rIns="109728" bIns="68580" numCol="1" rtlCol="0" anchor="t" anchorCtr="0" compatLnSpc="1">
            <a:prstTxWarp prst="textNoShape">
              <a:avLst/>
            </a:prstTxWarp>
            <a:spAutoFit/>
          </a:bodyPr>
          <a:lstStyle/>
          <a:p>
            <a:pPr marL="0" indent="0">
              <a:buNone/>
            </a:pPr>
            <a:r>
              <a:rPr lang="en-US" dirty="0"/>
              <a:t>Access and identify Azure preview services and features and view the latest Azure updates information.</a:t>
            </a:r>
          </a:p>
          <a:p>
            <a:pPr marL="0" indent="0">
              <a:buNone/>
            </a:pPr>
            <a:endParaRPr lang="en-US" sz="1500" dirty="0"/>
          </a:p>
          <a:p>
            <a:pPr marL="385763" indent="-385763">
              <a:buFont typeface="+mj-lt"/>
              <a:buAutoNum type="arabicPeriod"/>
            </a:pPr>
            <a:r>
              <a:rPr lang="en-US" dirty="0">
                <a:latin typeface="+mn-lt"/>
              </a:rPr>
              <a:t>Access preview services </a:t>
            </a:r>
            <a:br>
              <a:rPr lang="en-US" dirty="0">
                <a:latin typeface="+mn-lt"/>
              </a:rPr>
            </a:br>
            <a:r>
              <a:rPr lang="en-US" dirty="0">
                <a:latin typeface="+mn-lt"/>
              </a:rPr>
              <a:t>and features.</a:t>
            </a:r>
          </a:p>
          <a:p>
            <a:pPr marL="385763" indent="-385763">
              <a:buFont typeface="+mj-lt"/>
              <a:buAutoNum type="arabicPeriod"/>
            </a:pPr>
            <a:r>
              <a:rPr lang="en-US" dirty="0">
                <a:latin typeface="+mn-lt"/>
              </a:rPr>
              <a:t>Review the Azure updates page.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711726603"/>
      </p:ext>
    </p:extLst>
  </p:cSld>
  <p:clrMapOvr>
    <a:masterClrMapping/>
  </p:clrMapOvr>
  <p:transition>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9974739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4179</Words>
  <Application>Microsoft Office PowerPoint</Application>
  <PresentationFormat>On-screen Show (4:3)</PresentationFormat>
  <Paragraphs>418</Paragraphs>
  <Slides>47</Slides>
  <Notes>30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47</vt:i4>
      </vt:variant>
    </vt:vector>
  </HeadingPairs>
  <TitlesOfParts>
    <vt:vector size="58" baseType="lpstr">
      <vt:lpstr>Arial</vt:lpstr>
      <vt:lpstr>Calibri</vt:lpstr>
      <vt:lpstr>Myriad Pro</vt:lpstr>
      <vt:lpstr>Segoe UI</vt:lpstr>
      <vt:lpstr>Segoe UI Light</vt:lpstr>
      <vt:lpstr>Segoe UI Semibold</vt:lpstr>
      <vt:lpstr>Segoe UI Semibold (Headings)</vt:lpstr>
      <vt:lpstr>Segoe UI Semilight</vt:lpstr>
      <vt:lpstr>Verdana</vt:lpstr>
      <vt:lpstr>Wingdings</vt:lpstr>
      <vt:lpstr>20140311PresentationUWTSDTemplate</vt:lpstr>
      <vt:lpstr>ACCA6025</vt:lpstr>
      <vt:lpstr> Azure pricing  and lifecycle</vt:lpstr>
      <vt:lpstr>You will learn the following concepts: </vt:lpstr>
      <vt:lpstr>Planning and Cost Management</vt:lpstr>
      <vt:lpstr>Planning and Cost Management - Objective Domain</vt:lpstr>
      <vt:lpstr>Factors affecting COST</vt:lpstr>
      <vt:lpstr>Factors affecting costs (part 1)</vt:lpstr>
      <vt:lpstr>Factors affecting costs (part 2)</vt:lpstr>
      <vt:lpstr>PowerPoint Presentation</vt:lpstr>
      <vt:lpstr>PowerPoint Presentation</vt:lpstr>
      <vt:lpstr>PowerPoint Presentation</vt:lpstr>
      <vt:lpstr>Consumption Models</vt:lpstr>
      <vt:lpstr>Pay-as-you go</vt:lpstr>
      <vt:lpstr>Reserving resources</vt:lpstr>
      <vt:lpstr>Geography</vt:lpstr>
      <vt:lpstr>Network Traffic</vt:lpstr>
      <vt:lpstr>PowerPoint Presentation</vt:lpstr>
      <vt:lpstr>Compare the Pricing and Total Cost of Ownership calculators </vt:lpstr>
      <vt:lpstr>Pricing Calculator</vt:lpstr>
      <vt:lpstr>TCO</vt:lpstr>
      <vt:lpstr>TCO</vt:lpstr>
      <vt:lpstr>PowerPoint Presentation</vt:lpstr>
      <vt:lpstr>Pricing Calculator</vt:lpstr>
      <vt:lpstr>Walkthrough - Use the Azure Pricing Calculator</vt:lpstr>
      <vt:lpstr>Total Cost of Ownership Calculator</vt:lpstr>
      <vt:lpstr>Walkthrough - Use the Azure TCO Calculator</vt:lpstr>
      <vt:lpstr>Azure Cost Management</vt:lpstr>
      <vt:lpstr>Azure Cost Management</vt:lpstr>
      <vt:lpstr>Azure Cost Management</vt:lpstr>
      <vt:lpstr>What is Cost Management?</vt:lpstr>
      <vt:lpstr>PowerPoint Presentation</vt:lpstr>
      <vt:lpstr>Cost Alerts</vt:lpstr>
      <vt:lpstr>Budget Alerts</vt:lpstr>
      <vt:lpstr>Budget Alerts</vt:lpstr>
      <vt:lpstr>Credit Alert</vt:lpstr>
      <vt:lpstr>Department spending quota alerts </vt:lpstr>
      <vt:lpstr>Minimizing costs</vt:lpstr>
      <vt:lpstr>Azure SLAs and service lifecycles</vt:lpstr>
      <vt:lpstr>Azure SLAs and service lifecycles - Objective Domain</vt:lpstr>
      <vt:lpstr>Service Level Agreements (SLAs)</vt:lpstr>
      <vt:lpstr>SLAs for Azure products and services</vt:lpstr>
      <vt:lpstr>Actions that affect SLAs</vt:lpstr>
      <vt:lpstr>Walkthrough - Calculate a Composite SLA</vt:lpstr>
      <vt:lpstr>Azure Preview Program</vt:lpstr>
      <vt:lpstr>Monitoring service and feature updates</vt:lpstr>
      <vt:lpstr>Walkthrough - Access Azure Preview features</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50</cp:revision>
  <cp:lastPrinted>2018-07-09T15:27:01Z</cp:lastPrinted>
  <dcterms:created xsi:type="dcterms:W3CDTF">2002-10-07T19:43:58Z</dcterms:created>
  <dcterms:modified xsi:type="dcterms:W3CDTF">2022-10-25T22:34:17Z</dcterms:modified>
</cp:coreProperties>
</file>