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481" r:id="rId5"/>
    <p:sldId id="482" r:id="rId6"/>
    <p:sldId id="483" r:id="rId7"/>
    <p:sldId id="452" r:id="rId8"/>
    <p:sldId id="450" r:id="rId9"/>
    <p:sldId id="260" r:id="rId10"/>
    <p:sldId id="451" r:id="rId11"/>
    <p:sldId id="454" r:id="rId12"/>
    <p:sldId id="476" r:id="rId13"/>
    <p:sldId id="478" r:id="rId14"/>
    <p:sldId id="479" r:id="rId15"/>
    <p:sldId id="480" r:id="rId16"/>
    <p:sldId id="453" r:id="rId17"/>
    <p:sldId id="475" r:id="rId18"/>
    <p:sldId id="484" r:id="rId19"/>
    <p:sldId id="465" r:id="rId20"/>
    <p:sldId id="458" r:id="rId21"/>
    <p:sldId id="459" r:id="rId22"/>
    <p:sldId id="271" r:id="rId23"/>
    <p:sldId id="460" r:id="rId24"/>
    <p:sldId id="461" r:id="rId25"/>
    <p:sldId id="462" r:id="rId26"/>
    <p:sldId id="463" r:id="rId27"/>
    <p:sldId id="456" r:id="rId28"/>
    <p:sldId id="464" r:id="rId29"/>
    <p:sldId id="468" r:id="rId30"/>
    <p:sldId id="467" r:id="rId31"/>
    <p:sldId id="469" r:id="rId32"/>
    <p:sldId id="470" r:id="rId33"/>
    <p:sldId id="466" r:id="rId34"/>
    <p:sldId id="471" r:id="rId35"/>
    <p:sldId id="477" r:id="rId36"/>
    <p:sldId id="472" r:id="rId37"/>
    <p:sldId id="45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509" autoAdjust="0"/>
  </p:normalViewPr>
  <p:slideViewPr>
    <p:cSldViewPr>
      <p:cViewPr>
        <p:scale>
          <a:sx n="80" d="100"/>
          <a:sy n="80" d="100"/>
        </p:scale>
        <p:origin x="880" y="-396"/>
      </p:cViewPr>
      <p:guideLst>
        <p:guide orient="horz" pos="2160"/>
        <p:guide pos="2880"/>
      </p:guideLst>
    </p:cSldViewPr>
  </p:slideViewPr>
  <p:outlineViewPr>
    <p:cViewPr>
      <p:scale>
        <a:sx n="33" d="100"/>
        <a:sy n="33" d="100"/>
      </p:scale>
      <p:origin x="0" y="-27772"/>
    </p:cViewPr>
  </p:outlineViewPr>
  <p:notesTextViewPr>
    <p:cViewPr>
      <p:scale>
        <a:sx n="1" d="1"/>
        <a:sy n="1" d="1"/>
      </p:scale>
      <p:origin x="0" y="0"/>
    </p:cViewPr>
  </p:notesTextViewPr>
  <p:sorterViewPr>
    <p:cViewPr>
      <p:scale>
        <a:sx n="100" d="100"/>
        <a:sy n="100" d="100"/>
      </p:scale>
      <p:origin x="0" y="-8432"/>
    </p:cViewPr>
  </p:sorterViewPr>
  <p:notesViewPr>
    <p:cSldViewPr>
      <p:cViewPr varScale="1">
        <p:scale>
          <a:sx n="49" d="100"/>
          <a:sy n="49" d="100"/>
        </p:scale>
        <p:origin x="2740" y="4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10/10/2025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2532409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kingsfund.org.uk/publications/vision-population-healt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kingsfund.org.uk/publications/vision-population-health"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england.nhs.uk/long-term-pla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G2quVLcJVB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england.nhs.uk/long-read/population-health-management/" TargetMode="External"/><Relationship Id="rId2" Type="http://schemas.openxmlformats.org/officeDocument/2006/relationships/hyperlink" Target="https://www.youtube.com/watch?v=G2quVLcJVB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344525"/>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Population Health and Digital Health Promotion</a:t>
            </a:r>
            <a:br>
              <a:rPr lang="en-GB" sz="3600" b="1" dirty="0">
                <a:solidFill>
                  <a:schemeClr val="bg1"/>
                </a:solidFill>
                <a:latin typeface="Arial" panose="020B0604020202020204" pitchFamily="34" charset="0"/>
                <a:cs typeface="Arial" panose="020B0604020202020204" pitchFamily="34" charset="0"/>
              </a:rPr>
            </a:br>
            <a:r>
              <a:rPr lang="en-GB" sz="2800" b="1" i="1" dirty="0">
                <a:solidFill>
                  <a:schemeClr val="bg1"/>
                </a:solidFill>
                <a:latin typeface="Arial" panose="020B0604020202020204" pitchFamily="34" charset="0"/>
                <a:cs typeface="Arial" panose="020B0604020202020204" pitchFamily="34" charset="0"/>
              </a:rPr>
              <a:t>LCHS7009</a:t>
            </a: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1</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1569660"/>
          </a:xfrm>
          <a:prstGeom prst="rect">
            <a:avLst/>
          </a:prstGeom>
        </p:spPr>
        <p:txBody>
          <a:bodyPr wrap="square">
            <a:spAutoFit/>
          </a:bodyPr>
          <a:lstStyle/>
          <a:p>
            <a:pPr algn="ctr"/>
            <a:endParaRPr lang="en-GB" sz="3200" b="1" i="1" dirty="0">
              <a:solidFill>
                <a:schemeClr val="bg1"/>
              </a:solidFill>
              <a:latin typeface="Arial" panose="020B0604020202020204" pitchFamily="34" charset="0"/>
              <a:cs typeface="Arial" panose="020B0604020202020204" pitchFamily="34" charset="0"/>
            </a:endParaRPr>
          </a:p>
          <a:p>
            <a:pPr algn="ctr"/>
            <a:r>
              <a:rPr lang="en-GB" sz="3200" b="1" i="1" dirty="0">
                <a:solidFill>
                  <a:schemeClr val="bg1"/>
                </a:solidFill>
                <a:latin typeface="Arial" panose="020B0604020202020204" pitchFamily="34" charset="0"/>
                <a:cs typeface="Arial" panose="020B0604020202020204" pitchFamily="34" charset="0"/>
              </a:rPr>
              <a:t>Introduction </a:t>
            </a:r>
          </a:p>
          <a:p>
            <a:pPr algn="ctr"/>
            <a:endParaRPr lang="en-GB" sz="3200" b="1" i="1"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164EC33-286C-563D-D675-AE6260D33604}"/>
              </a:ext>
            </a:extLst>
          </p:cNvPr>
          <p:cNvSpPr txBox="1"/>
          <p:nvPr/>
        </p:nvSpPr>
        <p:spPr>
          <a:xfrm>
            <a:off x="470120" y="5169679"/>
            <a:ext cx="1435008" cy="369332"/>
          </a:xfrm>
          <a:prstGeom prst="rect">
            <a:avLst/>
          </a:prstGeom>
          <a:noFill/>
        </p:spPr>
        <p:txBody>
          <a:bodyPr wrap="none" rtlCol="0">
            <a:spAutoFit/>
          </a:bodyPr>
          <a:lstStyle/>
          <a:p>
            <a:r>
              <a:rPr lang="en-GB" b="1" dirty="0">
                <a:solidFill>
                  <a:schemeClr val="bg1"/>
                </a:solidFill>
              </a:rPr>
              <a:t>Dr Ping Wu</a:t>
            </a:r>
          </a:p>
        </p:txBody>
      </p:sp>
    </p:spTree>
    <p:extLst>
      <p:ext uri="{BB962C8B-B14F-4D97-AF65-F5344CB8AC3E}">
        <p14:creationId xmlns:p14="http://schemas.microsoft.com/office/powerpoint/2010/main" val="19911574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Introduce module aim and learning outcomes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26345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9E28-BC23-4F61-68DE-6A53DEADA8DD}"/>
              </a:ext>
            </a:extLst>
          </p:cNvPr>
          <p:cNvSpPr>
            <a:spLocks noGrp="1"/>
          </p:cNvSpPr>
          <p:nvPr>
            <p:ph type="title"/>
          </p:nvPr>
        </p:nvSpPr>
        <p:spPr/>
        <p:txBody>
          <a:bodyPr/>
          <a:lstStyle/>
          <a:p>
            <a:r>
              <a:rPr lang="en-GB" b="1" dirty="0"/>
              <a:t>Ground Rules </a:t>
            </a:r>
          </a:p>
        </p:txBody>
      </p:sp>
      <p:sp>
        <p:nvSpPr>
          <p:cNvPr id="3" name="Content Placeholder 2">
            <a:extLst>
              <a:ext uri="{FF2B5EF4-FFF2-40B4-BE49-F238E27FC236}">
                <a16:creationId xmlns:a16="http://schemas.microsoft.com/office/drawing/2014/main" id="{DD3A881C-07D7-C689-D57D-D4216892D945}"/>
              </a:ext>
            </a:extLst>
          </p:cNvPr>
          <p:cNvSpPr>
            <a:spLocks noGrp="1"/>
          </p:cNvSpPr>
          <p:nvPr>
            <p:ph idx="1"/>
          </p:nvPr>
        </p:nvSpPr>
        <p:spPr/>
        <p:txBody>
          <a:bodyPr>
            <a:normAutofit fontScale="77500" lnSpcReduction="20000"/>
          </a:bodyPr>
          <a:lstStyle/>
          <a:p>
            <a:r>
              <a:rPr lang="en-GB" dirty="0"/>
              <a:t>Punctuality </a:t>
            </a:r>
          </a:p>
          <a:p>
            <a:r>
              <a:rPr lang="en-GB" dirty="0"/>
              <a:t>Attendance</a:t>
            </a:r>
          </a:p>
          <a:p>
            <a:r>
              <a:rPr lang="en-GB" dirty="0"/>
              <a:t>Respect  </a:t>
            </a:r>
          </a:p>
          <a:p>
            <a:r>
              <a:rPr lang="en-GB" dirty="0"/>
              <a:t>Class activities/discussion </a:t>
            </a:r>
          </a:p>
          <a:p>
            <a:r>
              <a:rPr lang="en-GB" dirty="0"/>
              <a:t>Questions </a:t>
            </a:r>
          </a:p>
          <a:p>
            <a:r>
              <a:rPr lang="en-GB" dirty="0"/>
              <a:t>Distractions </a:t>
            </a:r>
          </a:p>
          <a:p>
            <a:pPr lvl="1">
              <a:buFont typeface="Wingdings" panose="05000000000000000000" pitchFamily="2" charset="2"/>
              <a:buChar char="ü"/>
            </a:pPr>
            <a:r>
              <a:rPr lang="en-GB" dirty="0"/>
              <a:t>Phone </a:t>
            </a:r>
          </a:p>
          <a:p>
            <a:pPr lvl="1">
              <a:buFont typeface="Wingdings" panose="05000000000000000000" pitchFamily="2" charset="2"/>
              <a:buChar char="ü"/>
            </a:pPr>
            <a:r>
              <a:rPr lang="en-GB" dirty="0"/>
              <a:t>Food/Drinks</a:t>
            </a:r>
          </a:p>
          <a:p>
            <a:pPr marL="0" indent="0">
              <a:buNone/>
            </a:pPr>
            <a:endParaRPr lang="en-GB" dirty="0"/>
          </a:p>
          <a:p>
            <a:r>
              <a:rPr lang="en-GB" i="1" dirty="0">
                <a:solidFill>
                  <a:srgbClr val="7030A0"/>
                </a:solidFill>
              </a:rPr>
              <a:t>Any more you will like to add? </a:t>
            </a:r>
          </a:p>
          <a:p>
            <a:pPr lvl="1">
              <a:buFont typeface="Wingdings" panose="05000000000000000000" pitchFamily="2" charset="2"/>
              <a:buChar char="ü"/>
            </a:pPr>
            <a:endParaRPr lang="en-GB" dirty="0"/>
          </a:p>
          <a:p>
            <a:pPr lvl="1">
              <a:buFont typeface="Wingdings" panose="05000000000000000000" pitchFamily="2" charset="2"/>
              <a:buChar char="ü"/>
            </a:pPr>
            <a:endParaRPr lang="en-GB" dirty="0"/>
          </a:p>
        </p:txBody>
      </p:sp>
    </p:spTree>
    <p:extLst>
      <p:ext uri="{BB962C8B-B14F-4D97-AF65-F5344CB8AC3E}">
        <p14:creationId xmlns:p14="http://schemas.microsoft.com/office/powerpoint/2010/main" val="112383198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E133-B054-F574-C0A3-ED3BCB4CD1D2}"/>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0D1AD25F-BC8D-95B5-970C-B624B8F90616}"/>
              </a:ext>
            </a:extLst>
          </p:cNvPr>
          <p:cNvSpPr>
            <a:spLocks noGrp="1"/>
          </p:cNvSpPr>
          <p:nvPr>
            <p:ph idx="1"/>
          </p:nvPr>
        </p:nvSpPr>
        <p:spPr/>
        <p:txBody>
          <a:bodyPr>
            <a:normAutofit/>
          </a:bodyPr>
          <a:lstStyle/>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of advanced topics in health promotion and knowledge to align digital health promotion to </a:t>
            </a:r>
            <a:r>
              <a:rPr lang="en-GB" sz="2400" b="1" dirty="0">
                <a:effectLst/>
                <a:latin typeface="Arial" panose="020B0604020202020204" pitchFamily="34" charset="0"/>
                <a:ea typeface="Arial" panose="020B0604020202020204" pitchFamily="34" charset="0"/>
                <a:cs typeface="Times New Roman" panose="02020603050405020304" pitchFamily="18" charset="0"/>
              </a:rPr>
              <a:t>health promotion principles and values</a:t>
            </a:r>
          </a:p>
          <a:p>
            <a:pPr marL="0" lvl="0" indent="0" algn="just">
              <a:lnSpc>
                <a:spcPct val="115000"/>
              </a:lnSpc>
              <a:buNone/>
            </a:pPr>
            <a:r>
              <a:rPr lang="en-GB"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and knowledge of </a:t>
            </a:r>
            <a:r>
              <a:rPr lang="en-GB" sz="2400" b="1" dirty="0">
                <a:effectLst/>
                <a:latin typeface="Arial" panose="020B0604020202020204" pitchFamily="34" charset="0"/>
                <a:ea typeface="Arial" panose="020B0604020202020204" pitchFamily="34" charset="0"/>
                <a:cs typeface="Times New Roman" panose="02020603050405020304" pitchFamily="18" charset="0"/>
              </a:rPr>
              <a:t>core concepts of relevant digital health technologies </a:t>
            </a:r>
            <a:r>
              <a:rPr lang="en-GB" sz="2400" dirty="0">
                <a:effectLst/>
                <a:latin typeface="Arial" panose="020B0604020202020204" pitchFamily="34" charset="0"/>
                <a:ea typeface="Arial" panose="020B0604020202020204" pitchFamily="34" charset="0"/>
                <a:cs typeface="Times New Roman" panose="02020603050405020304" pitchFamily="18" charset="0"/>
              </a:rPr>
              <a:t>required for supporting healthcare and social care services and products for health promotion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17178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a:xfrm>
            <a:off x="457200" y="274638"/>
            <a:ext cx="8229600" cy="850106"/>
          </a:xfrm>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179512" y="1124744"/>
            <a:ext cx="8526338" cy="4536504"/>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comprehensive understanding of the recent development in digital technology relating to public health, aligning digital health promotion to </a:t>
            </a:r>
            <a:r>
              <a:rPr lang="en-GB" sz="1800" b="1" dirty="0">
                <a:effectLst/>
                <a:latin typeface="Arial" panose="020B0604020202020204" pitchFamily="34" charset="0"/>
                <a:ea typeface="Arial" panose="020B0604020202020204" pitchFamily="34" charset="0"/>
                <a:cs typeface="Arial" panose="020B0604020202020204" pitchFamily="34" charset="0"/>
              </a:rPr>
              <a:t>health promotion principles and values</a:t>
            </a: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1800" b="1" dirty="0">
                <a:effectLst/>
                <a:latin typeface="Arial" panose="020B0604020202020204" pitchFamily="34" charset="0"/>
                <a:ea typeface="Arial" panose="020B0604020202020204" pitchFamily="34" charset="0"/>
                <a:cs typeface="Arial" panose="020B0604020202020204" pitchFamily="34" charset="0"/>
              </a:rPr>
              <a:t>behaviour theories </a:t>
            </a:r>
            <a:r>
              <a:rPr lang="en-GB" sz="1800" dirty="0">
                <a:effectLst/>
                <a:latin typeface="Arial" panose="020B0604020202020204" pitchFamily="34" charset="0"/>
                <a:ea typeface="Arial" panose="020B0604020202020204" pitchFamily="34" charset="0"/>
                <a:cs typeface="Arial" panose="020B0604020202020204" pitchFamily="34" charset="0"/>
              </a:rPr>
              <a:t>related to digital health promotion, </a:t>
            </a:r>
            <a:r>
              <a:rPr lang="en-GB" sz="1800" b="1" dirty="0">
                <a:effectLst/>
                <a:latin typeface="Arial" panose="020B0604020202020204" pitchFamily="34" charset="0"/>
                <a:ea typeface="Arial" panose="020B0604020202020204" pitchFamily="34" charset="0"/>
                <a:cs typeface="Arial" panose="020B0604020202020204" pitchFamily="34" charset="0"/>
              </a:rPr>
              <a:t>big data </a:t>
            </a:r>
            <a:r>
              <a:rPr lang="en-GB" sz="1800" dirty="0">
                <a:effectLst/>
                <a:latin typeface="Arial" panose="020B0604020202020204" pitchFamily="34" charset="0"/>
                <a:ea typeface="Arial" panose="020B0604020202020204" pitchFamily="34" charset="0"/>
                <a:cs typeface="Arial" panose="020B0604020202020204" pitchFamily="34" charset="0"/>
              </a:rPr>
              <a:t>and health promotion, and </a:t>
            </a:r>
            <a:r>
              <a:rPr lang="en-GB" sz="1800" b="1" dirty="0">
                <a:effectLst/>
                <a:latin typeface="Arial" panose="020B0604020202020204" pitchFamily="34" charset="0"/>
                <a:ea typeface="Arial" panose="020B0604020202020204" pitchFamily="34" charset="0"/>
                <a:cs typeface="Arial" panose="020B0604020202020204" pitchFamily="34" charset="0"/>
              </a:rPr>
              <a:t>digital health inequality</a:t>
            </a:r>
            <a:r>
              <a:rPr lang="en-GB" sz="1800" dirty="0">
                <a:effectLst/>
                <a:latin typeface="Arial" panose="020B0604020202020204" pitchFamily="34" charset="0"/>
                <a:ea typeface="Arial" panose="020B0604020202020204" pitchFamily="34" charset="0"/>
                <a:cs typeface="Arial" panose="020B0604020202020204" pitchFamily="34" charset="0"/>
              </a:rPr>
              <a: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systematic understanding of the </a:t>
            </a:r>
            <a:r>
              <a:rPr lang="en-GB" sz="1800" b="1" dirty="0">
                <a:effectLst/>
                <a:latin typeface="Arial" panose="020B0604020202020204" pitchFamily="34" charset="0"/>
                <a:ea typeface="Arial" panose="020B0604020202020204" pitchFamily="34" charset="0"/>
                <a:cs typeface="Arial" panose="020B0604020202020204" pitchFamily="34" charset="0"/>
              </a:rPr>
              <a:t>health information systems</a:t>
            </a: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1800" b="1" dirty="0">
                <a:effectLst/>
                <a:latin typeface="Arial" panose="020B0604020202020204" pitchFamily="34" charset="0"/>
                <a:ea typeface="Arial" panose="020B0604020202020204" pitchFamily="34" charset="0"/>
                <a:cs typeface="Arial" panose="020B0604020202020204" pitchFamily="34" charset="0"/>
              </a:rPr>
              <a:t>telehealth, robotics, technology aids such as Apps &amp; wearables, implantable technologies, </a:t>
            </a:r>
            <a:r>
              <a:rPr lang="en-GB" sz="1800" dirty="0">
                <a:effectLst/>
                <a:latin typeface="Arial" panose="020B0604020202020204" pitchFamily="34" charset="0"/>
                <a:ea typeface="Arial" panose="020B0604020202020204" pitchFamily="34" charset="0"/>
                <a:cs typeface="Arial" panose="020B0604020202020204" pitchFamily="34" charset="0"/>
              </a:rPr>
              <a:t>and application of digital health at a macro level for health promotion and other health and social care services.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Apply skills in </a:t>
            </a:r>
            <a:r>
              <a:rPr lang="en-GB" sz="1800" b="1" dirty="0">
                <a:effectLst/>
                <a:latin typeface="Arial" panose="020B0604020202020204" pitchFamily="34" charset="0"/>
                <a:ea typeface="Arial" panose="020B0604020202020204" pitchFamily="34" charset="0"/>
                <a:cs typeface="Arial" panose="020B0604020202020204" pitchFamily="34" charset="0"/>
              </a:rPr>
              <a:t>planning and designing </a:t>
            </a:r>
            <a:r>
              <a:rPr lang="en-GB" sz="1800" dirty="0">
                <a:effectLst/>
                <a:latin typeface="Arial" panose="020B0604020202020204" pitchFamily="34" charset="0"/>
                <a:ea typeface="Arial" panose="020B0604020202020204" pitchFamily="34" charset="0"/>
                <a:cs typeface="Arial" panose="020B0604020202020204" pitchFamily="34" charset="0"/>
              </a:rPr>
              <a:t>digital health interventions to support services that address the health and social care problems.</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340768"/>
            <a:ext cx="7992888" cy="3128147"/>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Core concept, principles and values in Health Promotion and population health. </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79512" y="485640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2000" b="1" dirty="0">
                <a:solidFill>
                  <a:prstClr val="white"/>
                </a:solidFill>
                <a:latin typeface="Arial" panose="020B0604020202020204" pitchFamily="34" charset="0"/>
                <a:cs typeface="Arial" panose="020B0604020202020204" pitchFamily="34" charset="0"/>
              </a:rPr>
              <a:t>Ping Wu</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Session Aim</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1600201"/>
            <a:ext cx="8435280" cy="3917032"/>
          </a:xfrm>
        </p:spPr>
        <p:txBody>
          <a:bodyPr>
            <a:normAutofit/>
          </a:bodyPr>
          <a:lstStyle/>
          <a:p>
            <a:r>
              <a:rPr lang="en-GB" dirty="0">
                <a:latin typeface="Arial" panose="020B0604020202020204" pitchFamily="34" charset="0"/>
                <a:cs typeface="Arial" panose="020B0604020202020204" pitchFamily="34" charset="0"/>
              </a:rPr>
              <a:t>Know the definition of </a:t>
            </a:r>
            <a:r>
              <a:rPr lang="en-GB" b="1" dirty="0">
                <a:latin typeface="Arial" panose="020B0604020202020204" pitchFamily="34" charset="0"/>
                <a:cs typeface="Arial" panose="020B0604020202020204" pitchFamily="34" charset="0"/>
              </a:rPr>
              <a:t>basic terminologies </a:t>
            </a:r>
          </a:p>
          <a:p>
            <a:r>
              <a:rPr lang="en-GB" dirty="0">
                <a:latin typeface="Arial" panose="020B0604020202020204" pitchFamily="34" charset="0"/>
                <a:cs typeface="Arial" panose="020B0604020202020204" pitchFamily="34" charset="0"/>
              </a:rPr>
              <a:t>Discuss the </a:t>
            </a:r>
            <a:r>
              <a:rPr lang="en-GB" b="1" dirty="0">
                <a:latin typeface="Arial" panose="020B0604020202020204" pitchFamily="34" charset="0"/>
                <a:cs typeface="Arial" panose="020B0604020202020204" pitchFamily="34" charset="0"/>
              </a:rPr>
              <a:t>concept </a:t>
            </a:r>
            <a:r>
              <a:rPr lang="en-GB" dirty="0">
                <a:latin typeface="Arial" panose="020B0604020202020204" pitchFamily="34" charset="0"/>
                <a:cs typeface="Arial" panose="020B0604020202020204" pitchFamily="34" charset="0"/>
              </a:rPr>
              <a:t>of health promotion</a:t>
            </a:r>
          </a:p>
          <a:p>
            <a:r>
              <a:rPr lang="en-GB" dirty="0">
                <a:latin typeface="Arial" panose="020B0604020202020204" pitchFamily="34" charset="0"/>
                <a:cs typeface="Arial" panose="020B0604020202020204" pitchFamily="34" charset="0"/>
              </a:rPr>
              <a:t>Discuss the </a:t>
            </a:r>
            <a:r>
              <a:rPr lang="en-GB" b="1" dirty="0">
                <a:latin typeface="Arial" panose="020B0604020202020204" pitchFamily="34" charset="0"/>
                <a:cs typeface="Arial" panose="020B0604020202020204" pitchFamily="34" charset="0"/>
              </a:rPr>
              <a:t>principles</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values</a:t>
            </a:r>
            <a:r>
              <a:rPr lang="en-GB" dirty="0">
                <a:latin typeface="Arial" panose="020B0604020202020204" pitchFamily="34" charset="0"/>
                <a:cs typeface="Arial" panose="020B0604020202020204" pitchFamily="34" charset="0"/>
              </a:rPr>
              <a:t> of health promotion  </a:t>
            </a:r>
          </a:p>
        </p:txBody>
      </p:sp>
    </p:spTree>
    <p:extLst>
      <p:ext uri="{BB962C8B-B14F-4D97-AF65-F5344CB8AC3E}">
        <p14:creationId xmlns:p14="http://schemas.microsoft.com/office/powerpoint/2010/main" val="14602647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0E86-60C0-D22D-ADBB-7385107B42D9}"/>
              </a:ext>
            </a:extLst>
          </p:cNvPr>
          <p:cNvSpPr>
            <a:spLocks noGrp="1"/>
          </p:cNvSpPr>
          <p:nvPr>
            <p:ph type="title"/>
          </p:nvPr>
        </p:nvSpPr>
        <p:spPr>
          <a:xfrm>
            <a:off x="457200" y="274638"/>
            <a:ext cx="8229600" cy="706090"/>
          </a:xfrm>
        </p:spPr>
        <p:txBody>
          <a:bodyPr>
            <a:normAutofit fontScale="90000"/>
          </a:bodyPr>
          <a:lstStyle/>
          <a:p>
            <a:r>
              <a:rPr lang="en-GB" b="1" dirty="0">
                <a:latin typeface="Arial" panose="020B0604020202020204" pitchFamily="34" charset="0"/>
                <a:cs typeface="Arial" panose="020B0604020202020204" pitchFamily="34" charset="0"/>
              </a:rPr>
              <a:t>Terminologies</a:t>
            </a:r>
          </a:p>
        </p:txBody>
      </p:sp>
      <p:sp>
        <p:nvSpPr>
          <p:cNvPr id="3" name="Content Placeholder 2">
            <a:extLst>
              <a:ext uri="{FF2B5EF4-FFF2-40B4-BE49-F238E27FC236}">
                <a16:creationId xmlns:a16="http://schemas.microsoft.com/office/drawing/2014/main" id="{B06E52C2-DF9F-5F94-F7DA-A76202D28307}"/>
              </a:ext>
            </a:extLst>
          </p:cNvPr>
          <p:cNvSpPr>
            <a:spLocks noGrp="1"/>
          </p:cNvSpPr>
          <p:nvPr>
            <p:ph idx="1"/>
          </p:nvPr>
        </p:nvSpPr>
        <p:spPr>
          <a:xfrm>
            <a:off x="179512" y="1196752"/>
            <a:ext cx="8712968" cy="4392487"/>
          </a:xfrm>
        </p:spPr>
        <p:txBody>
          <a:bodyPr>
            <a:normAutofit fontScale="85000" lnSpcReduction="20000"/>
          </a:bodyPr>
          <a:lstStyle/>
          <a:p>
            <a:pPr marL="0" indent="0" algn="l">
              <a:buNone/>
            </a:pPr>
            <a:r>
              <a:rPr lang="en-GB" sz="3800" b="1" i="0" dirty="0">
                <a:solidFill>
                  <a:srgbClr val="141414"/>
                </a:solidFill>
                <a:effectLst/>
                <a:latin typeface="Arial" panose="020B0604020202020204" pitchFamily="34" charset="0"/>
                <a:cs typeface="Arial" panose="020B0604020202020204" pitchFamily="34" charset="0"/>
              </a:rPr>
              <a:t>Population health (</a:t>
            </a:r>
            <a:r>
              <a:rPr lang="en-GB" sz="3800" b="0" i="0" dirty="0">
                <a:solidFill>
                  <a:srgbClr val="141414"/>
                </a:solidFill>
                <a:effectLst/>
                <a:latin typeface="Arial" panose="020B0604020202020204" pitchFamily="34" charset="0"/>
                <a:cs typeface="Arial" panose="020B0604020202020204" pitchFamily="34" charset="0"/>
                <a:hlinkClick r:id="rId2"/>
              </a:rPr>
              <a:t>Buck et al 2018, p 18</a:t>
            </a:r>
            <a:r>
              <a:rPr lang="en-GB" sz="3800" b="0" i="0" dirty="0">
                <a:solidFill>
                  <a:srgbClr val="141414"/>
                </a:solidFill>
                <a:effectLst/>
                <a:latin typeface="Arial" panose="020B0604020202020204" pitchFamily="34" charset="0"/>
                <a:cs typeface="Arial" panose="020B0604020202020204" pitchFamily="34" charset="0"/>
              </a:rPr>
              <a:t>)</a:t>
            </a:r>
          </a:p>
          <a:p>
            <a:pPr marL="0" indent="0" algn="l">
              <a:buNone/>
            </a:pPr>
            <a:endParaRPr lang="en-GB" sz="3800" b="1" i="0" dirty="0">
              <a:solidFill>
                <a:srgbClr val="141414"/>
              </a:solidFill>
              <a:effectLst/>
              <a:latin typeface="Arial" panose="020B0604020202020204" pitchFamily="34" charset="0"/>
              <a:cs typeface="Arial" panose="020B0604020202020204" pitchFamily="34" charset="0"/>
            </a:endParaRPr>
          </a:p>
          <a:p>
            <a:pPr algn="l"/>
            <a:r>
              <a:rPr lang="en-GB" sz="3800" b="0" i="0" dirty="0">
                <a:solidFill>
                  <a:srgbClr val="141414"/>
                </a:solidFill>
                <a:effectLst/>
                <a:latin typeface="Arial" panose="020B0604020202020204" pitchFamily="34" charset="0"/>
                <a:cs typeface="Arial" panose="020B0604020202020204" pitchFamily="34" charset="0"/>
              </a:rPr>
              <a:t>An </a:t>
            </a:r>
            <a:r>
              <a:rPr lang="en-GB" sz="3800" b="1" i="0" dirty="0">
                <a:solidFill>
                  <a:srgbClr val="7030A0"/>
                </a:solidFill>
                <a:effectLst/>
                <a:latin typeface="Arial" panose="020B0604020202020204" pitchFamily="34" charset="0"/>
                <a:cs typeface="Arial" panose="020B0604020202020204" pitchFamily="34" charset="0"/>
              </a:rPr>
              <a:t>approach</a:t>
            </a:r>
            <a:r>
              <a:rPr lang="en-GB" sz="3800" b="0" i="0" dirty="0">
                <a:solidFill>
                  <a:srgbClr val="141414"/>
                </a:solidFill>
                <a:effectLst/>
                <a:latin typeface="Arial" panose="020B0604020202020204" pitchFamily="34" charset="0"/>
                <a:cs typeface="Arial" panose="020B0604020202020204" pitchFamily="34" charset="0"/>
              </a:rPr>
              <a:t> aimed at </a:t>
            </a:r>
            <a:r>
              <a:rPr lang="en-GB" sz="3800" b="1" i="0" dirty="0">
                <a:solidFill>
                  <a:srgbClr val="7030A0"/>
                </a:solidFill>
                <a:effectLst/>
                <a:latin typeface="Arial" panose="020B0604020202020204" pitchFamily="34" charset="0"/>
                <a:cs typeface="Arial" panose="020B0604020202020204" pitchFamily="34" charset="0"/>
              </a:rPr>
              <a:t>improving</a:t>
            </a:r>
            <a:r>
              <a:rPr lang="en-GB" sz="3800" b="0" i="0" dirty="0">
                <a:solidFill>
                  <a:srgbClr val="141414"/>
                </a:solidFill>
                <a:effectLst/>
                <a:latin typeface="Arial" panose="020B0604020202020204" pitchFamily="34" charset="0"/>
                <a:cs typeface="Arial" panose="020B0604020202020204" pitchFamily="34" charset="0"/>
              </a:rPr>
              <a:t> the health of an </a:t>
            </a:r>
            <a:r>
              <a:rPr lang="en-GB" sz="3800" b="1" i="0" dirty="0">
                <a:solidFill>
                  <a:srgbClr val="7030A0"/>
                </a:solidFill>
                <a:effectLst/>
                <a:latin typeface="Arial" panose="020B0604020202020204" pitchFamily="34" charset="0"/>
                <a:cs typeface="Arial" panose="020B0604020202020204" pitchFamily="34" charset="0"/>
              </a:rPr>
              <a:t>entire population</a:t>
            </a:r>
            <a:r>
              <a:rPr lang="en-GB" sz="3800" b="0" i="0" dirty="0">
                <a:solidFill>
                  <a:srgbClr val="141414"/>
                </a:solidFill>
                <a:effectLst/>
                <a:latin typeface="Arial" panose="020B0604020202020204" pitchFamily="34" charset="0"/>
                <a:cs typeface="Arial" panose="020B0604020202020204" pitchFamily="34" charset="0"/>
              </a:rPr>
              <a:t>. </a:t>
            </a:r>
          </a:p>
          <a:p>
            <a:pPr algn="l"/>
            <a:endParaRPr lang="en-GB" sz="3800" b="0" i="0" dirty="0">
              <a:solidFill>
                <a:srgbClr val="141414"/>
              </a:solidFill>
              <a:effectLst/>
              <a:latin typeface="Arial" panose="020B0604020202020204" pitchFamily="34" charset="0"/>
              <a:cs typeface="Arial" panose="020B0604020202020204" pitchFamily="34" charset="0"/>
            </a:endParaRPr>
          </a:p>
          <a:p>
            <a:pPr algn="l"/>
            <a:r>
              <a:rPr lang="en-GB" sz="3800" b="0" i="0" dirty="0">
                <a:solidFill>
                  <a:srgbClr val="141414"/>
                </a:solidFill>
                <a:effectLst/>
                <a:latin typeface="Arial" panose="020B0604020202020204" pitchFamily="34" charset="0"/>
                <a:cs typeface="Arial" panose="020B0604020202020204" pitchFamily="34" charset="0"/>
              </a:rPr>
              <a:t>It is about improving the physical and mental health outcomes and wellbeing of people within and across a </a:t>
            </a:r>
            <a:r>
              <a:rPr lang="en-GB" sz="3800" i="0" dirty="0">
                <a:solidFill>
                  <a:srgbClr val="141414"/>
                </a:solidFill>
                <a:effectLst/>
                <a:latin typeface="Arial" panose="020B0604020202020204" pitchFamily="34" charset="0"/>
                <a:cs typeface="Arial" panose="020B0604020202020204" pitchFamily="34" charset="0"/>
              </a:rPr>
              <a:t>defined </a:t>
            </a:r>
            <a:r>
              <a:rPr lang="en-GB" sz="3800" b="1" i="0" dirty="0">
                <a:solidFill>
                  <a:srgbClr val="141414"/>
                </a:solidFill>
                <a:effectLst/>
                <a:latin typeface="Arial" panose="020B0604020202020204" pitchFamily="34" charset="0"/>
                <a:cs typeface="Arial" panose="020B0604020202020204" pitchFamily="34" charset="0"/>
              </a:rPr>
              <a:t>local, regional or national</a:t>
            </a:r>
            <a:r>
              <a:rPr lang="en-GB" sz="3800" b="0" i="0" dirty="0">
                <a:solidFill>
                  <a:srgbClr val="141414"/>
                </a:solidFill>
                <a:effectLst/>
                <a:latin typeface="Arial" panose="020B0604020202020204" pitchFamily="34" charset="0"/>
                <a:cs typeface="Arial" panose="020B0604020202020204" pitchFamily="34" charset="0"/>
              </a:rPr>
              <a:t> population, while reducing health inequalities. </a:t>
            </a:r>
          </a:p>
          <a:p>
            <a:pPr marL="0" indent="0" algn="l">
              <a:buNone/>
            </a:pPr>
            <a:endParaRPr lang="en-GB" sz="38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883220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835B-4375-367B-AF0D-C45D33AFCA83}"/>
              </a:ext>
            </a:extLst>
          </p:cNvPr>
          <p:cNvSpPr>
            <a:spLocks noGrp="1"/>
          </p:cNvSpPr>
          <p:nvPr>
            <p:ph type="title"/>
          </p:nvPr>
        </p:nvSpPr>
        <p:spPr/>
        <p:txBody>
          <a:bodyPr>
            <a:normAutofit fontScale="90000"/>
          </a:bodyPr>
          <a:lstStyle/>
          <a:p>
            <a:r>
              <a:rPr lang="en-GB" sz="4400" b="1" i="0" dirty="0">
                <a:solidFill>
                  <a:srgbClr val="141414"/>
                </a:solidFill>
                <a:effectLst/>
                <a:latin typeface="Arial" panose="020B0604020202020204" pitchFamily="34" charset="0"/>
                <a:cs typeface="Arial" panose="020B0604020202020204" pitchFamily="34" charset="0"/>
              </a:rPr>
              <a:t>Population Health (</a:t>
            </a:r>
            <a:r>
              <a:rPr lang="en-GB" sz="4400" b="0" i="0" dirty="0">
                <a:solidFill>
                  <a:srgbClr val="141414"/>
                </a:solidFill>
                <a:effectLst/>
                <a:latin typeface="Arial" panose="020B0604020202020204" pitchFamily="34" charset="0"/>
                <a:cs typeface="Arial" panose="020B0604020202020204" pitchFamily="34" charset="0"/>
                <a:hlinkClick r:id="rId2"/>
              </a:rPr>
              <a:t>Buck et al 2018, p 18</a:t>
            </a:r>
            <a:r>
              <a:rPr lang="en-GB" sz="4400" b="0" i="0" dirty="0">
                <a:solidFill>
                  <a:srgbClr val="141414"/>
                </a:solidFill>
                <a:effectLst/>
                <a:latin typeface="Arial" panose="020B0604020202020204" pitchFamily="34" charset="0"/>
                <a:cs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83537BF2-7FC9-8D83-D9AE-428E768FEE6A}"/>
              </a:ext>
            </a:extLst>
          </p:cNvPr>
          <p:cNvSpPr>
            <a:spLocks noGrp="1"/>
          </p:cNvSpPr>
          <p:nvPr>
            <p:ph idx="1"/>
          </p:nvPr>
        </p:nvSpPr>
        <p:spPr/>
        <p:txBody>
          <a:bodyPr>
            <a:normAutofit fontScale="92500" lnSpcReduction="10000"/>
          </a:bodyPr>
          <a:lstStyle/>
          <a:p>
            <a:pPr marL="0" indent="0" algn="l">
              <a:buNone/>
            </a:pPr>
            <a:r>
              <a:rPr lang="en-GB" sz="3200" b="0" i="0" dirty="0">
                <a:solidFill>
                  <a:srgbClr val="141414"/>
                </a:solidFill>
                <a:effectLst/>
                <a:latin typeface="Arial" panose="020B0604020202020204" pitchFamily="34" charset="0"/>
                <a:cs typeface="Arial" panose="020B0604020202020204" pitchFamily="34" charset="0"/>
              </a:rPr>
              <a:t>It includes action: </a:t>
            </a:r>
          </a:p>
          <a:p>
            <a:pPr algn="l"/>
            <a:r>
              <a:rPr lang="en-GB" sz="3200" b="0" i="0" dirty="0">
                <a:solidFill>
                  <a:srgbClr val="141414"/>
                </a:solidFill>
                <a:effectLst/>
                <a:latin typeface="Arial" panose="020B0604020202020204" pitchFamily="34" charset="0"/>
                <a:cs typeface="Arial" panose="020B0604020202020204" pitchFamily="34" charset="0"/>
              </a:rPr>
              <a:t>to reduce the occurrence of ill health, </a:t>
            </a:r>
            <a:endParaRPr lang="en-GB" sz="3200" dirty="0">
              <a:solidFill>
                <a:srgbClr val="141414"/>
              </a:solidFill>
              <a:latin typeface="Arial" panose="020B0604020202020204" pitchFamily="34" charset="0"/>
              <a:cs typeface="Arial" panose="020B0604020202020204" pitchFamily="34" charset="0"/>
            </a:endParaRPr>
          </a:p>
          <a:p>
            <a:pPr algn="l"/>
            <a:r>
              <a:rPr lang="en-GB" sz="3200" b="0" i="0" dirty="0">
                <a:solidFill>
                  <a:srgbClr val="141414"/>
                </a:solidFill>
                <a:effectLst/>
                <a:latin typeface="Arial" panose="020B0604020202020204" pitchFamily="34" charset="0"/>
                <a:cs typeface="Arial" panose="020B0604020202020204" pitchFamily="34" charset="0"/>
              </a:rPr>
              <a:t>to deliver appropriate health and care services </a:t>
            </a:r>
          </a:p>
          <a:p>
            <a:pPr algn="l"/>
            <a:r>
              <a:rPr lang="en-GB" sz="3200" b="0" i="0" dirty="0">
                <a:solidFill>
                  <a:srgbClr val="141414"/>
                </a:solidFill>
                <a:effectLst/>
                <a:latin typeface="Arial" panose="020B0604020202020204" pitchFamily="34" charset="0"/>
                <a:cs typeface="Arial" panose="020B0604020202020204" pitchFamily="34" charset="0"/>
              </a:rPr>
              <a:t>on the wider determinants of health. </a:t>
            </a:r>
            <a:endParaRPr lang="en-GB" sz="3200" dirty="0">
              <a:solidFill>
                <a:srgbClr val="141414"/>
              </a:solidFill>
              <a:latin typeface="Arial" panose="020B0604020202020204" pitchFamily="34" charset="0"/>
              <a:cs typeface="Arial" panose="020B0604020202020204" pitchFamily="34" charset="0"/>
            </a:endParaRPr>
          </a:p>
          <a:p>
            <a:pPr marL="0" indent="0" algn="l">
              <a:buNone/>
            </a:pPr>
            <a:endParaRPr lang="en-GB" sz="3200" b="0" i="0" dirty="0">
              <a:solidFill>
                <a:srgbClr val="141414"/>
              </a:solidFill>
              <a:effectLst/>
              <a:latin typeface="Arial" panose="020B0604020202020204" pitchFamily="34" charset="0"/>
              <a:cs typeface="Arial" panose="020B0604020202020204" pitchFamily="34" charset="0"/>
            </a:endParaRPr>
          </a:p>
          <a:p>
            <a:pPr algn="l"/>
            <a:r>
              <a:rPr lang="en-GB" sz="3200" b="0" i="0" dirty="0">
                <a:solidFill>
                  <a:srgbClr val="141414"/>
                </a:solidFill>
                <a:effectLst/>
                <a:latin typeface="Arial" panose="020B0604020202020204" pitchFamily="34" charset="0"/>
                <a:cs typeface="Arial" panose="020B0604020202020204" pitchFamily="34" charset="0"/>
              </a:rPr>
              <a:t>It requires working with communities and partner agencies </a:t>
            </a:r>
          </a:p>
          <a:p>
            <a:endParaRPr lang="en-GB" dirty="0"/>
          </a:p>
        </p:txBody>
      </p:sp>
    </p:spTree>
    <p:extLst>
      <p:ext uri="{BB962C8B-B14F-4D97-AF65-F5344CB8AC3E}">
        <p14:creationId xmlns:p14="http://schemas.microsoft.com/office/powerpoint/2010/main" val="15430647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3688" y="188640"/>
            <a:ext cx="6506909" cy="707886"/>
          </a:xfrm>
          <a:prstGeom prst="rect">
            <a:avLst/>
          </a:prstGeom>
        </p:spPr>
        <p:txBody>
          <a:bodyPr wrap="none">
            <a:spAutoFit/>
          </a:bodyPr>
          <a:lstStyle/>
          <a:p>
            <a:r>
              <a:rPr lang="en-GB" sz="4000" b="1" dirty="0">
                <a:latin typeface="Arial" panose="020B0604020202020204" pitchFamily="34" charset="0"/>
                <a:cs typeface="Arial" panose="020B0604020202020204" pitchFamily="34" charset="0"/>
              </a:rPr>
              <a:t>Population Segmentation </a:t>
            </a:r>
          </a:p>
        </p:txBody>
      </p:sp>
      <p:sp>
        <p:nvSpPr>
          <p:cNvPr id="6" name="Rectangle 5"/>
          <p:cNvSpPr/>
          <p:nvPr/>
        </p:nvSpPr>
        <p:spPr>
          <a:xfrm>
            <a:off x="323528" y="1052736"/>
            <a:ext cx="8424936" cy="4247317"/>
          </a:xfrm>
          <a:prstGeom prst="rect">
            <a:avLst/>
          </a:prstGeom>
        </p:spPr>
        <p:txBody>
          <a:bodyPr wrap="square">
            <a:spAutoFit/>
          </a:bodyPr>
          <a:lstStyle/>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Population Segmentation is the process of grouping together individuals within a population into subgroups (segments)</a:t>
            </a:r>
          </a:p>
          <a:p>
            <a:pPr marL="285750" indent="-285750" algn="just">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Each segment should have classifying features that make it distinct from the others</a:t>
            </a:r>
          </a:p>
          <a:p>
            <a:pPr marL="285750" indent="-285750" algn="just">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3000" dirty="0">
                <a:latin typeface="Arial" panose="020B0604020202020204" pitchFamily="34" charset="0"/>
                <a:cs typeface="Arial" panose="020B0604020202020204" pitchFamily="34" charset="0"/>
              </a:rPr>
              <a:t>As a general rule, people should be assigned to one segment only</a:t>
            </a:r>
          </a:p>
        </p:txBody>
      </p:sp>
    </p:spTree>
    <p:extLst>
      <p:ext uri="{BB962C8B-B14F-4D97-AF65-F5344CB8AC3E}">
        <p14:creationId xmlns:p14="http://schemas.microsoft.com/office/powerpoint/2010/main" val="311408980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75656" y="332656"/>
            <a:ext cx="6480720" cy="707886"/>
          </a:xfrm>
          <a:prstGeom prst="rect">
            <a:avLst/>
          </a:prstGeom>
        </p:spPr>
        <p:txBody>
          <a:bodyPr wrap="square">
            <a:spAutoFit/>
          </a:bodyPr>
          <a:lstStyle/>
          <a:p>
            <a:pPr lvl="0"/>
            <a:r>
              <a:rPr lang="en-GB" sz="4000" b="1" dirty="0">
                <a:latin typeface="Arial" panose="020B0604020202020204" pitchFamily="34" charset="0"/>
                <a:cs typeface="Arial" panose="020B0604020202020204" pitchFamily="34" charset="0"/>
              </a:rPr>
              <a:t>Benefits of  Segmentation </a:t>
            </a:r>
          </a:p>
        </p:txBody>
      </p:sp>
      <p:sp>
        <p:nvSpPr>
          <p:cNvPr id="4" name="Rectangle 3"/>
          <p:cNvSpPr/>
          <p:nvPr/>
        </p:nvSpPr>
        <p:spPr>
          <a:xfrm>
            <a:off x="287524" y="1268760"/>
            <a:ext cx="8568952" cy="2862322"/>
          </a:xfrm>
          <a:prstGeom prst="rect">
            <a:avLst/>
          </a:prstGeom>
        </p:spPr>
        <p:txBody>
          <a:bodyPr wrap="square">
            <a:spAutoFit/>
          </a:bodyPr>
          <a:lstStyle/>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Understand how subgroups interact with the system</a:t>
            </a:r>
          </a:p>
          <a:p>
            <a:pPr marL="285750" indent="-285750">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Identify unwarranted variation or bad outcomes</a:t>
            </a:r>
          </a:p>
          <a:p>
            <a:pPr marL="285750" indent="-285750">
              <a:buFont typeface="Arial" panose="020B0604020202020204" pitchFamily="34" charset="0"/>
              <a:buChar char="•"/>
            </a:pPr>
            <a:endParaRPr lang="en-GB" sz="3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latin typeface="Arial" panose="020B0604020202020204" pitchFamily="34" charset="0"/>
                <a:cs typeface="Arial" panose="020B0604020202020204" pitchFamily="34" charset="0"/>
              </a:rPr>
              <a:t>Deliver personalised care</a:t>
            </a:r>
          </a:p>
        </p:txBody>
      </p:sp>
    </p:spTree>
    <p:extLst>
      <p:ext uri="{BB962C8B-B14F-4D97-AF65-F5344CB8AC3E}">
        <p14:creationId xmlns:p14="http://schemas.microsoft.com/office/powerpoint/2010/main" val="214327085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332656"/>
            <a:ext cx="8640960" cy="707886"/>
          </a:xfrm>
          <a:prstGeom prst="rect">
            <a:avLst/>
          </a:prstGeom>
        </p:spPr>
        <p:txBody>
          <a:bodyPr wrap="square">
            <a:spAutoFit/>
          </a:bodyPr>
          <a:lstStyle/>
          <a:p>
            <a:pPr algn="ctr"/>
            <a:r>
              <a:rPr lang="en-GB" sz="4000" b="1" dirty="0">
                <a:latin typeface="Arial" panose="020B0604020202020204" pitchFamily="34" charset="0"/>
                <a:cs typeface="Arial" panose="020B0604020202020204" pitchFamily="34" charset="0"/>
              </a:rPr>
              <a:t>Segmentation Methods</a:t>
            </a:r>
          </a:p>
        </p:txBody>
      </p:sp>
      <p:sp>
        <p:nvSpPr>
          <p:cNvPr id="4" name="Rectangle 3"/>
          <p:cNvSpPr/>
          <p:nvPr/>
        </p:nvSpPr>
        <p:spPr>
          <a:xfrm>
            <a:off x="481336" y="1340768"/>
            <a:ext cx="8640960" cy="3323987"/>
          </a:xfrm>
          <a:prstGeom prst="rect">
            <a:avLst/>
          </a:prstGeom>
        </p:spPr>
        <p:txBody>
          <a:bodyPr wrap="square">
            <a:spAutoFit/>
          </a:bodyPr>
          <a:lstStyle/>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Whole population</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Audience</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Outcome-based</a:t>
            </a:r>
          </a:p>
          <a:p>
            <a:pPr marL="285750" indent="-285750">
              <a:buFont typeface="Arial" panose="020B0604020202020204" pitchFamily="34" charset="0"/>
              <a:buChar char="•"/>
            </a:pPr>
            <a:endParaRPr lang="en-GB" sz="3000"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000" dirty="0">
                <a:solidFill>
                  <a:prstClr val="black"/>
                </a:solidFill>
                <a:latin typeface="Arial" panose="020B0604020202020204" pitchFamily="34" charset="0"/>
                <a:cs typeface="Arial" panose="020B0604020202020204" pitchFamily="34" charset="0"/>
              </a:rPr>
              <a:t>Geodemographic </a:t>
            </a:r>
          </a:p>
        </p:txBody>
      </p:sp>
    </p:spTree>
    <p:extLst>
      <p:ext uri="{BB962C8B-B14F-4D97-AF65-F5344CB8AC3E}">
        <p14:creationId xmlns:p14="http://schemas.microsoft.com/office/powerpoint/2010/main" val="1913916350"/>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6781-770A-4451-85EE-8A9C441DEC12}"/>
              </a:ext>
            </a:extLst>
          </p:cNvPr>
          <p:cNvSpPr>
            <a:spLocks noGrp="1"/>
          </p:cNvSpPr>
          <p:nvPr>
            <p:ph type="title"/>
          </p:nvPr>
        </p:nvSpPr>
        <p:spPr/>
        <p:txBody>
          <a:bodyPr/>
          <a:lstStyle/>
          <a:p>
            <a:r>
              <a:rPr lang="en-GB" b="1" dirty="0"/>
              <a:t>Terminologies contd..</a:t>
            </a:r>
          </a:p>
        </p:txBody>
      </p:sp>
      <p:sp>
        <p:nvSpPr>
          <p:cNvPr id="3" name="Content Placeholder 2">
            <a:extLst>
              <a:ext uri="{FF2B5EF4-FFF2-40B4-BE49-F238E27FC236}">
                <a16:creationId xmlns:a16="http://schemas.microsoft.com/office/drawing/2014/main" id="{608351D9-A64D-B78A-C279-76620D017A7E}"/>
              </a:ext>
            </a:extLst>
          </p:cNvPr>
          <p:cNvSpPr>
            <a:spLocks noGrp="1"/>
          </p:cNvSpPr>
          <p:nvPr>
            <p:ph idx="1"/>
          </p:nvPr>
        </p:nvSpPr>
        <p:spPr>
          <a:xfrm>
            <a:off x="457200" y="1417638"/>
            <a:ext cx="8229600" cy="4099595"/>
          </a:xfrm>
        </p:spPr>
        <p:txBody>
          <a:bodyPr>
            <a:normAutofit fontScale="85000" lnSpcReduction="20000"/>
          </a:bodyPr>
          <a:lstStyle/>
          <a:p>
            <a:r>
              <a:rPr lang="en-GB" b="1" u="sng" dirty="0">
                <a:latin typeface="Arial" panose="020B0604020202020204" pitchFamily="34" charset="0"/>
                <a:cs typeface="Arial" panose="020B0604020202020204" pitchFamily="34" charset="0"/>
              </a:rPr>
              <a:t>Health promotion- </a:t>
            </a:r>
          </a:p>
          <a:p>
            <a:r>
              <a:rPr lang="en-GB" dirty="0">
                <a:latin typeface="Arial" panose="020B0604020202020204" pitchFamily="34" charset="0"/>
                <a:cs typeface="Arial" panose="020B0604020202020204" pitchFamily="34" charset="0"/>
              </a:rPr>
              <a:t>Defined as- “the </a:t>
            </a:r>
            <a:r>
              <a:rPr lang="en-GB" b="1" dirty="0">
                <a:solidFill>
                  <a:srgbClr val="7030A0"/>
                </a:solidFill>
                <a:latin typeface="Arial" panose="020B0604020202020204" pitchFamily="34" charset="0"/>
                <a:cs typeface="Arial" panose="020B0604020202020204" pitchFamily="34" charset="0"/>
              </a:rPr>
              <a:t>process</a:t>
            </a:r>
            <a:r>
              <a:rPr lang="en-GB" dirty="0">
                <a:latin typeface="Arial" panose="020B0604020202020204" pitchFamily="34" charset="0"/>
                <a:cs typeface="Arial" panose="020B0604020202020204" pitchFamily="34" charset="0"/>
              </a:rPr>
              <a:t> of </a:t>
            </a:r>
            <a:r>
              <a:rPr lang="en-GB" b="1" dirty="0">
                <a:solidFill>
                  <a:srgbClr val="7030A0"/>
                </a:solidFill>
                <a:latin typeface="Arial" panose="020B0604020202020204" pitchFamily="34" charset="0"/>
                <a:cs typeface="Arial" panose="020B0604020202020204" pitchFamily="34" charset="0"/>
              </a:rPr>
              <a:t>enabling people</a:t>
            </a:r>
            <a:r>
              <a:rPr lang="en-GB" dirty="0">
                <a:latin typeface="Arial" panose="020B0604020202020204" pitchFamily="34" charset="0"/>
                <a:cs typeface="Arial" panose="020B0604020202020204" pitchFamily="34" charset="0"/>
              </a:rPr>
              <a:t> to increase control over and to </a:t>
            </a:r>
            <a:r>
              <a:rPr lang="en-GB" b="1" dirty="0">
                <a:solidFill>
                  <a:srgbClr val="7030A0"/>
                </a:solidFill>
                <a:latin typeface="Arial" panose="020B0604020202020204" pitchFamily="34" charset="0"/>
                <a:cs typeface="Arial" panose="020B0604020202020204" pitchFamily="34" charset="0"/>
              </a:rPr>
              <a:t>improve</a:t>
            </a:r>
            <a:r>
              <a:rPr lang="en-GB" dirty="0">
                <a:latin typeface="Arial" panose="020B0604020202020204" pitchFamily="34" charset="0"/>
                <a:cs typeface="Arial" panose="020B0604020202020204" pitchFamily="34" charset="0"/>
              </a:rPr>
              <a:t> their health” (WHO 1986)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Focuses on: </a:t>
            </a:r>
          </a:p>
          <a:p>
            <a:r>
              <a:rPr lang="en-GB" dirty="0">
                <a:latin typeface="Arial" panose="020B0604020202020204" pitchFamily="34" charset="0"/>
                <a:cs typeface="Arial" panose="020B0604020202020204" pitchFamily="34" charset="0"/>
              </a:rPr>
              <a:t>Population </a:t>
            </a:r>
          </a:p>
          <a:p>
            <a:r>
              <a:rPr lang="en-GB" dirty="0">
                <a:latin typeface="Arial" panose="020B0604020202020204" pitchFamily="34" charset="0"/>
                <a:cs typeface="Arial" panose="020B0604020202020204" pitchFamily="34" charset="0"/>
              </a:rPr>
              <a:t>disease prevention</a:t>
            </a:r>
          </a:p>
          <a:p>
            <a:r>
              <a:rPr lang="en-GB" dirty="0">
                <a:latin typeface="Arial" panose="020B0604020202020204" pitchFamily="34" charset="0"/>
                <a:cs typeface="Arial" panose="020B0604020202020204" pitchFamily="34" charset="0"/>
              </a:rPr>
              <a:t>health improvement </a:t>
            </a:r>
          </a:p>
          <a:p>
            <a:r>
              <a:rPr lang="en-GB" dirty="0">
                <a:latin typeface="Arial" panose="020B0604020202020204" pitchFamily="34" charset="0"/>
                <a:cs typeface="Arial" panose="020B0604020202020204" pitchFamily="34" charset="0"/>
              </a:rPr>
              <a:t>Enhancing well-being</a:t>
            </a:r>
          </a:p>
        </p:txBody>
      </p:sp>
    </p:spTree>
    <p:extLst>
      <p:ext uri="{BB962C8B-B14F-4D97-AF65-F5344CB8AC3E}">
        <p14:creationId xmlns:p14="http://schemas.microsoft.com/office/powerpoint/2010/main" val="27493447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D392-A547-4E41-1AAD-A4ACDF6FD587}"/>
              </a:ext>
            </a:extLst>
          </p:cNvPr>
          <p:cNvSpPr>
            <a:spLocks noGrp="1"/>
          </p:cNvSpPr>
          <p:nvPr>
            <p:ph type="title"/>
          </p:nvPr>
        </p:nvSpPr>
        <p:spPr>
          <a:xfrm>
            <a:off x="457200" y="274638"/>
            <a:ext cx="8229600" cy="922114"/>
          </a:xfrm>
        </p:spPr>
        <p:txBody>
          <a:bodyPr/>
          <a:lstStyle/>
          <a:p>
            <a:r>
              <a:rPr lang="en-GB" b="1" dirty="0"/>
              <a:t>Health promotion activities </a:t>
            </a:r>
          </a:p>
        </p:txBody>
      </p:sp>
      <p:sp>
        <p:nvSpPr>
          <p:cNvPr id="3" name="Text Placeholder 2">
            <a:extLst>
              <a:ext uri="{FF2B5EF4-FFF2-40B4-BE49-F238E27FC236}">
                <a16:creationId xmlns:a16="http://schemas.microsoft.com/office/drawing/2014/main" id="{42A1771C-3A70-3243-4791-58855ADBD389}"/>
              </a:ext>
            </a:extLst>
          </p:cNvPr>
          <p:cNvSpPr>
            <a:spLocks noGrp="1"/>
          </p:cNvSpPr>
          <p:nvPr>
            <p:ph type="body" idx="1"/>
          </p:nvPr>
        </p:nvSpPr>
        <p:spPr>
          <a:xfrm>
            <a:off x="289025" y="1182194"/>
            <a:ext cx="8229600" cy="1210146"/>
          </a:xfrm>
        </p:spPr>
        <p:txBody>
          <a:bodyPr>
            <a:noAutofit/>
          </a:bodyPr>
          <a:lstStyle/>
          <a:p>
            <a:pPr marL="342900" indent="-342900">
              <a:buFont typeface="Wingdings" panose="05000000000000000000" pitchFamily="2" charset="2"/>
              <a:buChar char="§"/>
            </a:pPr>
            <a:r>
              <a:rPr lang="en-GB" b="0" dirty="0"/>
              <a:t>Thinking of the definition of health promotion </a:t>
            </a:r>
          </a:p>
          <a:p>
            <a:pPr marL="342900" indent="-342900">
              <a:buFont typeface="Wingdings" panose="05000000000000000000" pitchFamily="2" charset="2"/>
              <a:buChar char="§"/>
            </a:pPr>
            <a:r>
              <a:rPr lang="en-GB" b="0" dirty="0"/>
              <a:t>Which of the following do you think are health promotion activities ? </a:t>
            </a:r>
          </a:p>
        </p:txBody>
      </p:sp>
      <p:sp>
        <p:nvSpPr>
          <p:cNvPr id="4" name="Content Placeholder 3">
            <a:extLst>
              <a:ext uri="{FF2B5EF4-FFF2-40B4-BE49-F238E27FC236}">
                <a16:creationId xmlns:a16="http://schemas.microsoft.com/office/drawing/2014/main" id="{7ACF7529-DC54-BABF-3DC1-38B7456128FE}"/>
              </a:ext>
            </a:extLst>
          </p:cNvPr>
          <p:cNvSpPr>
            <a:spLocks noGrp="1"/>
          </p:cNvSpPr>
          <p:nvPr>
            <p:ph sz="half" idx="2"/>
          </p:nvPr>
        </p:nvSpPr>
        <p:spPr>
          <a:xfrm>
            <a:off x="683568" y="2564904"/>
            <a:ext cx="3813820" cy="3024336"/>
          </a:xfrm>
        </p:spPr>
        <p:txBody>
          <a:bodyPr>
            <a:normAutofit/>
          </a:bodyPr>
          <a:lstStyle/>
          <a:p>
            <a:pPr>
              <a:buFont typeface="Wingdings" panose="05000000000000000000" pitchFamily="2" charset="2"/>
              <a:buChar char="q"/>
            </a:pPr>
            <a:r>
              <a:rPr lang="en-GB" sz="2200" dirty="0"/>
              <a:t>Alcohol consumption</a:t>
            </a:r>
          </a:p>
          <a:p>
            <a:pPr>
              <a:buFont typeface="Wingdings" panose="05000000000000000000" pitchFamily="2" charset="2"/>
              <a:buChar char="q"/>
            </a:pPr>
            <a:r>
              <a:rPr lang="en-GB" sz="2200" dirty="0"/>
              <a:t>Smoking cessation </a:t>
            </a:r>
          </a:p>
          <a:p>
            <a:pPr>
              <a:buFont typeface="Wingdings" panose="05000000000000000000" pitchFamily="2" charset="2"/>
              <a:buChar char="q"/>
            </a:pPr>
            <a:r>
              <a:rPr lang="en-GB" sz="2200" dirty="0"/>
              <a:t>Safe sex</a:t>
            </a:r>
          </a:p>
          <a:p>
            <a:pPr>
              <a:buFont typeface="Wingdings" panose="05000000000000000000" pitchFamily="2" charset="2"/>
              <a:buChar char="q"/>
            </a:pPr>
            <a:r>
              <a:rPr lang="en-GB" sz="2200" dirty="0"/>
              <a:t>Weight control </a:t>
            </a:r>
          </a:p>
          <a:p>
            <a:pPr>
              <a:buFont typeface="Wingdings" panose="05000000000000000000" pitchFamily="2" charset="2"/>
              <a:buChar char="q"/>
            </a:pPr>
            <a:r>
              <a:rPr lang="en-GB" sz="2200" dirty="0"/>
              <a:t>Physical fitness </a:t>
            </a:r>
          </a:p>
          <a:p>
            <a:pPr>
              <a:buFont typeface="Wingdings" panose="05000000000000000000" pitchFamily="2" charset="2"/>
              <a:buChar char="q"/>
            </a:pPr>
            <a:r>
              <a:rPr lang="en-GB" sz="2200" dirty="0"/>
              <a:t>Sun exposure</a:t>
            </a:r>
          </a:p>
          <a:p>
            <a:pPr>
              <a:buFont typeface="Wingdings" panose="05000000000000000000" pitchFamily="2" charset="2"/>
              <a:buChar char="q"/>
            </a:pPr>
            <a:r>
              <a:rPr lang="en-GB" sz="2200" dirty="0"/>
              <a:t>Mental wellbeing </a:t>
            </a:r>
          </a:p>
        </p:txBody>
      </p:sp>
    </p:spTree>
    <p:extLst>
      <p:ext uri="{BB962C8B-B14F-4D97-AF65-F5344CB8AC3E}">
        <p14:creationId xmlns:p14="http://schemas.microsoft.com/office/powerpoint/2010/main" val="13792842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 calcmode="lin" valueType="num">
                                      <p:cBhvr additive="base">
                                        <p:cTn id="3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 calcmode="lin" valueType="num">
                                      <p:cBhvr additive="base">
                                        <p:cTn id="4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 calcmode="lin" valueType="num">
                                      <p:cBhvr additive="base">
                                        <p:cTn id="4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 calcmode="lin" valueType="num">
                                      <p:cBhvr additive="base">
                                        <p:cTn id="5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 calcmode="lin" valueType="num">
                                      <p:cBhvr additive="base">
                                        <p:cTn id="5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4">
                                            <p:txEl>
                                              <p:pRg st="6" end="6"/>
                                            </p:txEl>
                                          </p:spTgt>
                                        </p:tgtEl>
                                        <p:attrNameLst>
                                          <p:attrName>style.visibility</p:attrName>
                                        </p:attrNameLst>
                                      </p:cBhvr>
                                      <p:to>
                                        <p:strVal val="visible"/>
                                      </p:to>
                                    </p:set>
                                    <p:anim calcmode="lin" valueType="num">
                                      <p:cBhvr additive="base">
                                        <p:cTn id="6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D392-A547-4E41-1AAD-A4ACDF6FD587}"/>
              </a:ext>
            </a:extLst>
          </p:cNvPr>
          <p:cNvSpPr>
            <a:spLocks noGrp="1"/>
          </p:cNvSpPr>
          <p:nvPr>
            <p:ph type="title"/>
          </p:nvPr>
        </p:nvSpPr>
        <p:spPr>
          <a:xfrm>
            <a:off x="457200" y="274638"/>
            <a:ext cx="8229600" cy="922114"/>
          </a:xfrm>
        </p:spPr>
        <p:txBody>
          <a:bodyPr/>
          <a:lstStyle/>
          <a:p>
            <a:r>
              <a:rPr lang="en-GB" b="1" dirty="0"/>
              <a:t>Health promotion activities </a:t>
            </a:r>
          </a:p>
        </p:txBody>
      </p:sp>
      <p:sp>
        <p:nvSpPr>
          <p:cNvPr id="3" name="Text Placeholder 2">
            <a:extLst>
              <a:ext uri="{FF2B5EF4-FFF2-40B4-BE49-F238E27FC236}">
                <a16:creationId xmlns:a16="http://schemas.microsoft.com/office/drawing/2014/main" id="{42A1771C-3A70-3243-4791-58855ADBD389}"/>
              </a:ext>
            </a:extLst>
          </p:cNvPr>
          <p:cNvSpPr>
            <a:spLocks noGrp="1"/>
          </p:cNvSpPr>
          <p:nvPr>
            <p:ph type="body" idx="1"/>
          </p:nvPr>
        </p:nvSpPr>
        <p:spPr>
          <a:xfrm>
            <a:off x="289025" y="1182194"/>
            <a:ext cx="8229600" cy="1210146"/>
          </a:xfrm>
        </p:spPr>
        <p:txBody>
          <a:bodyPr>
            <a:noAutofit/>
          </a:bodyPr>
          <a:lstStyle/>
          <a:p>
            <a:pPr marL="342900" indent="-342900">
              <a:buFont typeface="Wingdings" panose="05000000000000000000" pitchFamily="2" charset="2"/>
              <a:buChar char="§"/>
            </a:pPr>
            <a:r>
              <a:rPr lang="en-GB" b="0" dirty="0"/>
              <a:t>Thinking of the definition of health promotion </a:t>
            </a:r>
          </a:p>
          <a:p>
            <a:pPr marL="342900" indent="-342900">
              <a:buFont typeface="Wingdings" panose="05000000000000000000" pitchFamily="2" charset="2"/>
              <a:buChar char="§"/>
            </a:pPr>
            <a:r>
              <a:rPr lang="en-GB" b="0" dirty="0"/>
              <a:t>Which of the following do you think are health promotion activities ? </a:t>
            </a:r>
          </a:p>
        </p:txBody>
      </p:sp>
      <p:sp>
        <p:nvSpPr>
          <p:cNvPr id="4" name="Content Placeholder 3">
            <a:extLst>
              <a:ext uri="{FF2B5EF4-FFF2-40B4-BE49-F238E27FC236}">
                <a16:creationId xmlns:a16="http://schemas.microsoft.com/office/drawing/2014/main" id="{7ACF7529-DC54-BABF-3DC1-38B7456128FE}"/>
              </a:ext>
            </a:extLst>
          </p:cNvPr>
          <p:cNvSpPr>
            <a:spLocks noGrp="1"/>
          </p:cNvSpPr>
          <p:nvPr>
            <p:ph sz="half" idx="2"/>
          </p:nvPr>
        </p:nvSpPr>
        <p:spPr>
          <a:xfrm>
            <a:off x="683568" y="2564904"/>
            <a:ext cx="3813820" cy="3024336"/>
          </a:xfrm>
        </p:spPr>
        <p:txBody>
          <a:bodyPr>
            <a:normAutofit/>
          </a:bodyPr>
          <a:lstStyle/>
          <a:p>
            <a:pPr>
              <a:buFont typeface="Wingdings" panose="05000000000000000000" pitchFamily="2" charset="2"/>
              <a:buChar char="q"/>
            </a:pPr>
            <a:r>
              <a:rPr lang="en-GB" sz="2200" dirty="0"/>
              <a:t>Alcohol consumption</a:t>
            </a:r>
          </a:p>
          <a:p>
            <a:pPr>
              <a:buFont typeface="Wingdings" panose="05000000000000000000" pitchFamily="2" charset="2"/>
              <a:buChar char="q"/>
            </a:pPr>
            <a:r>
              <a:rPr lang="en-GB" sz="2200" dirty="0"/>
              <a:t>Smoking cessation </a:t>
            </a:r>
          </a:p>
          <a:p>
            <a:pPr>
              <a:buFont typeface="Wingdings" panose="05000000000000000000" pitchFamily="2" charset="2"/>
              <a:buChar char="q"/>
            </a:pPr>
            <a:r>
              <a:rPr lang="en-GB" sz="2200" dirty="0"/>
              <a:t>Safe sex</a:t>
            </a:r>
          </a:p>
          <a:p>
            <a:pPr>
              <a:buFont typeface="Wingdings" panose="05000000000000000000" pitchFamily="2" charset="2"/>
              <a:buChar char="q"/>
            </a:pPr>
            <a:r>
              <a:rPr lang="en-GB" sz="2200" dirty="0"/>
              <a:t>Weight control </a:t>
            </a:r>
          </a:p>
          <a:p>
            <a:pPr>
              <a:buFont typeface="Wingdings" panose="05000000000000000000" pitchFamily="2" charset="2"/>
              <a:buChar char="q"/>
            </a:pPr>
            <a:r>
              <a:rPr lang="en-GB" sz="2200" dirty="0"/>
              <a:t>Physical fitness </a:t>
            </a:r>
          </a:p>
          <a:p>
            <a:pPr>
              <a:buFont typeface="Wingdings" panose="05000000000000000000" pitchFamily="2" charset="2"/>
              <a:buChar char="q"/>
            </a:pPr>
            <a:r>
              <a:rPr lang="en-GB" sz="2200" dirty="0"/>
              <a:t>Sun exposure</a:t>
            </a:r>
          </a:p>
          <a:p>
            <a:pPr>
              <a:buFont typeface="Wingdings" panose="05000000000000000000" pitchFamily="2" charset="2"/>
              <a:buChar char="q"/>
            </a:pPr>
            <a:r>
              <a:rPr lang="en-GB" sz="2200" dirty="0"/>
              <a:t>Mental wellbeing </a:t>
            </a:r>
          </a:p>
        </p:txBody>
      </p:sp>
      <p:sp>
        <p:nvSpPr>
          <p:cNvPr id="6" name="Content Placeholder 5">
            <a:extLst>
              <a:ext uri="{FF2B5EF4-FFF2-40B4-BE49-F238E27FC236}">
                <a16:creationId xmlns:a16="http://schemas.microsoft.com/office/drawing/2014/main" id="{1094066F-1F84-4798-97C7-790CE5E2540F}"/>
              </a:ext>
            </a:extLst>
          </p:cNvPr>
          <p:cNvSpPr>
            <a:spLocks noGrp="1"/>
          </p:cNvSpPr>
          <p:nvPr>
            <p:ph sz="quarter" idx="4"/>
          </p:nvPr>
        </p:nvSpPr>
        <p:spPr>
          <a:xfrm>
            <a:off x="4645025" y="2564904"/>
            <a:ext cx="3887415" cy="3024336"/>
          </a:xfrm>
        </p:spPr>
        <p:txBody>
          <a:bodyPr>
            <a:normAutofit/>
          </a:bodyPr>
          <a:lstStyle/>
          <a:p>
            <a:pPr>
              <a:buFont typeface="Wingdings" panose="05000000000000000000" pitchFamily="2" charset="2"/>
              <a:buChar char="ü"/>
            </a:pPr>
            <a:r>
              <a:rPr lang="en-GB" sz="2200" dirty="0"/>
              <a:t>Alcohol consumption</a:t>
            </a:r>
          </a:p>
          <a:p>
            <a:pPr>
              <a:buFont typeface="Wingdings" panose="05000000000000000000" pitchFamily="2" charset="2"/>
              <a:buChar char="ü"/>
            </a:pPr>
            <a:r>
              <a:rPr lang="en-GB" sz="2200" dirty="0"/>
              <a:t>Smoking cessation </a:t>
            </a:r>
          </a:p>
          <a:p>
            <a:pPr>
              <a:buFont typeface="Wingdings" panose="05000000000000000000" pitchFamily="2" charset="2"/>
              <a:buChar char="ü"/>
            </a:pPr>
            <a:r>
              <a:rPr lang="en-GB" sz="2200" dirty="0"/>
              <a:t>Safe sex</a:t>
            </a:r>
          </a:p>
          <a:p>
            <a:pPr>
              <a:buFont typeface="Wingdings" panose="05000000000000000000" pitchFamily="2" charset="2"/>
              <a:buChar char="ü"/>
            </a:pPr>
            <a:r>
              <a:rPr lang="en-GB" sz="2200" dirty="0"/>
              <a:t>Weight control </a:t>
            </a:r>
          </a:p>
          <a:p>
            <a:pPr>
              <a:buFont typeface="Wingdings" panose="05000000000000000000" pitchFamily="2" charset="2"/>
              <a:buChar char="ü"/>
            </a:pPr>
            <a:r>
              <a:rPr lang="en-GB" sz="2200" dirty="0"/>
              <a:t>Physical fitness </a:t>
            </a:r>
          </a:p>
          <a:p>
            <a:pPr>
              <a:buFont typeface="Wingdings" panose="05000000000000000000" pitchFamily="2" charset="2"/>
              <a:buChar char="ü"/>
            </a:pPr>
            <a:r>
              <a:rPr lang="en-GB" sz="2200" dirty="0"/>
              <a:t>Sun exposure</a:t>
            </a:r>
          </a:p>
          <a:p>
            <a:pPr>
              <a:buFont typeface="Wingdings" panose="05000000000000000000" pitchFamily="2" charset="2"/>
              <a:buChar char="ü"/>
            </a:pPr>
            <a:r>
              <a:rPr lang="en-GB" sz="2200" dirty="0"/>
              <a:t>Mental wellbeing</a:t>
            </a:r>
          </a:p>
        </p:txBody>
      </p:sp>
    </p:spTree>
    <p:extLst>
      <p:ext uri="{BB962C8B-B14F-4D97-AF65-F5344CB8AC3E}">
        <p14:creationId xmlns:p14="http://schemas.microsoft.com/office/powerpoint/2010/main" val="8259749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 calcmode="lin" valueType="num">
                                      <p:cBhvr additive="base">
                                        <p:cTn id="2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 calcmode="lin" valueType="num">
                                      <p:cBhvr additive="base">
                                        <p:cTn id="3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4">
                                            <p:txEl>
                                              <p:pRg st="2" end="2"/>
                                            </p:txEl>
                                          </p:spTgt>
                                        </p:tgtEl>
                                        <p:attrNameLst>
                                          <p:attrName>style.visibility</p:attrName>
                                        </p:attrNameLst>
                                      </p:cBhvr>
                                      <p:to>
                                        <p:strVal val="visible"/>
                                      </p:to>
                                    </p:set>
                                    <p:anim calcmode="lin" valueType="num">
                                      <p:cBhvr additive="base">
                                        <p:cTn id="4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4">
                                            <p:txEl>
                                              <p:pRg st="3" end="3"/>
                                            </p:txEl>
                                          </p:spTgt>
                                        </p:tgtEl>
                                        <p:attrNameLst>
                                          <p:attrName>style.visibility</p:attrName>
                                        </p:attrNameLst>
                                      </p:cBhvr>
                                      <p:to>
                                        <p:strVal val="visible"/>
                                      </p:to>
                                    </p:set>
                                    <p:anim calcmode="lin" valueType="num">
                                      <p:cBhvr additive="base">
                                        <p:cTn id="4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 calcmode="lin" valueType="num">
                                      <p:cBhvr additive="base">
                                        <p:cTn id="5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 calcmode="lin" valueType="num">
                                      <p:cBhvr additive="base">
                                        <p:cTn id="5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4">
                                            <p:txEl>
                                              <p:pRg st="6" end="6"/>
                                            </p:txEl>
                                          </p:spTgt>
                                        </p:tgtEl>
                                        <p:attrNameLst>
                                          <p:attrName>style.visibility</p:attrName>
                                        </p:attrNameLst>
                                      </p:cBhvr>
                                      <p:to>
                                        <p:strVal val="visible"/>
                                      </p:to>
                                    </p:set>
                                    <p:anim calcmode="lin" valueType="num">
                                      <p:cBhvr additive="base">
                                        <p:cTn id="6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6">
                                            <p:txEl>
                                              <p:pRg st="0" end="0"/>
                                            </p:txEl>
                                          </p:spTgt>
                                        </p:tgtEl>
                                        <p:attrNameLst>
                                          <p:attrName>style.visibility</p:attrName>
                                        </p:attrNameLst>
                                      </p:cBhvr>
                                      <p:to>
                                        <p:strVal val="visible"/>
                                      </p:to>
                                    </p:set>
                                    <p:anim calcmode="lin" valueType="num">
                                      <p:cBhvr additive="base">
                                        <p:cTn id="7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grpId="0" nodeType="clickEffect">
                                  <p:stCondLst>
                                    <p:cond delay="0"/>
                                  </p:stCondLst>
                                  <p:childTnLst>
                                    <p:set>
                                      <p:cBhvr>
                                        <p:cTn id="75" dur="1" fill="hold">
                                          <p:stCondLst>
                                            <p:cond delay="0"/>
                                          </p:stCondLst>
                                        </p:cTn>
                                        <p:tgtEl>
                                          <p:spTgt spid="6">
                                            <p:txEl>
                                              <p:pRg st="1" end="1"/>
                                            </p:txEl>
                                          </p:spTgt>
                                        </p:tgtEl>
                                        <p:attrNameLst>
                                          <p:attrName>style.visibility</p:attrName>
                                        </p:attrNameLst>
                                      </p:cBhvr>
                                      <p:to>
                                        <p:strVal val="visible"/>
                                      </p:to>
                                    </p:set>
                                    <p:anim calcmode="lin" valueType="num">
                                      <p:cBhvr additive="base">
                                        <p:cTn id="76"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4" fill="hold" grpId="0" nodeType="clickEffect">
                                  <p:stCondLst>
                                    <p:cond delay="0"/>
                                  </p:stCondLst>
                                  <p:childTnLst>
                                    <p:set>
                                      <p:cBhvr>
                                        <p:cTn id="81" dur="1" fill="hold">
                                          <p:stCondLst>
                                            <p:cond delay="0"/>
                                          </p:stCondLst>
                                        </p:cTn>
                                        <p:tgtEl>
                                          <p:spTgt spid="6">
                                            <p:txEl>
                                              <p:pRg st="2" end="2"/>
                                            </p:txEl>
                                          </p:spTgt>
                                        </p:tgtEl>
                                        <p:attrNameLst>
                                          <p:attrName>style.visibility</p:attrName>
                                        </p:attrNameLst>
                                      </p:cBhvr>
                                      <p:to>
                                        <p:strVal val="visible"/>
                                      </p:to>
                                    </p:set>
                                    <p:anim calcmode="lin" valueType="num">
                                      <p:cBhvr additive="base">
                                        <p:cTn id="82"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3"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grpId="0" nodeType="clickEffect">
                                  <p:stCondLst>
                                    <p:cond delay="0"/>
                                  </p:stCondLst>
                                  <p:childTnLst>
                                    <p:set>
                                      <p:cBhvr>
                                        <p:cTn id="87" dur="1" fill="hold">
                                          <p:stCondLst>
                                            <p:cond delay="0"/>
                                          </p:stCondLst>
                                        </p:cTn>
                                        <p:tgtEl>
                                          <p:spTgt spid="6">
                                            <p:txEl>
                                              <p:pRg st="3" end="3"/>
                                            </p:txEl>
                                          </p:spTgt>
                                        </p:tgtEl>
                                        <p:attrNameLst>
                                          <p:attrName>style.visibility</p:attrName>
                                        </p:attrNameLst>
                                      </p:cBhvr>
                                      <p:to>
                                        <p:strVal val="visible"/>
                                      </p:to>
                                    </p:set>
                                    <p:anim calcmode="lin" valueType="num">
                                      <p:cBhvr additive="base">
                                        <p:cTn id="88"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9"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2" presetClass="entr" presetSubtype="4" fill="hold" grpId="0" nodeType="clickEffect">
                                  <p:stCondLst>
                                    <p:cond delay="0"/>
                                  </p:stCondLst>
                                  <p:childTnLst>
                                    <p:set>
                                      <p:cBhvr>
                                        <p:cTn id="93" dur="1" fill="hold">
                                          <p:stCondLst>
                                            <p:cond delay="0"/>
                                          </p:stCondLst>
                                        </p:cTn>
                                        <p:tgtEl>
                                          <p:spTgt spid="6">
                                            <p:txEl>
                                              <p:pRg st="4" end="4"/>
                                            </p:txEl>
                                          </p:spTgt>
                                        </p:tgtEl>
                                        <p:attrNameLst>
                                          <p:attrName>style.visibility</p:attrName>
                                        </p:attrNameLst>
                                      </p:cBhvr>
                                      <p:to>
                                        <p:strVal val="visible"/>
                                      </p:to>
                                    </p:set>
                                    <p:anim calcmode="lin" valueType="num">
                                      <p:cBhvr additive="base">
                                        <p:cTn id="94"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5"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2" presetClass="entr" presetSubtype="4" fill="hold" grpId="0" nodeType="clickEffect">
                                  <p:stCondLst>
                                    <p:cond delay="0"/>
                                  </p:stCondLst>
                                  <p:childTnLst>
                                    <p:set>
                                      <p:cBhvr>
                                        <p:cTn id="99" dur="1" fill="hold">
                                          <p:stCondLst>
                                            <p:cond delay="0"/>
                                          </p:stCondLst>
                                        </p:cTn>
                                        <p:tgtEl>
                                          <p:spTgt spid="6">
                                            <p:txEl>
                                              <p:pRg st="5" end="5"/>
                                            </p:txEl>
                                          </p:spTgt>
                                        </p:tgtEl>
                                        <p:attrNameLst>
                                          <p:attrName>style.visibility</p:attrName>
                                        </p:attrNameLst>
                                      </p:cBhvr>
                                      <p:to>
                                        <p:strVal val="visible"/>
                                      </p:to>
                                    </p:set>
                                    <p:anim calcmode="lin" valueType="num">
                                      <p:cBhvr additive="base">
                                        <p:cTn id="100"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01"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grpId="0" nodeType="clickEffect">
                                  <p:stCondLst>
                                    <p:cond delay="0"/>
                                  </p:stCondLst>
                                  <p:childTnLst>
                                    <p:set>
                                      <p:cBhvr>
                                        <p:cTn id="105" dur="1" fill="hold">
                                          <p:stCondLst>
                                            <p:cond delay="0"/>
                                          </p:stCondLst>
                                        </p:cTn>
                                        <p:tgtEl>
                                          <p:spTgt spid="6">
                                            <p:txEl>
                                              <p:pRg st="6" end="6"/>
                                            </p:txEl>
                                          </p:spTgt>
                                        </p:tgtEl>
                                        <p:attrNameLst>
                                          <p:attrName>style.visibility</p:attrName>
                                        </p:attrNameLst>
                                      </p:cBhvr>
                                      <p:to>
                                        <p:strVal val="visible"/>
                                      </p:to>
                                    </p:set>
                                    <p:anim calcmode="lin" valueType="num">
                                      <p:cBhvr additive="base">
                                        <p:cTn id="106"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07"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1F61-AD71-0B6C-E086-842670EBE5CA}"/>
              </a:ext>
            </a:extLst>
          </p:cNvPr>
          <p:cNvSpPr>
            <a:spLocks noGrp="1"/>
          </p:cNvSpPr>
          <p:nvPr>
            <p:ph type="title"/>
          </p:nvPr>
        </p:nvSpPr>
        <p:spPr/>
        <p:txBody>
          <a:bodyPr>
            <a:normAutofit/>
          </a:bodyPr>
          <a:lstStyle/>
          <a:p>
            <a:r>
              <a:rPr lang="en-GB" b="1" dirty="0"/>
              <a:t>Concept, Values and Principles </a:t>
            </a:r>
          </a:p>
        </p:txBody>
      </p:sp>
      <p:sp>
        <p:nvSpPr>
          <p:cNvPr id="3" name="Content Placeholder 2">
            <a:extLst>
              <a:ext uri="{FF2B5EF4-FFF2-40B4-BE49-F238E27FC236}">
                <a16:creationId xmlns:a16="http://schemas.microsoft.com/office/drawing/2014/main" id="{7CD14AE5-B502-3F47-E087-C5CF7647F732}"/>
              </a:ext>
            </a:extLst>
          </p:cNvPr>
          <p:cNvSpPr>
            <a:spLocks noGrp="1"/>
          </p:cNvSpPr>
          <p:nvPr>
            <p:ph idx="1"/>
          </p:nvPr>
        </p:nvSpPr>
        <p:spPr/>
        <p:txBody>
          <a:bodyPr>
            <a:normAutofit/>
          </a:bodyPr>
          <a:lstStyle/>
          <a:p>
            <a:pPr algn="l"/>
            <a:r>
              <a:rPr lang="en-GB" sz="2400" b="1" i="0" u="none" strike="noStrike" baseline="0" dirty="0">
                <a:solidFill>
                  <a:srgbClr val="C00000"/>
                </a:solidFill>
                <a:latin typeface="Arial" panose="020B0604020202020204" pitchFamily="34" charset="0"/>
                <a:cs typeface="Arial" panose="020B0604020202020204" pitchFamily="34" charset="0"/>
              </a:rPr>
              <a:t>Concept-</a:t>
            </a:r>
            <a:r>
              <a:rPr lang="en-GB" sz="2400" b="0" i="0" u="none" strike="noStrike" baseline="0" dirty="0">
                <a:latin typeface="Arial" panose="020B0604020202020204" pitchFamily="34" charset="0"/>
                <a:cs typeface="Arial" panose="020B0604020202020204" pitchFamily="34" charset="0"/>
              </a:rPr>
              <a:t> a notion </a:t>
            </a:r>
            <a:r>
              <a:rPr lang="en-GB" sz="2400" dirty="0">
                <a:latin typeface="Arial" panose="020B0604020202020204" pitchFamily="34" charset="0"/>
                <a:cs typeface="Arial" panose="020B0604020202020204" pitchFamily="34" charset="0"/>
              </a:rPr>
              <a:t>or idea</a:t>
            </a:r>
          </a:p>
          <a:p>
            <a:pPr algn="l"/>
            <a:endParaRPr lang="en-GB" sz="2400" b="0" i="0" u="none" strike="noStrike" baseline="0" dirty="0">
              <a:latin typeface="Arial" panose="020B0604020202020204" pitchFamily="34" charset="0"/>
              <a:cs typeface="Arial" panose="020B0604020202020204" pitchFamily="34" charset="0"/>
            </a:endParaRPr>
          </a:p>
          <a:p>
            <a:pPr algn="l"/>
            <a:r>
              <a:rPr lang="en-GB" sz="2400" b="1" i="0" u="none" strike="noStrike" baseline="0" dirty="0">
                <a:solidFill>
                  <a:srgbClr val="C00000"/>
                </a:solidFill>
                <a:latin typeface="Arial" panose="020B0604020202020204" pitchFamily="34" charset="0"/>
                <a:cs typeface="Arial" panose="020B0604020202020204" pitchFamily="34" charset="0"/>
              </a:rPr>
              <a:t>Value-</a:t>
            </a:r>
            <a:r>
              <a:rPr lang="en-GB" sz="2400" b="0" i="0" u="none" strike="noStrike" baseline="0" dirty="0">
                <a:latin typeface="Arial" panose="020B0604020202020204" pitchFamily="34" charset="0"/>
                <a:cs typeface="Arial" panose="020B0604020202020204" pitchFamily="34" charset="0"/>
              </a:rPr>
              <a:t> is an idea or concept that is regarded as worthy, desirable or useful</a:t>
            </a:r>
          </a:p>
          <a:p>
            <a:pPr algn="l"/>
            <a:endParaRPr lang="en-GB" sz="2400" b="0" i="0" u="none" strike="noStrike" baseline="0" dirty="0">
              <a:latin typeface="Arial" panose="020B0604020202020204" pitchFamily="34" charset="0"/>
              <a:cs typeface="Arial" panose="020B0604020202020204" pitchFamily="34" charset="0"/>
            </a:endParaRPr>
          </a:p>
          <a:p>
            <a:pPr algn="l"/>
            <a:r>
              <a:rPr lang="en-GB" sz="2400" b="1" i="0" u="none" strike="noStrike" baseline="0" dirty="0">
                <a:solidFill>
                  <a:srgbClr val="C00000"/>
                </a:solidFill>
                <a:latin typeface="Arial" panose="020B0604020202020204" pitchFamily="34" charset="0"/>
                <a:cs typeface="Arial" panose="020B0604020202020204" pitchFamily="34" charset="0"/>
              </a:rPr>
              <a:t>Principle-</a:t>
            </a:r>
            <a:r>
              <a:rPr lang="en-GB" sz="2400" b="0" i="0" u="none" strike="noStrike" baseline="0" dirty="0">
                <a:latin typeface="Arial" panose="020B0604020202020204" pitchFamily="34" charset="0"/>
                <a:cs typeface="Arial" panose="020B0604020202020204" pitchFamily="34" charset="0"/>
              </a:rPr>
              <a:t> describes the code of conduct or a rule for action </a:t>
            </a:r>
          </a:p>
          <a:p>
            <a:pPr algn="l"/>
            <a:endParaRPr lang="en-GB" sz="2400" dirty="0">
              <a:latin typeface="Arial" panose="020B0604020202020204" pitchFamily="34" charset="0"/>
              <a:cs typeface="Arial" panose="020B0604020202020204" pitchFamily="34" charset="0"/>
            </a:endParaRPr>
          </a:p>
          <a:p>
            <a:pPr marL="0" indent="0" algn="l">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75335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B00B4-ECD1-84A2-7576-0F44CDCD2FF5}"/>
              </a:ext>
            </a:extLst>
          </p:cNvPr>
          <p:cNvSpPr>
            <a:spLocks noGrp="1"/>
          </p:cNvSpPr>
          <p:nvPr>
            <p:ph type="title"/>
          </p:nvPr>
        </p:nvSpPr>
        <p:spPr/>
        <p:txBody>
          <a:bodyPr>
            <a:normAutofit fontScale="90000"/>
          </a:bodyPr>
          <a:lstStyle/>
          <a:p>
            <a:r>
              <a:rPr lang="en-GB" b="1" dirty="0"/>
              <a:t>Key concept of health promotion </a:t>
            </a:r>
          </a:p>
        </p:txBody>
      </p:sp>
      <p:sp>
        <p:nvSpPr>
          <p:cNvPr id="3" name="Content Placeholder 2">
            <a:extLst>
              <a:ext uri="{FF2B5EF4-FFF2-40B4-BE49-F238E27FC236}">
                <a16:creationId xmlns:a16="http://schemas.microsoft.com/office/drawing/2014/main" id="{7E51B26F-AC93-DCC0-8D23-34CB69D96F17}"/>
              </a:ext>
            </a:extLst>
          </p:cNvPr>
          <p:cNvSpPr>
            <a:spLocks noGrp="1"/>
          </p:cNvSpPr>
          <p:nvPr>
            <p:ph idx="1"/>
          </p:nvPr>
        </p:nvSpPr>
        <p:spPr/>
        <p:txBody>
          <a:bodyPr/>
          <a:lstStyle/>
          <a:p>
            <a:pPr marL="0" indent="0">
              <a:buNone/>
            </a:pPr>
            <a:r>
              <a:rPr lang="en-GB" dirty="0" err="1">
                <a:latin typeface="Arial" panose="020B0604020202020204" pitchFamily="34" charset="0"/>
                <a:cs typeface="Arial" panose="020B0604020202020204" pitchFamily="34" charset="0"/>
              </a:rPr>
              <a:t>Rootman</a:t>
            </a:r>
            <a:r>
              <a:rPr lang="en-GB" dirty="0">
                <a:latin typeface="Arial" panose="020B0604020202020204" pitchFamily="34" charset="0"/>
                <a:cs typeface="Arial" panose="020B0604020202020204" pitchFamily="34" charset="0"/>
              </a:rPr>
              <a:t> et al. (2017) </a:t>
            </a:r>
          </a:p>
          <a:p>
            <a:r>
              <a:rPr lang="en-GB" dirty="0">
                <a:latin typeface="Arial" panose="020B0604020202020204" pitchFamily="34" charset="0"/>
                <a:cs typeface="Arial" panose="020B0604020202020204" pitchFamily="34" charset="0"/>
              </a:rPr>
              <a:t>Determinants of health</a:t>
            </a:r>
          </a:p>
          <a:p>
            <a:r>
              <a:rPr lang="en-GB" dirty="0">
                <a:latin typeface="Arial" panose="020B0604020202020204" pitchFamily="34" charset="0"/>
                <a:cs typeface="Arial" panose="020B0604020202020204" pitchFamily="34" charset="0"/>
              </a:rPr>
              <a:t>Empowerment</a:t>
            </a:r>
          </a:p>
          <a:p>
            <a:r>
              <a:rPr lang="en-GB" dirty="0">
                <a:latin typeface="Arial" panose="020B0604020202020204" pitchFamily="34" charset="0"/>
                <a:cs typeface="Arial" panose="020B0604020202020204" pitchFamily="34" charset="0"/>
              </a:rPr>
              <a:t>Health literacy</a:t>
            </a:r>
          </a:p>
          <a:p>
            <a:r>
              <a:rPr lang="en-GB" dirty="0">
                <a:latin typeface="Arial" panose="020B0604020202020204" pitchFamily="34" charset="0"/>
                <a:cs typeface="Arial" panose="020B0604020202020204" pitchFamily="34" charset="0"/>
              </a:rPr>
              <a:t>Quality of life </a:t>
            </a:r>
          </a:p>
        </p:txBody>
      </p:sp>
    </p:spTree>
    <p:extLst>
      <p:ext uri="{BB962C8B-B14F-4D97-AF65-F5344CB8AC3E}">
        <p14:creationId xmlns:p14="http://schemas.microsoft.com/office/powerpoint/2010/main" val="24061528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F219A-4AE1-4BFD-9D98-F8B1268EEFC3}"/>
              </a:ext>
            </a:extLst>
          </p:cNvPr>
          <p:cNvSpPr>
            <a:spLocks noGrp="1"/>
          </p:cNvSpPr>
          <p:nvPr>
            <p:ph type="title"/>
          </p:nvPr>
        </p:nvSpPr>
        <p:spPr/>
        <p:txBody>
          <a:bodyPr/>
          <a:lstStyle/>
          <a:p>
            <a:r>
              <a:rPr lang="en-GB" b="1" dirty="0"/>
              <a:t>Determinants of health </a:t>
            </a:r>
          </a:p>
        </p:txBody>
      </p:sp>
      <p:sp>
        <p:nvSpPr>
          <p:cNvPr id="3" name="Content Placeholder 2">
            <a:extLst>
              <a:ext uri="{FF2B5EF4-FFF2-40B4-BE49-F238E27FC236}">
                <a16:creationId xmlns:a16="http://schemas.microsoft.com/office/drawing/2014/main" id="{6C677C05-B2CF-C45F-4B0C-41E6819865A3}"/>
              </a:ext>
            </a:extLst>
          </p:cNvPr>
          <p:cNvSpPr>
            <a:spLocks noGrp="1"/>
          </p:cNvSpPr>
          <p:nvPr>
            <p:ph idx="1"/>
          </p:nvPr>
        </p:nvSpPr>
        <p:spPr/>
        <p:txBody>
          <a:bodyPr/>
          <a:lstStyle/>
          <a:p>
            <a:r>
              <a:rPr lang="en-GB" dirty="0"/>
              <a:t>Definition of determinants </a:t>
            </a:r>
          </a:p>
          <a:p>
            <a:pPr marL="0" indent="0">
              <a:buNone/>
            </a:pPr>
            <a:r>
              <a:rPr lang="en-GB" dirty="0"/>
              <a:t>- Contributory factors </a:t>
            </a:r>
          </a:p>
          <a:p>
            <a:pPr marL="0" indent="0">
              <a:buNone/>
            </a:pPr>
            <a:r>
              <a:rPr lang="en-GB" dirty="0"/>
              <a:t>- Factors that decisively affects the nature or outcome of something </a:t>
            </a:r>
          </a:p>
        </p:txBody>
      </p:sp>
    </p:spTree>
    <p:extLst>
      <p:ext uri="{BB962C8B-B14F-4D97-AF65-F5344CB8AC3E}">
        <p14:creationId xmlns:p14="http://schemas.microsoft.com/office/powerpoint/2010/main" val="380759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4D555-86E9-4670-67FD-07426F544842}"/>
              </a:ext>
            </a:extLst>
          </p:cNvPr>
          <p:cNvSpPr>
            <a:spLocks noGrp="1"/>
          </p:cNvSpPr>
          <p:nvPr>
            <p:ph type="title"/>
          </p:nvPr>
        </p:nvSpPr>
        <p:spPr/>
        <p:txBody>
          <a:bodyPr>
            <a:normAutofit fontScale="90000"/>
          </a:bodyPr>
          <a:lstStyle/>
          <a:p>
            <a:pPr>
              <a:defRPr/>
            </a:pPr>
            <a:r>
              <a:rPr lang="en-GB" b="1" dirty="0"/>
              <a:t>The main Determinants of Health </a:t>
            </a:r>
          </a:p>
        </p:txBody>
      </p:sp>
      <p:sp>
        <p:nvSpPr>
          <p:cNvPr id="10243" name="Content Placeholder 2">
            <a:extLst>
              <a:ext uri="{FF2B5EF4-FFF2-40B4-BE49-F238E27FC236}">
                <a16:creationId xmlns:a16="http://schemas.microsoft.com/office/drawing/2014/main" id="{8A9711B8-FC3C-FC1A-CB4F-2463D88E16CC}"/>
              </a:ext>
            </a:extLst>
          </p:cNvPr>
          <p:cNvSpPr>
            <a:spLocks noGrp="1"/>
          </p:cNvSpPr>
          <p:nvPr>
            <p:ph idx="1"/>
          </p:nvPr>
        </p:nvSpPr>
        <p:spPr>
          <a:xfrm>
            <a:off x="395288" y="1628775"/>
            <a:ext cx="7239000" cy="4846638"/>
          </a:xfrm>
        </p:spPr>
        <p:txBody>
          <a:bodyPr/>
          <a:lstStyle/>
          <a:p>
            <a:pPr marL="0" indent="0">
              <a:buFont typeface="Wingdings 2" panose="05020102010507070707" pitchFamily="18" charset="2"/>
              <a:buNone/>
            </a:pPr>
            <a:endParaRPr lang="en-GB" altLang="en-US"/>
          </a:p>
          <a:p>
            <a:pPr marL="0" indent="0">
              <a:buFont typeface="Wingdings 2" panose="05020102010507070707" pitchFamily="18" charset="2"/>
              <a:buNone/>
            </a:pPr>
            <a:endParaRPr lang="en-GB" altLang="en-US"/>
          </a:p>
        </p:txBody>
      </p:sp>
      <p:pic>
        <p:nvPicPr>
          <p:cNvPr id="10244" name="Picture 2">
            <a:extLst>
              <a:ext uri="{FF2B5EF4-FFF2-40B4-BE49-F238E27FC236}">
                <a16:creationId xmlns:a16="http://schemas.microsoft.com/office/drawing/2014/main" id="{955ACCF3-8124-DEB9-2A32-D4DA087D9E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5750"/>
            <a:ext cx="7561262" cy="504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4"/>
                                        </p:tgtEl>
                                        <p:attrNameLst>
                                          <p:attrName>style.visibility</p:attrName>
                                        </p:attrNameLst>
                                      </p:cBhvr>
                                      <p:to>
                                        <p:strVal val="visible"/>
                                      </p:to>
                                    </p:set>
                                    <p:anim calcmode="lin" valueType="num">
                                      <p:cBhvr additive="base">
                                        <p:cTn id="13" dur="500" fill="hold"/>
                                        <p:tgtEl>
                                          <p:spTgt spid="10244"/>
                                        </p:tgtEl>
                                        <p:attrNameLst>
                                          <p:attrName>ppt_x</p:attrName>
                                        </p:attrNameLst>
                                      </p:cBhvr>
                                      <p:tavLst>
                                        <p:tav tm="0">
                                          <p:val>
                                            <p:strVal val="#ppt_x"/>
                                          </p:val>
                                        </p:tav>
                                        <p:tav tm="100000">
                                          <p:val>
                                            <p:strVal val="#ppt_x"/>
                                          </p:val>
                                        </p:tav>
                                      </p:tavLst>
                                    </p:anim>
                                    <p:anim calcmode="lin" valueType="num">
                                      <p:cBhvr additive="base">
                                        <p:cTn id="14"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4A907-7C9C-6F29-AFB0-A0D3A1238587}"/>
              </a:ext>
            </a:extLst>
          </p:cNvPr>
          <p:cNvSpPr>
            <a:spLocks noGrp="1"/>
          </p:cNvSpPr>
          <p:nvPr>
            <p:ph type="title"/>
          </p:nvPr>
        </p:nvSpPr>
        <p:spPr/>
        <p:txBody>
          <a:bodyPr/>
          <a:lstStyle/>
          <a:p>
            <a:r>
              <a:rPr lang="en-GB" b="1" dirty="0"/>
              <a:t>Class activity </a:t>
            </a:r>
          </a:p>
        </p:txBody>
      </p:sp>
      <p:sp>
        <p:nvSpPr>
          <p:cNvPr id="3" name="Content Placeholder 2">
            <a:extLst>
              <a:ext uri="{FF2B5EF4-FFF2-40B4-BE49-F238E27FC236}">
                <a16:creationId xmlns:a16="http://schemas.microsoft.com/office/drawing/2014/main" id="{67BFBC26-1C1E-4B7C-DFA5-E6C1D95FFFB4}"/>
              </a:ext>
            </a:extLst>
          </p:cNvPr>
          <p:cNvSpPr>
            <a:spLocks noGrp="1"/>
          </p:cNvSpPr>
          <p:nvPr>
            <p:ph idx="1"/>
          </p:nvPr>
        </p:nvSpPr>
        <p:spPr>
          <a:xfrm>
            <a:off x="395536" y="1600200"/>
            <a:ext cx="8291264" cy="4061047"/>
          </a:xfrm>
        </p:spPr>
        <p:txBody>
          <a:bodyPr>
            <a:normAutofit lnSpcReduction="10000"/>
          </a:bodyPr>
          <a:lstStyle/>
          <a:p>
            <a:r>
              <a:rPr lang="en-GB" sz="2800" dirty="0"/>
              <a:t>In groups of 2 or 3 based on the diagram in the previous slide. </a:t>
            </a:r>
          </a:p>
          <a:p>
            <a:r>
              <a:rPr lang="en-GB" sz="2800" dirty="0"/>
              <a:t>Pick one public health problem from the list below </a:t>
            </a:r>
          </a:p>
          <a:p>
            <a:r>
              <a:rPr lang="en-GB" sz="2800" dirty="0"/>
              <a:t>Discuss the possible determinants </a:t>
            </a:r>
          </a:p>
          <a:p>
            <a:pPr lvl="2">
              <a:buFont typeface="Wingdings" panose="05000000000000000000" pitchFamily="2" charset="2"/>
              <a:buChar char="ü"/>
            </a:pPr>
            <a:r>
              <a:rPr lang="en-GB" dirty="0"/>
              <a:t>Teenage pregnancy</a:t>
            </a:r>
          </a:p>
          <a:p>
            <a:pPr lvl="2">
              <a:buFont typeface="Wingdings" panose="05000000000000000000" pitchFamily="2" charset="2"/>
              <a:buChar char="ü"/>
            </a:pPr>
            <a:r>
              <a:rPr lang="en-GB" dirty="0"/>
              <a:t>Obesity</a:t>
            </a:r>
          </a:p>
          <a:p>
            <a:pPr lvl="2">
              <a:buFont typeface="Wingdings" panose="05000000000000000000" pitchFamily="2" charset="2"/>
              <a:buChar char="ü"/>
            </a:pPr>
            <a:r>
              <a:rPr lang="en-GB" dirty="0"/>
              <a:t>Cancer</a:t>
            </a:r>
          </a:p>
          <a:p>
            <a:pPr lvl="2">
              <a:buFont typeface="Wingdings" panose="05000000000000000000" pitchFamily="2" charset="2"/>
              <a:buChar char="ü"/>
            </a:pPr>
            <a:r>
              <a:rPr lang="en-GB" dirty="0"/>
              <a:t>Heart disease</a:t>
            </a:r>
          </a:p>
          <a:p>
            <a:endParaRPr lang="en-GB" sz="2800" dirty="0"/>
          </a:p>
          <a:p>
            <a:endParaRPr lang="en-GB" sz="2800" dirty="0"/>
          </a:p>
          <a:p>
            <a:endParaRPr lang="en-GB" dirty="0"/>
          </a:p>
          <a:p>
            <a:endParaRPr lang="en-GB" dirty="0"/>
          </a:p>
        </p:txBody>
      </p:sp>
    </p:spTree>
    <p:extLst>
      <p:ext uri="{BB962C8B-B14F-4D97-AF65-F5344CB8AC3E}">
        <p14:creationId xmlns:p14="http://schemas.microsoft.com/office/powerpoint/2010/main" val="60203948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F521E-CFDE-7BC8-9772-2B576AE55F25}"/>
              </a:ext>
            </a:extLst>
          </p:cNvPr>
          <p:cNvSpPr>
            <a:spLocks noGrp="1"/>
          </p:cNvSpPr>
          <p:nvPr>
            <p:ph type="title"/>
          </p:nvPr>
        </p:nvSpPr>
        <p:spPr>
          <a:xfrm>
            <a:off x="457200" y="0"/>
            <a:ext cx="8229600" cy="1143000"/>
          </a:xfrm>
        </p:spPr>
        <p:txBody>
          <a:bodyPr/>
          <a:lstStyle/>
          <a:p>
            <a:r>
              <a:rPr lang="en-GB" b="1" dirty="0"/>
              <a:t>Empowerment </a:t>
            </a:r>
          </a:p>
        </p:txBody>
      </p:sp>
      <p:sp>
        <p:nvSpPr>
          <p:cNvPr id="3" name="Content Placeholder 2">
            <a:extLst>
              <a:ext uri="{FF2B5EF4-FFF2-40B4-BE49-F238E27FC236}">
                <a16:creationId xmlns:a16="http://schemas.microsoft.com/office/drawing/2014/main" id="{C502D892-1FE1-CFC3-A00F-4FDBFF6F98DD}"/>
              </a:ext>
            </a:extLst>
          </p:cNvPr>
          <p:cNvSpPr>
            <a:spLocks noGrp="1"/>
          </p:cNvSpPr>
          <p:nvPr>
            <p:ph idx="1"/>
          </p:nvPr>
        </p:nvSpPr>
        <p:spPr>
          <a:xfrm>
            <a:off x="251520" y="1143000"/>
            <a:ext cx="8640960" cy="4374232"/>
          </a:xfrm>
        </p:spPr>
        <p:txBody>
          <a:bodyPr>
            <a:normAutofit fontScale="92500" lnSpcReduction="10000"/>
          </a:bodyPr>
          <a:lstStyle/>
          <a:p>
            <a:r>
              <a:rPr lang="en-GB" dirty="0"/>
              <a:t>“the mechanism by which people, organisation and communities </a:t>
            </a:r>
            <a:r>
              <a:rPr lang="en-GB" b="1" dirty="0">
                <a:solidFill>
                  <a:srgbClr val="FF0000"/>
                </a:solidFill>
              </a:rPr>
              <a:t>gain mastery</a:t>
            </a:r>
            <a:r>
              <a:rPr lang="en-GB" dirty="0"/>
              <a:t> over their lives” (Rappaport 1987, p122). </a:t>
            </a:r>
          </a:p>
          <a:p>
            <a:r>
              <a:rPr lang="en-GB" dirty="0"/>
              <a:t>Aims to improve equity and quality of life</a:t>
            </a:r>
          </a:p>
          <a:p>
            <a:r>
              <a:rPr lang="en-GB" dirty="0"/>
              <a:t>The </a:t>
            </a:r>
            <a:r>
              <a:rPr lang="en-GB" u="sng" dirty="0">
                <a:hlinkClick r:id="rId2"/>
              </a:rPr>
              <a:t>NHS Long Term Plan</a:t>
            </a:r>
            <a:r>
              <a:rPr lang="en-GB" dirty="0"/>
              <a:t> sets out an ambition for care that is more personalised and tailored around the needs of the individual, enabling people to have more autonomy over their health and wellbeing, by utilising digital </a:t>
            </a:r>
            <a:r>
              <a:rPr lang="en-GB" dirty="0" err="1"/>
              <a:t>sevices</a:t>
            </a:r>
            <a:endParaRPr lang="en-GB" dirty="0"/>
          </a:p>
        </p:txBody>
      </p:sp>
    </p:spTree>
    <p:extLst>
      <p:ext uri="{BB962C8B-B14F-4D97-AF65-F5344CB8AC3E}">
        <p14:creationId xmlns:p14="http://schemas.microsoft.com/office/powerpoint/2010/main" val="36276038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D41-78C8-9350-6974-5122373305D6}"/>
              </a:ext>
            </a:extLst>
          </p:cNvPr>
          <p:cNvSpPr>
            <a:spLocks noGrp="1"/>
          </p:cNvSpPr>
          <p:nvPr>
            <p:ph type="title"/>
          </p:nvPr>
        </p:nvSpPr>
        <p:spPr/>
        <p:txBody>
          <a:bodyPr/>
          <a:lstStyle/>
          <a:p>
            <a:r>
              <a:rPr lang="en-GB" b="1" dirty="0"/>
              <a:t>Health literacy </a:t>
            </a:r>
          </a:p>
        </p:txBody>
      </p:sp>
      <p:sp>
        <p:nvSpPr>
          <p:cNvPr id="3" name="Content Placeholder 2">
            <a:extLst>
              <a:ext uri="{FF2B5EF4-FFF2-40B4-BE49-F238E27FC236}">
                <a16:creationId xmlns:a16="http://schemas.microsoft.com/office/drawing/2014/main" id="{F3E4953A-5CE5-FC13-7BEE-022D298F03E3}"/>
              </a:ext>
            </a:extLst>
          </p:cNvPr>
          <p:cNvSpPr>
            <a:spLocks noGrp="1"/>
          </p:cNvSpPr>
          <p:nvPr>
            <p:ph idx="1"/>
          </p:nvPr>
        </p:nvSpPr>
        <p:spPr>
          <a:xfrm>
            <a:off x="251520" y="1417638"/>
            <a:ext cx="8640960" cy="4171601"/>
          </a:xfrm>
        </p:spPr>
        <p:txBody>
          <a:bodyPr>
            <a:normAutofit fontScale="77500" lnSpcReduction="20000"/>
          </a:bodyPr>
          <a:lstStyle/>
          <a:p>
            <a:r>
              <a:rPr lang="en-GB" dirty="0"/>
              <a:t>This refers to the degree to which people are able to: </a:t>
            </a:r>
          </a:p>
          <a:p>
            <a:pPr lvl="1">
              <a:buFont typeface="Wingdings" panose="05000000000000000000" pitchFamily="2" charset="2"/>
              <a:buChar char="ü"/>
            </a:pPr>
            <a:r>
              <a:rPr lang="en-GB" dirty="0"/>
              <a:t>access </a:t>
            </a:r>
          </a:p>
          <a:p>
            <a:pPr lvl="1">
              <a:buFont typeface="Wingdings" panose="05000000000000000000" pitchFamily="2" charset="2"/>
              <a:buChar char="ü"/>
            </a:pPr>
            <a:r>
              <a:rPr lang="en-GB" dirty="0"/>
              <a:t>Understand</a:t>
            </a:r>
          </a:p>
          <a:p>
            <a:pPr lvl="1">
              <a:buFont typeface="Wingdings" panose="05000000000000000000" pitchFamily="2" charset="2"/>
              <a:buChar char="ü"/>
            </a:pPr>
            <a:r>
              <a:rPr lang="en-GB" dirty="0"/>
              <a:t>appraise and </a:t>
            </a:r>
          </a:p>
          <a:p>
            <a:pPr lvl="1">
              <a:buFont typeface="Wingdings" panose="05000000000000000000" pitchFamily="2" charset="2"/>
              <a:buChar char="ü"/>
            </a:pPr>
            <a:r>
              <a:rPr lang="en-GB" dirty="0"/>
              <a:t>communicate </a:t>
            </a:r>
          </a:p>
          <a:p>
            <a:pPr marL="0" indent="0">
              <a:buNone/>
            </a:pPr>
            <a:r>
              <a:rPr lang="en-GB" dirty="0"/>
              <a:t>Information to engage with the demands of different health contexts </a:t>
            </a:r>
          </a:p>
          <a:p>
            <a:pPr marL="0" indent="0">
              <a:buNone/>
            </a:pPr>
            <a:endParaRPr lang="en-GB" b="1" dirty="0">
              <a:solidFill>
                <a:srgbClr val="0070C0"/>
              </a:solidFill>
            </a:endParaRPr>
          </a:p>
          <a:p>
            <a:pPr marL="0" indent="0">
              <a:buNone/>
            </a:pPr>
            <a:r>
              <a:rPr lang="en-GB" b="1" dirty="0">
                <a:solidFill>
                  <a:srgbClr val="0070C0"/>
                </a:solidFill>
              </a:rPr>
              <a:t>Aim</a:t>
            </a:r>
            <a:r>
              <a:rPr lang="en-GB" dirty="0"/>
              <a:t>: To promote and maintain good health across the life-course </a:t>
            </a:r>
          </a:p>
          <a:p>
            <a:pPr marL="0" indent="0">
              <a:buNone/>
            </a:pPr>
            <a:r>
              <a:rPr lang="en-GB" dirty="0"/>
              <a:t>(Kwan et al. 2006). </a:t>
            </a:r>
          </a:p>
        </p:txBody>
      </p:sp>
    </p:spTree>
    <p:extLst>
      <p:ext uri="{BB962C8B-B14F-4D97-AF65-F5344CB8AC3E}">
        <p14:creationId xmlns:p14="http://schemas.microsoft.com/office/powerpoint/2010/main" val="20350937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4723-33DA-F57F-D289-8AE2F03D08AA}"/>
              </a:ext>
            </a:extLst>
          </p:cNvPr>
          <p:cNvSpPr>
            <a:spLocks noGrp="1"/>
          </p:cNvSpPr>
          <p:nvPr>
            <p:ph type="title"/>
          </p:nvPr>
        </p:nvSpPr>
        <p:spPr/>
        <p:txBody>
          <a:bodyPr/>
          <a:lstStyle/>
          <a:p>
            <a:r>
              <a:rPr lang="en-GB" b="1" dirty="0"/>
              <a:t>Quality of life</a:t>
            </a:r>
          </a:p>
        </p:txBody>
      </p:sp>
      <p:sp>
        <p:nvSpPr>
          <p:cNvPr id="3" name="Content Placeholder 2">
            <a:extLst>
              <a:ext uri="{FF2B5EF4-FFF2-40B4-BE49-F238E27FC236}">
                <a16:creationId xmlns:a16="http://schemas.microsoft.com/office/drawing/2014/main" id="{F8F72D53-7174-5715-9CE8-AE41AC11B548}"/>
              </a:ext>
            </a:extLst>
          </p:cNvPr>
          <p:cNvSpPr>
            <a:spLocks noGrp="1"/>
          </p:cNvSpPr>
          <p:nvPr>
            <p:ph idx="1"/>
          </p:nvPr>
        </p:nvSpPr>
        <p:spPr/>
        <p:txBody>
          <a:bodyPr/>
          <a:lstStyle/>
          <a:p>
            <a:r>
              <a:rPr lang="en-GB" dirty="0"/>
              <a:t>It refers to the degree to which a person enjoys the important possibilities of his or her life (Quality of Life Research Unit, 2006)</a:t>
            </a:r>
          </a:p>
          <a:p>
            <a:r>
              <a:rPr lang="en-GB" dirty="0"/>
              <a:t>This is the </a:t>
            </a:r>
            <a:r>
              <a:rPr lang="en-GB" b="1" dirty="0"/>
              <a:t>ultimate outcome </a:t>
            </a:r>
            <a:r>
              <a:rPr lang="en-GB" dirty="0"/>
              <a:t>of health promotion</a:t>
            </a:r>
          </a:p>
        </p:txBody>
      </p:sp>
    </p:spTree>
    <p:extLst>
      <p:ext uri="{BB962C8B-B14F-4D97-AF65-F5344CB8AC3E}">
        <p14:creationId xmlns:p14="http://schemas.microsoft.com/office/powerpoint/2010/main" val="436375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297E-0662-58A1-1ECC-EF5F9FB8159F}"/>
              </a:ext>
            </a:extLst>
          </p:cNvPr>
          <p:cNvSpPr>
            <a:spLocks noGrp="1"/>
          </p:cNvSpPr>
          <p:nvPr>
            <p:ph type="title"/>
          </p:nvPr>
        </p:nvSpPr>
        <p:spPr/>
        <p:txBody>
          <a:bodyPr>
            <a:normAutofit fontScale="90000"/>
          </a:bodyPr>
          <a:lstStyle/>
          <a:p>
            <a:r>
              <a:rPr lang="en-GB" b="1" dirty="0"/>
              <a:t>Principles of Health promotion (WHO, 1984) </a:t>
            </a:r>
          </a:p>
        </p:txBody>
      </p:sp>
      <p:sp>
        <p:nvSpPr>
          <p:cNvPr id="3" name="Content Placeholder 2">
            <a:extLst>
              <a:ext uri="{FF2B5EF4-FFF2-40B4-BE49-F238E27FC236}">
                <a16:creationId xmlns:a16="http://schemas.microsoft.com/office/drawing/2014/main" id="{A25CB742-59D6-88F0-96BF-8CC6AD20B95C}"/>
              </a:ext>
            </a:extLst>
          </p:cNvPr>
          <p:cNvSpPr>
            <a:spLocks noGrp="1"/>
          </p:cNvSpPr>
          <p:nvPr>
            <p:ph idx="1"/>
          </p:nvPr>
        </p:nvSpPr>
        <p:spPr/>
        <p:txBody>
          <a:bodyPr/>
          <a:lstStyle/>
          <a:p>
            <a:r>
              <a:rPr lang="en-GB" dirty="0"/>
              <a:t>Involves population as a whole</a:t>
            </a:r>
          </a:p>
          <a:p>
            <a:r>
              <a:rPr lang="en-GB" dirty="0"/>
              <a:t>Acts on the determinants of health </a:t>
            </a:r>
          </a:p>
          <a:p>
            <a:r>
              <a:rPr lang="en-GB" dirty="0"/>
              <a:t>Aims at public participation </a:t>
            </a:r>
          </a:p>
          <a:p>
            <a:r>
              <a:rPr lang="en-GB" dirty="0"/>
              <a:t>Combines diverse approaches </a:t>
            </a:r>
          </a:p>
          <a:p>
            <a:r>
              <a:rPr lang="en-GB" dirty="0"/>
              <a:t>Health professionals have enabling role </a:t>
            </a:r>
          </a:p>
        </p:txBody>
      </p:sp>
    </p:spTree>
    <p:extLst>
      <p:ext uri="{BB962C8B-B14F-4D97-AF65-F5344CB8AC3E}">
        <p14:creationId xmlns:p14="http://schemas.microsoft.com/office/powerpoint/2010/main" val="29052852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1D01-BCCC-3127-5D57-69FFB8B78EC2}"/>
              </a:ext>
            </a:extLst>
          </p:cNvPr>
          <p:cNvSpPr>
            <a:spLocks noGrp="1"/>
          </p:cNvSpPr>
          <p:nvPr>
            <p:ph type="title"/>
          </p:nvPr>
        </p:nvSpPr>
        <p:spPr/>
        <p:txBody>
          <a:bodyPr>
            <a:normAutofit fontScale="90000"/>
          </a:bodyPr>
          <a:lstStyle/>
          <a:p>
            <a:r>
              <a:rPr lang="en-GB" b="1" dirty="0"/>
              <a:t>Ottawa Charter Principle (WHO,  1986) </a:t>
            </a:r>
          </a:p>
        </p:txBody>
      </p:sp>
      <p:sp>
        <p:nvSpPr>
          <p:cNvPr id="3" name="Content Placeholder 2">
            <a:extLst>
              <a:ext uri="{FF2B5EF4-FFF2-40B4-BE49-F238E27FC236}">
                <a16:creationId xmlns:a16="http://schemas.microsoft.com/office/drawing/2014/main" id="{F146C2F4-AA70-DF92-21A1-E606DC2A25D4}"/>
              </a:ext>
            </a:extLst>
          </p:cNvPr>
          <p:cNvSpPr>
            <a:spLocks noGrp="1"/>
          </p:cNvSpPr>
          <p:nvPr>
            <p:ph idx="1"/>
          </p:nvPr>
        </p:nvSpPr>
        <p:spPr/>
        <p:txBody>
          <a:bodyPr>
            <a:normAutofit lnSpcReduction="10000"/>
          </a:bodyPr>
          <a:lstStyle/>
          <a:p>
            <a:pPr marL="0" indent="0">
              <a:buNone/>
            </a:pPr>
            <a:r>
              <a:rPr lang="en-GB" b="1" dirty="0"/>
              <a:t>5 action areas </a:t>
            </a:r>
          </a:p>
          <a:p>
            <a:r>
              <a:rPr lang="en-GB" dirty="0"/>
              <a:t>Build healthy public policy</a:t>
            </a:r>
          </a:p>
          <a:p>
            <a:pPr lvl="2">
              <a:buFont typeface="Wingdings" panose="05000000000000000000" pitchFamily="2" charset="2"/>
              <a:buChar char="ü"/>
            </a:pPr>
            <a:r>
              <a:rPr lang="en-GB" dirty="0"/>
              <a:t>Putting health in the agenda of policy makers in all sectors and at all levels </a:t>
            </a:r>
          </a:p>
          <a:p>
            <a:pPr lvl="2">
              <a:buFont typeface="Wingdings" panose="05000000000000000000" pitchFamily="2" charset="2"/>
              <a:buChar char="ü"/>
            </a:pPr>
            <a:r>
              <a:rPr lang="en-GB" dirty="0"/>
              <a:t>Aim is to make it easier for people to make healthy choices </a:t>
            </a:r>
          </a:p>
          <a:p>
            <a:pPr lvl="2">
              <a:buFont typeface="Wingdings" panose="05000000000000000000" pitchFamily="2" charset="2"/>
              <a:buChar char="ü"/>
            </a:pPr>
            <a:r>
              <a:rPr lang="en-GB" dirty="0"/>
              <a:t>Example: food labelling, sugar tax</a:t>
            </a:r>
          </a:p>
          <a:p>
            <a:pPr marL="914400" lvl="2" indent="0">
              <a:buNone/>
            </a:pPr>
            <a:endParaRPr lang="en-GB" dirty="0"/>
          </a:p>
          <a:p>
            <a:pPr marL="914400" lvl="2" indent="0">
              <a:buNone/>
            </a:pPr>
            <a:r>
              <a:rPr lang="en-GB" b="1" dirty="0">
                <a:solidFill>
                  <a:srgbClr val="7030A0"/>
                </a:solidFill>
              </a:rPr>
              <a:t>Can you think of other healthy public policy? </a:t>
            </a:r>
          </a:p>
        </p:txBody>
      </p:sp>
    </p:spTree>
    <p:extLst>
      <p:ext uri="{BB962C8B-B14F-4D97-AF65-F5344CB8AC3E}">
        <p14:creationId xmlns:p14="http://schemas.microsoft.com/office/powerpoint/2010/main" val="334657591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406B-0319-714C-324A-323F5EF489F7}"/>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951681B6-8D50-8314-7D11-EF4653851044}"/>
              </a:ext>
            </a:extLst>
          </p:cNvPr>
          <p:cNvSpPr>
            <a:spLocks noGrp="1"/>
          </p:cNvSpPr>
          <p:nvPr>
            <p:ph idx="1"/>
          </p:nvPr>
        </p:nvSpPr>
        <p:spPr/>
        <p:txBody>
          <a:bodyPr/>
          <a:lstStyle/>
          <a:p>
            <a:r>
              <a:rPr lang="en-GB" dirty="0"/>
              <a:t>Create supportive environments </a:t>
            </a:r>
          </a:p>
          <a:p>
            <a:pPr lvl="1">
              <a:buFont typeface="Wingdings" panose="05000000000000000000" pitchFamily="2" charset="2"/>
              <a:buChar char="ü"/>
            </a:pPr>
            <a:r>
              <a:rPr lang="en-GB" dirty="0"/>
              <a:t>Based on the understanding that there is a link between people, the environment and health (live, work and leisure)</a:t>
            </a:r>
          </a:p>
          <a:p>
            <a:pPr lvl="1">
              <a:buFont typeface="Wingdings" panose="05000000000000000000" pitchFamily="2" charset="2"/>
              <a:buChar char="ü"/>
            </a:pPr>
            <a:r>
              <a:rPr lang="en-GB" dirty="0"/>
              <a:t>Aim is for health promotion to create a living and working environment that is safe, stimulating and enjoyable </a:t>
            </a:r>
          </a:p>
          <a:p>
            <a:pPr lvl="1">
              <a:buFont typeface="Wingdings" panose="05000000000000000000" pitchFamily="2" charset="2"/>
              <a:buChar char="ü"/>
            </a:pPr>
            <a:r>
              <a:rPr lang="en-GB" dirty="0"/>
              <a:t>For example: healthy school lunches</a:t>
            </a:r>
          </a:p>
        </p:txBody>
      </p:sp>
    </p:spTree>
    <p:extLst>
      <p:ext uri="{BB962C8B-B14F-4D97-AF65-F5344CB8AC3E}">
        <p14:creationId xmlns:p14="http://schemas.microsoft.com/office/powerpoint/2010/main" val="35622632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16" presetClass="entr" presetSubtype="21"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BCDA-193D-6891-BC77-ABE35AB53950}"/>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23BAED98-1B72-2BB6-DE10-3413D5D1E71A}"/>
              </a:ext>
            </a:extLst>
          </p:cNvPr>
          <p:cNvSpPr>
            <a:spLocks noGrp="1"/>
          </p:cNvSpPr>
          <p:nvPr>
            <p:ph idx="1"/>
          </p:nvPr>
        </p:nvSpPr>
        <p:spPr/>
        <p:txBody>
          <a:bodyPr/>
          <a:lstStyle/>
          <a:p>
            <a:r>
              <a:rPr lang="en-GB" dirty="0"/>
              <a:t>Strengthen community actions </a:t>
            </a:r>
          </a:p>
          <a:p>
            <a:pPr lvl="1">
              <a:buFont typeface="Wingdings" panose="05000000000000000000" pitchFamily="2" charset="2"/>
              <a:buChar char="ü"/>
            </a:pPr>
            <a:r>
              <a:rPr lang="en-GB" dirty="0"/>
              <a:t>Involves communities taking collective action to improve their health </a:t>
            </a:r>
          </a:p>
          <a:p>
            <a:pPr marL="457200" lvl="1" indent="0">
              <a:buNone/>
            </a:pPr>
            <a:endParaRPr lang="en-GB" dirty="0"/>
          </a:p>
          <a:p>
            <a:pPr marL="457200" lvl="1" indent="0">
              <a:buNone/>
            </a:pPr>
            <a:endParaRPr lang="en-GB" dirty="0"/>
          </a:p>
          <a:p>
            <a:pPr marL="457200" lvl="1" indent="0">
              <a:buNone/>
            </a:pPr>
            <a:r>
              <a:rPr lang="en-GB" b="1" dirty="0">
                <a:solidFill>
                  <a:srgbClr val="7030A0"/>
                </a:solidFill>
              </a:rPr>
              <a:t>Can you think of any example? </a:t>
            </a:r>
          </a:p>
          <a:p>
            <a:pPr marL="457200" lvl="1" indent="0">
              <a:buNone/>
            </a:pPr>
            <a:endParaRPr lang="en-GB" dirty="0"/>
          </a:p>
          <a:p>
            <a:endParaRPr lang="en-GB" dirty="0"/>
          </a:p>
        </p:txBody>
      </p:sp>
    </p:spTree>
    <p:extLst>
      <p:ext uri="{BB962C8B-B14F-4D97-AF65-F5344CB8AC3E}">
        <p14:creationId xmlns:p14="http://schemas.microsoft.com/office/powerpoint/2010/main" val="42206189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F869-9A02-469D-C2C1-2C1EF4F9ABF7}"/>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C1D5EF31-2713-45F7-D3CB-025D9B487CA5}"/>
              </a:ext>
            </a:extLst>
          </p:cNvPr>
          <p:cNvSpPr>
            <a:spLocks noGrp="1"/>
          </p:cNvSpPr>
          <p:nvPr>
            <p:ph idx="1"/>
          </p:nvPr>
        </p:nvSpPr>
        <p:spPr>
          <a:xfrm>
            <a:off x="471985" y="1628800"/>
            <a:ext cx="8229600" cy="3917032"/>
          </a:xfrm>
        </p:spPr>
        <p:txBody>
          <a:bodyPr>
            <a:normAutofit/>
          </a:bodyPr>
          <a:lstStyle/>
          <a:p>
            <a:r>
              <a:rPr lang="en-GB" dirty="0"/>
              <a:t>Reorient health services </a:t>
            </a:r>
          </a:p>
          <a:p>
            <a:pPr lvl="2">
              <a:buFont typeface="Wingdings" panose="05000000000000000000" pitchFamily="2" charset="2"/>
              <a:buChar char="ü"/>
            </a:pPr>
            <a:r>
              <a:rPr lang="en-GB" dirty="0"/>
              <a:t>Health services supports the promotion of health of people and communities </a:t>
            </a:r>
          </a:p>
          <a:p>
            <a:pPr lvl="2">
              <a:buFont typeface="Wingdings" panose="05000000000000000000" pitchFamily="2" charset="2"/>
              <a:buChar char="ü"/>
            </a:pPr>
            <a:r>
              <a:rPr lang="en-GB" dirty="0"/>
              <a:t>Health services deliver holistic care </a:t>
            </a:r>
          </a:p>
          <a:p>
            <a:pPr lvl="2">
              <a:buFont typeface="Wingdings" panose="05000000000000000000" pitchFamily="2" charset="2"/>
              <a:buChar char="ü"/>
            </a:pPr>
            <a:r>
              <a:rPr lang="en-GB" dirty="0"/>
              <a:t>Example: diabetes education for BAME population group </a:t>
            </a:r>
          </a:p>
        </p:txBody>
      </p:sp>
    </p:spTree>
    <p:extLst>
      <p:ext uri="{BB962C8B-B14F-4D97-AF65-F5344CB8AC3E}">
        <p14:creationId xmlns:p14="http://schemas.microsoft.com/office/powerpoint/2010/main" val="30196736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36B3E-54C0-B9EE-2F59-7DB8A8E0B69F}"/>
              </a:ext>
            </a:extLst>
          </p:cNvPr>
          <p:cNvSpPr>
            <a:spLocks noGrp="1"/>
          </p:cNvSpPr>
          <p:nvPr>
            <p:ph type="title"/>
          </p:nvPr>
        </p:nvSpPr>
        <p:spPr/>
        <p:txBody>
          <a:bodyPr>
            <a:normAutofit fontScale="90000"/>
          </a:bodyPr>
          <a:lstStyle/>
          <a:p>
            <a:r>
              <a:rPr lang="en-GB" b="1" dirty="0"/>
              <a:t>Ottawa Charter Principle </a:t>
            </a:r>
            <a:r>
              <a:rPr lang="en-GB" b="1" dirty="0" err="1"/>
              <a:t>contd</a:t>
            </a:r>
            <a:r>
              <a:rPr lang="en-GB" b="1" dirty="0"/>
              <a:t>…</a:t>
            </a:r>
          </a:p>
        </p:txBody>
      </p:sp>
      <p:sp>
        <p:nvSpPr>
          <p:cNvPr id="3" name="Content Placeholder 2">
            <a:extLst>
              <a:ext uri="{FF2B5EF4-FFF2-40B4-BE49-F238E27FC236}">
                <a16:creationId xmlns:a16="http://schemas.microsoft.com/office/drawing/2014/main" id="{09072B10-5A13-879D-9195-4CA9744E847D}"/>
              </a:ext>
            </a:extLst>
          </p:cNvPr>
          <p:cNvSpPr>
            <a:spLocks noGrp="1"/>
          </p:cNvSpPr>
          <p:nvPr>
            <p:ph idx="1"/>
          </p:nvPr>
        </p:nvSpPr>
        <p:spPr/>
        <p:txBody>
          <a:bodyPr/>
          <a:lstStyle/>
          <a:p>
            <a:r>
              <a:rPr lang="en-GB" dirty="0"/>
              <a:t>Develop personal skills </a:t>
            </a:r>
          </a:p>
          <a:p>
            <a:pPr lvl="1">
              <a:buFont typeface="Wingdings" panose="05000000000000000000" pitchFamily="2" charset="2"/>
              <a:buChar char="ü"/>
            </a:pPr>
            <a:r>
              <a:rPr lang="en-GB" dirty="0"/>
              <a:t>Giving people the education, information and life skills to control their health and make healthy choices </a:t>
            </a:r>
          </a:p>
          <a:p>
            <a:pPr lvl="1">
              <a:buFont typeface="Wingdings" panose="05000000000000000000" pitchFamily="2" charset="2"/>
              <a:buChar char="ü"/>
            </a:pPr>
            <a:r>
              <a:rPr lang="en-GB" dirty="0"/>
              <a:t>This can be done via schools, home, work and community settings </a:t>
            </a:r>
          </a:p>
          <a:p>
            <a:pPr lvl="1">
              <a:buFont typeface="Wingdings" panose="05000000000000000000" pitchFamily="2" charset="2"/>
              <a:buChar char="ü"/>
            </a:pPr>
            <a:r>
              <a:rPr lang="en-GB" dirty="0"/>
              <a:t>Example: sex education in schools </a:t>
            </a:r>
          </a:p>
        </p:txBody>
      </p:sp>
    </p:spTree>
    <p:extLst>
      <p:ext uri="{BB962C8B-B14F-4D97-AF65-F5344CB8AC3E}">
        <p14:creationId xmlns:p14="http://schemas.microsoft.com/office/powerpoint/2010/main" val="35165582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CA4A6-51F0-4DFE-5D20-8CC7F2155D70}"/>
              </a:ext>
            </a:extLst>
          </p:cNvPr>
          <p:cNvSpPr>
            <a:spLocks noGrp="1"/>
          </p:cNvSpPr>
          <p:nvPr>
            <p:ph type="title"/>
          </p:nvPr>
        </p:nvSpPr>
        <p:spPr>
          <a:xfrm>
            <a:off x="590872" y="908720"/>
            <a:ext cx="8229600" cy="1143000"/>
          </a:xfrm>
        </p:spPr>
        <p:txBody>
          <a:bodyPr>
            <a:normAutofit fontScale="90000"/>
          </a:bodyPr>
          <a:lstStyle/>
          <a:p>
            <a:r>
              <a:rPr lang="en-GB" sz="4400" b="1" kern="1200" dirty="0">
                <a:solidFill>
                  <a:srgbClr val="000000"/>
                </a:solidFill>
                <a:effectLst/>
                <a:latin typeface="Myriad Pro"/>
                <a:ea typeface="+mj-ea"/>
                <a:cs typeface="+mj-cs"/>
              </a:rPr>
              <a:t>Health Promotion and Ottawa Charter - Creating healthier populations</a:t>
            </a:r>
            <a:br>
              <a:rPr lang="en-GB" b="1" i="0" dirty="0">
                <a:solidFill>
                  <a:srgbClr val="0F0F0F"/>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88002041-B251-2613-F5C3-56376B06BD8C}"/>
              </a:ext>
            </a:extLst>
          </p:cNvPr>
          <p:cNvSpPr>
            <a:spLocks noGrp="1"/>
          </p:cNvSpPr>
          <p:nvPr>
            <p:ph idx="1"/>
          </p:nvPr>
        </p:nvSpPr>
        <p:spPr>
          <a:xfrm>
            <a:off x="457200" y="2708920"/>
            <a:ext cx="8229600" cy="1972815"/>
          </a:xfrm>
        </p:spPr>
        <p:txBody>
          <a:bodyPr/>
          <a:lstStyle/>
          <a:p>
            <a:pPr marL="0" indent="0">
              <a:buNone/>
            </a:pPr>
            <a:r>
              <a:rPr lang="en-GB" dirty="0">
                <a:hlinkClick r:id="rId2"/>
              </a:rPr>
              <a:t>https://www.youtube.com/watch?v=G2quVLcJVBk</a:t>
            </a:r>
            <a:endParaRPr lang="en-GB" dirty="0"/>
          </a:p>
          <a:p>
            <a:endParaRPr lang="en-GB" dirty="0"/>
          </a:p>
        </p:txBody>
      </p:sp>
    </p:spTree>
    <p:extLst>
      <p:ext uri="{BB962C8B-B14F-4D97-AF65-F5344CB8AC3E}">
        <p14:creationId xmlns:p14="http://schemas.microsoft.com/office/powerpoint/2010/main" val="1050257039"/>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50D3-195B-25B2-4A34-672B5FCE6EA3}"/>
              </a:ext>
            </a:extLst>
          </p:cNvPr>
          <p:cNvSpPr>
            <a:spLocks noGrp="1"/>
          </p:cNvSpPr>
          <p:nvPr>
            <p:ph type="title"/>
          </p:nvPr>
        </p:nvSpPr>
        <p:spPr>
          <a:xfrm>
            <a:off x="457200" y="151630"/>
            <a:ext cx="8229600" cy="1143000"/>
          </a:xfrm>
        </p:spPr>
        <p:txBody>
          <a:bodyPr/>
          <a:lstStyle/>
          <a:p>
            <a:r>
              <a:rPr lang="en-GB" b="1" dirty="0"/>
              <a:t>Summary </a:t>
            </a:r>
          </a:p>
        </p:txBody>
      </p:sp>
      <p:graphicFrame>
        <p:nvGraphicFramePr>
          <p:cNvPr id="4" name="Table 4">
            <a:extLst>
              <a:ext uri="{FF2B5EF4-FFF2-40B4-BE49-F238E27FC236}">
                <a16:creationId xmlns:a16="http://schemas.microsoft.com/office/drawing/2014/main" id="{7CD238B3-A9A3-D4DD-1A00-72015B7B924D}"/>
              </a:ext>
            </a:extLst>
          </p:cNvPr>
          <p:cNvGraphicFramePr>
            <a:graphicFrameLocks noGrp="1"/>
          </p:cNvGraphicFramePr>
          <p:nvPr>
            <p:ph idx="1"/>
            <p:extLst>
              <p:ext uri="{D42A27DB-BD31-4B8C-83A1-F6EECF244321}">
                <p14:modId xmlns:p14="http://schemas.microsoft.com/office/powerpoint/2010/main" val="2673875058"/>
              </p:ext>
            </p:extLst>
          </p:nvPr>
        </p:nvGraphicFramePr>
        <p:xfrm>
          <a:off x="447336" y="1268760"/>
          <a:ext cx="8229600" cy="384048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1835062938"/>
                    </a:ext>
                  </a:extLst>
                </a:gridCol>
                <a:gridCol w="2743200">
                  <a:extLst>
                    <a:ext uri="{9D8B030D-6E8A-4147-A177-3AD203B41FA5}">
                      <a16:colId xmlns:a16="http://schemas.microsoft.com/office/drawing/2014/main" val="168900479"/>
                    </a:ext>
                  </a:extLst>
                </a:gridCol>
                <a:gridCol w="2743200">
                  <a:extLst>
                    <a:ext uri="{9D8B030D-6E8A-4147-A177-3AD203B41FA5}">
                      <a16:colId xmlns:a16="http://schemas.microsoft.com/office/drawing/2014/main" val="1280812967"/>
                    </a:ext>
                  </a:extLst>
                </a:gridCol>
              </a:tblGrid>
              <a:tr h="370840">
                <a:tc>
                  <a:txBody>
                    <a:bodyPr/>
                    <a:lstStyle/>
                    <a:p>
                      <a:r>
                        <a:rPr lang="en-GB" dirty="0" err="1"/>
                        <a:t>Rootman</a:t>
                      </a:r>
                      <a:r>
                        <a:rPr lang="en-GB" dirty="0"/>
                        <a:t> et al (2017) </a:t>
                      </a:r>
                    </a:p>
                  </a:txBody>
                  <a:tcPr/>
                </a:tc>
                <a:tc>
                  <a:txBody>
                    <a:bodyPr/>
                    <a:lstStyle/>
                    <a:p>
                      <a:r>
                        <a:rPr lang="en-GB" dirty="0"/>
                        <a:t>WHO (1984)</a:t>
                      </a:r>
                    </a:p>
                  </a:txBody>
                  <a:tcPr/>
                </a:tc>
                <a:tc>
                  <a:txBody>
                    <a:bodyPr/>
                    <a:lstStyle/>
                    <a:p>
                      <a:r>
                        <a:rPr lang="en-GB" dirty="0"/>
                        <a:t>WHO Ottawa Charter (1986)</a:t>
                      </a:r>
                    </a:p>
                  </a:txBody>
                  <a:tcPr/>
                </a:tc>
                <a:extLst>
                  <a:ext uri="{0D108BD9-81ED-4DB2-BD59-A6C34878D82A}">
                    <a16:rowId xmlns:a16="http://schemas.microsoft.com/office/drawing/2014/main" val="3806969057"/>
                  </a:ext>
                </a:extLst>
              </a:tr>
              <a:tr h="370840">
                <a:tc>
                  <a:txBody>
                    <a:bodyPr/>
                    <a:lstStyle/>
                    <a:p>
                      <a:r>
                        <a:rPr lang="en-GB" dirty="0"/>
                        <a:t>Determinants of health</a:t>
                      </a:r>
                    </a:p>
                  </a:txBody>
                  <a:tcPr/>
                </a:tc>
                <a:tc>
                  <a:txBody>
                    <a:bodyPr/>
                    <a:lstStyle/>
                    <a:p>
                      <a:r>
                        <a:rPr lang="en-GB" dirty="0"/>
                        <a:t>Involves population as a whole</a:t>
                      </a:r>
                    </a:p>
                  </a:txBody>
                  <a:tcPr/>
                </a:tc>
                <a:tc>
                  <a:txBody>
                    <a:bodyPr/>
                    <a:lstStyle/>
                    <a:p>
                      <a:r>
                        <a:rPr lang="en-GB" dirty="0"/>
                        <a:t>Build healthy public policy </a:t>
                      </a:r>
                    </a:p>
                  </a:txBody>
                  <a:tcPr/>
                </a:tc>
                <a:extLst>
                  <a:ext uri="{0D108BD9-81ED-4DB2-BD59-A6C34878D82A}">
                    <a16:rowId xmlns:a16="http://schemas.microsoft.com/office/drawing/2014/main" val="3253664436"/>
                  </a:ext>
                </a:extLst>
              </a:tr>
              <a:tr h="370840">
                <a:tc>
                  <a:txBody>
                    <a:bodyPr/>
                    <a:lstStyle/>
                    <a:p>
                      <a:r>
                        <a:rPr lang="en-GB" dirty="0"/>
                        <a:t>Empowerment</a:t>
                      </a:r>
                    </a:p>
                  </a:txBody>
                  <a:tcPr/>
                </a:tc>
                <a:tc>
                  <a:txBody>
                    <a:bodyPr/>
                    <a:lstStyle/>
                    <a:p>
                      <a:r>
                        <a:rPr lang="en-GB" dirty="0"/>
                        <a:t>Acts on the determinants of health </a:t>
                      </a:r>
                    </a:p>
                  </a:txBody>
                  <a:tcPr/>
                </a:tc>
                <a:tc>
                  <a:txBody>
                    <a:bodyPr/>
                    <a:lstStyle/>
                    <a:p>
                      <a:r>
                        <a:rPr lang="en-GB" dirty="0"/>
                        <a:t>Create supportive environment </a:t>
                      </a:r>
                    </a:p>
                  </a:txBody>
                  <a:tcPr/>
                </a:tc>
                <a:extLst>
                  <a:ext uri="{0D108BD9-81ED-4DB2-BD59-A6C34878D82A}">
                    <a16:rowId xmlns:a16="http://schemas.microsoft.com/office/drawing/2014/main" val="3614875137"/>
                  </a:ext>
                </a:extLst>
              </a:tr>
              <a:tr h="370840">
                <a:tc>
                  <a:txBody>
                    <a:bodyPr/>
                    <a:lstStyle/>
                    <a:p>
                      <a:r>
                        <a:rPr lang="en-GB" dirty="0"/>
                        <a:t>Health literacy</a:t>
                      </a:r>
                    </a:p>
                  </a:txBody>
                  <a:tcPr/>
                </a:tc>
                <a:tc>
                  <a:txBody>
                    <a:bodyPr/>
                    <a:lstStyle/>
                    <a:p>
                      <a:r>
                        <a:rPr lang="en-GB" dirty="0"/>
                        <a:t>Aims at public participation </a:t>
                      </a:r>
                    </a:p>
                  </a:txBody>
                  <a:tcPr/>
                </a:tc>
                <a:tc>
                  <a:txBody>
                    <a:bodyPr/>
                    <a:lstStyle/>
                    <a:p>
                      <a:r>
                        <a:rPr lang="en-GB" dirty="0"/>
                        <a:t>Strengthen community action </a:t>
                      </a:r>
                    </a:p>
                  </a:txBody>
                  <a:tcPr/>
                </a:tc>
                <a:extLst>
                  <a:ext uri="{0D108BD9-81ED-4DB2-BD59-A6C34878D82A}">
                    <a16:rowId xmlns:a16="http://schemas.microsoft.com/office/drawing/2014/main" val="2663740806"/>
                  </a:ext>
                </a:extLst>
              </a:tr>
              <a:tr h="370840">
                <a:tc>
                  <a:txBody>
                    <a:bodyPr/>
                    <a:lstStyle/>
                    <a:p>
                      <a:r>
                        <a:rPr lang="en-GB" dirty="0"/>
                        <a:t>Quality of life </a:t>
                      </a:r>
                    </a:p>
                  </a:txBody>
                  <a:tcPr/>
                </a:tc>
                <a:tc>
                  <a:txBody>
                    <a:bodyPr/>
                    <a:lstStyle/>
                    <a:p>
                      <a:r>
                        <a:rPr lang="en-GB" dirty="0"/>
                        <a:t>Combines diverse approaches </a:t>
                      </a:r>
                    </a:p>
                  </a:txBody>
                  <a:tcPr/>
                </a:tc>
                <a:tc>
                  <a:txBody>
                    <a:bodyPr/>
                    <a:lstStyle/>
                    <a:p>
                      <a:r>
                        <a:rPr lang="en-GB" dirty="0"/>
                        <a:t>Develop personal skills </a:t>
                      </a:r>
                    </a:p>
                  </a:txBody>
                  <a:tcPr/>
                </a:tc>
                <a:extLst>
                  <a:ext uri="{0D108BD9-81ED-4DB2-BD59-A6C34878D82A}">
                    <a16:rowId xmlns:a16="http://schemas.microsoft.com/office/drawing/2014/main" val="1577308862"/>
                  </a:ext>
                </a:extLst>
              </a:tr>
              <a:tr h="370840">
                <a:tc>
                  <a:txBody>
                    <a:bodyPr/>
                    <a:lstStyle/>
                    <a:p>
                      <a:endParaRPr lang="en-GB"/>
                    </a:p>
                  </a:txBody>
                  <a:tcPr/>
                </a:tc>
                <a:tc>
                  <a:txBody>
                    <a:bodyPr/>
                    <a:lstStyle/>
                    <a:p>
                      <a:r>
                        <a:rPr lang="en-GB" dirty="0"/>
                        <a:t>Health professionals have enabling role </a:t>
                      </a:r>
                    </a:p>
                  </a:txBody>
                  <a:tcPr/>
                </a:tc>
                <a:tc>
                  <a:txBody>
                    <a:bodyPr/>
                    <a:lstStyle/>
                    <a:p>
                      <a:r>
                        <a:rPr lang="en-GB" dirty="0"/>
                        <a:t>Reorient health services </a:t>
                      </a:r>
                    </a:p>
                  </a:txBody>
                  <a:tcPr/>
                </a:tc>
                <a:extLst>
                  <a:ext uri="{0D108BD9-81ED-4DB2-BD59-A6C34878D82A}">
                    <a16:rowId xmlns:a16="http://schemas.microsoft.com/office/drawing/2014/main" val="835412538"/>
                  </a:ext>
                </a:extLst>
              </a:tr>
            </a:tbl>
          </a:graphicData>
        </a:graphic>
      </p:graphicFrame>
    </p:spTree>
    <p:extLst>
      <p:ext uri="{BB962C8B-B14F-4D97-AF65-F5344CB8AC3E}">
        <p14:creationId xmlns:p14="http://schemas.microsoft.com/office/powerpoint/2010/main" val="170635351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6FB85-0618-B886-ADC2-C2692B4BDB9F}"/>
              </a:ext>
            </a:extLst>
          </p:cNvPr>
          <p:cNvSpPr>
            <a:spLocks noGrp="1"/>
          </p:cNvSpPr>
          <p:nvPr>
            <p:ph type="title"/>
          </p:nvPr>
        </p:nvSpPr>
        <p:spPr/>
        <p:txBody>
          <a:bodyPr/>
          <a:lstStyle/>
          <a:p>
            <a:pPr algn="l"/>
            <a:r>
              <a:rPr lang="en-GB" dirty="0"/>
              <a:t>SEMINAR SESSION</a:t>
            </a:r>
          </a:p>
        </p:txBody>
      </p:sp>
      <p:sp>
        <p:nvSpPr>
          <p:cNvPr id="3" name="Content Placeholder 2">
            <a:extLst>
              <a:ext uri="{FF2B5EF4-FFF2-40B4-BE49-F238E27FC236}">
                <a16:creationId xmlns:a16="http://schemas.microsoft.com/office/drawing/2014/main" id="{A7223C4C-2855-01DC-9769-5439FAD46816}"/>
              </a:ext>
            </a:extLst>
          </p:cNvPr>
          <p:cNvSpPr>
            <a:spLocks noGrp="1"/>
          </p:cNvSpPr>
          <p:nvPr>
            <p:ph idx="1"/>
          </p:nvPr>
        </p:nvSpPr>
        <p:spPr>
          <a:xfrm>
            <a:off x="457200" y="1600201"/>
            <a:ext cx="8435280" cy="3917032"/>
          </a:xfrm>
        </p:spPr>
        <p:txBody>
          <a:bodyPr>
            <a:noAutofit/>
          </a:bodyPr>
          <a:lstStyle/>
          <a:p>
            <a:pPr marL="0" indent="0">
              <a:buNone/>
            </a:pPr>
            <a:r>
              <a:rPr lang="en-GB" sz="2300" dirty="0"/>
              <a:t>In your groups (max 5 students) select your country specific case study and discuss:</a:t>
            </a:r>
          </a:p>
          <a:p>
            <a:r>
              <a:rPr lang="en-GB" sz="2300" dirty="0"/>
              <a:t>Which population is targeted?</a:t>
            </a:r>
          </a:p>
          <a:p>
            <a:r>
              <a:rPr lang="en-GB" sz="2300" dirty="0"/>
              <a:t>Which aspect(s) of health the city leadership aimed at? </a:t>
            </a:r>
          </a:p>
          <a:p>
            <a:r>
              <a:rPr lang="en-GB" sz="2300" dirty="0"/>
              <a:t>What health promotion activities/ intervention(s) were implemented?</a:t>
            </a:r>
          </a:p>
          <a:p>
            <a:r>
              <a:rPr lang="en-GB" sz="2300" dirty="0"/>
              <a:t>Which social determinants of health play a role?</a:t>
            </a:r>
          </a:p>
          <a:p>
            <a:r>
              <a:rPr lang="en-GB" sz="2300" dirty="0"/>
              <a:t>Which action areas from the Ottawa Charter were addressed?</a:t>
            </a:r>
          </a:p>
          <a:p>
            <a:endParaRPr lang="en-GB" sz="2300" dirty="0"/>
          </a:p>
          <a:p>
            <a:pPr marL="0" indent="0" algn="ctr">
              <a:buNone/>
            </a:pPr>
            <a:r>
              <a:rPr lang="en-GB" sz="2300" b="1" dirty="0"/>
              <a:t>Present your findings in class</a:t>
            </a:r>
          </a:p>
        </p:txBody>
      </p:sp>
      <p:pic>
        <p:nvPicPr>
          <p:cNvPr id="1026" name="Picture 2" descr="University Seminar Presentation High-Res Vector Graphic - Getty Images">
            <a:extLst>
              <a:ext uri="{FF2B5EF4-FFF2-40B4-BE49-F238E27FC236}">
                <a16:creationId xmlns:a16="http://schemas.microsoft.com/office/drawing/2014/main" id="{8FF581E9-1E66-FF46-6B2D-F661C91610C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44624"/>
            <a:ext cx="2482602" cy="1555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04489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185D-BB7E-2016-1FE6-6B19377A9064}"/>
              </a:ext>
            </a:extLst>
          </p:cNvPr>
          <p:cNvSpPr>
            <a:spLocks noGrp="1"/>
          </p:cNvSpPr>
          <p:nvPr>
            <p:ph type="title"/>
          </p:nvPr>
        </p:nvSpPr>
        <p:spPr>
          <a:xfrm>
            <a:off x="457200" y="126916"/>
            <a:ext cx="8229600" cy="1143000"/>
          </a:xfrm>
        </p:spPr>
        <p:txBody>
          <a:bodyPr/>
          <a:lstStyle/>
          <a:p>
            <a:r>
              <a:rPr lang="en-GB" dirty="0"/>
              <a:t>Further Reading </a:t>
            </a:r>
          </a:p>
        </p:txBody>
      </p:sp>
      <p:sp>
        <p:nvSpPr>
          <p:cNvPr id="3" name="Content Placeholder 2">
            <a:extLst>
              <a:ext uri="{FF2B5EF4-FFF2-40B4-BE49-F238E27FC236}">
                <a16:creationId xmlns:a16="http://schemas.microsoft.com/office/drawing/2014/main" id="{754B3964-C525-E87C-A973-0E25C0DDAC45}"/>
              </a:ext>
            </a:extLst>
          </p:cNvPr>
          <p:cNvSpPr>
            <a:spLocks noGrp="1"/>
          </p:cNvSpPr>
          <p:nvPr>
            <p:ph idx="1"/>
          </p:nvPr>
        </p:nvSpPr>
        <p:spPr>
          <a:xfrm>
            <a:off x="457200" y="1268760"/>
            <a:ext cx="8229600" cy="3917032"/>
          </a:xfrm>
        </p:spPr>
        <p:txBody>
          <a:bodyPr>
            <a:normAutofit fontScale="70000" lnSpcReduction="20000"/>
          </a:bodyPr>
          <a:lstStyle/>
          <a:p>
            <a:r>
              <a:rPr lang="en-GB" sz="2800" dirty="0">
                <a:hlinkClick r:id="rId2"/>
              </a:rPr>
              <a:t>https://www.youtube.com/watch?v=G2quVLcJVBk</a:t>
            </a:r>
            <a:endParaRPr lang="en-GB" sz="2800" dirty="0"/>
          </a:p>
          <a:p>
            <a:r>
              <a:rPr lang="en-GB" sz="2800" dirty="0">
                <a:latin typeface="Arial" panose="020B0604020202020204" pitchFamily="34" charset="0"/>
                <a:cs typeface="Arial" panose="020B0604020202020204" pitchFamily="34" charset="0"/>
              </a:rPr>
              <a:t>Gregg, J. and O’Hara L. (2007) Values and principles evident in current health promotion practice </a:t>
            </a:r>
            <a:r>
              <a:rPr lang="en-GB" sz="2800" b="0" i="0" u="none" strike="noStrike" baseline="0" dirty="0">
                <a:latin typeface="Arial" panose="020B0604020202020204" pitchFamily="34" charset="0"/>
                <a:cs typeface="Arial" panose="020B0604020202020204" pitchFamily="34" charset="0"/>
              </a:rPr>
              <a:t>Health Promotion Journal of Australia 2007: 18 (1). </a:t>
            </a:r>
            <a:r>
              <a:rPr lang="en-GB" sz="2800" dirty="0">
                <a:latin typeface="Arial" panose="020B0604020202020204" pitchFamily="34" charset="0"/>
                <a:cs typeface="Arial" panose="020B0604020202020204" pitchFamily="34" charset="0"/>
              </a:rPr>
              <a:t>p</a:t>
            </a:r>
            <a:r>
              <a:rPr lang="en-GB" sz="2800" b="0" i="0" u="none" strike="noStrike" baseline="0" dirty="0">
                <a:latin typeface="Arial" panose="020B0604020202020204" pitchFamily="34" charset="0"/>
                <a:cs typeface="Arial" panose="020B0604020202020204" pitchFamily="34" charset="0"/>
              </a:rPr>
              <a:t>p 7- 11</a:t>
            </a:r>
          </a:p>
          <a:p>
            <a:r>
              <a:rPr lang="en-GB" sz="2800" b="0" i="0" dirty="0">
                <a:solidFill>
                  <a:srgbClr val="222222"/>
                </a:solidFill>
                <a:effectLst/>
                <a:latin typeface="Arial" panose="020B0604020202020204" pitchFamily="34" charset="0"/>
              </a:rPr>
              <a:t>O'Neil, I., 2019. </a:t>
            </a:r>
            <a:r>
              <a:rPr lang="en-GB" sz="2800" b="0" i="1" dirty="0">
                <a:solidFill>
                  <a:srgbClr val="222222"/>
                </a:solidFill>
                <a:effectLst/>
                <a:latin typeface="Arial" panose="020B0604020202020204" pitchFamily="34" charset="0"/>
              </a:rPr>
              <a:t>Digital Health Promotion: A Critical Introduction</a:t>
            </a:r>
            <a:r>
              <a:rPr lang="en-GB" sz="2800" b="0" i="0" dirty="0">
                <a:solidFill>
                  <a:srgbClr val="222222"/>
                </a:solidFill>
                <a:effectLst/>
                <a:latin typeface="Arial" panose="020B0604020202020204" pitchFamily="34" charset="0"/>
              </a:rPr>
              <a:t>. John Wiley &amp; Sons.</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World Health Organisation [WHO] 1984. Health Promotion- A discussion document on the concept and principles WHO: Copenhagen </a:t>
            </a:r>
          </a:p>
          <a:p>
            <a:r>
              <a:rPr lang="en-GB" sz="2800" dirty="0">
                <a:latin typeface="Arial" panose="020B0604020202020204" pitchFamily="34" charset="0"/>
                <a:cs typeface="Arial" panose="020B0604020202020204" pitchFamily="34" charset="0"/>
              </a:rPr>
              <a:t>World Health Organisation [WHO] 1986 Ottawa Charter for Health Promotion, Ottawa: Canadian Public Health Association </a:t>
            </a:r>
          </a:p>
          <a:p>
            <a:r>
              <a:rPr lang="en-GB" sz="2800" dirty="0">
                <a:latin typeface="Arial" panose="020B0604020202020204" pitchFamily="34" charset="0"/>
                <a:cs typeface="Arial" panose="020B0604020202020204" pitchFamily="34" charset="0"/>
              </a:rPr>
              <a:t>The guidance of population health management from NHS England (Version 1.2, 17 February 2023) </a:t>
            </a:r>
            <a:r>
              <a:rPr lang="en-GB" sz="2800" dirty="0">
                <a:solidFill>
                  <a:srgbClr val="FF0000"/>
                </a:solidFill>
                <a:latin typeface="Arial" panose="020B0604020202020204" pitchFamily="34" charset="0"/>
                <a:cs typeface="Arial" panose="020B0604020202020204" pitchFamily="34" charset="0"/>
                <a:hlinkClick r:id="rId3"/>
              </a:rPr>
              <a:t>https://www.england.nhs.uk/long-read/population-health-management/</a:t>
            </a:r>
            <a:endParaRPr lang="en-GB" sz="2800" dirty="0">
              <a:solidFill>
                <a:srgbClr val="FF0000"/>
              </a:solidFill>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662177253"/>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CCE8-55FE-69C9-3553-362DA17953E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E9C0AA3-C88D-B81C-963F-6EFAB9395A33}"/>
              </a:ext>
            </a:extLst>
          </p:cNvPr>
          <p:cNvSpPr>
            <a:spLocks noGrp="1"/>
          </p:cNvSpPr>
          <p:nvPr>
            <p:ph idx="1"/>
          </p:nvPr>
        </p:nvSpPr>
        <p:spPr/>
        <p:txBody>
          <a:bodyPr>
            <a:noAutofit/>
          </a:bodyPr>
          <a:lstStyle/>
          <a:p>
            <a:r>
              <a:rPr lang="en-GB" sz="1400" dirty="0">
                <a:latin typeface="Arial" panose="020B0604020202020204" pitchFamily="34" charset="0"/>
                <a:cs typeface="Arial" panose="020B0604020202020204" pitchFamily="34" charset="0"/>
              </a:rPr>
              <a:t>Buck D, Ross S, Simpson M (2016). A vision for population health- Towards a healthier future. London: The King’s Fund. </a:t>
            </a:r>
          </a:p>
          <a:p>
            <a:r>
              <a:rPr lang="en-GB" sz="1400" dirty="0">
                <a:latin typeface="Arial" panose="020B0604020202020204" pitchFamily="34" charset="0"/>
                <a:cs typeface="Arial" panose="020B0604020202020204" pitchFamily="34" charset="0"/>
              </a:rPr>
              <a:t>Dahlgren G, Whitehead M. (1992) Policies and strategies to promote social equity in health. Copenhagen: WHO Regional Office for Europe; 1992 </a:t>
            </a:r>
          </a:p>
          <a:p>
            <a:r>
              <a:rPr lang="en-GB" sz="1400" dirty="0">
                <a:latin typeface="Arial" panose="020B0604020202020204" pitchFamily="34" charset="0"/>
                <a:cs typeface="Arial" panose="020B0604020202020204" pitchFamily="34" charset="0"/>
              </a:rPr>
              <a:t>Kwan, </a:t>
            </a:r>
            <a:r>
              <a:rPr lang="en-GB" sz="1400" dirty="0" err="1">
                <a:latin typeface="Arial" panose="020B0604020202020204" pitchFamily="34" charset="0"/>
                <a:cs typeface="Arial" panose="020B0604020202020204" pitchFamily="34" charset="0"/>
              </a:rPr>
              <a:t>B.Franklin</a:t>
            </a:r>
            <a:r>
              <a:rPr lang="en-GB" sz="1400" dirty="0">
                <a:latin typeface="Arial" panose="020B0604020202020204" pitchFamily="34" charset="0"/>
                <a:cs typeface="Arial" panose="020B0604020202020204" pitchFamily="34" charset="0"/>
              </a:rPr>
              <a:t>, J., and </a:t>
            </a:r>
            <a:r>
              <a:rPr lang="en-GB" sz="1400" dirty="0" err="1">
                <a:latin typeface="Arial" panose="020B0604020202020204" pitchFamily="34" charset="0"/>
                <a:cs typeface="Arial" panose="020B0604020202020204" pitchFamily="34" charset="0"/>
              </a:rPr>
              <a:t>Rootman</a:t>
            </a:r>
            <a:r>
              <a:rPr lang="en-GB" sz="1400" dirty="0">
                <a:latin typeface="Arial" panose="020B0604020202020204" pitchFamily="34" charset="0"/>
                <a:cs typeface="Arial" panose="020B0604020202020204" pitchFamily="34" charset="0"/>
              </a:rPr>
              <a:t> I (2006) The development and evaluation of measures of health literacy in different populations. Vancouver: Institute of  Health Promotion Research </a:t>
            </a:r>
          </a:p>
          <a:p>
            <a:pPr algn="l"/>
            <a:r>
              <a:rPr lang="en-GB" sz="1400" b="0" i="0" u="none" strike="noStrike" baseline="0" dirty="0">
                <a:latin typeface="Arial" panose="020B0604020202020204" pitchFamily="34" charset="0"/>
                <a:cs typeface="Arial" panose="020B0604020202020204" pitchFamily="34" charset="0"/>
              </a:rPr>
              <a:t>Moore B, editor. </a:t>
            </a:r>
            <a:r>
              <a:rPr lang="en-GB" sz="1400" b="0" i="1" u="none" strike="noStrike" baseline="0" dirty="0">
                <a:latin typeface="Arial" panose="020B0604020202020204" pitchFamily="34" charset="0"/>
                <a:cs typeface="Arial" panose="020B0604020202020204" pitchFamily="34" charset="0"/>
              </a:rPr>
              <a:t>The Australian Pocket Oxford Dictionary</a:t>
            </a:r>
            <a:r>
              <a:rPr lang="en-GB" sz="1400" b="0" i="0" u="none" strike="noStrike" baseline="0" dirty="0">
                <a:latin typeface="Arial" panose="020B0604020202020204" pitchFamily="34" charset="0"/>
                <a:cs typeface="Arial" panose="020B0604020202020204" pitchFamily="34" charset="0"/>
              </a:rPr>
              <a:t>. 5th ed. Melbourne (AUST): Oxford University Press; 2001.</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Quality of life research Unit, Concept. Cited in </a:t>
            </a:r>
            <a:r>
              <a:rPr lang="en-GB" sz="1400" dirty="0" err="1">
                <a:latin typeface="Arial" panose="020B0604020202020204" pitchFamily="34" charset="0"/>
                <a:cs typeface="Arial" panose="020B0604020202020204" pitchFamily="34" charset="0"/>
              </a:rPr>
              <a:t>Rootman</a:t>
            </a:r>
            <a:r>
              <a:rPr lang="en-GB" sz="1400" dirty="0">
                <a:latin typeface="Arial" panose="020B0604020202020204" pitchFamily="34" charset="0"/>
                <a:cs typeface="Arial" panose="020B0604020202020204" pitchFamily="34" charset="0"/>
              </a:rPr>
              <a:t>. I, Pederson, A., Frohlich, KL, </a:t>
            </a:r>
            <a:r>
              <a:rPr lang="en-GB" sz="1400" dirty="0" err="1">
                <a:latin typeface="Arial" panose="020B0604020202020204" pitchFamily="34" charset="0"/>
                <a:cs typeface="Arial" panose="020B0604020202020204" pitchFamily="34" charset="0"/>
              </a:rPr>
              <a:t>Dupéré</a:t>
            </a:r>
            <a:r>
              <a:rPr lang="en-GB" sz="1400" dirty="0">
                <a:latin typeface="Arial" panose="020B0604020202020204" pitchFamily="34" charset="0"/>
                <a:cs typeface="Arial" panose="020B0604020202020204" pitchFamily="34" charset="0"/>
              </a:rPr>
              <a:t>, S (2017) Health Promotion in Canada: New Perspectives on Theory, Practice, Policy, and Research.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edition Canadian </a:t>
            </a:r>
            <a:r>
              <a:rPr lang="en-GB" sz="1400" dirty="0" err="1">
                <a:latin typeface="Arial" panose="020B0604020202020204" pitchFamily="34" charset="0"/>
                <a:cs typeface="Arial" panose="020B0604020202020204" pitchFamily="34" charset="0"/>
              </a:rPr>
              <a:t>Scholr</a:t>
            </a:r>
            <a:r>
              <a:rPr lang="en-GB" sz="1400" dirty="0">
                <a:latin typeface="Arial" panose="020B0604020202020204" pitchFamily="34" charset="0"/>
                <a:cs typeface="Arial" panose="020B0604020202020204" pitchFamily="34" charset="0"/>
              </a:rPr>
              <a:t>: Vancouver </a:t>
            </a:r>
          </a:p>
          <a:p>
            <a:r>
              <a:rPr lang="en-GB" sz="1400" dirty="0">
                <a:latin typeface="Arial" panose="020B0604020202020204" pitchFamily="34" charset="0"/>
                <a:cs typeface="Arial" panose="020B0604020202020204" pitchFamily="34" charset="0"/>
              </a:rPr>
              <a:t>Rappaport. J (1987) Terms of empowerment/exemplars of prevention: Towards a theory for community psychology. American Journal of Community. 15(2). Pp121-148</a:t>
            </a:r>
          </a:p>
          <a:p>
            <a:r>
              <a:rPr lang="en-GB" sz="1400" dirty="0">
                <a:latin typeface="Arial" panose="020B0604020202020204" pitchFamily="34" charset="0"/>
                <a:cs typeface="Arial" panose="020B0604020202020204" pitchFamily="34" charset="0"/>
              </a:rPr>
              <a:t>World Health Organisation [WHO] 1984. Health Promotion- A discussion document on the concept and principles WHO: Copenhagen </a:t>
            </a:r>
          </a:p>
          <a:p>
            <a:r>
              <a:rPr lang="en-GB" sz="1400" dirty="0">
                <a:latin typeface="Arial" panose="020B0604020202020204" pitchFamily="34" charset="0"/>
                <a:cs typeface="Arial" panose="020B0604020202020204" pitchFamily="34" charset="0"/>
              </a:rPr>
              <a:t>World Health Organisation [WHO] 1986 Ottawa Charter for Health Promotion, Ottawa: Canadian Public Health Association </a:t>
            </a:r>
          </a:p>
        </p:txBody>
      </p:sp>
    </p:spTree>
    <p:extLst>
      <p:ext uri="{BB962C8B-B14F-4D97-AF65-F5344CB8AC3E}">
        <p14:creationId xmlns:p14="http://schemas.microsoft.com/office/powerpoint/2010/main" val="2675522830"/>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f856874f-9946-48cd-ac29-4cb76853c4c1"/>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87</TotalTime>
  <Words>1634</Words>
  <Application>Microsoft Office PowerPoint</Application>
  <PresentationFormat>On-screen Show (4:3)</PresentationFormat>
  <Paragraphs>231</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Arial</vt:lpstr>
      <vt:lpstr>Calibri</vt:lpstr>
      <vt:lpstr>Roboto</vt:lpstr>
      <vt:lpstr>Symbol</vt:lpstr>
      <vt:lpstr>Wingdings</vt:lpstr>
      <vt:lpstr>Wingdings 2</vt:lpstr>
      <vt:lpstr>20140311PresentationUWTSDTemplate</vt:lpstr>
      <vt:lpstr>  Population Health and Digital Health Promotion LCHS7009      Week 1</vt:lpstr>
      <vt:lpstr>Aims of the Session</vt:lpstr>
      <vt:lpstr>Ground Rules </vt:lpstr>
      <vt:lpstr>Module aim</vt:lpstr>
      <vt:lpstr>Learning outcomes</vt:lpstr>
      <vt:lpstr>     Core concept, principles and values in Health Promotion and population health.       </vt:lpstr>
      <vt:lpstr>Session Aim</vt:lpstr>
      <vt:lpstr>Terminologies</vt:lpstr>
      <vt:lpstr>Population Health (Buck et al 2018, p 18)</vt:lpstr>
      <vt:lpstr>PowerPoint Presentation</vt:lpstr>
      <vt:lpstr>PowerPoint Presentation</vt:lpstr>
      <vt:lpstr>PowerPoint Presentation</vt:lpstr>
      <vt:lpstr>Terminologies contd..</vt:lpstr>
      <vt:lpstr>Health promotion activities </vt:lpstr>
      <vt:lpstr>Health promotion activities </vt:lpstr>
      <vt:lpstr>Concept, Values and Principles </vt:lpstr>
      <vt:lpstr>Key concept of health promotion </vt:lpstr>
      <vt:lpstr>Determinants of health </vt:lpstr>
      <vt:lpstr>The main Determinants of Health </vt:lpstr>
      <vt:lpstr>Class activity </vt:lpstr>
      <vt:lpstr>Empowerment </vt:lpstr>
      <vt:lpstr>Health literacy </vt:lpstr>
      <vt:lpstr>Quality of life</vt:lpstr>
      <vt:lpstr>Principles of Health promotion (WHO, 1984) </vt:lpstr>
      <vt:lpstr>Ottawa Charter Principle (WHO,  1986) </vt:lpstr>
      <vt:lpstr>Ottawa Charter Principle contd…</vt:lpstr>
      <vt:lpstr>Ottawa Charter Principle contd…</vt:lpstr>
      <vt:lpstr>Ottawa Charter Principle contd…</vt:lpstr>
      <vt:lpstr>Ottawa Charter Principle contd…</vt:lpstr>
      <vt:lpstr>Health Promotion and Ottawa Charter - Creating healthier populations </vt:lpstr>
      <vt:lpstr>Summary </vt:lpstr>
      <vt:lpstr>SEMINAR SESSION</vt:lpstr>
      <vt:lpstr>Further Reading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83</cp:revision>
  <dcterms:created xsi:type="dcterms:W3CDTF">2015-04-14T15:21:28Z</dcterms:created>
  <dcterms:modified xsi:type="dcterms:W3CDTF">2025-10-10T11:46:58Z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