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
  </p:notesMasterIdLst>
  <p:handoutMasterIdLst>
    <p:handoutMasterId r:id="rId12"/>
  </p:handoutMasterIdLst>
  <p:sldIdLst>
    <p:sldId id="256" r:id="rId5"/>
    <p:sldId id="286" r:id="rId6"/>
    <p:sldId id="288" r:id="rId7"/>
    <p:sldId id="291" r:id="rId8"/>
    <p:sldId id="289" r:id="rId9"/>
    <p:sldId id="29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5662" autoAdjust="0"/>
  </p:normalViewPr>
  <p:slideViewPr>
    <p:cSldViewPr snapToGrid="0">
      <p:cViewPr varScale="1">
        <p:scale>
          <a:sx n="104" d="100"/>
          <a:sy n="104" d="100"/>
        </p:scale>
        <p:origin x="936" y="208"/>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3/6/26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3/6/26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last iron-producing centre of previous importance to Britain became Merthyr Tydfil in the late eighteenth and early nineteenth centuries. Industrialists who          transformed large quantities of iron and iron exports included Cyfarthfa and Dowlais Ironworks, which were headed by Richard Crawshay and Sir Josiah John Guest (Cyfarthfa Foundation, 2025). It was also located in the South Wales coalfield, giving it access to iron ore, coal and limestone, which formed a great locational advantage. The canals and subsequently the railways were transport links connecting Merthyr with Cardiff docks, which increased national global trade. This economic grouping allowed economic growth to take place at a very high rate and made Merthyr a major component of the industrial economy in Britain.</a:t>
            </a: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industrialisation had caused an explosion in population, which made the town of Merthyr the biggest town in Wales by the middle of the nineteenth century. The labour conditions were physically strenuous and risky, especially in the blast furnaces (BBC, 2024). Skilled labour migration by migrant workers in rural Wales, England and Ireland increased productivity. There was technological innovation, such as the use of a steam-powered blast furnace, which increased efficiency and made iron production increase tremendously. But industrialisation brought about social disparity and congested living standards.</a:t>
            </a: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3862743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industrial wealth changed the landscape immensely, and air pollution, deforestation, and garbage slag heaps took over the landscape. Modern travel literature talks of how Merthyr looks red in fire furnaces, with the visible environmental destruction being shared (Armstrong-Twigg, 2021). Nevertheless, Merthyr made a significant contribution to the development of railways and the economy of Britain despite those effects. Industrial heritage is now included in the regeneration plan, and there are sites like Cyfarthfa that are preserved due to their historical uniqueness. So, the prosperity was accompanied by not only economic power but also undesirable environmental consequences.</a:t>
            </a: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99008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Lef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943600" y="457200"/>
            <a:ext cx="5120640" cy="3200400"/>
          </a:xfrm>
        </p:spPr>
        <p:txBody>
          <a:bodyPr anchor="b" anchorCtr="0">
            <a:noAutofit/>
          </a:bodyPr>
          <a:lstStyle>
            <a:lvl1pPr>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8763DBBF-E63D-81E5-E7CE-32F6F2C2F935}"/>
              </a:ext>
            </a:extLst>
          </p:cNvPr>
          <p:cNvSpPr>
            <a:spLocks noGrp="1"/>
          </p:cNvSpPr>
          <p:nvPr>
            <p:ph type="subTitle" idx="1" hasCustomPrompt="1"/>
          </p:nvPr>
        </p:nvSpPr>
        <p:spPr>
          <a:xfrm>
            <a:off x="5943598" y="3657600"/>
            <a:ext cx="5120640" cy="1828800"/>
          </a:xfrm>
        </p:spPr>
        <p:txBody>
          <a:bodyPr anchor="t" anchorCtr="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Picture Placeholder 14">
            <a:extLst>
              <a:ext uri="{FF2B5EF4-FFF2-40B4-BE49-F238E27FC236}">
                <a16:creationId xmlns:a16="http://schemas.microsoft.com/office/drawing/2014/main" id="{64033732-ADA1-C540-7276-3FF5CDEF2C5E}"/>
              </a:ext>
            </a:extLst>
          </p:cNvPr>
          <p:cNvSpPr>
            <a:spLocks noGrp="1"/>
          </p:cNvSpPr>
          <p:nvPr>
            <p:ph type="pic" sz="quarter" idx="10"/>
          </p:nvPr>
        </p:nvSpPr>
        <p:spPr>
          <a:xfrm>
            <a:off x="904238" y="1157224"/>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3856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4" r:id="rId4"/>
    <p:sldLayoutId id="2147483671" r:id="rId5"/>
    <p:sldLayoutId id="2147483659" r:id="rId6"/>
    <p:sldLayoutId id="2147483668" r:id="rId7"/>
    <p:sldLayoutId id="2147483669" r:id="rId8"/>
    <p:sldLayoutId id="2147483661" r:id="rId9"/>
    <p:sldLayoutId id="2147483666" r:id="rId10"/>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5.xml"/><Relationship Id="rId7" Type="http://schemas.openxmlformats.org/officeDocument/2006/relationships/hyperlink" Target="https://www.cyfarthfafoundation.wales/history/"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bbc.co.uk/bitesize/guides/z9924qt/revision/3" TargetMode="External"/><Relationship Id="rId5" Type="http://schemas.openxmlformats.org/officeDocument/2006/relationships/hyperlink" Target="https://doi.org/10.1080/08905495.2021.1928464" TargetMode="Externa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305828" y="4637314"/>
            <a:ext cx="7096933" cy="1450471"/>
          </a:xfrm>
        </p:spPr>
        <p:txBody>
          <a:bodyPr/>
          <a:lstStyle/>
          <a:p>
            <a:br>
              <a:rPr lang="en-GB" dirty="0"/>
            </a:br>
            <a:br>
              <a:rPr lang="en-GB" sz="1800" dirty="0"/>
            </a:br>
            <a:r>
              <a:rPr lang="en-GB" sz="1800" dirty="0"/>
              <a:t>BMSP4016D – Distinctiveness &amp; Regeneration</a:t>
            </a:r>
            <a:br>
              <a:rPr lang="en-GB" sz="1800" dirty="0"/>
            </a:br>
            <a:r>
              <a:rPr lang="en-GB" sz="1800" dirty="0"/>
              <a:t>Assessment 1: PowerPoint Presentation (Resit)</a:t>
            </a:r>
            <a:br>
              <a:rPr lang="en-GB" sz="1800" dirty="0"/>
            </a:br>
            <a:r>
              <a:rPr lang="en-GB" sz="1800" dirty="0"/>
              <a:t>Student Name: </a:t>
            </a:r>
            <a:r>
              <a:rPr lang="en-GB" sz="1800" dirty="0" err="1"/>
              <a:t>Somerda</a:t>
            </a:r>
            <a:r>
              <a:rPr lang="en-GB" sz="1800" dirty="0"/>
              <a:t> Iancu</a:t>
            </a:r>
            <a:br>
              <a:rPr lang="en-GB" sz="1800" dirty="0"/>
            </a:br>
            <a:r>
              <a:rPr lang="en-GB" sz="1800" dirty="0"/>
              <a:t>Student ID: 2519996</a:t>
            </a:r>
            <a:br>
              <a:rPr lang="en-GB" sz="1800" dirty="0"/>
            </a:br>
            <a:r>
              <a:rPr lang="en-GB" sz="1800" dirty="0"/>
              <a:t>Programme: Cert HE Social Enterprise Management</a:t>
            </a:r>
          </a:p>
        </p:txBody>
      </p:sp>
      <p:sp>
        <p:nvSpPr>
          <p:cNvPr id="4" name="TextBox 3">
            <a:extLst>
              <a:ext uri="{FF2B5EF4-FFF2-40B4-BE49-F238E27FC236}">
                <a16:creationId xmlns:a16="http://schemas.microsoft.com/office/drawing/2014/main" id="{2BBD02BF-40CC-97DA-270B-39261D77A8EF}"/>
              </a:ext>
            </a:extLst>
          </p:cNvPr>
          <p:cNvSpPr txBox="1"/>
          <p:nvPr/>
        </p:nvSpPr>
        <p:spPr>
          <a:xfrm>
            <a:off x="1045029" y="586569"/>
            <a:ext cx="7186903" cy="3785652"/>
          </a:xfrm>
          <a:prstGeom prst="rect">
            <a:avLst/>
          </a:prstGeom>
          <a:noFill/>
        </p:spPr>
        <p:txBody>
          <a:bodyPr wrap="square">
            <a:spAutoFit/>
          </a:bodyPr>
          <a:lstStyle/>
          <a:p>
            <a:r>
              <a:rPr lang="en-GB" sz="6000" b="1" dirty="0">
                <a:latin typeface="+mj-lt"/>
              </a:rPr>
              <a:t>Merthyr Tydfil and the Unique Prosperity in the Industrial Revolution</a:t>
            </a:r>
          </a:p>
        </p:txBody>
      </p:sp>
      <p:pic>
        <p:nvPicPr>
          <p:cNvPr id="94" name="Audio 93">
            <a:extLst>
              <a:ext uri="{FF2B5EF4-FFF2-40B4-BE49-F238E27FC236}">
                <a16:creationId xmlns:a16="http://schemas.microsoft.com/office/drawing/2014/main" id="{C8CE8289-7E92-F5BE-F2E6-52FDF33F1F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9308896"/>
      </p:ext>
    </p:extLst>
  </p:cSld>
  <p:clrMapOvr>
    <a:masterClrMapping/>
  </p:clrMapOvr>
  <mc:AlternateContent xmlns:mc="http://schemas.openxmlformats.org/markup-compatibility/2006">
    <mc:Choice xmlns:p14="http://schemas.microsoft.com/office/powerpoint/2010/main" Requires="p14">
      <p:transition spd="slow" p14:dur="2000" advTm="13664"/>
    </mc:Choice>
    <mc:Fallback>
      <p:transition spd="slow" advTm="13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1475401" y="410547"/>
            <a:ext cx="7220729" cy="1184988"/>
          </a:xfrm>
        </p:spPr>
        <p:txBody>
          <a:bodyPr/>
          <a:lstStyle/>
          <a:p>
            <a:r>
              <a:rPr lang="en-GB" dirty="0"/>
              <a:t>Industrial Revolution</a:t>
            </a:r>
            <a:endParaRPr lang="en-US" dirty="0"/>
          </a:p>
        </p:txBody>
      </p:sp>
      <p:sp>
        <p:nvSpPr>
          <p:cNvPr id="6" name="TextBox 5">
            <a:extLst>
              <a:ext uri="{FF2B5EF4-FFF2-40B4-BE49-F238E27FC236}">
                <a16:creationId xmlns:a16="http://schemas.microsoft.com/office/drawing/2014/main" id="{F5328FA7-31F8-3C88-492C-D1687E20F157}"/>
              </a:ext>
            </a:extLst>
          </p:cNvPr>
          <p:cNvSpPr txBox="1"/>
          <p:nvPr/>
        </p:nvSpPr>
        <p:spPr>
          <a:xfrm>
            <a:off x="949391" y="1684559"/>
            <a:ext cx="5146609" cy="3631250"/>
          </a:xfrm>
          <a:prstGeom prst="rect">
            <a:avLst/>
          </a:prstGeom>
          <a:noFill/>
        </p:spPr>
        <p:txBody>
          <a:bodyPr wrap="square">
            <a:spAutoFit/>
          </a:bodyPr>
          <a:lstStyle/>
          <a:p>
            <a:pPr marL="342900" lvl="0" indent="-342900" algn="just">
              <a:lnSpc>
                <a:spcPct val="150000"/>
              </a:lnSpc>
              <a:spcAft>
                <a:spcPts val="1000"/>
              </a:spcAf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rPr>
              <a:t>Iron production hub</a:t>
            </a:r>
          </a:p>
          <a:p>
            <a:pPr marL="342900" lvl="0" indent="-342900" algn="just">
              <a:lnSpc>
                <a:spcPct val="150000"/>
              </a:lnSpc>
              <a:spcAft>
                <a:spcPts val="1000"/>
              </a:spcAf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rPr>
              <a:t>Crawshay &amp; Guest (Cyfarthfa Foundation, 2025)</a:t>
            </a:r>
          </a:p>
          <a:p>
            <a:pPr marL="342900" lvl="0" indent="-342900" algn="just">
              <a:lnSpc>
                <a:spcPct val="150000"/>
              </a:lnSpc>
              <a:spcAft>
                <a:spcPts val="1000"/>
              </a:spcAf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rPr>
              <a:t>Coalfield advantage</a:t>
            </a:r>
          </a:p>
          <a:p>
            <a:pPr marL="342900" lvl="0" indent="-342900" algn="just">
              <a:lnSpc>
                <a:spcPct val="150000"/>
              </a:lnSpc>
              <a:spcAft>
                <a:spcPts val="1000"/>
              </a:spcAf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rPr>
              <a:t>Export networks</a:t>
            </a:r>
          </a:p>
        </p:txBody>
      </p:sp>
      <p:pic>
        <p:nvPicPr>
          <p:cNvPr id="1026" name="Picture 2" descr="Dowlais Ironworks - Wikipedia">
            <a:extLst>
              <a:ext uri="{FF2B5EF4-FFF2-40B4-BE49-F238E27FC236}">
                <a16:creationId xmlns:a16="http://schemas.microsoft.com/office/drawing/2014/main" id="{1B18B259-CF36-D838-8406-6F764C269C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5039" y="1937687"/>
            <a:ext cx="5146609" cy="3520720"/>
          </a:xfrm>
          <a:prstGeom prst="rect">
            <a:avLst/>
          </a:prstGeom>
          <a:noFill/>
          <a:extLst>
            <a:ext uri="{909E8E84-426E-40DD-AFC4-6F175D3DCCD1}">
              <a14:hiddenFill xmlns:a14="http://schemas.microsoft.com/office/drawing/2010/main">
                <a:solidFill>
                  <a:srgbClr val="FFFFFF"/>
                </a:solidFill>
              </a14:hiddenFill>
            </a:ext>
          </a:extLst>
        </p:spPr>
      </p:pic>
      <p:pic>
        <p:nvPicPr>
          <p:cNvPr id="1049" name="Audio 1048">
            <a:extLst>
              <a:ext uri="{FF2B5EF4-FFF2-40B4-BE49-F238E27FC236}">
                <a16:creationId xmlns:a16="http://schemas.microsoft.com/office/drawing/2014/main" id="{82D9F5FC-8267-D169-B426-1FE1A97F21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62677160"/>
      </p:ext>
    </p:extLst>
  </p:cSld>
  <p:clrMapOvr>
    <a:masterClrMapping/>
  </p:clrMapOvr>
  <mc:AlternateContent xmlns:mc="http://schemas.openxmlformats.org/markup-compatibility/2006">
    <mc:Choice xmlns:p14="http://schemas.microsoft.com/office/powerpoint/2010/main" Requires="p14">
      <p:transition spd="slow" p14:dur="2000" advTm="26807"/>
    </mc:Choice>
    <mc:Fallback>
      <p:transition spd="slow" advTm="26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4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E190-899A-46D2-989D-C4BC6A46F946}"/>
              </a:ext>
            </a:extLst>
          </p:cNvPr>
          <p:cNvSpPr>
            <a:spLocks noGrp="1"/>
          </p:cNvSpPr>
          <p:nvPr>
            <p:ph type="title"/>
          </p:nvPr>
        </p:nvSpPr>
        <p:spPr>
          <a:xfrm>
            <a:off x="979714" y="326571"/>
            <a:ext cx="6354147" cy="1455576"/>
          </a:xfrm>
        </p:spPr>
        <p:txBody>
          <a:bodyPr/>
          <a:lstStyle/>
          <a:p>
            <a:r>
              <a:rPr lang="en-GB" dirty="0"/>
              <a:t>Labour force and technology</a:t>
            </a:r>
            <a:endParaRPr lang="en-US" dirty="0"/>
          </a:p>
        </p:txBody>
      </p:sp>
      <p:sp>
        <p:nvSpPr>
          <p:cNvPr id="9" name="TextBox 8">
            <a:extLst>
              <a:ext uri="{FF2B5EF4-FFF2-40B4-BE49-F238E27FC236}">
                <a16:creationId xmlns:a16="http://schemas.microsoft.com/office/drawing/2014/main" id="{EE6D1B01-7F07-4C67-BD18-78E0C2D962A5}"/>
              </a:ext>
            </a:extLst>
          </p:cNvPr>
          <p:cNvSpPr txBox="1"/>
          <p:nvPr/>
        </p:nvSpPr>
        <p:spPr>
          <a:xfrm>
            <a:off x="529513" y="2319040"/>
            <a:ext cx="5218144" cy="3343223"/>
          </a:xfrm>
          <a:prstGeom prst="rect">
            <a:avLst/>
          </a:prstGeom>
          <a:noFill/>
        </p:spPr>
        <p:txBody>
          <a:bodyPr wrap="square">
            <a:spAutoFit/>
          </a:bodyPr>
          <a:lstStyle/>
          <a:p>
            <a:pPr marL="342900" lvl="0" indent="-342900" algn="just">
              <a:lnSpc>
                <a:spcPct val="150000"/>
              </a:lnSpc>
              <a:spcAft>
                <a:spcPts val="1000"/>
              </a:spcAft>
              <a:buFont typeface="Arial" panose="020B0604020202020204" pitchFamily="34" charset="0"/>
              <a:buChar char="●"/>
            </a:pPr>
            <a:r>
              <a:rPr lang="en-GB" sz="3200" u="none" strike="noStrike" dirty="0">
                <a:effectLst/>
                <a:latin typeface="Times New Roman" panose="02020603050405020304" pitchFamily="18" charset="0"/>
                <a:ea typeface="Times New Roman" panose="02020603050405020304" pitchFamily="18" charset="0"/>
              </a:rPr>
              <a:t>Population expansion</a:t>
            </a:r>
          </a:p>
          <a:p>
            <a:pPr marL="342900" lvl="0" indent="-342900" algn="just">
              <a:lnSpc>
                <a:spcPct val="150000"/>
              </a:lnSpc>
              <a:spcAft>
                <a:spcPts val="1000"/>
              </a:spcAft>
              <a:buFont typeface="Arial" panose="020B0604020202020204" pitchFamily="34" charset="0"/>
              <a:buChar char="●"/>
            </a:pPr>
            <a:r>
              <a:rPr lang="en-GB" sz="3200" u="none" strike="noStrike" dirty="0">
                <a:effectLst/>
                <a:latin typeface="Times New Roman" panose="02020603050405020304" pitchFamily="18" charset="0"/>
                <a:ea typeface="Times New Roman" panose="02020603050405020304" pitchFamily="18" charset="0"/>
              </a:rPr>
              <a:t>Harsh labour (BBC, 2024)</a:t>
            </a:r>
          </a:p>
          <a:p>
            <a:pPr marL="342900" lvl="0" indent="-342900" algn="just">
              <a:lnSpc>
                <a:spcPct val="150000"/>
              </a:lnSpc>
              <a:spcAft>
                <a:spcPts val="1000"/>
              </a:spcAft>
              <a:buFont typeface="Arial" panose="020B0604020202020204" pitchFamily="34" charset="0"/>
              <a:buChar char="●"/>
            </a:pPr>
            <a:r>
              <a:rPr lang="en-GB" sz="3200" u="none" strike="noStrike" dirty="0">
                <a:effectLst/>
                <a:latin typeface="Times New Roman" panose="02020603050405020304" pitchFamily="18" charset="0"/>
                <a:ea typeface="Times New Roman" panose="02020603050405020304" pitchFamily="18" charset="0"/>
              </a:rPr>
              <a:t>Steam technology</a:t>
            </a:r>
          </a:p>
          <a:p>
            <a:pPr marL="342900" lvl="0" indent="-342900" algn="just">
              <a:lnSpc>
                <a:spcPct val="150000"/>
              </a:lnSpc>
              <a:spcAft>
                <a:spcPts val="1000"/>
              </a:spcAft>
              <a:buFont typeface="Arial" panose="020B0604020202020204" pitchFamily="34" charset="0"/>
              <a:buChar char="●"/>
            </a:pPr>
            <a:r>
              <a:rPr lang="en-GB" sz="3200" u="none" strike="noStrike" dirty="0">
                <a:effectLst/>
                <a:latin typeface="Times New Roman" panose="02020603050405020304" pitchFamily="18" charset="0"/>
                <a:ea typeface="Times New Roman" panose="02020603050405020304" pitchFamily="18" charset="0"/>
              </a:rPr>
              <a:t>Migrant workforce</a:t>
            </a:r>
          </a:p>
        </p:txBody>
      </p:sp>
      <p:pic>
        <p:nvPicPr>
          <p:cNvPr id="2050" name="Picture 2" descr="Iron and Steel Making in South Wales” in “The English Illustrated Magazine”">
            <a:extLst>
              <a:ext uri="{FF2B5EF4-FFF2-40B4-BE49-F238E27FC236}">
                <a16:creationId xmlns:a16="http://schemas.microsoft.com/office/drawing/2014/main" id="{A12D8007-13EF-028F-2D77-58184CF17D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2686" y="1054359"/>
            <a:ext cx="3551036" cy="4329193"/>
          </a:xfrm>
          <a:prstGeom prst="rect">
            <a:avLst/>
          </a:prstGeom>
          <a:noFill/>
          <a:extLst>
            <a:ext uri="{909E8E84-426E-40DD-AFC4-6F175D3DCCD1}">
              <a14:hiddenFill xmlns:a14="http://schemas.microsoft.com/office/drawing/2010/main">
                <a:solidFill>
                  <a:srgbClr val="FFFFFF"/>
                </a:solidFill>
              </a14:hiddenFill>
            </a:ext>
          </a:extLst>
        </p:spPr>
      </p:pic>
      <p:pic>
        <p:nvPicPr>
          <p:cNvPr id="2054" name="Audio 2053">
            <a:extLst>
              <a:ext uri="{FF2B5EF4-FFF2-40B4-BE49-F238E27FC236}">
                <a16:creationId xmlns:a16="http://schemas.microsoft.com/office/drawing/2014/main" id="{AAABBAF1-5CCC-DE5D-AAD3-3650768129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79750606"/>
      </p:ext>
    </p:extLst>
  </p:cSld>
  <p:clrMapOvr>
    <a:masterClrMapping/>
  </p:clrMapOvr>
  <mc:AlternateContent xmlns:mc="http://schemas.openxmlformats.org/markup-compatibility/2006">
    <mc:Choice xmlns:p14="http://schemas.microsoft.com/office/powerpoint/2010/main" Requires="p14">
      <p:transition spd="slow" p14:dur="2000" advTm="35921"/>
    </mc:Choice>
    <mc:Fallback>
      <p:transition spd="slow" advTm="35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5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430374" y="466530"/>
            <a:ext cx="9779183" cy="655898"/>
          </a:xfrm>
        </p:spPr>
        <p:txBody>
          <a:bodyPr/>
          <a:lstStyle/>
          <a:p>
            <a:r>
              <a:rPr lang="en-GB" dirty="0"/>
              <a:t>Economic and environmental Impact</a:t>
            </a:r>
            <a:endParaRPr lang="en-US" dirty="0"/>
          </a:p>
        </p:txBody>
      </p:sp>
      <p:sp>
        <p:nvSpPr>
          <p:cNvPr id="10" name="TextBox 9">
            <a:extLst>
              <a:ext uri="{FF2B5EF4-FFF2-40B4-BE49-F238E27FC236}">
                <a16:creationId xmlns:a16="http://schemas.microsoft.com/office/drawing/2014/main" id="{B81EBF6F-BC25-96B1-A93C-ABB862D140E4}"/>
              </a:ext>
            </a:extLst>
          </p:cNvPr>
          <p:cNvSpPr txBox="1"/>
          <p:nvPr/>
        </p:nvSpPr>
        <p:spPr>
          <a:xfrm>
            <a:off x="669472" y="1686451"/>
            <a:ext cx="3846544" cy="3180679"/>
          </a:xfrm>
          <a:prstGeom prst="rect">
            <a:avLst/>
          </a:prstGeom>
          <a:noFill/>
        </p:spPr>
        <p:txBody>
          <a:bodyPr wrap="square">
            <a:spAutoFit/>
          </a:bodyPr>
          <a:lstStyle/>
          <a:p>
            <a:pPr marL="342900" lvl="0" indent="-342900" algn="just">
              <a:lnSpc>
                <a:spcPct val="150000"/>
              </a:lnSpc>
              <a:spcAft>
                <a:spcPts val="1000"/>
              </a:spcAft>
              <a:buFont typeface="Arial" panose="020B0604020202020204" pitchFamily="34" charset="0"/>
              <a:buChar char="●"/>
            </a:pPr>
            <a:r>
              <a:rPr lang="en-GB" sz="2400" u="none" strike="noStrike" dirty="0">
                <a:solidFill>
                  <a:schemeClr val="bg1"/>
                </a:solidFill>
                <a:effectLst/>
                <a:latin typeface="Times New Roman" panose="02020603050405020304" pitchFamily="18" charset="0"/>
                <a:ea typeface="Times New Roman" panose="02020603050405020304" pitchFamily="18" charset="0"/>
              </a:rPr>
              <a:t>Severe pollution</a:t>
            </a:r>
          </a:p>
          <a:p>
            <a:pPr marL="342900" lvl="0" indent="-342900" algn="just">
              <a:lnSpc>
                <a:spcPct val="150000"/>
              </a:lnSpc>
              <a:spcAft>
                <a:spcPts val="1000"/>
              </a:spcAft>
              <a:buFont typeface="Arial" panose="020B0604020202020204" pitchFamily="34" charset="0"/>
              <a:buChar char="●"/>
            </a:pPr>
            <a:r>
              <a:rPr lang="en-GB" sz="2400" u="none" strike="noStrike" dirty="0">
                <a:solidFill>
                  <a:schemeClr val="bg1"/>
                </a:solidFill>
                <a:effectLst/>
                <a:latin typeface="Times New Roman" panose="02020603050405020304" pitchFamily="18" charset="0"/>
                <a:ea typeface="Times New Roman" panose="02020603050405020304" pitchFamily="18" charset="0"/>
              </a:rPr>
              <a:t>Landscape change (Armstrong-Twigg, 2021)</a:t>
            </a:r>
          </a:p>
          <a:p>
            <a:pPr marL="342900" lvl="0" indent="-342900" algn="just">
              <a:lnSpc>
                <a:spcPct val="150000"/>
              </a:lnSpc>
              <a:spcAft>
                <a:spcPts val="1000"/>
              </a:spcAft>
              <a:buFont typeface="Arial" panose="020B0604020202020204" pitchFamily="34" charset="0"/>
              <a:buChar char="●"/>
            </a:pPr>
            <a:r>
              <a:rPr lang="en-GB" sz="2400" u="none" strike="noStrike" dirty="0">
                <a:solidFill>
                  <a:schemeClr val="bg1"/>
                </a:solidFill>
                <a:effectLst/>
                <a:latin typeface="Times New Roman" panose="02020603050405020304" pitchFamily="18" charset="0"/>
                <a:ea typeface="Times New Roman" panose="02020603050405020304" pitchFamily="18" charset="0"/>
              </a:rPr>
              <a:t>National growth</a:t>
            </a:r>
          </a:p>
          <a:p>
            <a:pPr marL="342900" lvl="0" indent="-342900" algn="just">
              <a:lnSpc>
                <a:spcPct val="150000"/>
              </a:lnSpc>
              <a:spcAft>
                <a:spcPts val="1000"/>
              </a:spcAft>
              <a:buFont typeface="Arial" panose="020B0604020202020204" pitchFamily="34" charset="0"/>
              <a:buChar char="●"/>
            </a:pPr>
            <a:r>
              <a:rPr lang="en-GB" sz="2400" u="none" strike="noStrike" dirty="0">
                <a:solidFill>
                  <a:schemeClr val="bg1"/>
                </a:solidFill>
                <a:effectLst/>
                <a:latin typeface="Times New Roman" panose="02020603050405020304" pitchFamily="18" charset="0"/>
                <a:ea typeface="Times New Roman" panose="02020603050405020304" pitchFamily="18" charset="0"/>
              </a:rPr>
              <a:t>Regeneration legacy</a:t>
            </a:r>
          </a:p>
        </p:txBody>
      </p:sp>
      <p:pic>
        <p:nvPicPr>
          <p:cNvPr id="3074" name="Picture 2" descr="Vintage illustration View of Cardiff Docks, Wales, Construction of Bute Docks,1870s, Victorian 19th Century History">
            <a:extLst>
              <a:ext uri="{FF2B5EF4-FFF2-40B4-BE49-F238E27FC236}">
                <a16:creationId xmlns:a16="http://schemas.microsoft.com/office/drawing/2014/main" id="{A0C3CF93-6173-FAC0-FAEB-304460BC69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63886" y="2550351"/>
            <a:ext cx="6875322" cy="3333815"/>
          </a:xfrm>
          <a:prstGeom prst="rect">
            <a:avLst/>
          </a:prstGeom>
          <a:noFill/>
          <a:extLst>
            <a:ext uri="{909E8E84-426E-40DD-AFC4-6F175D3DCCD1}">
              <a14:hiddenFill xmlns:a14="http://schemas.microsoft.com/office/drawing/2010/main">
                <a:solidFill>
                  <a:srgbClr val="FFFFFF"/>
                </a:solidFill>
              </a14:hiddenFill>
            </a:ext>
          </a:extLst>
        </p:spPr>
      </p:pic>
      <p:pic>
        <p:nvPicPr>
          <p:cNvPr id="3118" name="Audio 3117">
            <a:extLst>
              <a:ext uri="{FF2B5EF4-FFF2-40B4-BE49-F238E27FC236}">
                <a16:creationId xmlns:a16="http://schemas.microsoft.com/office/drawing/2014/main" id="{A4731A1A-3951-572C-B571-28DCD5D941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52102883"/>
      </p:ext>
    </p:extLst>
  </p:cSld>
  <p:clrMapOvr>
    <a:masterClrMapping/>
  </p:clrMapOvr>
  <mc:AlternateContent xmlns:mc="http://schemas.openxmlformats.org/markup-compatibility/2006">
    <mc:Choice xmlns:p14="http://schemas.microsoft.com/office/powerpoint/2010/main" Requires="p14">
      <p:transition spd="slow" p14:dur="2000" advTm="39299"/>
    </mc:Choice>
    <mc:Fallback>
      <p:transition spd="slow" advTm="39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1167492" y="597159"/>
            <a:ext cx="9779183" cy="1048761"/>
          </a:xfrm>
        </p:spPr>
        <p:txBody>
          <a:bodyPr/>
          <a:lstStyle/>
          <a:p>
            <a:r>
              <a:rPr lang="en-US" dirty="0"/>
              <a:t>Reference</a:t>
            </a:r>
          </a:p>
        </p:txBody>
      </p:sp>
      <p:sp>
        <p:nvSpPr>
          <p:cNvPr id="3" name="Content Placeholder 2">
            <a:extLst>
              <a:ext uri="{FF2B5EF4-FFF2-40B4-BE49-F238E27FC236}">
                <a16:creationId xmlns:a16="http://schemas.microsoft.com/office/drawing/2014/main" id="{DAF7743C-9A64-6DD7-26EC-7870E2484D2F}"/>
              </a:ext>
            </a:extLst>
          </p:cNvPr>
          <p:cNvSpPr>
            <a:spLocks noGrp="1"/>
          </p:cNvSpPr>
          <p:nvPr>
            <p:ph idx="14"/>
          </p:nvPr>
        </p:nvSpPr>
        <p:spPr>
          <a:xfrm>
            <a:off x="335903" y="2652713"/>
            <a:ext cx="10611498" cy="3436937"/>
          </a:xfrm>
        </p:spPr>
        <p:txBody>
          <a:bodyPr>
            <a:normAutofit/>
          </a:bodyPr>
          <a:lstStyle/>
          <a:p>
            <a:r>
              <a:rPr lang="en-GB" dirty="0"/>
              <a:t>Armstrong-Twigg, S. (2021) ‘“At night they glow red with fire”: tracing the environmental impact of industrialisation in travel accounts of Merthyr Tydfil, 1848–1881’, </a:t>
            </a:r>
            <a:r>
              <a:rPr lang="en-GB" i="1" dirty="0"/>
              <a:t>Nineteenth-Century Contexts</a:t>
            </a:r>
            <a:r>
              <a:rPr lang="en-GB" dirty="0"/>
              <a:t>, 43(3), pp. 291–307. Available at: </a:t>
            </a:r>
            <a:r>
              <a:rPr lang="en-GB" u="sng" dirty="0">
                <a:hlinkClick r:id="rId5"/>
              </a:rPr>
              <a:t>https://doi.org/10.1080/08905495.2021.1928464</a:t>
            </a:r>
            <a:r>
              <a:rPr lang="en-GB" dirty="0"/>
              <a:t>. (Accessed: 19 February 2026).</a:t>
            </a:r>
          </a:p>
          <a:p>
            <a:r>
              <a:rPr lang="en-GB" dirty="0"/>
              <a:t>BBC (2024) </a:t>
            </a:r>
            <a:r>
              <a:rPr lang="en-GB" i="1" dirty="0"/>
              <a:t>The impact of industrialisation - Developments in public health and welfare – WJEC - GCSE History Revision - WJEC</a:t>
            </a:r>
            <a:r>
              <a:rPr lang="en-GB" dirty="0"/>
              <a:t>, </a:t>
            </a:r>
            <a:r>
              <a:rPr lang="en-GB" i="1" dirty="0"/>
              <a:t>BBC Bitesize</a:t>
            </a:r>
            <a:r>
              <a:rPr lang="en-GB" dirty="0"/>
              <a:t>. Available at: </a:t>
            </a:r>
            <a:r>
              <a:rPr lang="en-GB" u="sng" dirty="0">
                <a:hlinkClick r:id="rId6"/>
              </a:rPr>
              <a:t>https://www.bbc.co.uk/bitesize/guides/z9924qt/revision/3</a:t>
            </a:r>
            <a:r>
              <a:rPr lang="en-GB" dirty="0"/>
              <a:t> (Accessed: 19 February 2026).</a:t>
            </a:r>
          </a:p>
          <a:p>
            <a:r>
              <a:rPr lang="en-GB" dirty="0"/>
              <a:t>Cyfarthfa Foundation (2025) </a:t>
            </a:r>
            <a:r>
              <a:rPr lang="en-GB" i="1" dirty="0" err="1"/>
              <a:t>Sefydliad</a:t>
            </a:r>
            <a:r>
              <a:rPr lang="en-GB" i="1" dirty="0"/>
              <a:t> Cyfarthfa Foundation</a:t>
            </a:r>
            <a:r>
              <a:rPr lang="en-GB" dirty="0"/>
              <a:t>, </a:t>
            </a:r>
            <a:r>
              <a:rPr lang="en-GB" i="1" dirty="0" err="1"/>
              <a:t>Cyfarthfafoundation.wales</a:t>
            </a:r>
            <a:r>
              <a:rPr lang="en-GB" dirty="0"/>
              <a:t>. Available at: </a:t>
            </a:r>
            <a:r>
              <a:rPr lang="en-GB" u="sng" dirty="0">
                <a:hlinkClick r:id="rId7"/>
              </a:rPr>
              <a:t>https://www.cyfarthfafoundation.wales/history/</a:t>
            </a:r>
            <a:r>
              <a:rPr lang="en-GB" dirty="0"/>
              <a:t> (Accessed: 19 February 2026).</a:t>
            </a:r>
          </a:p>
          <a:p>
            <a:pPr marL="59436" indent="0">
              <a:buNone/>
            </a:pPr>
            <a:endParaRPr lang="en-US" dirty="0"/>
          </a:p>
        </p:txBody>
      </p:sp>
      <p:pic>
        <p:nvPicPr>
          <p:cNvPr id="82" name="Audio 81">
            <a:extLst>
              <a:ext uri="{FF2B5EF4-FFF2-40B4-BE49-F238E27FC236}">
                <a16:creationId xmlns:a16="http://schemas.microsoft.com/office/drawing/2014/main" id="{2DE345AB-A21C-7476-1B32-4C7A1EEDE86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29338794"/>
      </p:ext>
    </p:extLst>
  </p:cSld>
  <p:clrMapOvr>
    <a:masterClrMapping/>
  </p:clrMapOvr>
  <mc:AlternateContent xmlns:mc="http://schemas.openxmlformats.org/markup-compatibility/2006">
    <mc:Choice xmlns:p14="http://schemas.microsoft.com/office/powerpoint/2010/main" Requires="p14">
      <p:transition spd="slow" p14:dur="2000" advTm="2600"/>
    </mc:Choice>
    <mc:Fallback>
      <p:transition spd="slow" advTm="2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C753FD-96EC-101A-B8A4-5F69A189BEF4}"/>
              </a:ext>
            </a:extLst>
          </p:cNvPr>
          <p:cNvSpPr>
            <a:spLocks noGrp="1"/>
          </p:cNvSpPr>
          <p:nvPr>
            <p:ph type="ctrTitle"/>
          </p:nvPr>
        </p:nvSpPr>
        <p:spPr>
          <a:xfrm>
            <a:off x="1167494" y="252549"/>
            <a:ext cx="6220278" cy="3262811"/>
          </a:xfrm>
        </p:spPr>
        <p:txBody>
          <a:bodyPr/>
          <a:lstStyle/>
          <a:p>
            <a:r>
              <a:rPr lang="en-US" dirty="0"/>
              <a:t>Thank you</a:t>
            </a:r>
          </a:p>
        </p:txBody>
      </p:sp>
      <p:pic>
        <p:nvPicPr>
          <p:cNvPr id="83" name="Audio 82">
            <a:extLst>
              <a:ext uri="{FF2B5EF4-FFF2-40B4-BE49-F238E27FC236}">
                <a16:creationId xmlns:a16="http://schemas.microsoft.com/office/drawing/2014/main" id="{79C766B9-A37C-BA5D-FCB3-2DF1EEF7D0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09673525"/>
      </p:ext>
    </p:extLst>
  </p:cSld>
  <p:clrMapOvr>
    <a:masterClrMapping/>
  </p:clrMapOvr>
  <mc:AlternateContent xmlns:mc="http://schemas.openxmlformats.org/markup-compatibility/2006">
    <mc:Choice xmlns:p14="http://schemas.microsoft.com/office/powerpoint/2010/main" Requires="p14">
      <p:transition spd="slow" p14:dur="2000" advTm="2707"/>
    </mc:Choice>
    <mc:Fallback>
      <p:transition spd="slow" advTm="2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3"/>
                </p:tgtEl>
              </p:cMediaNode>
            </p:audio>
          </p:childTnLst>
        </p:cTn>
      </p:par>
    </p:tnLst>
  </p:timing>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A8381C-73EB-48EA-B45F-7B7C8C7DF40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736</TotalTime>
  <Words>593</Words>
  <Application>Microsoft Macintosh PowerPoint</Application>
  <PresentationFormat>Widescreen</PresentationFormat>
  <Paragraphs>31</Paragraphs>
  <Slides>6</Slides>
  <Notes>6</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Tenorite</vt:lpstr>
      <vt:lpstr>Times New Roman</vt:lpstr>
      <vt:lpstr>Custom</vt:lpstr>
      <vt:lpstr>  BMSP4016D – Distinctiveness &amp; Regeneration Assessment 1: PowerPoint Presentation (Resit) Student Name: Somerda Iancu Student ID: 2519996 Programme: Cert HE Social Enterprise Management</vt:lpstr>
      <vt:lpstr>Industrial Revolution</vt:lpstr>
      <vt:lpstr>Labour force and technology</vt:lpstr>
      <vt:lpstr>Economic and environmental Impact</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Laris Ruset</cp:lastModifiedBy>
  <cp:revision>1</cp:revision>
  <dcterms:created xsi:type="dcterms:W3CDTF">2026-02-19T05:32:53Z</dcterms:created>
  <dcterms:modified xsi:type="dcterms:W3CDTF">2026-03-06T22:56:36Z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