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78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682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715767" y="1643166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Software Development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15767" y="2868716"/>
            <a:ext cx="7740846" cy="93536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Flowcharting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940152" y="26064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ACCC 4006</a:t>
            </a:r>
          </a:p>
          <a:p>
            <a:pPr algn="r"/>
            <a:r>
              <a:rPr lang="en-GB" dirty="0" smtClean="0"/>
              <a:t>Software Development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3A48FFB-15C1-4AC0-8E4F-701A208225D8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205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2FA1DC4-F6FE-4C14-84B2-F97607922CE8}" type="slidenum">
              <a:rPr lang="en-US" altLang="en-US" sz="1050"/>
              <a:pPr/>
              <a:t>2</a:t>
            </a:fld>
            <a:endParaRPr lang="en-US" altLang="en-US" sz="1050"/>
          </a:p>
        </p:txBody>
      </p:sp>
      <p:sp>
        <p:nvSpPr>
          <p:cNvPr id="205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00101" y="243319"/>
            <a:ext cx="7772400" cy="98360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Why Program Development Techniques ?</a:t>
            </a:r>
            <a:endParaRPr lang="en-GB" altLang="en-US" dirty="0" smtClean="0"/>
          </a:p>
        </p:txBody>
      </p:sp>
      <p:sp>
        <p:nvSpPr>
          <p:cNvPr id="223235" name="Text Box 3"/>
          <p:cNvSpPr txBox="1">
            <a:spLocks noChangeArrowheads="1"/>
          </p:cNvSpPr>
          <p:nvPr/>
        </p:nvSpPr>
        <p:spPr bwMode="auto">
          <a:xfrm>
            <a:off x="772272" y="5075967"/>
            <a:ext cx="5181600" cy="50796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0"/>
              </a:spcBef>
              <a:buFontTx/>
              <a:buChar char="•"/>
            </a:pPr>
            <a:r>
              <a:rPr lang="en-GB" altLang="en-US" sz="2701" dirty="0">
                <a:latin typeface="Arial" charset="0"/>
              </a:rPr>
              <a:t> you get frustrated.</a:t>
            </a:r>
          </a:p>
        </p:txBody>
      </p:sp>
      <p:sp>
        <p:nvSpPr>
          <p:cNvPr id="2055" name="Text Box 5"/>
          <p:cNvSpPr txBox="1">
            <a:spLocks noChangeArrowheads="1"/>
          </p:cNvSpPr>
          <p:nvPr/>
        </p:nvSpPr>
        <p:spPr bwMode="auto">
          <a:xfrm>
            <a:off x="772272" y="1761072"/>
            <a:ext cx="7848600" cy="17964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701" b="1" u="sng" dirty="0">
                <a:solidFill>
                  <a:srgbClr val="000080"/>
                </a:solidFill>
                <a:latin typeface="Arial" charset="0"/>
              </a:rPr>
              <a:t>By now you may have realised: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Char char="•"/>
            </a:pPr>
            <a:r>
              <a:rPr lang="en-GB" altLang="en-US" sz="2701" dirty="0">
                <a:latin typeface="Arial" charset="0"/>
              </a:rPr>
              <a:t> just hacking code  </a:t>
            </a:r>
            <a:r>
              <a:rPr lang="en-GB" altLang="en-US" sz="2701" dirty="0">
                <a:latin typeface="Arial" charset="0"/>
              </a:rPr>
              <a:t>into </a:t>
            </a:r>
            <a:r>
              <a:rPr lang="en-GB" altLang="en-US" sz="2701" dirty="0">
                <a:latin typeface="Arial" charset="0"/>
              </a:rPr>
              <a:t>the</a:t>
            </a:r>
          </a:p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en-GB" altLang="en-US" sz="2701" dirty="0">
                <a:latin typeface="Arial" charset="0"/>
              </a:rPr>
              <a:t>  system doesn't get </a:t>
            </a:r>
            <a:r>
              <a:rPr lang="en-GB" altLang="en-US" sz="2701" dirty="0">
                <a:latin typeface="Arial" charset="0"/>
              </a:rPr>
              <a:t>you </a:t>
            </a:r>
            <a:r>
              <a:rPr lang="en-GB" altLang="en-US" sz="2701" dirty="0">
                <a:latin typeface="Arial" charset="0"/>
              </a:rPr>
              <a:t>very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701" dirty="0">
                <a:latin typeface="Arial" charset="0"/>
              </a:rPr>
              <a:t>  far.</a:t>
            </a:r>
          </a:p>
        </p:txBody>
      </p:sp>
      <p:sp>
        <p:nvSpPr>
          <p:cNvPr id="223238" name="Text Box 6"/>
          <p:cNvSpPr txBox="1">
            <a:spLocks noChangeArrowheads="1"/>
          </p:cNvSpPr>
          <p:nvPr/>
        </p:nvSpPr>
        <p:spPr bwMode="auto">
          <a:xfrm>
            <a:off x="762001" y="3709465"/>
            <a:ext cx="6934200" cy="12145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buFontTx/>
              <a:buChar char="•"/>
            </a:pPr>
            <a:r>
              <a:rPr lang="en-GB" altLang="en-US" sz="2701" dirty="0">
                <a:latin typeface="Arial" charset="0"/>
              </a:rPr>
              <a:t> after changing your 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701" dirty="0">
                <a:latin typeface="Arial" charset="0"/>
              </a:rPr>
              <a:t>  code 10 times you don't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altLang="en-US" sz="2701" dirty="0">
                <a:latin typeface="Arial" charset="0"/>
              </a:rPr>
              <a:t>  understand it any more.</a:t>
            </a:r>
          </a:p>
        </p:txBody>
      </p:sp>
      <p:graphicFrame>
        <p:nvGraphicFramePr>
          <p:cNvPr id="2050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3926319"/>
              </p:ext>
            </p:extLst>
          </p:nvPr>
        </p:nvGraphicFramePr>
        <p:xfrm>
          <a:off x="6164518" y="2342867"/>
          <a:ext cx="3055682" cy="27331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Clip" r:id="rId3" imgW="4671000" imgH="5468040" progId="MS_ClipArt_Gallery.2">
                  <p:embed/>
                </p:oleObj>
              </mc:Choice>
              <mc:Fallback>
                <p:oleObj name="Clip" r:id="rId3" imgW="4671000" imgH="5468040" progId="MS_ClipArt_Gallery.2">
                  <p:embed/>
                  <p:pic>
                    <p:nvPicPr>
                      <p:cNvPr id="205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64518" y="2342867"/>
                        <a:ext cx="3055682" cy="273319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14806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3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35" grpId="0" build="p" autoUpdateAnimBg="0"/>
      <p:bldP spid="223238" grpId="0" animBg="1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51DD0D1-B653-4705-90AF-BB19FD1F8979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307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14BBB53-D818-46A1-833E-EF4F3467DFB8}" type="slidenum">
              <a:rPr lang="en-US" altLang="en-US" sz="1050"/>
              <a:pPr/>
              <a:t>3</a:t>
            </a:fld>
            <a:endParaRPr lang="en-US" altLang="en-US" sz="1050"/>
          </a:p>
        </p:txBody>
      </p:sp>
      <p:sp>
        <p:nvSpPr>
          <p:cNvPr id="307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707210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So What Can Be Done ?</a:t>
            </a:r>
            <a:endParaRPr lang="en-GB" altLang="en-US" dirty="0" smtClean="0"/>
          </a:p>
        </p:txBody>
      </p:sp>
      <p:graphicFrame>
        <p:nvGraphicFramePr>
          <p:cNvPr id="3074" name="Object 5"/>
          <p:cNvGraphicFramePr>
            <a:graphicFrameLocks noChangeAspect="1"/>
          </p:cNvGraphicFramePr>
          <p:nvPr/>
        </p:nvGraphicFramePr>
        <p:xfrm>
          <a:off x="5562601" y="3003838"/>
          <a:ext cx="3662363" cy="29404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Clip" r:id="rId3" imgW="4671000" imgH="4680360" progId="MS_ClipArt_Gallery.2">
                  <p:embed/>
                </p:oleObj>
              </mc:Choice>
              <mc:Fallback>
                <p:oleObj name="Clip" r:id="rId3" imgW="4671000" imgH="4680360" progId="MS_ClipArt_Gallery.2">
                  <p:embed/>
                  <p:pic>
                    <p:nvPicPr>
                      <p:cNvPr id="307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62601" y="3003838"/>
                        <a:ext cx="3662363" cy="294041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8" name="Text Box 3"/>
          <p:cNvSpPr txBox="1">
            <a:spLocks noChangeArrowheads="1"/>
          </p:cNvSpPr>
          <p:nvPr/>
        </p:nvSpPr>
        <p:spPr bwMode="auto">
          <a:xfrm>
            <a:off x="609600" y="1689369"/>
            <a:ext cx="7467600" cy="1477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401" b="1" dirty="0">
                <a:solidFill>
                  <a:srgbClr val="000080"/>
                </a:solidFill>
                <a:latin typeface="Arial" charset="0"/>
              </a:rPr>
              <a:t>What you </a:t>
            </a:r>
            <a:r>
              <a:rPr lang="en-GB" altLang="en-US" sz="2401" b="1" dirty="0">
                <a:solidFill>
                  <a:srgbClr val="FF0000"/>
                </a:solidFill>
                <a:latin typeface="Arial" charset="0"/>
              </a:rPr>
              <a:t>are</a:t>
            </a:r>
            <a:r>
              <a:rPr lang="en-GB" altLang="en-US" sz="2401" b="1" dirty="0">
                <a:solidFill>
                  <a:srgbClr val="000080"/>
                </a:solidFill>
                <a:latin typeface="Arial" charset="0"/>
              </a:rPr>
              <a:t> doing is this:</a:t>
            </a:r>
            <a:r>
              <a:rPr lang="en-GB" altLang="en-US" sz="2701" b="1" u="sng" dirty="0">
                <a:solidFill>
                  <a:srgbClr val="000080"/>
                </a:solidFill>
                <a:latin typeface="Arial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GB" altLang="en-US" sz="1800" dirty="0">
                <a:latin typeface="Arial" charset="0"/>
              </a:rPr>
              <a:t>You are doing program development 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upside-down</a:t>
            </a:r>
            <a:r>
              <a:rPr lang="en-GB" altLang="en-US" sz="1800" dirty="0">
                <a:latin typeface="Arial" charset="0"/>
              </a:rPr>
              <a:t>:</a:t>
            </a:r>
          </a:p>
          <a:p>
            <a:pPr lvl="2">
              <a:spcBef>
                <a:spcPct val="0"/>
              </a:spcBef>
            </a:pPr>
            <a:r>
              <a:rPr lang="en-GB" altLang="en-US" sz="1800" dirty="0">
                <a:latin typeface="Arial" charset="0"/>
              </a:rPr>
              <a:t>1. write code</a:t>
            </a:r>
          </a:p>
          <a:p>
            <a:pPr lvl="2">
              <a:spcBef>
                <a:spcPct val="0"/>
              </a:spcBef>
            </a:pPr>
            <a:r>
              <a:rPr lang="en-GB" altLang="en-US" sz="1800" dirty="0">
                <a:latin typeface="Arial" charset="0"/>
              </a:rPr>
              <a:t>2. understand what's going on</a:t>
            </a:r>
            <a:endParaRPr lang="en-GB" altLang="en-US" sz="2101" dirty="0"/>
          </a:p>
        </p:txBody>
      </p:sp>
      <p:sp>
        <p:nvSpPr>
          <p:cNvPr id="224260" name="Text Box 4"/>
          <p:cNvSpPr txBox="1">
            <a:spLocks noChangeArrowheads="1"/>
          </p:cNvSpPr>
          <p:nvPr/>
        </p:nvSpPr>
        <p:spPr bwMode="auto">
          <a:xfrm>
            <a:off x="609600" y="3622549"/>
            <a:ext cx="7620000" cy="1177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401" b="1" dirty="0">
                <a:solidFill>
                  <a:srgbClr val="000080"/>
                </a:solidFill>
                <a:latin typeface="Arial" charset="0"/>
              </a:rPr>
              <a:t>What you </a:t>
            </a:r>
            <a:r>
              <a:rPr lang="en-GB" altLang="en-US" sz="2401" b="1" dirty="0">
                <a:solidFill>
                  <a:srgbClr val="339966"/>
                </a:solidFill>
                <a:latin typeface="Arial" charset="0"/>
              </a:rPr>
              <a:t>should</a:t>
            </a:r>
            <a:r>
              <a:rPr lang="en-GB" altLang="en-US" sz="2401" b="1" dirty="0">
                <a:solidFill>
                  <a:srgbClr val="000080"/>
                </a:solidFill>
                <a:latin typeface="Arial" charset="0"/>
              </a:rPr>
              <a:t> do is this:</a:t>
            </a:r>
            <a:r>
              <a:rPr lang="en-GB" altLang="en-US" sz="1500" b="1" u="sng" dirty="0">
                <a:solidFill>
                  <a:srgbClr val="000080"/>
                </a:solidFill>
                <a:latin typeface="Arial" charset="0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1050" dirty="0">
                <a:latin typeface="Arial" charset="0"/>
              </a:rPr>
              <a:t>	</a:t>
            </a:r>
            <a:endParaRPr lang="en-GB" altLang="en-US" sz="525" dirty="0">
              <a:latin typeface="Arial" charset="0"/>
            </a:endParaRPr>
          </a:p>
          <a:p>
            <a:pPr>
              <a:spcBef>
                <a:spcPct val="0"/>
              </a:spcBef>
            </a:pPr>
            <a:r>
              <a:rPr lang="en-GB" altLang="en-US" sz="900" dirty="0">
                <a:latin typeface="Arial" charset="0"/>
              </a:rPr>
              <a:t>	</a:t>
            </a:r>
            <a:r>
              <a:rPr lang="en-GB" altLang="en-US" sz="1800" dirty="0">
                <a:latin typeface="Arial" charset="0"/>
              </a:rPr>
              <a:t>1. understand what's going on</a:t>
            </a:r>
          </a:p>
          <a:p>
            <a:pPr lvl="2">
              <a:spcBef>
                <a:spcPct val="0"/>
              </a:spcBef>
            </a:pPr>
            <a:r>
              <a:rPr lang="en-GB" altLang="en-US" sz="1800" dirty="0">
                <a:latin typeface="Arial" charset="0"/>
              </a:rPr>
              <a:t>2. write code</a:t>
            </a:r>
          </a:p>
        </p:txBody>
      </p:sp>
    </p:spTree>
    <p:extLst>
      <p:ext uri="{BB962C8B-B14F-4D97-AF65-F5344CB8AC3E}">
        <p14:creationId xmlns:p14="http://schemas.microsoft.com/office/powerpoint/2010/main" val="3480485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4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60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C02A260-02CE-4710-AB63-000BC3DC9538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410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A03FA69-8DEA-4BF4-AFE1-DE4880504C65}" type="slidenum">
              <a:rPr lang="en-US" altLang="en-US" sz="1050"/>
              <a:pPr/>
              <a:t>4</a:t>
            </a:fld>
            <a:endParaRPr lang="en-US" altLang="en-US" sz="1050"/>
          </a:p>
        </p:txBody>
      </p:sp>
      <p:sp>
        <p:nvSpPr>
          <p:cNvPr id="4101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57432" y="404664"/>
            <a:ext cx="7772400" cy="81736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How to Develop a Program </a:t>
            </a:r>
            <a:br>
              <a:rPr lang="en-GB" altLang="en-US" b="1" dirty="0" smtClean="0"/>
            </a:br>
            <a:r>
              <a:rPr lang="en-GB" altLang="en-US" sz="2101" b="1" dirty="0"/>
              <a:t>Step 1 of 6</a:t>
            </a:r>
            <a:endParaRPr lang="en-GB" altLang="en-US" dirty="0" smtClean="0"/>
          </a:p>
        </p:txBody>
      </p:sp>
      <p:sp>
        <p:nvSpPr>
          <p:cNvPr id="4102" name="Text Box 3"/>
          <p:cNvSpPr txBox="1">
            <a:spLocks noChangeArrowheads="1"/>
          </p:cNvSpPr>
          <p:nvPr/>
        </p:nvSpPr>
        <p:spPr bwMode="auto">
          <a:xfrm>
            <a:off x="2113909" y="1554053"/>
            <a:ext cx="6725291" cy="2289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401" b="1" dirty="0">
                <a:solidFill>
                  <a:srgbClr val="008000"/>
                </a:solidFill>
                <a:latin typeface="Arial" charset="0"/>
              </a:rPr>
              <a:t>Step 1:</a:t>
            </a:r>
            <a:r>
              <a:rPr lang="en-GB" altLang="en-US" sz="2401" dirty="0">
                <a:latin typeface="Arial" charset="0"/>
              </a:rPr>
              <a:t> Understand what's going on</a:t>
            </a:r>
            <a:endParaRPr lang="en-GB" altLang="en-US" sz="1800" dirty="0">
              <a:latin typeface="Arial" charset="0"/>
            </a:endParaRPr>
          </a:p>
          <a:p>
            <a:pPr>
              <a:spcBef>
                <a:spcPct val="0"/>
              </a:spcBef>
            </a:pPr>
            <a:endParaRPr lang="en-GB" altLang="en-US" sz="1800" dirty="0">
              <a:latin typeface="Arial" charset="0"/>
            </a:endParaRPr>
          </a:p>
          <a:p>
            <a:pPr>
              <a:spcBef>
                <a:spcPct val="0"/>
              </a:spcBef>
            </a:pPr>
            <a:r>
              <a:rPr lang="en-GB" altLang="en-US" sz="1800" b="1" dirty="0">
                <a:latin typeface="Arial" charset="0"/>
              </a:rPr>
              <a:t>We always give you 3 clues how to write programs:</a:t>
            </a:r>
          </a:p>
          <a:p>
            <a:pPr lvl="2">
              <a:lnSpc>
                <a:spcPct val="130000"/>
              </a:lnSpc>
              <a:spcBef>
                <a:spcPct val="0"/>
              </a:spcBef>
              <a:buFontTx/>
              <a:buChar char="•"/>
            </a:pPr>
            <a:r>
              <a:rPr lang="en-GB" altLang="en-US" sz="1800" dirty="0">
                <a:latin typeface="Arial" charset="0"/>
              </a:rPr>
              <a:t> the </a:t>
            </a: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//comment </a:t>
            </a:r>
            <a:r>
              <a:rPr lang="en-GB" altLang="en-US" sz="1800" dirty="0" smtClean="0">
                <a:solidFill>
                  <a:srgbClr val="FF0000"/>
                </a:solidFill>
                <a:latin typeface="Arial" charset="0"/>
              </a:rPr>
              <a:t>lines or / *comment */ </a:t>
            </a:r>
            <a:r>
              <a:rPr lang="en-GB" altLang="en-US" sz="1800" dirty="0">
                <a:latin typeface="Arial" charset="0"/>
              </a:rPr>
              <a:t>in the program skeleton.</a:t>
            </a:r>
          </a:p>
          <a:p>
            <a:pPr lvl="2">
              <a:spcBef>
                <a:spcPct val="0"/>
              </a:spcBef>
            </a:pPr>
            <a:r>
              <a:rPr lang="en-GB" altLang="en-US" sz="1800" dirty="0">
                <a:latin typeface="Arial" charset="0"/>
              </a:rPr>
              <a:t>  They already indicate what parts of the program</a:t>
            </a:r>
          </a:p>
          <a:p>
            <a:pPr lvl="2">
              <a:spcBef>
                <a:spcPct val="0"/>
              </a:spcBef>
            </a:pPr>
            <a:r>
              <a:rPr lang="en-GB" altLang="en-US" sz="1800" dirty="0">
                <a:latin typeface="Arial" charset="0"/>
              </a:rPr>
              <a:t>  goes where (i.e. the order of processing).</a:t>
            </a:r>
            <a:endParaRPr lang="en-GB" altLang="en-US" sz="2101" dirty="0"/>
          </a:p>
        </p:txBody>
      </p:sp>
      <p:sp>
        <p:nvSpPr>
          <p:cNvPr id="225284" name="Text Box 4"/>
          <p:cNvSpPr txBox="1">
            <a:spLocks noChangeArrowheads="1"/>
          </p:cNvSpPr>
          <p:nvPr/>
        </p:nvSpPr>
        <p:spPr bwMode="auto">
          <a:xfrm>
            <a:off x="2113909" y="3820457"/>
            <a:ext cx="649669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buFontTx/>
              <a:buChar char="•"/>
            </a:pPr>
            <a:r>
              <a:rPr lang="en-GB" altLang="en-US" sz="1800" dirty="0">
                <a:latin typeface="Arial" charset="0"/>
              </a:rPr>
              <a:t> the </a:t>
            </a:r>
            <a:r>
              <a:rPr lang="en-GB" altLang="en-US" sz="1800" dirty="0">
                <a:solidFill>
                  <a:srgbClr val="339966"/>
                </a:solidFill>
                <a:latin typeface="Arial" charset="0"/>
              </a:rPr>
              <a:t>"Typical Input"</a:t>
            </a:r>
            <a:r>
              <a:rPr lang="en-GB" altLang="en-US" sz="1800" dirty="0">
                <a:latin typeface="Arial" charset="0"/>
              </a:rPr>
              <a:t> and </a:t>
            </a:r>
            <a:r>
              <a:rPr lang="en-GB" altLang="en-US" sz="1800" dirty="0">
                <a:solidFill>
                  <a:srgbClr val="339966"/>
                </a:solidFill>
                <a:latin typeface="Arial" charset="0"/>
              </a:rPr>
              <a:t>"Typical Output"</a:t>
            </a:r>
            <a:r>
              <a:rPr lang="en-GB" altLang="en-US" sz="1800" dirty="0">
                <a:latin typeface="Arial" charset="0"/>
              </a:rPr>
              <a:t>. They</a:t>
            </a:r>
          </a:p>
          <a:p>
            <a:r>
              <a:rPr lang="en-GB" altLang="en-US" sz="1800" dirty="0">
                <a:latin typeface="Arial" charset="0"/>
              </a:rPr>
              <a:t>  show you how your program should react to</a:t>
            </a:r>
          </a:p>
          <a:p>
            <a:r>
              <a:rPr lang="en-GB" altLang="en-US" sz="1800" dirty="0">
                <a:latin typeface="Arial" charset="0"/>
              </a:rPr>
              <a:t>  different inputs.</a:t>
            </a:r>
          </a:p>
        </p:txBody>
      </p:sp>
      <p:sp>
        <p:nvSpPr>
          <p:cNvPr id="225285" name="Text Box 5"/>
          <p:cNvSpPr txBox="1">
            <a:spLocks noChangeArrowheads="1"/>
          </p:cNvSpPr>
          <p:nvPr/>
        </p:nvSpPr>
        <p:spPr bwMode="auto">
          <a:xfrm>
            <a:off x="2113909" y="4766395"/>
            <a:ext cx="642049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buFontTx/>
              <a:buChar char="•"/>
            </a:pPr>
            <a:r>
              <a:rPr lang="en-GB" altLang="en-US" sz="1800" dirty="0">
                <a:latin typeface="Arial" charset="0"/>
              </a:rPr>
              <a:t> the </a:t>
            </a:r>
            <a:r>
              <a:rPr lang="en-GB" altLang="en-US" sz="1800" dirty="0">
                <a:solidFill>
                  <a:srgbClr val="339966"/>
                </a:solidFill>
                <a:latin typeface="Arial" charset="0"/>
              </a:rPr>
              <a:t>"Question"</a:t>
            </a:r>
            <a:r>
              <a:rPr lang="en-GB" altLang="en-US" sz="1800" dirty="0">
                <a:latin typeface="Arial" charset="0"/>
              </a:rPr>
              <a:t> itself. Explains problem and </a:t>
            </a:r>
          </a:p>
          <a:p>
            <a:r>
              <a:rPr lang="en-GB" altLang="en-US" sz="1800" dirty="0">
                <a:latin typeface="Arial" charset="0"/>
              </a:rPr>
              <a:t>  provides hints how the problem may be attacked.</a:t>
            </a:r>
          </a:p>
        </p:txBody>
      </p:sp>
      <p:graphicFrame>
        <p:nvGraphicFramePr>
          <p:cNvPr id="4098" name="Object 6"/>
          <p:cNvGraphicFramePr>
            <a:graphicFrameLocks noChangeAspect="1"/>
          </p:cNvGraphicFramePr>
          <p:nvPr/>
        </p:nvGraphicFramePr>
        <p:xfrm>
          <a:off x="-76199" y="2914516"/>
          <a:ext cx="1914525" cy="19436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Clip" r:id="rId3" imgW="926280" imgH="1252440" progId="MS_ClipArt_Gallery.2">
                  <p:embed/>
                </p:oleObj>
              </mc:Choice>
              <mc:Fallback>
                <p:oleObj name="Clip" r:id="rId3" imgW="926280" imgH="1252440" progId="MS_ClipArt_Gallery.2">
                  <p:embed/>
                  <p:pic>
                    <p:nvPicPr>
                      <p:cNvPr id="4098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76199" y="2914516"/>
                        <a:ext cx="1914525" cy="194360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85215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84" grpId="0" autoUpdateAnimBg="0"/>
      <p:bldP spid="225285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D94BB51-3E68-4B12-822D-36A83B57797B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819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9071D6C-A31F-443A-94C5-37B53962C38C}" type="slidenum">
              <a:rPr lang="en-US" altLang="en-US" sz="1050"/>
              <a:pPr/>
              <a:t>5</a:t>
            </a:fld>
            <a:endParaRPr lang="en-US" altLang="en-US" sz="1050"/>
          </a:p>
        </p:txBody>
      </p:sp>
      <p:sp>
        <p:nvSpPr>
          <p:cNvPr id="819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32321" y="476672"/>
            <a:ext cx="7772400" cy="81736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How to Develop a Program </a:t>
            </a:r>
            <a:br>
              <a:rPr lang="en-GB" altLang="en-US" b="1" dirty="0" smtClean="0"/>
            </a:br>
            <a:r>
              <a:rPr lang="en-GB" altLang="en-US" sz="2101" b="1" dirty="0"/>
              <a:t>Step 2 of 6 (more to follow after ‘Flow Chart’)</a:t>
            </a:r>
          </a:p>
        </p:txBody>
      </p:sp>
      <p:sp>
        <p:nvSpPr>
          <p:cNvPr id="8197" name="Text Box 3"/>
          <p:cNvSpPr txBox="1">
            <a:spLocks noChangeArrowheads="1"/>
          </p:cNvSpPr>
          <p:nvPr/>
        </p:nvSpPr>
        <p:spPr bwMode="auto">
          <a:xfrm>
            <a:off x="735785" y="1897550"/>
            <a:ext cx="7924800" cy="1385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401" b="1" dirty="0">
                <a:solidFill>
                  <a:srgbClr val="008000"/>
                </a:solidFill>
                <a:latin typeface="Arial" charset="0"/>
              </a:rPr>
              <a:t>Step 2:</a:t>
            </a:r>
            <a:r>
              <a:rPr lang="en-GB" altLang="en-US" sz="2401" dirty="0">
                <a:latin typeface="Arial" charset="0"/>
              </a:rPr>
              <a:t> Develop a graphical program plan</a:t>
            </a:r>
          </a:p>
          <a:p>
            <a:r>
              <a:rPr lang="en-GB" altLang="en-US" sz="2401" dirty="0">
                <a:latin typeface="Arial" charset="0"/>
              </a:rPr>
              <a:t>   	     a </a:t>
            </a:r>
            <a:r>
              <a:rPr lang="en-GB" altLang="en-US" sz="2401" dirty="0">
                <a:solidFill>
                  <a:srgbClr val="339966"/>
                </a:solidFill>
                <a:latin typeface="Arial" charset="0"/>
              </a:rPr>
              <a:t>'Flow Chart'</a:t>
            </a:r>
            <a:endParaRPr lang="en-GB" altLang="en-US" sz="1800" dirty="0">
              <a:latin typeface="Arial" charset="0"/>
            </a:endParaRPr>
          </a:p>
          <a:p>
            <a:endParaRPr lang="en-GB" altLang="en-US" sz="1800" dirty="0">
              <a:latin typeface="Arial" charset="0"/>
            </a:endParaRPr>
          </a:p>
          <a:p>
            <a:r>
              <a:rPr lang="en-GB" altLang="en-US" sz="1800" dirty="0">
                <a:latin typeface="Arial" charset="0"/>
              </a:rPr>
              <a:t>Components can be found in </a:t>
            </a:r>
            <a:r>
              <a:rPr lang="en-GB" altLang="en-US" sz="1800" dirty="0">
                <a:solidFill>
                  <a:srgbClr val="CC0066"/>
                </a:solidFill>
                <a:latin typeface="Arial" charset="0"/>
              </a:rPr>
              <a:t>MS Word</a:t>
            </a:r>
            <a:r>
              <a:rPr lang="en-GB" altLang="en-US" sz="1800" dirty="0">
                <a:latin typeface="Arial" charset="0"/>
              </a:rPr>
              <a:t> or </a:t>
            </a:r>
            <a:r>
              <a:rPr lang="en-GB" altLang="en-US" sz="1800" dirty="0">
                <a:solidFill>
                  <a:srgbClr val="CC0066"/>
                </a:solidFill>
                <a:latin typeface="Arial" charset="0"/>
              </a:rPr>
              <a:t>PowerPoint</a:t>
            </a:r>
            <a:r>
              <a:rPr lang="en-GB" altLang="en-US" sz="1800" dirty="0">
                <a:latin typeface="Arial" charset="0"/>
              </a:rPr>
              <a:t>:</a:t>
            </a:r>
          </a:p>
        </p:txBody>
      </p:sp>
      <p:pic>
        <p:nvPicPr>
          <p:cNvPr id="819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74435"/>
            <a:ext cx="5385793" cy="226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3436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6C78916-C5E0-4DA9-BCF5-E56DF8256D68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921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B048CB6-5962-4D17-912F-6F437575642E}" type="slidenum">
              <a:rPr lang="en-US" altLang="en-US" sz="1050"/>
              <a:pPr/>
              <a:t>6</a:t>
            </a:fld>
            <a:endParaRPr lang="en-US" altLang="en-US" sz="1050"/>
          </a:p>
        </p:txBody>
      </p:sp>
      <p:sp>
        <p:nvSpPr>
          <p:cNvPr id="9220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23017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Flow Chart Components</a:t>
            </a:r>
            <a:endParaRPr lang="en-GB" altLang="en-US" dirty="0" smtClean="0"/>
          </a:p>
        </p:txBody>
      </p:sp>
      <p:grpSp>
        <p:nvGrpSpPr>
          <p:cNvPr id="9221" name="Group 1052"/>
          <p:cNvGrpSpPr>
            <a:grpSpLocks/>
          </p:cNvGrpSpPr>
          <p:nvPr/>
        </p:nvGrpSpPr>
        <p:grpSpPr bwMode="auto">
          <a:xfrm>
            <a:off x="1549400" y="1409183"/>
            <a:ext cx="5791200" cy="415636"/>
            <a:chOff x="960" y="1056"/>
            <a:chExt cx="3648" cy="349"/>
          </a:xfrm>
        </p:grpSpPr>
        <p:grpSp>
          <p:nvGrpSpPr>
            <p:cNvPr id="9242" name="Group 1036"/>
            <p:cNvGrpSpPr>
              <a:grpSpLocks/>
            </p:cNvGrpSpPr>
            <p:nvPr/>
          </p:nvGrpSpPr>
          <p:grpSpPr bwMode="auto">
            <a:xfrm>
              <a:off x="960" y="1056"/>
              <a:ext cx="1056" cy="349"/>
              <a:chOff x="3456" y="2304"/>
              <a:chExt cx="1056" cy="349"/>
            </a:xfrm>
          </p:grpSpPr>
          <p:sp>
            <p:nvSpPr>
              <p:cNvPr id="9244" name="AutoShape 1037"/>
              <p:cNvSpPr>
                <a:spLocks noChangeArrowheads="1"/>
              </p:cNvSpPr>
              <p:nvPr/>
            </p:nvSpPr>
            <p:spPr bwMode="auto">
              <a:xfrm>
                <a:off x="3456" y="2304"/>
                <a:ext cx="1056" cy="336"/>
              </a:xfrm>
              <a:prstGeom prst="flowChartTerminator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2pPr>
                <a:lvl3pPr marL="11430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3pPr>
                <a:lvl4pPr marL="16002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4pPr>
                <a:lvl5pPr marL="20574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9pPr>
              </a:lstStyle>
              <a:p>
                <a:endParaRPr lang="en-GB" altLang="en-US" sz="2101"/>
              </a:p>
            </p:txBody>
          </p:sp>
          <p:sp>
            <p:nvSpPr>
              <p:cNvPr id="9245" name="Text Box 1038"/>
              <p:cNvSpPr txBox="1">
                <a:spLocks noChangeArrowheads="1"/>
              </p:cNvSpPr>
              <p:nvPr/>
            </p:nvSpPr>
            <p:spPr bwMode="auto">
              <a:xfrm>
                <a:off x="3504" y="2304"/>
                <a:ext cx="960" cy="34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2pPr>
                <a:lvl3pPr marL="11430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3pPr>
                <a:lvl4pPr marL="16002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4pPr>
                <a:lvl5pPr marL="20574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9pPr>
              </a:lstStyle>
              <a:p>
                <a:pPr algn="ctr"/>
                <a:r>
                  <a:rPr lang="en-GB" altLang="en-US" sz="2101" b="1" dirty="0"/>
                  <a:t> </a:t>
                </a:r>
                <a:r>
                  <a:rPr lang="en-GB" altLang="en-US" sz="2101" b="1" dirty="0" smtClean="0"/>
                  <a:t>start</a:t>
                </a:r>
                <a:endParaRPr lang="en-GB" altLang="en-US" sz="2101" dirty="0"/>
              </a:p>
            </p:txBody>
          </p:sp>
        </p:grpSp>
        <p:sp>
          <p:nvSpPr>
            <p:cNvPr id="9243" name="Text Box 1043"/>
            <p:cNvSpPr txBox="1">
              <a:spLocks noChangeArrowheads="1"/>
            </p:cNvSpPr>
            <p:nvPr/>
          </p:nvSpPr>
          <p:spPr bwMode="auto">
            <a:xfrm>
              <a:off x="3264" y="1056"/>
              <a:ext cx="1344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>
                  <a:latin typeface="Arial" charset="0"/>
                </a:rPr>
                <a:t>Only once</a:t>
              </a:r>
              <a:endParaRPr lang="en-GB" altLang="en-US" sz="2101"/>
            </a:p>
          </p:txBody>
        </p:sp>
      </p:grpSp>
      <p:grpSp>
        <p:nvGrpSpPr>
          <p:cNvPr id="4" name="Group 1053"/>
          <p:cNvGrpSpPr>
            <a:grpSpLocks/>
          </p:cNvGrpSpPr>
          <p:nvPr/>
        </p:nvGrpSpPr>
        <p:grpSpPr bwMode="auto">
          <a:xfrm>
            <a:off x="1524001" y="2182690"/>
            <a:ext cx="5791200" cy="472801"/>
            <a:chOff x="960" y="1488"/>
            <a:chExt cx="3648" cy="397"/>
          </a:xfrm>
        </p:grpSpPr>
        <p:grpSp>
          <p:nvGrpSpPr>
            <p:cNvPr id="9238" name="Group 1035"/>
            <p:cNvGrpSpPr>
              <a:grpSpLocks/>
            </p:cNvGrpSpPr>
            <p:nvPr/>
          </p:nvGrpSpPr>
          <p:grpSpPr bwMode="auto">
            <a:xfrm>
              <a:off x="960" y="1536"/>
              <a:ext cx="1056" cy="349"/>
              <a:chOff x="3456" y="2304"/>
              <a:chExt cx="1056" cy="349"/>
            </a:xfrm>
          </p:grpSpPr>
          <p:sp>
            <p:nvSpPr>
              <p:cNvPr id="9240" name="AutoShape 1034"/>
              <p:cNvSpPr>
                <a:spLocks noChangeArrowheads="1"/>
              </p:cNvSpPr>
              <p:nvPr/>
            </p:nvSpPr>
            <p:spPr bwMode="auto">
              <a:xfrm>
                <a:off x="3456" y="2304"/>
                <a:ext cx="1056" cy="336"/>
              </a:xfrm>
              <a:prstGeom prst="flowChartTerminator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2pPr>
                <a:lvl3pPr marL="11430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3pPr>
                <a:lvl4pPr marL="16002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4pPr>
                <a:lvl5pPr marL="20574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9pPr>
              </a:lstStyle>
              <a:p>
                <a:endParaRPr lang="en-GB" altLang="en-US" sz="2101"/>
              </a:p>
            </p:txBody>
          </p:sp>
          <p:sp>
            <p:nvSpPr>
              <p:cNvPr id="9241" name="Text Box 1032"/>
              <p:cNvSpPr txBox="1">
                <a:spLocks noChangeArrowheads="1"/>
              </p:cNvSpPr>
              <p:nvPr/>
            </p:nvSpPr>
            <p:spPr bwMode="auto">
              <a:xfrm>
                <a:off x="3504" y="2304"/>
                <a:ext cx="960" cy="34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1pPr>
                <a:lvl2pPr marL="742950" indent="-28575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2pPr>
                <a:lvl3pPr marL="11430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3pPr>
                <a:lvl4pPr marL="16002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4pPr>
                <a:lvl5pPr marL="2057400" indent="-228600"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800">
                    <a:solidFill>
                      <a:schemeClr val="tx1"/>
                    </a:solidFill>
                    <a:latin typeface="Times New Roman" charset="0"/>
                  </a:defRPr>
                </a:lvl9pPr>
              </a:lstStyle>
              <a:p>
                <a:pPr algn="ctr"/>
                <a:r>
                  <a:rPr lang="en-GB" altLang="en-US" sz="2101" b="1"/>
                  <a:t> end</a:t>
                </a:r>
                <a:endParaRPr lang="en-GB" altLang="en-US" sz="2101"/>
              </a:p>
            </p:txBody>
          </p:sp>
        </p:grpSp>
        <p:sp>
          <p:nvSpPr>
            <p:cNvPr id="9239" name="Text Box 1044"/>
            <p:cNvSpPr txBox="1">
              <a:spLocks noChangeArrowheads="1"/>
            </p:cNvSpPr>
            <p:nvPr/>
          </p:nvSpPr>
          <p:spPr bwMode="auto">
            <a:xfrm>
              <a:off x="3264" y="1488"/>
              <a:ext cx="1344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>
                  <a:latin typeface="Arial" charset="0"/>
                </a:rPr>
                <a:t>Only once</a:t>
              </a:r>
              <a:endParaRPr lang="en-GB" altLang="en-US" sz="2101"/>
            </a:p>
          </p:txBody>
        </p:sp>
      </p:grpSp>
      <p:grpSp>
        <p:nvGrpSpPr>
          <p:cNvPr id="6" name="Group 1054"/>
          <p:cNvGrpSpPr>
            <a:grpSpLocks/>
          </p:cNvGrpSpPr>
          <p:nvPr/>
        </p:nvGrpSpPr>
        <p:grpSpPr bwMode="auto">
          <a:xfrm>
            <a:off x="1524001" y="2969894"/>
            <a:ext cx="6553200" cy="874146"/>
            <a:chOff x="1008" y="1968"/>
            <a:chExt cx="4128" cy="734"/>
          </a:xfrm>
        </p:grpSpPr>
        <p:sp>
          <p:nvSpPr>
            <p:cNvPr id="9236" name="Text Box 1033"/>
            <p:cNvSpPr txBox="1">
              <a:spLocks noChangeArrowheads="1"/>
            </p:cNvSpPr>
            <p:nvPr/>
          </p:nvSpPr>
          <p:spPr bwMode="auto">
            <a:xfrm>
              <a:off x="1008" y="2112"/>
              <a:ext cx="1680" cy="34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9237" name="Text Box 1045"/>
            <p:cNvSpPr txBox="1">
              <a:spLocks noChangeArrowheads="1"/>
            </p:cNvSpPr>
            <p:nvPr/>
          </p:nvSpPr>
          <p:spPr bwMode="auto">
            <a:xfrm>
              <a:off x="3264" y="1968"/>
              <a:ext cx="1872" cy="7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 b="1" dirty="0">
                  <a:latin typeface="Arial" charset="0"/>
                </a:rPr>
                <a:t>Process</a:t>
              </a:r>
              <a:r>
                <a:rPr lang="en-GB" altLang="en-US" sz="2101" dirty="0">
                  <a:latin typeface="Arial" charset="0"/>
                </a:rPr>
                <a:t> </a:t>
              </a:r>
              <a:endParaRPr lang="en-GB" altLang="en-US" sz="2101" dirty="0" smtClean="0">
                <a:latin typeface="Arial" charset="0"/>
              </a:endParaRPr>
            </a:p>
            <a:p>
              <a:endParaRPr lang="en-GB" altLang="en-US" sz="2101" dirty="0">
                <a:latin typeface="Arial" charset="0"/>
              </a:endParaRPr>
            </a:p>
            <a:p>
              <a:pPr>
                <a:lnSpc>
                  <a:spcPct val="30000"/>
                </a:lnSpc>
              </a:pPr>
              <a:r>
                <a:rPr lang="en-GB" altLang="en-US" sz="2101" dirty="0">
                  <a:latin typeface="Arial" charset="0"/>
                </a:rPr>
                <a:t>e.g. </a:t>
              </a:r>
              <a:r>
                <a:rPr lang="en-GB" altLang="en-US" sz="2101" i="1" dirty="0">
                  <a:latin typeface="Arial" charset="0"/>
                </a:rPr>
                <a:t>"compute …"</a:t>
              </a:r>
              <a:r>
                <a:rPr lang="en-GB" altLang="en-US" sz="2101" dirty="0">
                  <a:latin typeface="Arial" charset="0"/>
                </a:rPr>
                <a:t> </a:t>
              </a:r>
              <a:endParaRPr lang="en-GB" altLang="en-US" sz="2101" dirty="0"/>
            </a:p>
          </p:txBody>
        </p:sp>
      </p:grpSp>
      <p:grpSp>
        <p:nvGrpSpPr>
          <p:cNvPr id="7" name="Group 1057"/>
          <p:cNvGrpSpPr>
            <a:grpSpLocks/>
          </p:cNvGrpSpPr>
          <p:nvPr/>
        </p:nvGrpSpPr>
        <p:grpSpPr bwMode="auto">
          <a:xfrm>
            <a:off x="1524001" y="3886319"/>
            <a:ext cx="7162800" cy="1600617"/>
            <a:chOff x="960" y="2544"/>
            <a:chExt cx="4512" cy="1344"/>
          </a:xfrm>
        </p:grpSpPr>
        <p:sp>
          <p:nvSpPr>
            <p:cNvPr id="9231" name="Line 1041"/>
            <p:cNvSpPr>
              <a:spLocks noChangeShapeType="1"/>
            </p:cNvSpPr>
            <p:nvPr/>
          </p:nvSpPr>
          <p:spPr bwMode="auto">
            <a:xfrm>
              <a:off x="1440" y="3648"/>
              <a:ext cx="0" cy="2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2" name="AutoShape 1039"/>
            <p:cNvSpPr>
              <a:spLocks noChangeArrowheads="1"/>
            </p:cNvSpPr>
            <p:nvPr/>
          </p:nvSpPr>
          <p:spPr bwMode="auto">
            <a:xfrm>
              <a:off x="960" y="2688"/>
              <a:ext cx="960" cy="960"/>
            </a:xfrm>
            <a:prstGeom prst="flowChartDecision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9233" name="Line 1040"/>
            <p:cNvSpPr>
              <a:spLocks noChangeShapeType="1"/>
            </p:cNvSpPr>
            <p:nvPr/>
          </p:nvSpPr>
          <p:spPr bwMode="auto">
            <a:xfrm>
              <a:off x="1920" y="3168"/>
              <a:ext cx="43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4" name="Line 1042"/>
            <p:cNvSpPr>
              <a:spLocks noChangeShapeType="1"/>
            </p:cNvSpPr>
            <p:nvPr/>
          </p:nvSpPr>
          <p:spPr bwMode="auto">
            <a:xfrm>
              <a:off x="1440" y="2544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5" name="Text Box 1046"/>
            <p:cNvSpPr txBox="1">
              <a:spLocks noChangeArrowheads="1"/>
            </p:cNvSpPr>
            <p:nvPr/>
          </p:nvSpPr>
          <p:spPr bwMode="auto">
            <a:xfrm>
              <a:off x="3264" y="2598"/>
              <a:ext cx="2208" cy="8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 b="1" dirty="0" smtClean="0">
                  <a:latin typeface="Arial" charset="0"/>
                </a:rPr>
                <a:t>Decision</a:t>
              </a:r>
            </a:p>
            <a:p>
              <a:pPr>
                <a:spcBef>
                  <a:spcPts val="600"/>
                </a:spcBef>
              </a:pPr>
              <a:r>
                <a:rPr lang="en-GB" altLang="en-US" sz="2101" dirty="0" smtClean="0">
                  <a:latin typeface="Arial" charset="0"/>
                </a:rPr>
                <a:t>e.g</a:t>
              </a:r>
              <a:r>
                <a:rPr lang="en-GB" altLang="en-US" sz="2101" dirty="0">
                  <a:latin typeface="Arial" charset="0"/>
                </a:rPr>
                <a:t>. "</a:t>
              </a:r>
              <a:r>
                <a:rPr lang="en-GB" altLang="en-US" sz="2101" i="1" dirty="0">
                  <a:latin typeface="Arial" charset="0"/>
                </a:rPr>
                <a:t>if this is true…"</a:t>
              </a:r>
            </a:p>
            <a:p>
              <a:pPr>
                <a:lnSpc>
                  <a:spcPct val="50000"/>
                </a:lnSpc>
              </a:pPr>
              <a:r>
                <a:rPr lang="en-GB" altLang="en-US" sz="2101" i="1" dirty="0">
                  <a:latin typeface="Arial" charset="0"/>
                </a:rPr>
                <a:t>       "do …. while…."</a:t>
              </a:r>
              <a:endParaRPr lang="en-GB" altLang="en-US" sz="2101" dirty="0"/>
            </a:p>
          </p:txBody>
        </p:sp>
      </p:grpSp>
      <p:grpSp>
        <p:nvGrpSpPr>
          <p:cNvPr id="8" name="Group 1056"/>
          <p:cNvGrpSpPr>
            <a:grpSpLocks/>
          </p:cNvGrpSpPr>
          <p:nvPr/>
        </p:nvGrpSpPr>
        <p:grpSpPr bwMode="auto">
          <a:xfrm>
            <a:off x="3225800" y="4949767"/>
            <a:ext cx="3581400" cy="571649"/>
            <a:chOff x="2352" y="3600"/>
            <a:chExt cx="2256" cy="480"/>
          </a:xfrm>
        </p:grpSpPr>
        <p:sp>
          <p:nvSpPr>
            <p:cNvPr id="9226" name="Text Box 1047"/>
            <p:cNvSpPr txBox="1">
              <a:spLocks noChangeArrowheads="1"/>
            </p:cNvSpPr>
            <p:nvPr/>
          </p:nvSpPr>
          <p:spPr bwMode="auto">
            <a:xfrm>
              <a:off x="3264" y="3696"/>
              <a:ext cx="1344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 b="1">
                  <a:latin typeface="Arial" charset="0"/>
                </a:rPr>
                <a:t>Arrows</a:t>
              </a:r>
              <a:endParaRPr lang="en-GB" altLang="en-US" sz="2101"/>
            </a:p>
          </p:txBody>
        </p:sp>
        <p:sp>
          <p:nvSpPr>
            <p:cNvPr id="9227" name="Line 1048"/>
            <p:cNvSpPr>
              <a:spLocks noChangeShapeType="1"/>
            </p:cNvSpPr>
            <p:nvPr/>
          </p:nvSpPr>
          <p:spPr bwMode="auto">
            <a:xfrm>
              <a:off x="2352" y="3600"/>
              <a:ext cx="0" cy="4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8" name="Line 1049"/>
            <p:cNvSpPr>
              <a:spLocks noChangeShapeType="1"/>
            </p:cNvSpPr>
            <p:nvPr/>
          </p:nvSpPr>
          <p:spPr bwMode="auto">
            <a:xfrm flipV="1">
              <a:off x="2544" y="3600"/>
              <a:ext cx="0" cy="43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9" name="Line 1050"/>
            <p:cNvSpPr>
              <a:spLocks noChangeShapeType="1"/>
            </p:cNvSpPr>
            <p:nvPr/>
          </p:nvSpPr>
          <p:spPr bwMode="auto">
            <a:xfrm>
              <a:off x="2688" y="3744"/>
              <a:ext cx="52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0" name="Line 1051"/>
            <p:cNvSpPr>
              <a:spLocks noChangeShapeType="1"/>
            </p:cNvSpPr>
            <p:nvPr/>
          </p:nvSpPr>
          <p:spPr bwMode="auto">
            <a:xfrm flipH="1">
              <a:off x="2688" y="3888"/>
              <a:ext cx="4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81014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246D571-362B-4507-B017-73CA12206C29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024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E9B535E-CA91-45B6-ADEE-F6669A1E2A80}" type="slidenum">
              <a:rPr lang="en-US" altLang="en-US" sz="1050"/>
              <a:pPr/>
              <a:t>7</a:t>
            </a:fld>
            <a:endParaRPr lang="en-US" altLang="en-US" sz="1050"/>
          </a:p>
        </p:txBody>
      </p:sp>
      <p:sp>
        <p:nvSpPr>
          <p:cNvPr id="1024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44284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To Simplify Things….</a:t>
            </a:r>
            <a:endParaRPr lang="en-GB" altLang="en-US" dirty="0" smtClean="0"/>
          </a:p>
        </p:txBody>
      </p:sp>
      <p:sp>
        <p:nvSpPr>
          <p:cNvPr id="10245" name="Text Box 3"/>
          <p:cNvSpPr txBox="1">
            <a:spLocks noChangeArrowheads="1"/>
          </p:cNvSpPr>
          <p:nvPr/>
        </p:nvSpPr>
        <p:spPr bwMode="auto">
          <a:xfrm>
            <a:off x="1409701" y="1305562"/>
            <a:ext cx="7086600" cy="2035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101" dirty="0">
                <a:latin typeface="Arial" charset="0"/>
              </a:rPr>
              <a:t>There are many more symbols…..</a:t>
            </a:r>
          </a:p>
          <a:p>
            <a:pPr>
              <a:lnSpc>
                <a:spcPct val="60000"/>
              </a:lnSpc>
            </a:pPr>
            <a:endParaRPr lang="en-GB" altLang="en-US" sz="2101" dirty="0">
              <a:latin typeface="Arial" charset="0"/>
            </a:endParaRPr>
          </a:p>
          <a:p>
            <a:endParaRPr lang="en-GB" altLang="en-US" sz="2101" dirty="0">
              <a:latin typeface="Arial" charset="0"/>
            </a:endParaRPr>
          </a:p>
          <a:p>
            <a:pPr>
              <a:lnSpc>
                <a:spcPct val="0"/>
              </a:lnSpc>
            </a:pPr>
            <a:r>
              <a:rPr lang="en-GB" altLang="en-US" sz="2101" dirty="0">
                <a:latin typeface="Arial" charset="0"/>
              </a:rPr>
              <a:t>…there are also other flow chart systems.</a:t>
            </a:r>
          </a:p>
          <a:p>
            <a:endParaRPr lang="en-GB" altLang="en-US" sz="2101" dirty="0">
              <a:latin typeface="Arial" charset="0"/>
            </a:endParaRPr>
          </a:p>
          <a:p>
            <a:endParaRPr lang="en-GB" altLang="en-US" sz="2101" dirty="0">
              <a:latin typeface="Arial" charset="0"/>
            </a:endParaRPr>
          </a:p>
          <a:p>
            <a:pPr>
              <a:lnSpc>
                <a:spcPct val="140000"/>
              </a:lnSpc>
            </a:pPr>
            <a:r>
              <a:rPr lang="en-GB" altLang="en-US" sz="2101" dirty="0">
                <a:latin typeface="Arial" charset="0"/>
              </a:rPr>
              <a:t>But: we use these 4 </a:t>
            </a:r>
            <a:r>
              <a:rPr lang="en-GB" altLang="en-US" sz="2101" u="sng" dirty="0">
                <a:latin typeface="Arial" charset="0"/>
              </a:rPr>
              <a:t>only</a:t>
            </a:r>
            <a:r>
              <a:rPr lang="en-GB" altLang="en-US" sz="2101" dirty="0">
                <a:latin typeface="Arial" charset="0"/>
              </a:rPr>
              <a:t> </a:t>
            </a:r>
            <a:r>
              <a:rPr lang="en-GB" altLang="en-US" sz="2101" dirty="0">
                <a:solidFill>
                  <a:srgbClr val="FF0000"/>
                </a:solidFill>
                <a:latin typeface="Arial" charset="0"/>
              </a:rPr>
              <a:t>(copy them now!)</a:t>
            </a:r>
            <a:r>
              <a:rPr lang="en-GB" altLang="en-US" sz="2101" dirty="0">
                <a:latin typeface="Arial" charset="0"/>
              </a:rPr>
              <a:t>.</a:t>
            </a:r>
          </a:p>
        </p:txBody>
      </p:sp>
      <p:sp>
        <p:nvSpPr>
          <p:cNvPr id="10246" name="AutoShape 4"/>
          <p:cNvSpPr>
            <a:spLocks noChangeArrowheads="1"/>
          </p:cNvSpPr>
          <p:nvPr/>
        </p:nvSpPr>
        <p:spPr bwMode="auto">
          <a:xfrm>
            <a:off x="1600201" y="2431004"/>
            <a:ext cx="990600" cy="342989"/>
          </a:xfrm>
          <a:prstGeom prst="flowChartAlternateProcess">
            <a:avLst/>
          </a:prstGeom>
          <a:solidFill>
            <a:schemeClr val="bg1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0247" name="AutoShape 5"/>
          <p:cNvSpPr>
            <a:spLocks noChangeArrowheads="1"/>
          </p:cNvSpPr>
          <p:nvPr/>
        </p:nvSpPr>
        <p:spPr bwMode="auto">
          <a:xfrm>
            <a:off x="2895601" y="2373839"/>
            <a:ext cx="1066800" cy="400154"/>
          </a:xfrm>
          <a:prstGeom prst="flowChartMultidocument">
            <a:avLst/>
          </a:prstGeom>
          <a:solidFill>
            <a:schemeClr val="bg1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0248" name="AutoShape 6"/>
          <p:cNvSpPr>
            <a:spLocks noChangeArrowheads="1"/>
          </p:cNvSpPr>
          <p:nvPr/>
        </p:nvSpPr>
        <p:spPr bwMode="auto">
          <a:xfrm>
            <a:off x="4495801" y="2402422"/>
            <a:ext cx="990600" cy="342989"/>
          </a:xfrm>
          <a:prstGeom prst="flowChartManualInput">
            <a:avLst/>
          </a:prstGeom>
          <a:solidFill>
            <a:schemeClr val="bg1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0249" name="AutoShape 7"/>
          <p:cNvSpPr>
            <a:spLocks noChangeArrowheads="1"/>
          </p:cNvSpPr>
          <p:nvPr/>
        </p:nvSpPr>
        <p:spPr bwMode="auto">
          <a:xfrm>
            <a:off x="5867402" y="2402422"/>
            <a:ext cx="990600" cy="342989"/>
          </a:xfrm>
          <a:prstGeom prst="flowChartPunchedTape">
            <a:avLst/>
          </a:prstGeom>
          <a:solidFill>
            <a:schemeClr val="bg1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0250" name="AutoShape 8"/>
          <p:cNvSpPr>
            <a:spLocks noChangeArrowheads="1"/>
          </p:cNvSpPr>
          <p:nvPr/>
        </p:nvSpPr>
        <p:spPr bwMode="auto">
          <a:xfrm>
            <a:off x="7257522" y="2373840"/>
            <a:ext cx="533400" cy="342989"/>
          </a:xfrm>
          <a:prstGeom prst="flowChartSummingJunction">
            <a:avLst/>
          </a:prstGeom>
          <a:solidFill>
            <a:schemeClr val="bg1"/>
          </a:solidFill>
          <a:ln w="9525">
            <a:solidFill>
              <a:schemeClr val="tx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0251" name="Rectangle 9"/>
          <p:cNvSpPr>
            <a:spLocks noChangeArrowheads="1"/>
          </p:cNvSpPr>
          <p:nvPr/>
        </p:nvSpPr>
        <p:spPr bwMode="auto">
          <a:xfrm>
            <a:off x="1547664" y="3502509"/>
            <a:ext cx="2286000" cy="9146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0257" name="AutoShape 15"/>
          <p:cNvSpPr>
            <a:spLocks noChangeArrowheads="1"/>
          </p:cNvSpPr>
          <p:nvPr/>
        </p:nvSpPr>
        <p:spPr bwMode="auto">
          <a:xfrm>
            <a:off x="1583088" y="4767932"/>
            <a:ext cx="914400" cy="228660"/>
          </a:xfrm>
          <a:prstGeom prst="flowChartTerminator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0258" name="AutoShape 16"/>
          <p:cNvSpPr>
            <a:spLocks noChangeArrowheads="1"/>
          </p:cNvSpPr>
          <p:nvPr/>
        </p:nvSpPr>
        <p:spPr bwMode="auto">
          <a:xfrm>
            <a:off x="2878487" y="4767932"/>
            <a:ext cx="1219200" cy="228660"/>
          </a:xfrm>
          <a:prstGeom prst="flowChartProcess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0259" name="AutoShape 17"/>
          <p:cNvSpPr>
            <a:spLocks noChangeArrowheads="1"/>
          </p:cNvSpPr>
          <p:nvPr/>
        </p:nvSpPr>
        <p:spPr bwMode="auto">
          <a:xfrm>
            <a:off x="4478688" y="4710768"/>
            <a:ext cx="914400" cy="400154"/>
          </a:xfrm>
          <a:prstGeom prst="flowChartDecision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0260" name="Line 18"/>
          <p:cNvSpPr>
            <a:spLocks noChangeShapeType="1"/>
          </p:cNvSpPr>
          <p:nvPr/>
        </p:nvSpPr>
        <p:spPr bwMode="auto">
          <a:xfrm>
            <a:off x="5774088" y="4882262"/>
            <a:ext cx="45720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18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FF22CBF-FFB1-4223-961B-CA3AEA60DA49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126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08B869E-55A5-49AC-AD20-863E96D2153B}" type="slidenum">
              <a:rPr lang="en-US" altLang="en-US" sz="1050"/>
              <a:pPr/>
              <a:t>8</a:t>
            </a:fld>
            <a:endParaRPr lang="en-US" altLang="en-US" sz="1050"/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719329" y="4063420"/>
            <a:ext cx="5029200" cy="1371957"/>
            <a:chOff x="720" y="3120"/>
            <a:chExt cx="3168" cy="1152"/>
          </a:xfrm>
        </p:grpSpPr>
        <p:sp>
          <p:nvSpPr>
            <p:cNvPr id="11285" name="AutoShape 19"/>
            <p:cNvSpPr>
              <a:spLocks noChangeArrowheads="1"/>
            </p:cNvSpPr>
            <p:nvPr/>
          </p:nvSpPr>
          <p:spPr bwMode="auto">
            <a:xfrm>
              <a:off x="720" y="3120"/>
              <a:ext cx="3168" cy="1152"/>
            </a:xfrm>
            <a:prstGeom prst="irregularSeal1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1286" name="Text Box 18"/>
            <p:cNvSpPr txBox="1">
              <a:spLocks noChangeArrowheads="1"/>
            </p:cNvSpPr>
            <p:nvPr/>
          </p:nvSpPr>
          <p:spPr bwMode="auto">
            <a:xfrm>
              <a:off x="1200" y="3408"/>
              <a:ext cx="2400" cy="5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3601" b="1" dirty="0">
                  <a:solidFill>
                    <a:schemeClr val="accent2"/>
                  </a:solidFill>
                </a:rPr>
                <a:t>SEQUENCE</a:t>
              </a:r>
              <a:endParaRPr lang="en-GB" altLang="en-US" sz="2101" dirty="0">
                <a:solidFill>
                  <a:schemeClr val="accent2"/>
                </a:solidFill>
              </a:endParaRPr>
            </a:p>
          </p:txBody>
        </p:sp>
      </p:grpSp>
      <p:sp>
        <p:nvSpPr>
          <p:cNvPr id="1126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2665" y="360493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Task now</a:t>
            </a:r>
            <a:endParaRPr lang="en-GB" altLang="en-US" dirty="0" smtClean="0"/>
          </a:p>
        </p:txBody>
      </p:sp>
      <p:grpSp>
        <p:nvGrpSpPr>
          <p:cNvPr id="3" name="Group 17"/>
          <p:cNvGrpSpPr>
            <a:grpSpLocks/>
          </p:cNvGrpSpPr>
          <p:nvPr/>
        </p:nvGrpSpPr>
        <p:grpSpPr bwMode="auto">
          <a:xfrm>
            <a:off x="6172200" y="1433835"/>
            <a:ext cx="2057400" cy="3616870"/>
            <a:chOff x="3792" y="912"/>
            <a:chExt cx="1296" cy="3037"/>
          </a:xfrm>
        </p:grpSpPr>
        <p:sp>
          <p:nvSpPr>
            <p:cNvPr id="11272" name="AutoShape 4"/>
            <p:cNvSpPr>
              <a:spLocks noChangeArrowheads="1"/>
            </p:cNvSpPr>
            <p:nvPr/>
          </p:nvSpPr>
          <p:spPr bwMode="auto">
            <a:xfrm>
              <a:off x="3792" y="912"/>
              <a:ext cx="1248" cy="336"/>
            </a:xfrm>
            <a:prstGeom prst="flowChartTerminator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1273" name="Text Box 5"/>
            <p:cNvSpPr txBox="1">
              <a:spLocks noChangeArrowheads="1"/>
            </p:cNvSpPr>
            <p:nvPr/>
          </p:nvSpPr>
          <p:spPr bwMode="auto">
            <a:xfrm>
              <a:off x="4080" y="912"/>
              <a:ext cx="624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 dirty="0" smtClean="0"/>
                <a:t>Start</a:t>
              </a:r>
              <a:endParaRPr lang="en-GB" altLang="en-US" sz="2101" dirty="0"/>
            </a:p>
          </p:txBody>
        </p:sp>
        <p:sp>
          <p:nvSpPr>
            <p:cNvPr id="11274" name="Text Box 6"/>
            <p:cNvSpPr txBox="1">
              <a:spLocks noChangeArrowheads="1"/>
            </p:cNvSpPr>
            <p:nvPr/>
          </p:nvSpPr>
          <p:spPr bwMode="auto">
            <a:xfrm>
              <a:off x="3792" y="1440"/>
              <a:ext cx="1296" cy="34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/>
                <a:t>prompt user</a:t>
              </a:r>
            </a:p>
          </p:txBody>
        </p:sp>
        <p:sp>
          <p:nvSpPr>
            <p:cNvPr id="11275" name="Text Box 7"/>
            <p:cNvSpPr txBox="1">
              <a:spLocks noChangeArrowheads="1"/>
            </p:cNvSpPr>
            <p:nvPr/>
          </p:nvSpPr>
          <p:spPr bwMode="auto">
            <a:xfrm>
              <a:off x="3792" y="1920"/>
              <a:ext cx="1296" cy="62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2101"/>
                <a:t>read from keyboard</a:t>
              </a:r>
            </a:p>
          </p:txBody>
        </p:sp>
        <p:sp>
          <p:nvSpPr>
            <p:cNvPr id="11276" name="Text Box 8"/>
            <p:cNvSpPr txBox="1">
              <a:spLocks noChangeArrowheads="1"/>
            </p:cNvSpPr>
            <p:nvPr/>
          </p:nvSpPr>
          <p:spPr bwMode="auto">
            <a:xfrm>
              <a:off x="3792" y="2640"/>
              <a:ext cx="1296" cy="34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2101"/>
                <a:t>add 1</a:t>
              </a:r>
            </a:p>
          </p:txBody>
        </p:sp>
        <p:sp>
          <p:nvSpPr>
            <p:cNvPr id="11277" name="Text Box 9"/>
            <p:cNvSpPr txBox="1">
              <a:spLocks noChangeArrowheads="1"/>
            </p:cNvSpPr>
            <p:nvPr/>
          </p:nvSpPr>
          <p:spPr bwMode="auto">
            <a:xfrm>
              <a:off x="3792" y="3120"/>
              <a:ext cx="1296" cy="34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2101"/>
                <a:t>print result</a:t>
              </a:r>
            </a:p>
          </p:txBody>
        </p:sp>
        <p:sp>
          <p:nvSpPr>
            <p:cNvPr id="11278" name="AutoShape 10"/>
            <p:cNvSpPr>
              <a:spLocks noChangeArrowheads="1"/>
            </p:cNvSpPr>
            <p:nvPr/>
          </p:nvSpPr>
          <p:spPr bwMode="auto">
            <a:xfrm>
              <a:off x="3792" y="3600"/>
              <a:ext cx="1248" cy="336"/>
            </a:xfrm>
            <a:prstGeom prst="flowChartTerminator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1279" name="Text Box 11"/>
            <p:cNvSpPr txBox="1">
              <a:spLocks noChangeArrowheads="1"/>
            </p:cNvSpPr>
            <p:nvPr/>
          </p:nvSpPr>
          <p:spPr bwMode="auto">
            <a:xfrm>
              <a:off x="4176" y="3600"/>
              <a:ext cx="624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 dirty="0"/>
                <a:t>end</a:t>
              </a:r>
            </a:p>
          </p:txBody>
        </p:sp>
        <p:sp>
          <p:nvSpPr>
            <p:cNvPr id="11280" name="Line 12"/>
            <p:cNvSpPr>
              <a:spLocks noChangeShapeType="1"/>
            </p:cNvSpPr>
            <p:nvPr/>
          </p:nvSpPr>
          <p:spPr bwMode="auto">
            <a:xfrm>
              <a:off x="4416" y="1248"/>
              <a:ext cx="0" cy="19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1" name="Line 13"/>
            <p:cNvSpPr>
              <a:spLocks noChangeShapeType="1"/>
            </p:cNvSpPr>
            <p:nvPr/>
          </p:nvSpPr>
          <p:spPr bwMode="auto">
            <a:xfrm>
              <a:off x="4416" y="1776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2" name="Line 14"/>
            <p:cNvSpPr>
              <a:spLocks noChangeShapeType="1"/>
            </p:cNvSpPr>
            <p:nvPr/>
          </p:nvSpPr>
          <p:spPr bwMode="auto">
            <a:xfrm>
              <a:off x="4416" y="2544"/>
              <a:ext cx="0" cy="9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3" name="Line 15"/>
            <p:cNvSpPr>
              <a:spLocks noChangeShapeType="1"/>
            </p:cNvSpPr>
            <p:nvPr/>
          </p:nvSpPr>
          <p:spPr bwMode="auto">
            <a:xfrm>
              <a:off x="4416" y="2976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4" name="Line 16"/>
            <p:cNvSpPr>
              <a:spLocks noChangeShapeType="1"/>
            </p:cNvSpPr>
            <p:nvPr/>
          </p:nvSpPr>
          <p:spPr bwMode="auto">
            <a:xfrm>
              <a:off x="4416" y="3456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271" name="Text Box 3"/>
          <p:cNvSpPr txBox="1">
            <a:spLocks noChangeArrowheads="1"/>
          </p:cNvSpPr>
          <p:nvPr/>
        </p:nvSpPr>
        <p:spPr bwMode="auto">
          <a:xfrm>
            <a:off x="558802" y="1433835"/>
            <a:ext cx="4876800" cy="2447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701" b="1" dirty="0">
                <a:latin typeface="Arial" charset="0"/>
              </a:rPr>
              <a:t>Task 1:</a:t>
            </a:r>
            <a:endParaRPr lang="en-GB" altLang="en-US" sz="2101" dirty="0">
              <a:latin typeface="Arial" charset="0"/>
            </a:endParaRPr>
          </a:p>
          <a:p>
            <a:r>
              <a:rPr lang="en-GB" altLang="en-US" sz="2101" dirty="0">
                <a:latin typeface="Arial" charset="0"/>
              </a:rPr>
              <a:t>Draw a Flow Chart for a program that </a:t>
            </a:r>
          </a:p>
          <a:p>
            <a:r>
              <a:rPr lang="en-GB" altLang="en-US" sz="2101" dirty="0">
                <a:latin typeface="Arial" charset="0"/>
              </a:rPr>
              <a:t>1. prompts and then</a:t>
            </a:r>
          </a:p>
          <a:p>
            <a:r>
              <a:rPr lang="en-GB" altLang="en-US" sz="2101" dirty="0">
                <a:latin typeface="Arial" charset="0"/>
              </a:rPr>
              <a:t>2. reads a number from the</a:t>
            </a:r>
          </a:p>
          <a:p>
            <a:r>
              <a:rPr lang="en-GB" altLang="en-US" sz="2101" dirty="0">
                <a:latin typeface="Arial" charset="0"/>
              </a:rPr>
              <a:t>    keyboard, </a:t>
            </a:r>
          </a:p>
          <a:p>
            <a:r>
              <a:rPr lang="en-GB" altLang="en-US" sz="2101" dirty="0">
                <a:latin typeface="Arial" charset="0"/>
              </a:rPr>
              <a:t>3. adds 1 to the number and </a:t>
            </a:r>
          </a:p>
          <a:p>
            <a:r>
              <a:rPr lang="en-GB" altLang="en-US" sz="2101" dirty="0">
                <a:latin typeface="Arial" charset="0"/>
              </a:rPr>
              <a:t>4. finally prints the result </a:t>
            </a:r>
            <a:r>
              <a:rPr lang="en-GB" altLang="en-US" sz="2101" dirty="0">
                <a:latin typeface="Arial" charset="0"/>
              </a:rPr>
              <a:t>on screen</a:t>
            </a:r>
            <a:r>
              <a:rPr lang="en-GB" altLang="en-US" sz="2101" dirty="0">
                <a:latin typeface="Arial" charset="0"/>
              </a:rPr>
              <a:t>.</a:t>
            </a:r>
            <a:endParaRPr lang="en-GB" altLang="en-US" sz="2101" dirty="0"/>
          </a:p>
        </p:txBody>
      </p:sp>
    </p:spTree>
    <p:extLst>
      <p:ext uri="{BB962C8B-B14F-4D97-AF65-F5344CB8AC3E}">
        <p14:creationId xmlns:p14="http://schemas.microsoft.com/office/powerpoint/2010/main" val="807846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8F1660B-61B7-4019-A8FC-BABFFB42AD42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229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CFC635C-2F91-4115-AAFA-208A0ED7498C}" type="slidenum">
              <a:rPr lang="en-US" altLang="en-US" sz="1050"/>
              <a:pPr/>
              <a:t>9</a:t>
            </a:fld>
            <a:endParaRPr lang="en-US" altLang="en-US" sz="1050"/>
          </a:p>
        </p:txBody>
      </p:sp>
      <p:grpSp>
        <p:nvGrpSpPr>
          <p:cNvPr id="2" name="Group 29"/>
          <p:cNvGrpSpPr>
            <a:grpSpLocks/>
          </p:cNvGrpSpPr>
          <p:nvPr/>
        </p:nvGrpSpPr>
        <p:grpSpPr bwMode="auto">
          <a:xfrm>
            <a:off x="106363" y="3508978"/>
            <a:ext cx="5532438" cy="1371957"/>
            <a:chOff x="144" y="3264"/>
            <a:chExt cx="3485" cy="1152"/>
          </a:xfrm>
        </p:grpSpPr>
        <p:sp>
          <p:nvSpPr>
            <p:cNvPr id="12316" name="AutoShape 27"/>
            <p:cNvSpPr>
              <a:spLocks noChangeArrowheads="1"/>
            </p:cNvSpPr>
            <p:nvPr/>
          </p:nvSpPr>
          <p:spPr bwMode="auto">
            <a:xfrm>
              <a:off x="144" y="3264"/>
              <a:ext cx="3485" cy="1152"/>
            </a:xfrm>
            <a:prstGeom prst="irregularSeal1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2317" name="Text Box 28"/>
            <p:cNvSpPr txBox="1">
              <a:spLocks noChangeArrowheads="1"/>
            </p:cNvSpPr>
            <p:nvPr/>
          </p:nvSpPr>
          <p:spPr bwMode="auto">
            <a:xfrm>
              <a:off x="192" y="3561"/>
              <a:ext cx="3024" cy="5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3601" b="1" dirty="0">
                  <a:solidFill>
                    <a:schemeClr val="accent2"/>
                  </a:solidFill>
                </a:rPr>
                <a:t>CONDITIONAL</a:t>
              </a:r>
              <a:endParaRPr lang="en-GB" altLang="en-US" sz="2101" dirty="0">
                <a:solidFill>
                  <a:schemeClr val="accent2"/>
                </a:solidFill>
              </a:endParaRPr>
            </a:p>
          </p:txBody>
        </p:sp>
      </p:grpSp>
      <p:sp>
        <p:nvSpPr>
          <p:cNvPr id="1229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61833" y="188640"/>
            <a:ext cx="396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Another Task</a:t>
            </a:r>
            <a:endParaRPr lang="en-GB" altLang="en-US" dirty="0" smtClean="0"/>
          </a:p>
        </p:txBody>
      </p:sp>
      <p:sp>
        <p:nvSpPr>
          <p:cNvPr id="12294" name="Text Box 3"/>
          <p:cNvSpPr txBox="1">
            <a:spLocks noChangeArrowheads="1"/>
          </p:cNvSpPr>
          <p:nvPr/>
        </p:nvSpPr>
        <p:spPr bwMode="auto">
          <a:xfrm>
            <a:off x="339137" y="1167530"/>
            <a:ext cx="4191000" cy="2169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701" b="1" dirty="0">
                <a:latin typeface="Arial" charset="0"/>
              </a:rPr>
              <a:t>Task 2:</a:t>
            </a:r>
            <a:endParaRPr lang="en-GB" altLang="en-US" sz="2101" dirty="0">
              <a:latin typeface="Arial" charset="0"/>
            </a:endParaRPr>
          </a:p>
          <a:p>
            <a:r>
              <a:rPr lang="en-GB" altLang="en-US" sz="1800" dirty="0">
                <a:latin typeface="Arial" charset="0"/>
              </a:rPr>
              <a:t>Draw a Flow Chart for a program that prompts and reads a number from the keyboard. </a:t>
            </a:r>
          </a:p>
          <a:p>
            <a:r>
              <a:rPr lang="en-GB" altLang="en-US" sz="1800" dirty="0">
                <a:latin typeface="Arial" charset="0"/>
              </a:rPr>
              <a:t>If the number is greater than 5 print "</a:t>
            </a:r>
            <a:r>
              <a:rPr lang="en-GB" altLang="en-US" sz="1800" i="1" dirty="0">
                <a:latin typeface="Arial" charset="0"/>
              </a:rPr>
              <a:t>more than 5</a:t>
            </a:r>
            <a:r>
              <a:rPr lang="en-GB" altLang="en-US" sz="1800" dirty="0">
                <a:latin typeface="Arial" charset="0"/>
              </a:rPr>
              <a:t>" on the screen, otherwise print </a:t>
            </a:r>
            <a:r>
              <a:rPr lang="en-GB" altLang="en-US" sz="1800" i="1" dirty="0">
                <a:latin typeface="Arial" charset="0"/>
              </a:rPr>
              <a:t>"5 or less".</a:t>
            </a:r>
            <a:endParaRPr lang="en-GB" altLang="en-US" sz="2101" dirty="0"/>
          </a:p>
        </p:txBody>
      </p:sp>
      <p:grpSp>
        <p:nvGrpSpPr>
          <p:cNvPr id="3" name="Group 25"/>
          <p:cNvGrpSpPr>
            <a:grpSpLocks/>
          </p:cNvGrpSpPr>
          <p:nvPr/>
        </p:nvGrpSpPr>
        <p:grpSpPr bwMode="auto">
          <a:xfrm>
            <a:off x="4283968" y="548680"/>
            <a:ext cx="4495800" cy="4485062"/>
            <a:chOff x="2352" y="336"/>
            <a:chExt cx="2832" cy="3766"/>
          </a:xfrm>
        </p:grpSpPr>
        <p:sp>
          <p:nvSpPr>
            <p:cNvPr id="12296" name="AutoShape 5"/>
            <p:cNvSpPr>
              <a:spLocks noChangeArrowheads="1"/>
            </p:cNvSpPr>
            <p:nvPr/>
          </p:nvSpPr>
          <p:spPr bwMode="auto">
            <a:xfrm>
              <a:off x="3744" y="336"/>
              <a:ext cx="1248" cy="288"/>
            </a:xfrm>
            <a:prstGeom prst="flowChartTerminator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2297" name="Text Box 6"/>
            <p:cNvSpPr txBox="1">
              <a:spLocks noChangeArrowheads="1"/>
            </p:cNvSpPr>
            <p:nvPr/>
          </p:nvSpPr>
          <p:spPr bwMode="auto">
            <a:xfrm>
              <a:off x="4080" y="336"/>
              <a:ext cx="624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1800" dirty="0" smtClean="0"/>
                <a:t>Start</a:t>
              </a:r>
              <a:endParaRPr lang="en-GB" altLang="en-US" sz="2101" dirty="0"/>
            </a:p>
          </p:txBody>
        </p:sp>
        <p:sp>
          <p:nvSpPr>
            <p:cNvPr id="12298" name="Text Box 7"/>
            <p:cNvSpPr txBox="1">
              <a:spLocks noChangeArrowheads="1"/>
            </p:cNvSpPr>
            <p:nvPr/>
          </p:nvSpPr>
          <p:spPr bwMode="auto">
            <a:xfrm>
              <a:off x="3696" y="816"/>
              <a:ext cx="1296" cy="31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1800"/>
                <a:t>prompt user</a:t>
              </a:r>
              <a:endParaRPr lang="en-GB" altLang="en-US" sz="2101"/>
            </a:p>
          </p:txBody>
        </p:sp>
        <p:sp>
          <p:nvSpPr>
            <p:cNvPr id="12299" name="Text Box 8"/>
            <p:cNvSpPr txBox="1">
              <a:spLocks noChangeArrowheads="1"/>
            </p:cNvSpPr>
            <p:nvPr/>
          </p:nvSpPr>
          <p:spPr bwMode="auto">
            <a:xfrm>
              <a:off x="3600" y="1248"/>
              <a:ext cx="1584" cy="543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1800"/>
                <a:t>read number from keyboard</a:t>
              </a:r>
              <a:endParaRPr lang="en-GB" altLang="en-US" sz="2101"/>
            </a:p>
          </p:txBody>
        </p:sp>
        <p:sp>
          <p:nvSpPr>
            <p:cNvPr id="12300" name="Text Box 9"/>
            <p:cNvSpPr txBox="1">
              <a:spLocks noChangeArrowheads="1"/>
            </p:cNvSpPr>
            <p:nvPr/>
          </p:nvSpPr>
          <p:spPr bwMode="auto">
            <a:xfrm>
              <a:off x="2352" y="3120"/>
              <a:ext cx="1296" cy="31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1800"/>
                <a:t>print "</a:t>
              </a:r>
              <a:r>
                <a:rPr lang="en-GB" altLang="en-US" sz="1800" i="1"/>
                <a:t>more than 5</a:t>
              </a:r>
              <a:r>
                <a:rPr lang="en-GB" altLang="en-US" sz="1800"/>
                <a:t>"</a:t>
              </a:r>
              <a:endParaRPr lang="en-GB" altLang="en-US" sz="2101"/>
            </a:p>
          </p:txBody>
        </p:sp>
        <p:sp>
          <p:nvSpPr>
            <p:cNvPr id="12301" name="Text Box 10"/>
            <p:cNvSpPr txBox="1">
              <a:spLocks noChangeArrowheads="1"/>
            </p:cNvSpPr>
            <p:nvPr/>
          </p:nvSpPr>
          <p:spPr bwMode="auto">
            <a:xfrm>
              <a:off x="3744" y="3120"/>
              <a:ext cx="1296" cy="31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1800"/>
                <a:t>print "</a:t>
              </a:r>
              <a:r>
                <a:rPr lang="en-GB" altLang="en-US" sz="1800" i="1"/>
                <a:t>5 or less</a:t>
              </a:r>
              <a:r>
                <a:rPr lang="en-GB" altLang="en-US" sz="1800"/>
                <a:t>"</a:t>
              </a:r>
              <a:endParaRPr lang="en-GB" altLang="en-US" sz="2101"/>
            </a:p>
          </p:txBody>
        </p:sp>
        <p:sp>
          <p:nvSpPr>
            <p:cNvPr id="12302" name="AutoShape 11"/>
            <p:cNvSpPr>
              <a:spLocks noChangeArrowheads="1"/>
            </p:cNvSpPr>
            <p:nvPr/>
          </p:nvSpPr>
          <p:spPr bwMode="auto">
            <a:xfrm>
              <a:off x="3072" y="3792"/>
              <a:ext cx="1248" cy="288"/>
            </a:xfrm>
            <a:prstGeom prst="flowChartTerminator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2303" name="Text Box 12"/>
            <p:cNvSpPr txBox="1">
              <a:spLocks noChangeArrowheads="1"/>
            </p:cNvSpPr>
            <p:nvPr/>
          </p:nvSpPr>
          <p:spPr bwMode="auto">
            <a:xfrm>
              <a:off x="3456" y="3792"/>
              <a:ext cx="624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1800" dirty="0"/>
                <a:t>end</a:t>
              </a:r>
              <a:endParaRPr lang="en-GB" altLang="en-US" sz="2101" dirty="0"/>
            </a:p>
          </p:txBody>
        </p:sp>
        <p:sp>
          <p:nvSpPr>
            <p:cNvPr id="12304" name="Line 13"/>
            <p:cNvSpPr>
              <a:spLocks noChangeShapeType="1"/>
            </p:cNvSpPr>
            <p:nvPr/>
          </p:nvSpPr>
          <p:spPr bwMode="auto">
            <a:xfrm>
              <a:off x="4368" y="624"/>
              <a:ext cx="0" cy="19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05" name="Line 14"/>
            <p:cNvSpPr>
              <a:spLocks noChangeShapeType="1"/>
            </p:cNvSpPr>
            <p:nvPr/>
          </p:nvSpPr>
          <p:spPr bwMode="auto">
            <a:xfrm>
              <a:off x="4368" y="1104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06" name="Line 15"/>
            <p:cNvSpPr>
              <a:spLocks noChangeShapeType="1"/>
            </p:cNvSpPr>
            <p:nvPr/>
          </p:nvSpPr>
          <p:spPr bwMode="auto">
            <a:xfrm>
              <a:off x="4368" y="1776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07" name="Line 16"/>
            <p:cNvSpPr>
              <a:spLocks noChangeShapeType="1"/>
            </p:cNvSpPr>
            <p:nvPr/>
          </p:nvSpPr>
          <p:spPr bwMode="auto">
            <a:xfrm>
              <a:off x="4368" y="2976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08" name="Line 17"/>
            <p:cNvSpPr>
              <a:spLocks noChangeShapeType="1"/>
            </p:cNvSpPr>
            <p:nvPr/>
          </p:nvSpPr>
          <p:spPr bwMode="auto">
            <a:xfrm>
              <a:off x="4030" y="3447"/>
              <a:ext cx="2" cy="34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09" name="AutoShape 18"/>
            <p:cNvSpPr>
              <a:spLocks noChangeArrowheads="1"/>
            </p:cNvSpPr>
            <p:nvPr/>
          </p:nvSpPr>
          <p:spPr bwMode="auto">
            <a:xfrm>
              <a:off x="3792" y="1920"/>
              <a:ext cx="1152" cy="1056"/>
            </a:xfrm>
            <a:prstGeom prst="flowChartDecision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2310" name="Line 19"/>
            <p:cNvSpPr>
              <a:spLocks noChangeShapeType="1"/>
            </p:cNvSpPr>
            <p:nvPr/>
          </p:nvSpPr>
          <p:spPr bwMode="auto">
            <a:xfrm flipH="1">
              <a:off x="3072" y="2448"/>
              <a:ext cx="7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1" name="Line 20"/>
            <p:cNvSpPr>
              <a:spLocks noChangeShapeType="1"/>
            </p:cNvSpPr>
            <p:nvPr/>
          </p:nvSpPr>
          <p:spPr bwMode="auto">
            <a:xfrm>
              <a:off x="3072" y="2448"/>
              <a:ext cx="0" cy="67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2" name="Line 21"/>
            <p:cNvSpPr>
              <a:spLocks noChangeShapeType="1"/>
            </p:cNvSpPr>
            <p:nvPr/>
          </p:nvSpPr>
          <p:spPr bwMode="auto">
            <a:xfrm flipH="1">
              <a:off x="3408" y="3430"/>
              <a:ext cx="0" cy="36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3" name="Text Box 22"/>
            <p:cNvSpPr txBox="1">
              <a:spLocks noChangeArrowheads="1"/>
            </p:cNvSpPr>
            <p:nvPr/>
          </p:nvSpPr>
          <p:spPr bwMode="auto">
            <a:xfrm>
              <a:off x="3744" y="2262"/>
              <a:ext cx="1296" cy="4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2101" dirty="0"/>
                <a:t>input &gt; 5</a:t>
              </a:r>
            </a:p>
            <a:p>
              <a:pPr algn="ctr">
                <a:lnSpc>
                  <a:spcPct val="40000"/>
                </a:lnSpc>
              </a:pPr>
              <a:r>
                <a:rPr lang="en-GB" altLang="en-US" sz="2101" dirty="0"/>
                <a:t>?</a:t>
              </a:r>
            </a:p>
          </p:txBody>
        </p:sp>
        <p:sp>
          <p:nvSpPr>
            <p:cNvPr id="12314" name="Text Box 23"/>
            <p:cNvSpPr txBox="1">
              <a:spLocks noChangeArrowheads="1"/>
            </p:cNvSpPr>
            <p:nvPr/>
          </p:nvSpPr>
          <p:spPr bwMode="auto">
            <a:xfrm>
              <a:off x="3072" y="2160"/>
              <a:ext cx="480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1800"/>
                <a:t>yes</a:t>
              </a:r>
              <a:endParaRPr lang="en-GB" altLang="en-US" sz="2101"/>
            </a:p>
          </p:txBody>
        </p:sp>
        <p:sp>
          <p:nvSpPr>
            <p:cNvPr id="12315" name="Text Box 24"/>
            <p:cNvSpPr txBox="1">
              <a:spLocks noChangeArrowheads="1"/>
            </p:cNvSpPr>
            <p:nvPr/>
          </p:nvSpPr>
          <p:spPr bwMode="auto">
            <a:xfrm>
              <a:off x="4368" y="2880"/>
              <a:ext cx="480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1800"/>
                <a:t>no</a:t>
              </a:r>
              <a:endParaRPr lang="en-GB" altLang="en-US" sz="2101"/>
            </a:p>
          </p:txBody>
        </p:sp>
      </p:grpSp>
    </p:spTree>
    <p:extLst>
      <p:ext uri="{BB962C8B-B14F-4D97-AF65-F5344CB8AC3E}">
        <p14:creationId xmlns:p14="http://schemas.microsoft.com/office/powerpoint/2010/main" val="1957233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08717FF-3C6F-4EEA-9950-E7DE1FD2B4D1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33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E214F09-1639-4F55-9D20-1FC60C8ADE02}" type="slidenum">
              <a:rPr lang="en-US" altLang="en-US" sz="1050"/>
              <a:pPr/>
              <a:t>10</a:t>
            </a:fld>
            <a:endParaRPr lang="en-US" altLang="en-US" sz="1050"/>
          </a:p>
        </p:txBody>
      </p:sp>
      <p:sp>
        <p:nvSpPr>
          <p:cNvPr id="1331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240235"/>
            <a:ext cx="50292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Final Task</a:t>
            </a:r>
            <a:endParaRPr lang="en-GB" altLang="en-US" dirty="0" smtClean="0"/>
          </a:p>
        </p:txBody>
      </p:sp>
      <p:grpSp>
        <p:nvGrpSpPr>
          <p:cNvPr id="2" name="Group 32"/>
          <p:cNvGrpSpPr>
            <a:grpSpLocks/>
          </p:cNvGrpSpPr>
          <p:nvPr/>
        </p:nvGrpSpPr>
        <p:grpSpPr bwMode="auto">
          <a:xfrm>
            <a:off x="4648201" y="1256734"/>
            <a:ext cx="3733800" cy="4256403"/>
            <a:chOff x="2928" y="336"/>
            <a:chExt cx="2352" cy="3574"/>
          </a:xfrm>
        </p:grpSpPr>
        <p:sp>
          <p:nvSpPr>
            <p:cNvPr id="13322" name="AutoShape 5"/>
            <p:cNvSpPr>
              <a:spLocks noChangeArrowheads="1"/>
            </p:cNvSpPr>
            <p:nvPr/>
          </p:nvSpPr>
          <p:spPr bwMode="auto">
            <a:xfrm>
              <a:off x="3984" y="336"/>
              <a:ext cx="1248" cy="288"/>
            </a:xfrm>
            <a:prstGeom prst="flowChartTerminator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3323" name="Text Box 6"/>
            <p:cNvSpPr txBox="1">
              <a:spLocks noChangeArrowheads="1"/>
            </p:cNvSpPr>
            <p:nvPr/>
          </p:nvSpPr>
          <p:spPr bwMode="auto">
            <a:xfrm>
              <a:off x="4320" y="336"/>
              <a:ext cx="624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1800" dirty="0" smtClean="0"/>
                <a:t>Start</a:t>
              </a:r>
              <a:endParaRPr lang="en-GB" altLang="en-US" sz="2101" dirty="0"/>
            </a:p>
          </p:txBody>
        </p:sp>
        <p:sp>
          <p:nvSpPr>
            <p:cNvPr id="13324" name="Text Box 7"/>
            <p:cNvSpPr txBox="1">
              <a:spLocks noChangeArrowheads="1"/>
            </p:cNvSpPr>
            <p:nvPr/>
          </p:nvSpPr>
          <p:spPr bwMode="auto">
            <a:xfrm>
              <a:off x="3936" y="816"/>
              <a:ext cx="1296" cy="31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1800"/>
                <a:t>prompt user</a:t>
              </a:r>
              <a:endParaRPr lang="en-GB" altLang="en-US" sz="2101"/>
            </a:p>
          </p:txBody>
        </p:sp>
        <p:sp>
          <p:nvSpPr>
            <p:cNvPr id="13325" name="Text Box 8"/>
            <p:cNvSpPr txBox="1">
              <a:spLocks noChangeArrowheads="1"/>
            </p:cNvSpPr>
            <p:nvPr/>
          </p:nvSpPr>
          <p:spPr bwMode="auto">
            <a:xfrm>
              <a:off x="3936" y="1248"/>
              <a:ext cx="1296" cy="543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1800"/>
                <a:t>read number from keyboard</a:t>
              </a:r>
              <a:endParaRPr lang="en-GB" altLang="en-US" sz="2101"/>
            </a:p>
          </p:txBody>
        </p:sp>
        <p:sp>
          <p:nvSpPr>
            <p:cNvPr id="13326" name="Text Box 9"/>
            <p:cNvSpPr txBox="1">
              <a:spLocks noChangeArrowheads="1"/>
            </p:cNvSpPr>
            <p:nvPr/>
          </p:nvSpPr>
          <p:spPr bwMode="auto">
            <a:xfrm>
              <a:off x="2928" y="1872"/>
              <a:ext cx="1200" cy="543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1800"/>
                <a:t>print "</a:t>
              </a:r>
              <a:r>
                <a:rPr lang="en-GB" altLang="en-US" sz="1800" i="1"/>
                <a:t>another one</a:t>
              </a:r>
              <a:r>
                <a:rPr lang="en-GB" altLang="en-US" sz="1800"/>
                <a:t>"</a:t>
              </a:r>
              <a:endParaRPr lang="en-GB" altLang="en-US" sz="2101"/>
            </a:p>
          </p:txBody>
        </p:sp>
        <p:sp>
          <p:nvSpPr>
            <p:cNvPr id="13327" name="AutoShape 11"/>
            <p:cNvSpPr>
              <a:spLocks noChangeArrowheads="1"/>
            </p:cNvSpPr>
            <p:nvPr/>
          </p:nvSpPr>
          <p:spPr bwMode="auto">
            <a:xfrm>
              <a:off x="3984" y="3600"/>
              <a:ext cx="1248" cy="288"/>
            </a:xfrm>
            <a:prstGeom prst="flowChartTerminator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3328" name="Text Box 12"/>
            <p:cNvSpPr txBox="1">
              <a:spLocks noChangeArrowheads="1"/>
            </p:cNvSpPr>
            <p:nvPr/>
          </p:nvSpPr>
          <p:spPr bwMode="auto">
            <a:xfrm>
              <a:off x="4416" y="3600"/>
              <a:ext cx="624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1800" dirty="0"/>
                <a:t>end</a:t>
              </a:r>
              <a:endParaRPr lang="en-GB" altLang="en-US" sz="2101" dirty="0"/>
            </a:p>
          </p:txBody>
        </p:sp>
        <p:sp>
          <p:nvSpPr>
            <p:cNvPr id="13329" name="Line 13"/>
            <p:cNvSpPr>
              <a:spLocks noChangeShapeType="1"/>
            </p:cNvSpPr>
            <p:nvPr/>
          </p:nvSpPr>
          <p:spPr bwMode="auto">
            <a:xfrm>
              <a:off x="4608" y="624"/>
              <a:ext cx="0" cy="19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0" name="Line 14"/>
            <p:cNvSpPr>
              <a:spLocks noChangeShapeType="1"/>
            </p:cNvSpPr>
            <p:nvPr/>
          </p:nvSpPr>
          <p:spPr bwMode="auto">
            <a:xfrm>
              <a:off x="4608" y="1104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1" name="Line 15"/>
            <p:cNvSpPr>
              <a:spLocks noChangeShapeType="1"/>
            </p:cNvSpPr>
            <p:nvPr/>
          </p:nvSpPr>
          <p:spPr bwMode="auto">
            <a:xfrm>
              <a:off x="4608" y="1776"/>
              <a:ext cx="0" cy="38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2" name="AutoShape 18"/>
            <p:cNvSpPr>
              <a:spLocks noChangeArrowheads="1"/>
            </p:cNvSpPr>
            <p:nvPr/>
          </p:nvSpPr>
          <p:spPr bwMode="auto">
            <a:xfrm>
              <a:off x="4032" y="2160"/>
              <a:ext cx="1152" cy="1056"/>
            </a:xfrm>
            <a:prstGeom prst="flowChartDecision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3333" name="Text Box 22"/>
            <p:cNvSpPr txBox="1">
              <a:spLocks noChangeArrowheads="1"/>
            </p:cNvSpPr>
            <p:nvPr/>
          </p:nvSpPr>
          <p:spPr bwMode="auto">
            <a:xfrm>
              <a:off x="3984" y="2502"/>
              <a:ext cx="1296" cy="4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2101" dirty="0"/>
                <a:t>input &gt; 5</a:t>
              </a:r>
            </a:p>
            <a:p>
              <a:pPr algn="ctr">
                <a:lnSpc>
                  <a:spcPct val="40000"/>
                </a:lnSpc>
              </a:pPr>
              <a:r>
                <a:rPr lang="en-GB" altLang="en-US" sz="2101" dirty="0">
                  <a:solidFill>
                    <a:schemeClr val="bg1"/>
                  </a:solidFill>
                </a:rPr>
                <a:t>?</a:t>
              </a:r>
            </a:p>
          </p:txBody>
        </p:sp>
        <p:sp>
          <p:nvSpPr>
            <p:cNvPr id="13334" name="Text Box 23"/>
            <p:cNvSpPr txBox="1">
              <a:spLocks noChangeArrowheads="1"/>
            </p:cNvSpPr>
            <p:nvPr/>
          </p:nvSpPr>
          <p:spPr bwMode="auto">
            <a:xfrm>
              <a:off x="3456" y="2592"/>
              <a:ext cx="480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1800"/>
                <a:t>yes</a:t>
              </a:r>
              <a:endParaRPr lang="en-GB" altLang="en-US" sz="2101"/>
            </a:p>
          </p:txBody>
        </p:sp>
        <p:sp>
          <p:nvSpPr>
            <p:cNvPr id="13335" name="Text Box 24"/>
            <p:cNvSpPr txBox="1">
              <a:spLocks noChangeArrowheads="1"/>
            </p:cNvSpPr>
            <p:nvPr/>
          </p:nvSpPr>
          <p:spPr bwMode="auto">
            <a:xfrm>
              <a:off x="4608" y="3120"/>
              <a:ext cx="480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1800"/>
                <a:t>no</a:t>
              </a:r>
              <a:endParaRPr lang="en-GB" altLang="en-US" sz="2101"/>
            </a:p>
          </p:txBody>
        </p:sp>
        <p:sp>
          <p:nvSpPr>
            <p:cNvPr id="13336" name="Line 25"/>
            <p:cNvSpPr>
              <a:spLocks noChangeShapeType="1"/>
            </p:cNvSpPr>
            <p:nvPr/>
          </p:nvSpPr>
          <p:spPr bwMode="auto">
            <a:xfrm flipV="1">
              <a:off x="3504" y="2400"/>
              <a:ext cx="0" cy="2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7" name="Line 26"/>
            <p:cNvSpPr>
              <a:spLocks noChangeShapeType="1"/>
            </p:cNvSpPr>
            <p:nvPr/>
          </p:nvSpPr>
          <p:spPr bwMode="auto">
            <a:xfrm flipV="1">
              <a:off x="3504" y="960"/>
              <a:ext cx="0" cy="91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8" name="Line 27"/>
            <p:cNvSpPr>
              <a:spLocks noChangeShapeType="1"/>
            </p:cNvSpPr>
            <p:nvPr/>
          </p:nvSpPr>
          <p:spPr bwMode="auto">
            <a:xfrm>
              <a:off x="3504" y="960"/>
              <a:ext cx="43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9" name="Line 16"/>
            <p:cNvSpPr>
              <a:spLocks noChangeShapeType="1"/>
            </p:cNvSpPr>
            <p:nvPr/>
          </p:nvSpPr>
          <p:spPr bwMode="auto">
            <a:xfrm>
              <a:off x="4608" y="3216"/>
              <a:ext cx="0" cy="38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40" name="Line 19"/>
            <p:cNvSpPr>
              <a:spLocks noChangeShapeType="1"/>
            </p:cNvSpPr>
            <p:nvPr/>
          </p:nvSpPr>
          <p:spPr bwMode="auto">
            <a:xfrm flipH="1">
              <a:off x="3504" y="2688"/>
              <a:ext cx="52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" name="Group 34"/>
          <p:cNvGrpSpPr>
            <a:grpSpLocks/>
          </p:cNvGrpSpPr>
          <p:nvPr/>
        </p:nvGrpSpPr>
        <p:grpSpPr bwMode="auto">
          <a:xfrm>
            <a:off x="76201" y="3829155"/>
            <a:ext cx="5029200" cy="1371957"/>
            <a:chOff x="720" y="3120"/>
            <a:chExt cx="3168" cy="1152"/>
          </a:xfrm>
        </p:grpSpPr>
        <p:sp>
          <p:nvSpPr>
            <p:cNvPr id="13320" name="AutoShape 29"/>
            <p:cNvSpPr>
              <a:spLocks noChangeArrowheads="1"/>
            </p:cNvSpPr>
            <p:nvPr/>
          </p:nvSpPr>
          <p:spPr bwMode="auto">
            <a:xfrm>
              <a:off x="720" y="3120"/>
              <a:ext cx="3168" cy="1152"/>
            </a:xfrm>
            <a:prstGeom prst="irregularSeal1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3321" name="Text Box 30"/>
            <p:cNvSpPr txBox="1">
              <a:spLocks noChangeArrowheads="1"/>
            </p:cNvSpPr>
            <p:nvPr/>
          </p:nvSpPr>
          <p:spPr bwMode="auto">
            <a:xfrm>
              <a:off x="1152" y="3408"/>
              <a:ext cx="2544" cy="5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3601" b="1" dirty="0">
                  <a:solidFill>
                    <a:schemeClr val="accent2"/>
                  </a:solidFill>
                </a:rPr>
                <a:t>ITERATION</a:t>
              </a:r>
              <a:endParaRPr lang="en-GB" altLang="en-US" sz="2101" dirty="0">
                <a:solidFill>
                  <a:schemeClr val="accent2"/>
                </a:solidFill>
              </a:endParaRPr>
            </a:p>
          </p:txBody>
        </p:sp>
      </p:grpSp>
      <p:sp>
        <p:nvSpPr>
          <p:cNvPr id="13319" name="Text Box 3"/>
          <p:cNvSpPr txBox="1">
            <a:spLocks noChangeArrowheads="1"/>
          </p:cNvSpPr>
          <p:nvPr/>
        </p:nvSpPr>
        <p:spPr bwMode="auto">
          <a:xfrm>
            <a:off x="266701" y="1197789"/>
            <a:ext cx="4343400" cy="2446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701" b="1" dirty="0">
                <a:latin typeface="Arial" charset="0"/>
              </a:rPr>
              <a:t>Task 3:</a:t>
            </a:r>
            <a:endParaRPr lang="en-GB" altLang="en-US" sz="2101" dirty="0">
              <a:latin typeface="Arial" charset="0"/>
            </a:endParaRPr>
          </a:p>
          <a:p>
            <a:r>
              <a:rPr lang="en-GB" altLang="en-US" sz="1800" dirty="0">
                <a:latin typeface="Arial" charset="0"/>
              </a:rPr>
              <a:t>Draw a Flow Chart for a program that prompts and reads a number from the keyboard. If the number is greater than 5 print "</a:t>
            </a:r>
            <a:r>
              <a:rPr lang="en-GB" altLang="en-US" sz="1800" i="1" dirty="0">
                <a:latin typeface="Arial" charset="0"/>
              </a:rPr>
              <a:t>another one</a:t>
            </a:r>
            <a:r>
              <a:rPr lang="en-GB" altLang="en-US" sz="1800" dirty="0">
                <a:latin typeface="Arial" charset="0"/>
              </a:rPr>
              <a:t>" on the screen, then go back to the beginning (prompt and read again)</a:t>
            </a:r>
            <a:r>
              <a:rPr lang="en-GB" altLang="en-US" sz="1800" i="1" dirty="0">
                <a:latin typeface="Arial" charset="0"/>
              </a:rPr>
              <a:t>. </a:t>
            </a:r>
            <a:r>
              <a:rPr lang="en-GB" altLang="en-US" sz="1800" dirty="0">
                <a:latin typeface="Arial" charset="0"/>
              </a:rPr>
              <a:t>If the input was less than 5 end the program.</a:t>
            </a:r>
            <a:endParaRPr lang="en-GB" altLang="en-US" sz="2101" dirty="0"/>
          </a:p>
        </p:txBody>
      </p:sp>
    </p:spTree>
    <p:extLst>
      <p:ext uri="{BB962C8B-B14F-4D97-AF65-F5344CB8AC3E}">
        <p14:creationId xmlns:p14="http://schemas.microsoft.com/office/powerpoint/2010/main" val="82006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893C5D1-AA9E-44B5-AA3C-FAE9678E6679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433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3B1E42B-4ACF-4EA5-A761-78B718310023}" type="slidenum">
              <a:rPr lang="en-US" altLang="en-US" sz="1050"/>
              <a:pPr/>
              <a:t>11</a:t>
            </a:fld>
            <a:endParaRPr lang="en-US" altLang="en-US" sz="1050"/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71701" y="545684"/>
            <a:ext cx="50292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Quick Summary</a:t>
            </a:r>
            <a:endParaRPr lang="en-GB" altLang="en-US" dirty="0" smtClean="0"/>
          </a:p>
        </p:txBody>
      </p:sp>
      <p:grpSp>
        <p:nvGrpSpPr>
          <p:cNvPr id="14341" name="Group 23"/>
          <p:cNvGrpSpPr>
            <a:grpSpLocks/>
          </p:cNvGrpSpPr>
          <p:nvPr/>
        </p:nvGrpSpPr>
        <p:grpSpPr bwMode="auto">
          <a:xfrm>
            <a:off x="2286000" y="4400803"/>
            <a:ext cx="5029200" cy="1371957"/>
            <a:chOff x="720" y="3120"/>
            <a:chExt cx="3168" cy="1152"/>
          </a:xfrm>
        </p:grpSpPr>
        <p:sp>
          <p:nvSpPr>
            <p:cNvPr id="14349" name="AutoShape 24"/>
            <p:cNvSpPr>
              <a:spLocks noChangeArrowheads="1"/>
            </p:cNvSpPr>
            <p:nvPr/>
          </p:nvSpPr>
          <p:spPr bwMode="auto">
            <a:xfrm>
              <a:off x="720" y="3120"/>
              <a:ext cx="3168" cy="1152"/>
            </a:xfrm>
            <a:prstGeom prst="irregularSeal1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4350" name="Text Box 25"/>
            <p:cNvSpPr txBox="1">
              <a:spLocks noChangeArrowheads="1"/>
            </p:cNvSpPr>
            <p:nvPr/>
          </p:nvSpPr>
          <p:spPr bwMode="auto">
            <a:xfrm>
              <a:off x="1152" y="3408"/>
              <a:ext cx="2544" cy="5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3601" b="1" dirty="0"/>
                <a:t>ITERATION</a:t>
              </a:r>
              <a:endParaRPr lang="en-GB" altLang="en-US" sz="2101" dirty="0"/>
            </a:p>
          </p:txBody>
        </p:sp>
      </p:grpSp>
      <p:grpSp>
        <p:nvGrpSpPr>
          <p:cNvPr id="14342" name="Group 27"/>
          <p:cNvGrpSpPr>
            <a:grpSpLocks/>
          </p:cNvGrpSpPr>
          <p:nvPr/>
        </p:nvGrpSpPr>
        <p:grpSpPr bwMode="auto">
          <a:xfrm>
            <a:off x="2209801" y="2571527"/>
            <a:ext cx="5029200" cy="1371957"/>
            <a:chOff x="720" y="3120"/>
            <a:chExt cx="3168" cy="1152"/>
          </a:xfrm>
        </p:grpSpPr>
        <p:sp>
          <p:nvSpPr>
            <p:cNvPr id="14347" name="AutoShape 28"/>
            <p:cNvSpPr>
              <a:spLocks noChangeArrowheads="1"/>
            </p:cNvSpPr>
            <p:nvPr/>
          </p:nvSpPr>
          <p:spPr bwMode="auto">
            <a:xfrm>
              <a:off x="720" y="3120"/>
              <a:ext cx="3168" cy="1152"/>
            </a:xfrm>
            <a:prstGeom prst="irregularSeal1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4348" name="Text Box 29"/>
            <p:cNvSpPr txBox="1">
              <a:spLocks noChangeArrowheads="1"/>
            </p:cNvSpPr>
            <p:nvPr/>
          </p:nvSpPr>
          <p:spPr bwMode="auto">
            <a:xfrm>
              <a:off x="1200" y="3408"/>
              <a:ext cx="2400" cy="5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3601" b="1" dirty="0"/>
                <a:t>SEQUENCE</a:t>
              </a:r>
              <a:endParaRPr lang="en-GB" altLang="en-US" sz="2101" dirty="0"/>
            </a:p>
          </p:txBody>
        </p:sp>
      </p:grpSp>
      <p:grpSp>
        <p:nvGrpSpPr>
          <p:cNvPr id="14343" name="Group 30"/>
          <p:cNvGrpSpPr>
            <a:grpSpLocks/>
          </p:cNvGrpSpPr>
          <p:nvPr/>
        </p:nvGrpSpPr>
        <p:grpSpPr bwMode="auto">
          <a:xfrm>
            <a:off x="2392364" y="3429000"/>
            <a:ext cx="5532437" cy="1371957"/>
            <a:chOff x="144" y="3264"/>
            <a:chExt cx="3485" cy="1152"/>
          </a:xfrm>
        </p:grpSpPr>
        <p:sp>
          <p:nvSpPr>
            <p:cNvPr id="14345" name="AutoShape 31"/>
            <p:cNvSpPr>
              <a:spLocks noChangeArrowheads="1"/>
            </p:cNvSpPr>
            <p:nvPr/>
          </p:nvSpPr>
          <p:spPr bwMode="auto">
            <a:xfrm>
              <a:off x="144" y="3264"/>
              <a:ext cx="3485" cy="1152"/>
            </a:xfrm>
            <a:prstGeom prst="irregularSeal1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4346" name="Text Box 32"/>
            <p:cNvSpPr txBox="1">
              <a:spLocks noChangeArrowheads="1"/>
            </p:cNvSpPr>
            <p:nvPr/>
          </p:nvSpPr>
          <p:spPr bwMode="auto">
            <a:xfrm>
              <a:off x="192" y="3561"/>
              <a:ext cx="3024" cy="5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3601" b="1" dirty="0"/>
                <a:t>CONDITIONAL</a:t>
              </a:r>
              <a:endParaRPr lang="en-GB" altLang="en-US" sz="2101" dirty="0"/>
            </a:p>
          </p:txBody>
        </p:sp>
      </p:grpSp>
      <p:sp>
        <p:nvSpPr>
          <p:cNvPr id="14344" name="Text Box 26"/>
          <p:cNvSpPr txBox="1">
            <a:spLocks noChangeArrowheads="1"/>
          </p:cNvSpPr>
          <p:nvPr/>
        </p:nvSpPr>
        <p:spPr bwMode="auto">
          <a:xfrm>
            <a:off x="685801" y="1466628"/>
            <a:ext cx="8001000" cy="923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2701" b="1" dirty="0">
                <a:latin typeface="Arial" charset="0"/>
              </a:rPr>
              <a:t>The 3 fundamental structures in programming are</a:t>
            </a:r>
            <a:endParaRPr lang="en-GB" altLang="en-US" sz="210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0224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6686FF8F-C148-4D73-842C-C961FAF03E69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536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8C3D4DD-282A-4048-A64A-BC9870744FC6}" type="slidenum">
              <a:rPr lang="en-US" altLang="en-US" sz="1050"/>
              <a:pPr/>
              <a:t>12</a:t>
            </a:fld>
            <a:endParaRPr lang="en-US" altLang="en-US" sz="1050"/>
          </a:p>
        </p:txBody>
      </p:sp>
      <p:sp>
        <p:nvSpPr>
          <p:cNvPr id="1536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1" y="332656"/>
            <a:ext cx="7772400" cy="144077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Back to:</a:t>
            </a:r>
            <a:br>
              <a:rPr lang="en-GB" altLang="en-US" b="1" dirty="0" smtClean="0"/>
            </a:br>
            <a:r>
              <a:rPr lang="en-GB" altLang="en-US" b="1" dirty="0" smtClean="0"/>
              <a:t>How to Develop a Program </a:t>
            </a:r>
            <a:r>
              <a:rPr lang="en-GB" altLang="en-US" b="1" dirty="0" smtClean="0">
                <a:solidFill>
                  <a:schemeClr val="accent2"/>
                </a:solidFill>
              </a:rPr>
              <a:t/>
            </a:r>
            <a:br>
              <a:rPr lang="en-GB" altLang="en-US" b="1" dirty="0" smtClean="0">
                <a:solidFill>
                  <a:schemeClr val="accent2"/>
                </a:solidFill>
              </a:rPr>
            </a:br>
            <a:endParaRPr lang="en-GB" altLang="en-US" dirty="0" smtClean="0"/>
          </a:p>
        </p:txBody>
      </p:sp>
      <p:sp>
        <p:nvSpPr>
          <p:cNvPr id="15365" name="Text Box 3"/>
          <p:cNvSpPr txBox="1">
            <a:spLocks noChangeArrowheads="1"/>
          </p:cNvSpPr>
          <p:nvPr/>
        </p:nvSpPr>
        <p:spPr bwMode="auto">
          <a:xfrm>
            <a:off x="685801" y="2298803"/>
            <a:ext cx="8153400" cy="260404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401" b="1" dirty="0">
                <a:solidFill>
                  <a:srgbClr val="008000"/>
                </a:solidFill>
                <a:latin typeface="Arial" charset="0"/>
              </a:rPr>
              <a:t>Step 1:</a:t>
            </a:r>
            <a:r>
              <a:rPr lang="en-GB" altLang="en-US" sz="2401" dirty="0">
                <a:latin typeface="Arial" charset="0"/>
              </a:rPr>
              <a:t> Understand what's going on</a:t>
            </a:r>
            <a:endParaRPr lang="en-GB" altLang="en-US" sz="1800" dirty="0">
              <a:latin typeface="Arial" charset="0"/>
            </a:endParaRPr>
          </a:p>
          <a:p>
            <a:pPr lvl="1">
              <a:buFontTx/>
              <a:buChar char="•"/>
            </a:pPr>
            <a:r>
              <a:rPr lang="en-GB" altLang="en-US" sz="1800" dirty="0">
                <a:latin typeface="Arial" charset="0"/>
              </a:rPr>
              <a:t>	the 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//comment lines</a:t>
            </a:r>
            <a:r>
              <a:rPr lang="en-GB" altLang="en-US" sz="1800" dirty="0">
                <a:latin typeface="Arial" charset="0"/>
              </a:rPr>
              <a:t> in the program skeleton.</a:t>
            </a:r>
          </a:p>
          <a:p>
            <a:pPr lvl="1">
              <a:buFontTx/>
              <a:buChar char="•"/>
            </a:pPr>
            <a:r>
              <a:rPr lang="en-GB" altLang="en-US" sz="1800" dirty="0">
                <a:latin typeface="Arial" charset="0"/>
              </a:rPr>
              <a:t> 	the 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"Typical Input</a:t>
            </a:r>
            <a:r>
              <a:rPr lang="en-GB" altLang="en-US" sz="1800" dirty="0">
                <a:solidFill>
                  <a:srgbClr val="339966"/>
                </a:solidFill>
                <a:latin typeface="Arial" charset="0"/>
              </a:rPr>
              <a:t>"</a:t>
            </a:r>
            <a:r>
              <a:rPr lang="en-GB" altLang="en-US" sz="1800" dirty="0">
                <a:latin typeface="Arial" charset="0"/>
              </a:rPr>
              <a:t> and 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"Typical Output". </a:t>
            </a:r>
          </a:p>
          <a:p>
            <a:pPr lvl="1">
              <a:buFontTx/>
              <a:buChar char="•"/>
            </a:pPr>
            <a:r>
              <a:rPr lang="en-GB" altLang="en-US" sz="1800" dirty="0">
                <a:latin typeface="Arial" charset="0"/>
              </a:rPr>
              <a:t>	the 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"Question" </a:t>
            </a:r>
            <a:r>
              <a:rPr lang="en-GB" altLang="en-US" sz="1800" dirty="0">
                <a:latin typeface="Arial" charset="0"/>
              </a:rPr>
              <a:t>itself. </a:t>
            </a:r>
          </a:p>
          <a:p>
            <a:pPr lvl="1">
              <a:buFontTx/>
              <a:buChar char="•"/>
            </a:pPr>
            <a:endParaRPr lang="en-GB" altLang="en-US" sz="1800" dirty="0">
              <a:latin typeface="Arial" charset="0"/>
            </a:endParaRPr>
          </a:p>
          <a:p>
            <a:r>
              <a:rPr lang="en-GB" altLang="en-US" sz="2401" b="1" dirty="0">
                <a:solidFill>
                  <a:srgbClr val="008000"/>
                </a:solidFill>
                <a:latin typeface="Arial" charset="0"/>
              </a:rPr>
              <a:t>Step 2:</a:t>
            </a:r>
            <a:r>
              <a:rPr lang="en-GB" altLang="en-US" sz="2401" dirty="0">
                <a:latin typeface="Arial" charset="0"/>
              </a:rPr>
              <a:t> Develop a Flow Chart</a:t>
            </a:r>
            <a:endParaRPr lang="en-GB" altLang="en-US" sz="1800" dirty="0">
              <a:latin typeface="Arial" charset="0"/>
            </a:endParaRPr>
          </a:p>
          <a:p>
            <a:pPr lvl="1">
              <a:buFontTx/>
              <a:buChar char="•"/>
            </a:pPr>
            <a:r>
              <a:rPr lang="en-GB" altLang="en-US" sz="1800" dirty="0">
                <a:latin typeface="Arial" charset="0"/>
              </a:rPr>
              <a:t>	4 graphical components </a:t>
            </a:r>
            <a:endParaRPr lang="en-GB" altLang="en-US" sz="1800" dirty="0">
              <a:solidFill>
                <a:srgbClr val="CC0066"/>
              </a:solidFill>
              <a:latin typeface="Arial" charset="0"/>
            </a:endParaRPr>
          </a:p>
          <a:p>
            <a:pPr lvl="1">
              <a:buFontTx/>
              <a:buChar char="•"/>
            </a:pPr>
            <a:r>
              <a:rPr lang="en-GB" altLang="en-US" sz="1800" dirty="0">
                <a:latin typeface="Arial" charset="0"/>
              </a:rPr>
              <a:t>	Sequence, Conditional, Iteration</a:t>
            </a:r>
          </a:p>
          <a:p>
            <a:pPr lvl="1">
              <a:lnSpc>
                <a:spcPct val="40000"/>
              </a:lnSpc>
              <a:buFontTx/>
              <a:buChar char="•"/>
            </a:pPr>
            <a:endParaRPr lang="en-GB" altLang="en-US" sz="1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5235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F4E2884-3D30-4546-8855-FE9394ABF6FD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638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E31C160-7E9D-4E82-8D57-A743591305E1}" type="slidenum">
              <a:rPr lang="en-US" altLang="en-US" sz="1050"/>
              <a:pPr/>
              <a:t>13</a:t>
            </a:fld>
            <a:endParaRPr lang="en-US" altLang="en-US" sz="1050"/>
          </a:p>
        </p:txBody>
      </p:sp>
      <p:sp>
        <p:nvSpPr>
          <p:cNvPr id="1638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260648"/>
            <a:ext cx="7772400" cy="81736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How to Develop a Program </a:t>
            </a:r>
            <a:br>
              <a:rPr lang="en-GB" altLang="en-US" b="1" dirty="0" smtClean="0"/>
            </a:br>
            <a:r>
              <a:rPr lang="en-GB" altLang="en-US" sz="2101" b="1" dirty="0"/>
              <a:t>Step 3 of 6</a:t>
            </a:r>
          </a:p>
        </p:txBody>
      </p:sp>
      <p:sp>
        <p:nvSpPr>
          <p:cNvPr id="16389" name="Text Box 3"/>
          <p:cNvSpPr txBox="1">
            <a:spLocks noChangeArrowheads="1"/>
          </p:cNvSpPr>
          <p:nvPr/>
        </p:nvSpPr>
        <p:spPr bwMode="auto">
          <a:xfrm>
            <a:off x="731177" y="1641345"/>
            <a:ext cx="7924800" cy="138525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401" b="1" dirty="0">
                <a:solidFill>
                  <a:srgbClr val="008000"/>
                </a:solidFill>
                <a:latin typeface="Arial" charset="0"/>
              </a:rPr>
              <a:t>Step 3:</a:t>
            </a:r>
            <a:r>
              <a:rPr lang="en-GB" altLang="en-US" sz="2401" dirty="0">
                <a:latin typeface="Arial" charset="0"/>
              </a:rPr>
              <a:t> Translate the </a:t>
            </a:r>
            <a:r>
              <a:rPr lang="en-GB" altLang="en-US" sz="2401" dirty="0">
                <a:solidFill>
                  <a:schemeClr val="accent2"/>
                </a:solidFill>
                <a:latin typeface="Arial" charset="0"/>
              </a:rPr>
              <a:t>'Flow Chart' into</a:t>
            </a:r>
          </a:p>
          <a:p>
            <a:r>
              <a:rPr lang="en-GB" altLang="en-US" sz="2401" dirty="0">
                <a:solidFill>
                  <a:srgbClr val="339966"/>
                </a:solidFill>
                <a:latin typeface="Arial" charset="0"/>
              </a:rPr>
              <a:t>	</a:t>
            </a:r>
            <a:r>
              <a:rPr lang="en-GB" altLang="en-US" sz="2401" dirty="0">
                <a:solidFill>
                  <a:schemeClr val="accent2"/>
                </a:solidFill>
                <a:latin typeface="Arial" charset="0"/>
              </a:rPr>
              <a:t>     'Pseudo Code'</a:t>
            </a:r>
            <a:endParaRPr lang="en-GB" altLang="en-US" sz="1800" dirty="0">
              <a:solidFill>
                <a:schemeClr val="accent2"/>
              </a:solidFill>
              <a:latin typeface="Arial" charset="0"/>
            </a:endParaRPr>
          </a:p>
          <a:p>
            <a:r>
              <a:rPr lang="en-GB" altLang="en-US" sz="1800" dirty="0">
                <a:latin typeface="Arial" charset="0"/>
              </a:rPr>
              <a:t>'Pseudo Code' is the step </a:t>
            </a:r>
            <a:r>
              <a:rPr lang="en-GB" altLang="en-US" sz="1800" dirty="0">
                <a:solidFill>
                  <a:srgbClr val="CC0066"/>
                </a:solidFill>
                <a:latin typeface="Arial" charset="0"/>
              </a:rPr>
              <a:t>in between</a:t>
            </a:r>
            <a:r>
              <a:rPr lang="en-GB" altLang="en-US" sz="1800" dirty="0">
                <a:latin typeface="Arial" charset="0"/>
              </a:rPr>
              <a:t> the 'Flow Chart' and the program code (e.g. </a:t>
            </a:r>
            <a:r>
              <a:rPr lang="en-GB" altLang="en-US" sz="1800" dirty="0" err="1" smtClean="0">
                <a:latin typeface="Arial" charset="0"/>
              </a:rPr>
              <a:t>c#</a:t>
            </a:r>
            <a:r>
              <a:rPr lang="en-GB" altLang="en-US" sz="1800" dirty="0" smtClean="0">
                <a:latin typeface="Arial" charset="0"/>
              </a:rPr>
              <a:t>).</a:t>
            </a:r>
            <a:endParaRPr lang="en-GB" altLang="en-US" sz="1800" dirty="0">
              <a:latin typeface="Arial" charset="0"/>
            </a:endParaRPr>
          </a:p>
        </p:txBody>
      </p:sp>
      <p:sp>
        <p:nvSpPr>
          <p:cNvPr id="232452" name="Text Box 4"/>
          <p:cNvSpPr txBox="1">
            <a:spLocks noChangeArrowheads="1"/>
          </p:cNvSpPr>
          <p:nvPr/>
        </p:nvSpPr>
        <p:spPr bwMode="auto">
          <a:xfrm>
            <a:off x="762000" y="3647969"/>
            <a:ext cx="7924801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 dirty="0">
                <a:latin typeface="Arial" charset="0"/>
              </a:rPr>
              <a:t>As flow charts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, pseudo code is universal </a:t>
            </a:r>
            <a:r>
              <a:rPr lang="en-GB" altLang="en-US" sz="1800" dirty="0">
                <a:latin typeface="Arial" charset="0"/>
              </a:rPr>
              <a:t>- not specific to a programming language.</a:t>
            </a:r>
          </a:p>
        </p:txBody>
      </p:sp>
      <p:sp>
        <p:nvSpPr>
          <p:cNvPr id="232453" name="Text Box 5"/>
          <p:cNvSpPr txBox="1">
            <a:spLocks noChangeArrowheads="1"/>
          </p:cNvSpPr>
          <p:nvPr/>
        </p:nvSpPr>
        <p:spPr bwMode="auto">
          <a:xfrm>
            <a:off x="762001" y="4275322"/>
            <a:ext cx="792480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 dirty="0">
                <a:latin typeface="Arial" charset="0"/>
              </a:rPr>
              <a:t>Pseudo code </a:t>
            </a:r>
            <a:r>
              <a:rPr lang="en-GB" altLang="en-US" sz="1800" dirty="0">
                <a:solidFill>
                  <a:schemeClr val="accent2"/>
                </a:solidFill>
                <a:latin typeface="Arial" charset="0"/>
              </a:rPr>
              <a:t>does not run on a computer! </a:t>
            </a:r>
            <a:r>
              <a:rPr lang="en-GB" altLang="en-US" sz="1800" dirty="0">
                <a:latin typeface="Arial" charset="0"/>
              </a:rPr>
              <a:t>– it is a programming aid.</a:t>
            </a:r>
          </a:p>
        </p:txBody>
      </p:sp>
    </p:spTree>
    <p:extLst>
      <p:ext uri="{BB962C8B-B14F-4D97-AF65-F5344CB8AC3E}">
        <p14:creationId xmlns:p14="http://schemas.microsoft.com/office/powerpoint/2010/main" val="497950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24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24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2452" grpId="0" build="p" autoUpdateAnimBg="0"/>
      <p:bldP spid="232453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075F259-5161-49CF-8BB7-DA9CF58E5889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74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291A058-FE69-4A11-8DB7-900364BD6676}" type="slidenum">
              <a:rPr lang="en-US" altLang="en-US" sz="1050"/>
              <a:pPr/>
              <a:t>14</a:t>
            </a:fld>
            <a:endParaRPr lang="en-US" altLang="en-US" sz="1050"/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30208" y="520045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Pseudo Code Components</a:t>
            </a:r>
            <a:endParaRPr lang="en-GB" altLang="en-US" dirty="0" smtClean="0"/>
          </a:p>
        </p:txBody>
      </p:sp>
      <p:sp>
        <p:nvSpPr>
          <p:cNvPr id="17413" name="Text Box 3"/>
          <p:cNvSpPr txBox="1">
            <a:spLocks noChangeArrowheads="1"/>
          </p:cNvSpPr>
          <p:nvPr/>
        </p:nvSpPr>
        <p:spPr bwMode="auto">
          <a:xfrm>
            <a:off x="1219200" y="2211574"/>
            <a:ext cx="1676400" cy="7389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101">
                <a:solidFill>
                  <a:schemeClr val="accent2"/>
                </a:solidFill>
                <a:latin typeface="Arial" charset="0"/>
              </a:rPr>
              <a:t>BEGIN</a:t>
            </a:r>
          </a:p>
          <a:p>
            <a:r>
              <a:rPr lang="en-GB" altLang="en-US" sz="2101">
                <a:solidFill>
                  <a:schemeClr val="accent2"/>
                </a:solidFill>
                <a:latin typeface="Arial" charset="0"/>
              </a:rPr>
              <a:t>END</a:t>
            </a:r>
            <a:endParaRPr lang="en-GB" altLang="en-US" sz="2101">
              <a:solidFill>
                <a:schemeClr val="accent2"/>
              </a:solidFill>
            </a:endParaRPr>
          </a:p>
        </p:txBody>
      </p:sp>
      <p:sp>
        <p:nvSpPr>
          <p:cNvPr id="17414" name="Text Box 4"/>
          <p:cNvSpPr txBox="1">
            <a:spLocks noChangeArrowheads="1"/>
          </p:cNvSpPr>
          <p:nvPr/>
        </p:nvSpPr>
        <p:spPr bwMode="auto">
          <a:xfrm>
            <a:off x="3657599" y="2211574"/>
            <a:ext cx="1676400" cy="106221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101" dirty="0">
                <a:solidFill>
                  <a:schemeClr val="accent2"/>
                </a:solidFill>
                <a:latin typeface="Arial" charset="0"/>
              </a:rPr>
              <a:t>IF</a:t>
            </a:r>
          </a:p>
          <a:p>
            <a:r>
              <a:rPr lang="en-GB" altLang="en-US" sz="2101" dirty="0">
                <a:solidFill>
                  <a:schemeClr val="accent2"/>
                </a:solidFill>
                <a:latin typeface="Arial" charset="0"/>
              </a:rPr>
              <a:t>ELSE IF</a:t>
            </a:r>
          </a:p>
          <a:p>
            <a:r>
              <a:rPr lang="en-GB" altLang="en-US" sz="2101" dirty="0">
                <a:solidFill>
                  <a:schemeClr val="accent2"/>
                </a:solidFill>
                <a:latin typeface="Arial" charset="0"/>
              </a:rPr>
              <a:t>ELSE</a:t>
            </a:r>
            <a:endParaRPr lang="en-GB" altLang="en-US" sz="2101" dirty="0">
              <a:solidFill>
                <a:schemeClr val="accent2"/>
              </a:solidFill>
            </a:endParaRPr>
          </a:p>
        </p:txBody>
      </p:sp>
      <p:sp>
        <p:nvSpPr>
          <p:cNvPr id="17415" name="Text Box 5"/>
          <p:cNvSpPr txBox="1">
            <a:spLocks noChangeArrowheads="1"/>
          </p:cNvSpPr>
          <p:nvPr/>
        </p:nvSpPr>
        <p:spPr bwMode="auto">
          <a:xfrm>
            <a:off x="6019800" y="2211574"/>
            <a:ext cx="2057400" cy="7389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101" dirty="0">
                <a:solidFill>
                  <a:schemeClr val="accent2"/>
                </a:solidFill>
                <a:latin typeface="Arial" charset="0"/>
              </a:rPr>
              <a:t>DO</a:t>
            </a:r>
          </a:p>
          <a:p>
            <a:r>
              <a:rPr lang="en-GB" altLang="en-US" sz="2101" dirty="0">
                <a:solidFill>
                  <a:schemeClr val="accent2"/>
                </a:solidFill>
                <a:latin typeface="Arial" charset="0"/>
              </a:rPr>
              <a:t>WHILE</a:t>
            </a:r>
            <a:endParaRPr lang="en-GB" altLang="en-US" sz="2101" dirty="0">
              <a:solidFill>
                <a:schemeClr val="accent2"/>
              </a:solidFill>
            </a:endParaRPr>
          </a:p>
        </p:txBody>
      </p:sp>
      <p:sp>
        <p:nvSpPr>
          <p:cNvPr id="17416" name="Text Box 6"/>
          <p:cNvSpPr txBox="1">
            <a:spLocks noChangeArrowheads="1"/>
          </p:cNvSpPr>
          <p:nvPr/>
        </p:nvSpPr>
        <p:spPr bwMode="auto">
          <a:xfrm>
            <a:off x="1041401" y="1518922"/>
            <a:ext cx="7086600" cy="418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101">
                <a:latin typeface="Arial" charset="0"/>
              </a:rPr>
              <a:t>These are the key words in Pseudo Code.</a:t>
            </a:r>
          </a:p>
          <a:p>
            <a:pPr>
              <a:lnSpc>
                <a:spcPct val="0"/>
              </a:lnSpc>
            </a:pPr>
            <a:endParaRPr lang="en-GB" altLang="en-US" sz="2101">
              <a:latin typeface="Arial" charset="0"/>
            </a:endParaRPr>
          </a:p>
        </p:txBody>
      </p:sp>
      <p:sp>
        <p:nvSpPr>
          <p:cNvPr id="17417" name="Text Box 7"/>
          <p:cNvSpPr txBox="1">
            <a:spLocks noChangeArrowheads="1"/>
          </p:cNvSpPr>
          <p:nvPr/>
        </p:nvSpPr>
        <p:spPr bwMode="auto">
          <a:xfrm>
            <a:off x="630208" y="3577423"/>
            <a:ext cx="8305800" cy="372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 dirty="0">
                <a:latin typeface="Arial" charset="0"/>
              </a:rPr>
              <a:t>These ones may also be used, others may be invented.</a:t>
            </a:r>
          </a:p>
          <a:p>
            <a:pPr>
              <a:lnSpc>
                <a:spcPct val="0"/>
              </a:lnSpc>
            </a:pPr>
            <a:endParaRPr lang="en-GB" altLang="en-US" sz="1800" dirty="0">
              <a:latin typeface="Arial" charset="0"/>
            </a:endParaRPr>
          </a:p>
        </p:txBody>
      </p:sp>
      <p:sp>
        <p:nvSpPr>
          <p:cNvPr id="17418" name="Text Box 8"/>
          <p:cNvSpPr txBox="1">
            <a:spLocks noChangeArrowheads="1"/>
          </p:cNvSpPr>
          <p:nvPr/>
        </p:nvSpPr>
        <p:spPr bwMode="auto">
          <a:xfrm>
            <a:off x="1041401" y="4099238"/>
            <a:ext cx="7162800" cy="7389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2101">
                <a:solidFill>
                  <a:schemeClr val="accent2"/>
                </a:solidFill>
                <a:latin typeface="Arial" charset="0"/>
              </a:rPr>
              <a:t>PROMPT  		INPUT 		PRINT</a:t>
            </a:r>
          </a:p>
          <a:p>
            <a:pPr algn="ctr"/>
            <a:r>
              <a:rPr lang="en-GB" altLang="en-US" sz="2101">
                <a:solidFill>
                  <a:schemeClr val="accent2"/>
                </a:solidFill>
                <a:latin typeface="Arial" charset="0"/>
              </a:rPr>
              <a:t>END WHILE	END IF</a:t>
            </a:r>
            <a:endParaRPr lang="en-GB" altLang="en-US" sz="2101">
              <a:solidFill>
                <a:schemeClr val="accent2"/>
              </a:solidFill>
            </a:endParaRPr>
          </a:p>
        </p:txBody>
      </p:sp>
      <p:sp>
        <p:nvSpPr>
          <p:cNvPr id="17419" name="Text Box 9"/>
          <p:cNvSpPr txBox="1">
            <a:spLocks noChangeArrowheads="1"/>
          </p:cNvSpPr>
          <p:nvPr/>
        </p:nvSpPr>
        <p:spPr bwMode="auto">
          <a:xfrm>
            <a:off x="3505092" y="5046928"/>
            <a:ext cx="2971800" cy="415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101" dirty="0">
                <a:solidFill>
                  <a:srgbClr val="FF0000"/>
                </a:solidFill>
                <a:latin typeface="Arial" charset="0"/>
              </a:rPr>
              <a:t>Copy them now!</a:t>
            </a:r>
          </a:p>
        </p:txBody>
      </p:sp>
    </p:spTree>
    <p:extLst>
      <p:ext uri="{BB962C8B-B14F-4D97-AF65-F5344CB8AC3E}">
        <p14:creationId xmlns:p14="http://schemas.microsoft.com/office/powerpoint/2010/main" val="3433234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1E12A81-D340-4ECB-9DB9-0021D225E4B1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2A416A4-6C3C-4A6C-A280-7697A0B5653A}" type="slidenum">
              <a:rPr lang="en-US" altLang="en-US" sz="1050"/>
              <a:pPr/>
              <a:t>15</a:t>
            </a:fld>
            <a:endParaRPr lang="en-US" altLang="en-US" sz="1050"/>
          </a:p>
        </p:txBody>
      </p:sp>
      <p:sp>
        <p:nvSpPr>
          <p:cNvPr id="1843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1" y="1142405"/>
            <a:ext cx="777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>
                <a:solidFill>
                  <a:srgbClr val="FFFF00"/>
                </a:solidFill>
              </a:rPr>
              <a:t>Task now</a:t>
            </a:r>
            <a:endParaRPr lang="en-GB" altLang="en-US" dirty="0" smtClean="0">
              <a:solidFill>
                <a:srgbClr val="FFFF00"/>
              </a:solidFill>
            </a:endParaRPr>
          </a:p>
        </p:txBody>
      </p:sp>
      <p:sp>
        <p:nvSpPr>
          <p:cNvPr id="18437" name="Text Box 3"/>
          <p:cNvSpPr txBox="1">
            <a:spLocks noChangeArrowheads="1"/>
          </p:cNvSpPr>
          <p:nvPr/>
        </p:nvSpPr>
        <p:spPr bwMode="auto">
          <a:xfrm>
            <a:off x="3581400" y="1828383"/>
            <a:ext cx="4495800" cy="1006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2701" b="1">
                <a:latin typeface="Arial" charset="0"/>
              </a:rPr>
              <a:t>Task 1:</a:t>
            </a:r>
            <a:endParaRPr lang="en-GB" altLang="en-US" sz="2101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101">
                <a:latin typeface="Arial" charset="0"/>
              </a:rPr>
              <a:t>Translate the sequential Flow Chart into Pseudo Code</a:t>
            </a:r>
            <a:endParaRPr lang="en-GB" altLang="en-US" sz="2101"/>
          </a:p>
        </p:txBody>
      </p:sp>
      <p:grpSp>
        <p:nvGrpSpPr>
          <p:cNvPr id="18438" name="Group 4"/>
          <p:cNvGrpSpPr>
            <a:grpSpLocks/>
          </p:cNvGrpSpPr>
          <p:nvPr/>
        </p:nvGrpSpPr>
        <p:grpSpPr bwMode="auto">
          <a:xfrm>
            <a:off x="914400" y="1885548"/>
            <a:ext cx="2057400" cy="3616870"/>
            <a:chOff x="3792" y="912"/>
            <a:chExt cx="1296" cy="3037"/>
          </a:xfrm>
        </p:grpSpPr>
        <p:sp>
          <p:nvSpPr>
            <p:cNvPr id="18440" name="AutoShape 5"/>
            <p:cNvSpPr>
              <a:spLocks noChangeArrowheads="1"/>
            </p:cNvSpPr>
            <p:nvPr/>
          </p:nvSpPr>
          <p:spPr bwMode="auto">
            <a:xfrm>
              <a:off x="3792" y="912"/>
              <a:ext cx="1248" cy="336"/>
            </a:xfrm>
            <a:prstGeom prst="flowChartTerminator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8441" name="Text Box 6"/>
            <p:cNvSpPr txBox="1">
              <a:spLocks noChangeArrowheads="1"/>
            </p:cNvSpPr>
            <p:nvPr/>
          </p:nvSpPr>
          <p:spPr bwMode="auto">
            <a:xfrm>
              <a:off x="4080" y="912"/>
              <a:ext cx="624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 dirty="0" smtClean="0"/>
                <a:t>Start</a:t>
              </a:r>
              <a:endParaRPr lang="en-GB" altLang="en-US" sz="2101" dirty="0"/>
            </a:p>
          </p:txBody>
        </p:sp>
        <p:sp>
          <p:nvSpPr>
            <p:cNvPr id="18442" name="Text Box 7"/>
            <p:cNvSpPr txBox="1">
              <a:spLocks noChangeArrowheads="1"/>
            </p:cNvSpPr>
            <p:nvPr/>
          </p:nvSpPr>
          <p:spPr bwMode="auto">
            <a:xfrm>
              <a:off x="3792" y="1440"/>
              <a:ext cx="1296" cy="34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/>
                <a:t>prompt user</a:t>
              </a:r>
            </a:p>
          </p:txBody>
        </p:sp>
        <p:sp>
          <p:nvSpPr>
            <p:cNvPr id="18443" name="Text Box 8"/>
            <p:cNvSpPr txBox="1">
              <a:spLocks noChangeArrowheads="1"/>
            </p:cNvSpPr>
            <p:nvPr/>
          </p:nvSpPr>
          <p:spPr bwMode="auto">
            <a:xfrm>
              <a:off x="3792" y="1920"/>
              <a:ext cx="1296" cy="62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2101"/>
                <a:t>read from keyboard</a:t>
              </a:r>
            </a:p>
          </p:txBody>
        </p:sp>
        <p:sp>
          <p:nvSpPr>
            <p:cNvPr id="18444" name="Text Box 9"/>
            <p:cNvSpPr txBox="1">
              <a:spLocks noChangeArrowheads="1"/>
            </p:cNvSpPr>
            <p:nvPr/>
          </p:nvSpPr>
          <p:spPr bwMode="auto">
            <a:xfrm>
              <a:off x="3792" y="2640"/>
              <a:ext cx="1296" cy="34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2101"/>
                <a:t>add 1</a:t>
              </a:r>
            </a:p>
          </p:txBody>
        </p:sp>
        <p:sp>
          <p:nvSpPr>
            <p:cNvPr id="18445" name="Text Box 10"/>
            <p:cNvSpPr txBox="1">
              <a:spLocks noChangeArrowheads="1"/>
            </p:cNvSpPr>
            <p:nvPr/>
          </p:nvSpPr>
          <p:spPr bwMode="auto">
            <a:xfrm>
              <a:off x="3792" y="3120"/>
              <a:ext cx="1296" cy="34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pPr algn="ctr"/>
              <a:r>
                <a:rPr lang="en-GB" altLang="en-US" sz="2101"/>
                <a:t>print result</a:t>
              </a:r>
            </a:p>
          </p:txBody>
        </p:sp>
        <p:sp>
          <p:nvSpPr>
            <p:cNvPr id="18446" name="AutoShape 11"/>
            <p:cNvSpPr>
              <a:spLocks noChangeArrowheads="1"/>
            </p:cNvSpPr>
            <p:nvPr/>
          </p:nvSpPr>
          <p:spPr bwMode="auto">
            <a:xfrm>
              <a:off x="3792" y="3600"/>
              <a:ext cx="1248" cy="336"/>
            </a:xfrm>
            <a:prstGeom prst="flowChartTerminator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endParaRPr lang="en-GB" altLang="en-US" sz="2101"/>
            </a:p>
          </p:txBody>
        </p:sp>
        <p:sp>
          <p:nvSpPr>
            <p:cNvPr id="18447" name="Text Box 12"/>
            <p:cNvSpPr txBox="1">
              <a:spLocks noChangeArrowheads="1"/>
            </p:cNvSpPr>
            <p:nvPr/>
          </p:nvSpPr>
          <p:spPr bwMode="auto">
            <a:xfrm>
              <a:off x="4176" y="3600"/>
              <a:ext cx="624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Times New Roman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charset="0"/>
                </a:defRPr>
              </a:lvl9pPr>
            </a:lstStyle>
            <a:p>
              <a:r>
                <a:rPr lang="en-GB" altLang="en-US" sz="2101" dirty="0"/>
                <a:t>end</a:t>
              </a:r>
            </a:p>
          </p:txBody>
        </p:sp>
        <p:sp>
          <p:nvSpPr>
            <p:cNvPr id="18448" name="Line 13"/>
            <p:cNvSpPr>
              <a:spLocks noChangeShapeType="1"/>
            </p:cNvSpPr>
            <p:nvPr/>
          </p:nvSpPr>
          <p:spPr bwMode="auto">
            <a:xfrm>
              <a:off x="4416" y="1248"/>
              <a:ext cx="0" cy="19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9" name="Line 14"/>
            <p:cNvSpPr>
              <a:spLocks noChangeShapeType="1"/>
            </p:cNvSpPr>
            <p:nvPr/>
          </p:nvSpPr>
          <p:spPr bwMode="auto">
            <a:xfrm>
              <a:off x="4416" y="1776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0" name="Line 15"/>
            <p:cNvSpPr>
              <a:spLocks noChangeShapeType="1"/>
            </p:cNvSpPr>
            <p:nvPr/>
          </p:nvSpPr>
          <p:spPr bwMode="auto">
            <a:xfrm>
              <a:off x="4416" y="2544"/>
              <a:ext cx="0" cy="9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1" name="Line 16"/>
            <p:cNvSpPr>
              <a:spLocks noChangeShapeType="1"/>
            </p:cNvSpPr>
            <p:nvPr/>
          </p:nvSpPr>
          <p:spPr bwMode="auto">
            <a:xfrm>
              <a:off x="4416" y="2976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2" name="Line 17"/>
            <p:cNvSpPr>
              <a:spLocks noChangeShapeType="1"/>
            </p:cNvSpPr>
            <p:nvPr/>
          </p:nvSpPr>
          <p:spPr bwMode="auto">
            <a:xfrm>
              <a:off x="4416" y="3456"/>
              <a:ext cx="0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0661" name="Text Box 21"/>
          <p:cNvSpPr txBox="1">
            <a:spLocks noChangeArrowheads="1"/>
          </p:cNvSpPr>
          <p:nvPr/>
        </p:nvSpPr>
        <p:spPr bwMode="auto">
          <a:xfrm>
            <a:off x="3492500" y="2939648"/>
            <a:ext cx="5029200" cy="203209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101" b="1" dirty="0">
                <a:solidFill>
                  <a:schemeClr val="accent2"/>
                </a:solidFill>
                <a:latin typeface="Arial" charset="0"/>
              </a:rPr>
              <a:t>BEGIN</a:t>
            </a:r>
            <a:endParaRPr lang="en-GB" altLang="en-US" sz="2101" dirty="0">
              <a:solidFill>
                <a:schemeClr val="accent2"/>
              </a:solidFill>
              <a:latin typeface="Arial" charset="0"/>
            </a:endParaRPr>
          </a:p>
          <a:p>
            <a:r>
              <a:rPr lang="en-GB" altLang="en-US" sz="2101" b="1" dirty="0" smtClean="0">
                <a:solidFill>
                  <a:schemeClr val="accent2"/>
                </a:solidFill>
                <a:latin typeface="Arial" charset="0"/>
              </a:rPr>
              <a:t>   PROMPT</a:t>
            </a:r>
            <a:r>
              <a:rPr lang="en-GB" altLang="en-US" sz="2101" dirty="0" smtClean="0">
                <a:solidFill>
                  <a:schemeClr val="accent2"/>
                </a:solidFill>
                <a:latin typeface="Arial" charset="0"/>
              </a:rPr>
              <a:t> </a:t>
            </a:r>
            <a:r>
              <a:rPr lang="en-GB" altLang="en-US" sz="2101" dirty="0">
                <a:solidFill>
                  <a:schemeClr val="accent2"/>
                </a:solidFill>
                <a:latin typeface="Arial" charset="0"/>
              </a:rPr>
              <a:t>"Enter a number"</a:t>
            </a:r>
          </a:p>
          <a:p>
            <a:r>
              <a:rPr lang="en-GB" altLang="en-US" sz="2101" b="1" dirty="0" smtClean="0">
                <a:solidFill>
                  <a:schemeClr val="accent2"/>
                </a:solidFill>
                <a:latin typeface="Arial" charset="0"/>
              </a:rPr>
              <a:t>   INPUT</a:t>
            </a:r>
            <a:r>
              <a:rPr lang="en-GB" altLang="en-US" sz="2101" dirty="0" smtClean="0">
                <a:solidFill>
                  <a:schemeClr val="accent2"/>
                </a:solidFill>
                <a:latin typeface="Arial" charset="0"/>
              </a:rPr>
              <a:t> </a:t>
            </a:r>
            <a:r>
              <a:rPr lang="en-GB" altLang="en-US" sz="2101" i="1" dirty="0">
                <a:solidFill>
                  <a:schemeClr val="accent2"/>
                </a:solidFill>
                <a:latin typeface="Arial" charset="0"/>
              </a:rPr>
              <a:t>number</a:t>
            </a:r>
            <a:r>
              <a:rPr lang="en-GB" altLang="en-US" sz="2101" dirty="0">
                <a:solidFill>
                  <a:schemeClr val="accent2"/>
                </a:solidFill>
                <a:latin typeface="Arial" charset="0"/>
              </a:rPr>
              <a:t> from keyboard</a:t>
            </a:r>
          </a:p>
          <a:p>
            <a:r>
              <a:rPr lang="en-GB" altLang="en-US" sz="2101" dirty="0" smtClean="0">
                <a:solidFill>
                  <a:schemeClr val="accent2"/>
                </a:solidFill>
                <a:latin typeface="Arial" charset="0"/>
              </a:rPr>
              <a:t>   increment </a:t>
            </a:r>
            <a:r>
              <a:rPr lang="en-GB" altLang="en-US" sz="2101" i="1" dirty="0">
                <a:solidFill>
                  <a:schemeClr val="accent2"/>
                </a:solidFill>
                <a:latin typeface="Arial" charset="0"/>
              </a:rPr>
              <a:t>number</a:t>
            </a:r>
            <a:endParaRPr lang="en-GB" altLang="en-US" sz="2101" dirty="0">
              <a:solidFill>
                <a:schemeClr val="accent2"/>
              </a:solidFill>
              <a:latin typeface="Arial" charset="0"/>
            </a:endParaRPr>
          </a:p>
          <a:p>
            <a:r>
              <a:rPr lang="en-GB" altLang="en-US" sz="2101" b="1" dirty="0" smtClean="0">
                <a:solidFill>
                  <a:schemeClr val="accent2"/>
                </a:solidFill>
                <a:latin typeface="Arial" charset="0"/>
              </a:rPr>
              <a:t>   PRINT</a:t>
            </a:r>
            <a:r>
              <a:rPr lang="en-GB" altLang="en-US" sz="2101" dirty="0" smtClean="0">
                <a:solidFill>
                  <a:schemeClr val="accent2"/>
                </a:solidFill>
                <a:latin typeface="Arial" charset="0"/>
              </a:rPr>
              <a:t> </a:t>
            </a:r>
            <a:r>
              <a:rPr lang="en-GB" altLang="en-US" sz="2101" i="1" dirty="0">
                <a:solidFill>
                  <a:schemeClr val="accent2"/>
                </a:solidFill>
                <a:latin typeface="Arial" charset="0"/>
              </a:rPr>
              <a:t>number</a:t>
            </a:r>
            <a:endParaRPr lang="en-GB" altLang="en-US" sz="2101" dirty="0">
              <a:solidFill>
                <a:schemeClr val="accent2"/>
              </a:solidFill>
              <a:latin typeface="Arial" charset="0"/>
            </a:endParaRPr>
          </a:p>
          <a:p>
            <a:r>
              <a:rPr lang="en-GB" altLang="en-US" sz="2101" b="1" dirty="0">
                <a:solidFill>
                  <a:schemeClr val="accent2"/>
                </a:solidFill>
                <a:latin typeface="Arial" charset="0"/>
              </a:rPr>
              <a:t>END</a:t>
            </a:r>
            <a:endParaRPr lang="en-GB" altLang="en-US" sz="2101" dirty="0">
              <a:solidFill>
                <a:schemeClr val="accent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120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661" grpId="0" animBg="1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86AC610-83E6-439A-8C24-68B08E154573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1945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40A1BE0-E790-4290-A7ED-35C038466170}" type="slidenum">
              <a:rPr lang="en-US" altLang="en-US" sz="1050"/>
              <a:pPr/>
              <a:t>16</a:t>
            </a:fld>
            <a:endParaRPr lang="en-US" altLang="en-US" sz="1050"/>
          </a:p>
        </p:txBody>
      </p:sp>
      <p:sp>
        <p:nvSpPr>
          <p:cNvPr id="241692" name="Text Box 28"/>
          <p:cNvSpPr txBox="1">
            <a:spLocks noChangeArrowheads="1"/>
          </p:cNvSpPr>
          <p:nvPr/>
        </p:nvSpPr>
        <p:spPr bwMode="auto">
          <a:xfrm>
            <a:off x="685801" y="2514362"/>
            <a:ext cx="4419600" cy="192052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 b="1" dirty="0">
                <a:latin typeface="Arial" charset="0"/>
              </a:rPr>
              <a:t>BEGIN</a:t>
            </a:r>
            <a:endParaRPr lang="en-GB" altLang="en-US" sz="1800" dirty="0">
              <a:latin typeface="Arial" charset="0"/>
            </a:endParaRPr>
          </a:p>
          <a:p>
            <a:pPr>
              <a:lnSpc>
                <a:spcPct val="70000"/>
              </a:lnSpc>
            </a:pPr>
            <a:r>
              <a:rPr lang="en-GB" altLang="en-US" sz="1800" b="1" dirty="0" smtClean="0">
                <a:latin typeface="Arial" charset="0"/>
              </a:rPr>
              <a:t>   PROMPT</a:t>
            </a:r>
            <a:r>
              <a:rPr lang="en-GB" altLang="en-US" sz="1800" dirty="0" smtClean="0">
                <a:latin typeface="Arial" charset="0"/>
              </a:rPr>
              <a:t> </a:t>
            </a:r>
            <a:r>
              <a:rPr lang="en-GB" altLang="en-US" sz="1800" dirty="0">
                <a:latin typeface="Arial" charset="0"/>
              </a:rPr>
              <a:t>"Enter a number"</a:t>
            </a:r>
          </a:p>
          <a:p>
            <a:pPr>
              <a:lnSpc>
                <a:spcPct val="70000"/>
              </a:lnSpc>
            </a:pPr>
            <a:r>
              <a:rPr lang="en-GB" altLang="en-US" sz="1800" b="1" dirty="0" smtClean="0">
                <a:latin typeface="Arial" charset="0"/>
              </a:rPr>
              <a:t>   INPUT</a:t>
            </a:r>
            <a:r>
              <a:rPr lang="en-GB" altLang="en-US" sz="1800" dirty="0" smtClean="0">
                <a:latin typeface="Arial" charset="0"/>
              </a:rPr>
              <a:t> </a:t>
            </a:r>
            <a:r>
              <a:rPr lang="en-GB" altLang="en-US" sz="1800" i="1" dirty="0">
                <a:latin typeface="Arial" charset="0"/>
              </a:rPr>
              <a:t>number</a:t>
            </a:r>
            <a:r>
              <a:rPr lang="en-GB" altLang="en-US" sz="1800" dirty="0">
                <a:latin typeface="Arial" charset="0"/>
              </a:rPr>
              <a:t> from keyboard</a:t>
            </a:r>
          </a:p>
          <a:p>
            <a:pPr>
              <a:lnSpc>
                <a:spcPct val="70000"/>
              </a:lnSpc>
            </a:pPr>
            <a:r>
              <a:rPr lang="en-GB" altLang="en-US" sz="1800" b="1" dirty="0" smtClean="0">
                <a:latin typeface="Arial" charset="0"/>
              </a:rPr>
              <a:t>   IF</a:t>
            </a:r>
            <a:r>
              <a:rPr lang="en-GB" altLang="en-US" sz="1800" dirty="0" smtClean="0">
                <a:latin typeface="Arial" charset="0"/>
              </a:rPr>
              <a:t> </a:t>
            </a:r>
            <a:r>
              <a:rPr lang="en-GB" altLang="en-US" sz="1800" i="1" dirty="0">
                <a:latin typeface="Arial" charset="0"/>
              </a:rPr>
              <a:t>number</a:t>
            </a:r>
            <a:r>
              <a:rPr lang="en-GB" altLang="en-US" sz="1800" dirty="0">
                <a:latin typeface="Arial" charset="0"/>
              </a:rPr>
              <a:t> &gt; 5</a:t>
            </a:r>
          </a:p>
          <a:p>
            <a:pPr>
              <a:lnSpc>
                <a:spcPct val="70000"/>
              </a:lnSpc>
            </a:pPr>
            <a:r>
              <a:rPr lang="en-GB" altLang="en-US" sz="1800" b="1" dirty="0">
                <a:latin typeface="Arial" charset="0"/>
              </a:rPr>
              <a:t>	PRINT</a:t>
            </a:r>
            <a:r>
              <a:rPr lang="en-GB" altLang="en-US" sz="1800" dirty="0">
                <a:latin typeface="Arial" charset="0"/>
              </a:rPr>
              <a:t> "more than 5"</a:t>
            </a:r>
          </a:p>
          <a:p>
            <a:pPr>
              <a:lnSpc>
                <a:spcPct val="70000"/>
              </a:lnSpc>
            </a:pPr>
            <a:r>
              <a:rPr lang="en-GB" altLang="en-US" sz="1800" b="1" dirty="0" smtClean="0">
                <a:latin typeface="Arial" charset="0"/>
              </a:rPr>
              <a:t>   ELSE</a:t>
            </a:r>
            <a:endParaRPr lang="en-GB" altLang="en-US" sz="1800" b="1" dirty="0">
              <a:latin typeface="Arial" charset="0"/>
            </a:endParaRPr>
          </a:p>
          <a:p>
            <a:pPr>
              <a:lnSpc>
                <a:spcPct val="70000"/>
              </a:lnSpc>
            </a:pPr>
            <a:r>
              <a:rPr lang="en-GB" altLang="en-US" sz="1800" b="1" dirty="0">
                <a:latin typeface="Arial" charset="0"/>
              </a:rPr>
              <a:t>	PRINT </a:t>
            </a:r>
            <a:r>
              <a:rPr lang="en-GB" altLang="en-US" sz="1800" dirty="0">
                <a:latin typeface="Arial" charset="0"/>
              </a:rPr>
              <a:t>"5 or less"</a:t>
            </a:r>
          </a:p>
          <a:p>
            <a:pPr>
              <a:lnSpc>
                <a:spcPct val="70000"/>
              </a:lnSpc>
            </a:pPr>
            <a:r>
              <a:rPr lang="en-GB" altLang="en-US" sz="1800" b="1" dirty="0" smtClean="0">
                <a:latin typeface="Arial" charset="0"/>
              </a:rPr>
              <a:t>   END </a:t>
            </a:r>
            <a:r>
              <a:rPr lang="en-GB" altLang="en-US" sz="1800" b="1" dirty="0">
                <a:latin typeface="Arial" charset="0"/>
              </a:rPr>
              <a:t>IF</a:t>
            </a:r>
            <a:endParaRPr lang="en-GB" altLang="en-US" sz="1800" dirty="0">
              <a:latin typeface="Arial" charset="0"/>
            </a:endParaRPr>
          </a:p>
          <a:p>
            <a:pPr>
              <a:lnSpc>
                <a:spcPct val="70000"/>
              </a:lnSpc>
            </a:pPr>
            <a:r>
              <a:rPr lang="en-GB" altLang="en-US" sz="1800" b="1" dirty="0">
                <a:latin typeface="Arial" charset="0"/>
              </a:rPr>
              <a:t>END</a:t>
            </a:r>
            <a:endParaRPr lang="en-GB" altLang="en-US" sz="2101" dirty="0">
              <a:latin typeface="Arial" charset="0"/>
            </a:endParaRP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914401" y="411816"/>
            <a:ext cx="39624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Another Task</a:t>
            </a:r>
            <a:endParaRPr lang="en-GB" altLang="en-US" dirty="0" smtClean="0"/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685801" y="1337126"/>
            <a:ext cx="5334000" cy="618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701" b="1" dirty="0">
                <a:latin typeface="Arial" charset="0"/>
              </a:rPr>
              <a:t>Task 2: </a:t>
            </a:r>
            <a:r>
              <a:rPr lang="en-GB" altLang="en-US" sz="1800" dirty="0">
                <a:latin typeface="Arial" charset="0"/>
              </a:rPr>
              <a:t>Translate the Flow Chart</a:t>
            </a:r>
          </a:p>
          <a:p>
            <a:pPr>
              <a:lnSpc>
                <a:spcPct val="40000"/>
              </a:lnSpc>
            </a:pPr>
            <a:r>
              <a:rPr lang="en-GB" altLang="en-US" sz="1800" dirty="0">
                <a:latin typeface="Arial" charset="0"/>
              </a:rPr>
              <a:t>	          into Pseudo Code</a:t>
            </a:r>
            <a:endParaRPr lang="en-GB" altLang="en-US" sz="2101" dirty="0"/>
          </a:p>
        </p:txBody>
      </p:sp>
      <p:sp>
        <p:nvSpPr>
          <p:cNvPr id="19463" name="AutoShape 8"/>
          <p:cNvSpPr>
            <a:spLocks noChangeArrowheads="1"/>
          </p:cNvSpPr>
          <p:nvPr/>
        </p:nvSpPr>
        <p:spPr bwMode="auto">
          <a:xfrm>
            <a:off x="6324600" y="1199570"/>
            <a:ext cx="1981200" cy="342989"/>
          </a:xfrm>
          <a:prstGeom prst="flowChartTerminator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9464" name="Text Box 9"/>
          <p:cNvSpPr txBox="1">
            <a:spLocks noChangeArrowheads="1"/>
          </p:cNvSpPr>
          <p:nvPr/>
        </p:nvSpPr>
        <p:spPr bwMode="auto">
          <a:xfrm>
            <a:off x="6858001" y="1199569"/>
            <a:ext cx="99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/>
              <a:t>begin</a:t>
            </a:r>
            <a:endParaRPr lang="en-GB" altLang="en-US" sz="2101"/>
          </a:p>
        </p:txBody>
      </p:sp>
      <p:sp>
        <p:nvSpPr>
          <p:cNvPr id="19465" name="Text Box 10"/>
          <p:cNvSpPr txBox="1">
            <a:spLocks noChangeArrowheads="1"/>
          </p:cNvSpPr>
          <p:nvPr/>
        </p:nvSpPr>
        <p:spPr bwMode="auto">
          <a:xfrm>
            <a:off x="6248400" y="1771219"/>
            <a:ext cx="2057400" cy="369332"/>
          </a:xfrm>
          <a:prstGeom prst="rect">
            <a:avLst/>
          </a:prstGeom>
          <a:solidFill>
            <a:schemeClr val="bg1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1800"/>
              <a:t>prompt user</a:t>
            </a:r>
            <a:endParaRPr lang="en-GB" altLang="en-US" sz="2101"/>
          </a:p>
        </p:txBody>
      </p:sp>
      <p:sp>
        <p:nvSpPr>
          <p:cNvPr id="19466" name="Text Box 11"/>
          <p:cNvSpPr txBox="1">
            <a:spLocks noChangeArrowheads="1"/>
          </p:cNvSpPr>
          <p:nvPr/>
        </p:nvSpPr>
        <p:spPr bwMode="auto">
          <a:xfrm>
            <a:off x="6096001" y="2285702"/>
            <a:ext cx="2514600" cy="646331"/>
          </a:xfrm>
          <a:prstGeom prst="rect">
            <a:avLst/>
          </a:prstGeom>
          <a:solidFill>
            <a:schemeClr val="bg1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1800"/>
              <a:t>read number from keyboard</a:t>
            </a:r>
            <a:endParaRPr lang="en-GB" altLang="en-US" sz="2101"/>
          </a:p>
        </p:txBody>
      </p:sp>
      <p:sp>
        <p:nvSpPr>
          <p:cNvPr id="19467" name="Text Box 12"/>
          <p:cNvSpPr txBox="1">
            <a:spLocks noChangeArrowheads="1"/>
          </p:cNvSpPr>
          <p:nvPr/>
        </p:nvSpPr>
        <p:spPr bwMode="auto">
          <a:xfrm>
            <a:off x="4114800" y="4515133"/>
            <a:ext cx="2057400" cy="369332"/>
          </a:xfrm>
          <a:prstGeom prst="rect">
            <a:avLst/>
          </a:prstGeom>
          <a:solidFill>
            <a:schemeClr val="bg1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1800"/>
              <a:t>print "</a:t>
            </a:r>
            <a:r>
              <a:rPr lang="en-GB" altLang="en-US" sz="1800" i="1"/>
              <a:t>more than 5</a:t>
            </a:r>
            <a:r>
              <a:rPr lang="en-GB" altLang="en-US" sz="1800"/>
              <a:t>"</a:t>
            </a:r>
            <a:endParaRPr lang="en-GB" altLang="en-US" sz="2101"/>
          </a:p>
        </p:txBody>
      </p:sp>
      <p:sp>
        <p:nvSpPr>
          <p:cNvPr id="19468" name="Text Box 13"/>
          <p:cNvSpPr txBox="1">
            <a:spLocks noChangeArrowheads="1"/>
          </p:cNvSpPr>
          <p:nvPr/>
        </p:nvSpPr>
        <p:spPr bwMode="auto">
          <a:xfrm>
            <a:off x="6324601" y="4515133"/>
            <a:ext cx="2057400" cy="369332"/>
          </a:xfrm>
          <a:prstGeom prst="rect">
            <a:avLst/>
          </a:prstGeom>
          <a:solidFill>
            <a:schemeClr val="bg1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1800"/>
              <a:t>print "</a:t>
            </a:r>
            <a:r>
              <a:rPr lang="en-GB" altLang="en-US" sz="1800" i="1"/>
              <a:t>5 or less</a:t>
            </a:r>
            <a:r>
              <a:rPr lang="en-GB" altLang="en-US" sz="1800"/>
              <a:t>"</a:t>
            </a:r>
            <a:endParaRPr lang="en-GB" altLang="en-US" sz="2101"/>
          </a:p>
        </p:txBody>
      </p:sp>
      <p:sp>
        <p:nvSpPr>
          <p:cNvPr id="19469" name="AutoShape 14"/>
          <p:cNvSpPr>
            <a:spLocks noChangeArrowheads="1"/>
          </p:cNvSpPr>
          <p:nvPr/>
        </p:nvSpPr>
        <p:spPr bwMode="auto">
          <a:xfrm>
            <a:off x="5257800" y="5315441"/>
            <a:ext cx="1981200" cy="342989"/>
          </a:xfrm>
          <a:prstGeom prst="flowChartTerminator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9470" name="Text Box 15"/>
          <p:cNvSpPr txBox="1">
            <a:spLocks noChangeArrowheads="1"/>
          </p:cNvSpPr>
          <p:nvPr/>
        </p:nvSpPr>
        <p:spPr bwMode="auto">
          <a:xfrm>
            <a:off x="5867401" y="5315441"/>
            <a:ext cx="99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/>
              <a:t>end</a:t>
            </a:r>
            <a:endParaRPr lang="en-GB" altLang="en-US" sz="2101"/>
          </a:p>
        </p:txBody>
      </p:sp>
      <p:sp>
        <p:nvSpPr>
          <p:cNvPr id="19471" name="Line 16"/>
          <p:cNvSpPr>
            <a:spLocks noChangeShapeType="1"/>
          </p:cNvSpPr>
          <p:nvPr/>
        </p:nvSpPr>
        <p:spPr bwMode="auto">
          <a:xfrm>
            <a:off x="7315200" y="1542559"/>
            <a:ext cx="0" cy="22866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2" name="Line 17"/>
          <p:cNvSpPr>
            <a:spLocks noChangeShapeType="1"/>
          </p:cNvSpPr>
          <p:nvPr/>
        </p:nvSpPr>
        <p:spPr bwMode="auto">
          <a:xfrm>
            <a:off x="7315200" y="2114207"/>
            <a:ext cx="0" cy="17149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3" name="Line 18"/>
          <p:cNvSpPr>
            <a:spLocks noChangeShapeType="1"/>
          </p:cNvSpPr>
          <p:nvPr/>
        </p:nvSpPr>
        <p:spPr bwMode="auto">
          <a:xfrm>
            <a:off x="7315200" y="2914516"/>
            <a:ext cx="0" cy="17149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4" name="Line 19"/>
          <p:cNvSpPr>
            <a:spLocks noChangeShapeType="1"/>
          </p:cNvSpPr>
          <p:nvPr/>
        </p:nvSpPr>
        <p:spPr bwMode="auto">
          <a:xfrm>
            <a:off x="7315200" y="4343638"/>
            <a:ext cx="0" cy="17149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5" name="Line 20"/>
          <p:cNvSpPr>
            <a:spLocks noChangeShapeType="1"/>
          </p:cNvSpPr>
          <p:nvPr/>
        </p:nvSpPr>
        <p:spPr bwMode="auto">
          <a:xfrm>
            <a:off x="6781800" y="5143946"/>
            <a:ext cx="0" cy="17149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6" name="AutoShape 21"/>
          <p:cNvSpPr>
            <a:spLocks noChangeArrowheads="1"/>
          </p:cNvSpPr>
          <p:nvPr/>
        </p:nvSpPr>
        <p:spPr bwMode="auto">
          <a:xfrm>
            <a:off x="6400801" y="3086010"/>
            <a:ext cx="1828800" cy="1257628"/>
          </a:xfrm>
          <a:prstGeom prst="flowChartDecision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19477" name="Line 22"/>
          <p:cNvSpPr>
            <a:spLocks noChangeShapeType="1"/>
          </p:cNvSpPr>
          <p:nvPr/>
        </p:nvSpPr>
        <p:spPr bwMode="auto">
          <a:xfrm flipH="1">
            <a:off x="5257800" y="3714824"/>
            <a:ext cx="1143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8" name="Line 23"/>
          <p:cNvSpPr>
            <a:spLocks noChangeShapeType="1"/>
          </p:cNvSpPr>
          <p:nvPr/>
        </p:nvSpPr>
        <p:spPr bwMode="auto">
          <a:xfrm>
            <a:off x="5257800" y="3714825"/>
            <a:ext cx="0" cy="80030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9" name="Line 24"/>
          <p:cNvSpPr>
            <a:spLocks noChangeShapeType="1"/>
          </p:cNvSpPr>
          <p:nvPr/>
        </p:nvSpPr>
        <p:spPr bwMode="auto">
          <a:xfrm>
            <a:off x="5791200" y="5143946"/>
            <a:ext cx="0" cy="17149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0" name="Text Box 25"/>
          <p:cNvSpPr txBox="1">
            <a:spLocks noChangeArrowheads="1"/>
          </p:cNvSpPr>
          <p:nvPr/>
        </p:nvSpPr>
        <p:spPr bwMode="auto">
          <a:xfrm>
            <a:off x="6324601" y="3493312"/>
            <a:ext cx="2057400" cy="544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2101"/>
              <a:t>input &gt; 5</a:t>
            </a:r>
          </a:p>
          <a:p>
            <a:pPr algn="ctr">
              <a:lnSpc>
                <a:spcPct val="40000"/>
              </a:lnSpc>
            </a:pPr>
            <a:r>
              <a:rPr lang="en-GB" altLang="en-US" sz="2101"/>
              <a:t>?</a:t>
            </a:r>
          </a:p>
        </p:txBody>
      </p:sp>
      <p:sp>
        <p:nvSpPr>
          <p:cNvPr id="19481" name="Text Box 26"/>
          <p:cNvSpPr txBox="1">
            <a:spLocks noChangeArrowheads="1"/>
          </p:cNvSpPr>
          <p:nvPr/>
        </p:nvSpPr>
        <p:spPr bwMode="auto">
          <a:xfrm>
            <a:off x="5257801" y="3371835"/>
            <a:ext cx="762000" cy="36933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/>
              <a:t>yes</a:t>
            </a:r>
            <a:endParaRPr lang="en-GB" altLang="en-US" sz="2101"/>
          </a:p>
        </p:txBody>
      </p:sp>
      <p:sp>
        <p:nvSpPr>
          <p:cNvPr id="19482" name="Text Box 27"/>
          <p:cNvSpPr txBox="1">
            <a:spLocks noChangeArrowheads="1"/>
          </p:cNvSpPr>
          <p:nvPr/>
        </p:nvSpPr>
        <p:spPr bwMode="auto">
          <a:xfrm>
            <a:off x="7315201" y="4229308"/>
            <a:ext cx="762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/>
              <a:t>no</a:t>
            </a:r>
            <a:endParaRPr lang="en-GB" altLang="en-US" sz="2101"/>
          </a:p>
        </p:txBody>
      </p:sp>
    </p:spTree>
    <p:extLst>
      <p:ext uri="{BB962C8B-B14F-4D97-AF65-F5344CB8AC3E}">
        <p14:creationId xmlns:p14="http://schemas.microsoft.com/office/powerpoint/2010/main" val="635985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1692" grpId="0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6D74CD5-3A59-4731-9A84-602DE0E5C46D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2048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7A3727B-E52C-4EE8-BB17-6842A9C6D2E0}" type="slidenum">
              <a:rPr lang="en-US" altLang="en-US" sz="1050"/>
              <a:pPr/>
              <a:t>17</a:t>
            </a:fld>
            <a:endParaRPr lang="en-US" altLang="en-US" sz="1050"/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1" y="319079"/>
            <a:ext cx="5029200" cy="52643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GB" altLang="en-US" b="1" dirty="0" smtClean="0"/>
              <a:t>Final Task</a:t>
            </a:r>
            <a:endParaRPr lang="en-GB" altLang="en-US" dirty="0" smtClean="0"/>
          </a:p>
        </p:txBody>
      </p:sp>
      <p:sp>
        <p:nvSpPr>
          <p:cNvPr id="20485" name="AutoShape 4"/>
          <p:cNvSpPr>
            <a:spLocks noChangeArrowheads="1"/>
          </p:cNvSpPr>
          <p:nvPr/>
        </p:nvSpPr>
        <p:spPr bwMode="auto">
          <a:xfrm>
            <a:off x="6629400" y="1256734"/>
            <a:ext cx="1981200" cy="342989"/>
          </a:xfrm>
          <a:prstGeom prst="flowChartTerminator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20486" name="Text Box 5"/>
          <p:cNvSpPr txBox="1">
            <a:spLocks noChangeArrowheads="1"/>
          </p:cNvSpPr>
          <p:nvPr/>
        </p:nvSpPr>
        <p:spPr bwMode="auto">
          <a:xfrm>
            <a:off x="7162800" y="1256734"/>
            <a:ext cx="99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 dirty="0" smtClean="0"/>
              <a:t>Start</a:t>
            </a:r>
            <a:endParaRPr lang="en-GB" altLang="en-US" sz="2101" dirty="0"/>
          </a:p>
        </p:txBody>
      </p:sp>
      <p:sp>
        <p:nvSpPr>
          <p:cNvPr id="20487" name="Text Box 6"/>
          <p:cNvSpPr txBox="1">
            <a:spLocks noChangeArrowheads="1"/>
          </p:cNvSpPr>
          <p:nvPr/>
        </p:nvSpPr>
        <p:spPr bwMode="auto">
          <a:xfrm>
            <a:off x="6553200" y="1828384"/>
            <a:ext cx="2057400" cy="36933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1800"/>
              <a:t>prompt user</a:t>
            </a:r>
            <a:endParaRPr lang="en-GB" altLang="en-US" sz="2101"/>
          </a:p>
        </p:txBody>
      </p:sp>
      <p:sp>
        <p:nvSpPr>
          <p:cNvPr id="20488" name="Text Box 7"/>
          <p:cNvSpPr txBox="1">
            <a:spLocks noChangeArrowheads="1"/>
          </p:cNvSpPr>
          <p:nvPr/>
        </p:nvSpPr>
        <p:spPr bwMode="auto">
          <a:xfrm>
            <a:off x="6553200" y="2342867"/>
            <a:ext cx="2057400" cy="646331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1800"/>
              <a:t>read number from keyboard</a:t>
            </a:r>
            <a:endParaRPr lang="en-GB" altLang="en-US" sz="2101"/>
          </a:p>
        </p:txBody>
      </p:sp>
      <p:sp>
        <p:nvSpPr>
          <p:cNvPr id="20489" name="AutoShape 9"/>
          <p:cNvSpPr>
            <a:spLocks noChangeArrowheads="1"/>
          </p:cNvSpPr>
          <p:nvPr/>
        </p:nvSpPr>
        <p:spPr bwMode="auto">
          <a:xfrm>
            <a:off x="6629400" y="5143947"/>
            <a:ext cx="1981200" cy="342989"/>
          </a:xfrm>
          <a:prstGeom prst="flowChartTerminator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20490" name="Text Box 10"/>
          <p:cNvSpPr txBox="1">
            <a:spLocks noChangeArrowheads="1"/>
          </p:cNvSpPr>
          <p:nvPr/>
        </p:nvSpPr>
        <p:spPr bwMode="auto">
          <a:xfrm>
            <a:off x="7315200" y="5143947"/>
            <a:ext cx="99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 dirty="0"/>
              <a:t>end</a:t>
            </a:r>
            <a:endParaRPr lang="en-GB" altLang="en-US" sz="2101" dirty="0"/>
          </a:p>
        </p:txBody>
      </p:sp>
      <p:sp>
        <p:nvSpPr>
          <p:cNvPr id="20491" name="Line 11"/>
          <p:cNvSpPr>
            <a:spLocks noChangeShapeType="1"/>
          </p:cNvSpPr>
          <p:nvPr/>
        </p:nvSpPr>
        <p:spPr bwMode="auto">
          <a:xfrm>
            <a:off x="7620000" y="1599723"/>
            <a:ext cx="0" cy="22866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2" name="Line 12"/>
          <p:cNvSpPr>
            <a:spLocks noChangeShapeType="1"/>
          </p:cNvSpPr>
          <p:nvPr/>
        </p:nvSpPr>
        <p:spPr bwMode="auto">
          <a:xfrm>
            <a:off x="7620000" y="2171372"/>
            <a:ext cx="0" cy="17149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3" name="Line 13"/>
          <p:cNvSpPr>
            <a:spLocks noChangeShapeType="1"/>
          </p:cNvSpPr>
          <p:nvPr/>
        </p:nvSpPr>
        <p:spPr bwMode="auto">
          <a:xfrm>
            <a:off x="7620000" y="2971681"/>
            <a:ext cx="0" cy="457319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4" name="AutoShape 14"/>
          <p:cNvSpPr>
            <a:spLocks noChangeArrowheads="1"/>
          </p:cNvSpPr>
          <p:nvPr/>
        </p:nvSpPr>
        <p:spPr bwMode="auto">
          <a:xfrm>
            <a:off x="6705601" y="3429000"/>
            <a:ext cx="1828800" cy="1257628"/>
          </a:xfrm>
          <a:prstGeom prst="flowChartDecision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20495" name="Text Box 15"/>
          <p:cNvSpPr txBox="1">
            <a:spLocks noChangeArrowheads="1"/>
          </p:cNvSpPr>
          <p:nvPr/>
        </p:nvSpPr>
        <p:spPr bwMode="auto">
          <a:xfrm>
            <a:off x="6629400" y="3836301"/>
            <a:ext cx="2057400" cy="544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2101" dirty="0"/>
              <a:t>input &gt; 5</a:t>
            </a:r>
          </a:p>
          <a:p>
            <a:pPr algn="ctr">
              <a:lnSpc>
                <a:spcPct val="40000"/>
              </a:lnSpc>
            </a:pPr>
            <a:r>
              <a:rPr lang="en-GB" altLang="en-US" sz="210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0496" name="Text Box 16"/>
          <p:cNvSpPr txBox="1">
            <a:spLocks noChangeArrowheads="1"/>
          </p:cNvSpPr>
          <p:nvPr/>
        </p:nvSpPr>
        <p:spPr bwMode="auto">
          <a:xfrm>
            <a:off x="5791200" y="3943484"/>
            <a:ext cx="762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/>
              <a:t>yes</a:t>
            </a:r>
            <a:endParaRPr lang="en-GB" altLang="en-US" sz="2101"/>
          </a:p>
        </p:txBody>
      </p:sp>
      <p:sp>
        <p:nvSpPr>
          <p:cNvPr id="20497" name="Text Box 17"/>
          <p:cNvSpPr txBox="1">
            <a:spLocks noChangeArrowheads="1"/>
          </p:cNvSpPr>
          <p:nvPr/>
        </p:nvSpPr>
        <p:spPr bwMode="auto">
          <a:xfrm>
            <a:off x="7620000" y="4572298"/>
            <a:ext cx="762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/>
              <a:t>no</a:t>
            </a:r>
            <a:endParaRPr lang="en-GB" altLang="en-US" sz="2101"/>
          </a:p>
        </p:txBody>
      </p:sp>
      <p:sp>
        <p:nvSpPr>
          <p:cNvPr id="20498" name="Line 18"/>
          <p:cNvSpPr>
            <a:spLocks noChangeShapeType="1"/>
          </p:cNvSpPr>
          <p:nvPr/>
        </p:nvSpPr>
        <p:spPr bwMode="auto">
          <a:xfrm flipV="1">
            <a:off x="5867401" y="3714825"/>
            <a:ext cx="0" cy="342989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9" name="Line 19"/>
          <p:cNvSpPr>
            <a:spLocks noChangeShapeType="1"/>
          </p:cNvSpPr>
          <p:nvPr/>
        </p:nvSpPr>
        <p:spPr bwMode="auto">
          <a:xfrm flipV="1">
            <a:off x="5867401" y="1999878"/>
            <a:ext cx="0" cy="108613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0" name="Line 20"/>
          <p:cNvSpPr>
            <a:spLocks noChangeShapeType="1"/>
          </p:cNvSpPr>
          <p:nvPr/>
        </p:nvSpPr>
        <p:spPr bwMode="auto">
          <a:xfrm>
            <a:off x="5867401" y="1999878"/>
            <a:ext cx="6858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1" name="Line 21"/>
          <p:cNvSpPr>
            <a:spLocks noChangeShapeType="1"/>
          </p:cNvSpPr>
          <p:nvPr/>
        </p:nvSpPr>
        <p:spPr bwMode="auto">
          <a:xfrm>
            <a:off x="7620000" y="4686628"/>
            <a:ext cx="0" cy="457319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2" name="Line 22"/>
          <p:cNvSpPr>
            <a:spLocks noChangeShapeType="1"/>
          </p:cNvSpPr>
          <p:nvPr/>
        </p:nvSpPr>
        <p:spPr bwMode="auto">
          <a:xfrm flipH="1">
            <a:off x="5867401" y="4057814"/>
            <a:ext cx="8382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3" name="Text Box 26"/>
          <p:cNvSpPr txBox="1">
            <a:spLocks noChangeArrowheads="1"/>
          </p:cNvSpPr>
          <p:nvPr/>
        </p:nvSpPr>
        <p:spPr bwMode="auto">
          <a:xfrm>
            <a:off x="685801" y="1542559"/>
            <a:ext cx="4191000" cy="507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701" b="1">
                <a:latin typeface="Arial" charset="0"/>
              </a:rPr>
              <a:t>Task 3:</a:t>
            </a:r>
            <a:endParaRPr lang="en-GB" altLang="en-US" sz="2101"/>
          </a:p>
        </p:txBody>
      </p:sp>
      <p:sp>
        <p:nvSpPr>
          <p:cNvPr id="242719" name="Text Box 31"/>
          <p:cNvSpPr txBox="1">
            <a:spLocks noChangeArrowheads="1"/>
          </p:cNvSpPr>
          <p:nvPr/>
        </p:nvSpPr>
        <p:spPr bwMode="auto">
          <a:xfrm>
            <a:off x="685801" y="2197716"/>
            <a:ext cx="4876800" cy="239142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1800" b="1" dirty="0">
                <a:latin typeface="Arial" charset="0"/>
              </a:rPr>
              <a:t>BEGIN</a:t>
            </a:r>
          </a:p>
          <a:p>
            <a:endParaRPr lang="en-GB" altLang="en-US" sz="1800" dirty="0">
              <a:latin typeface="Arial" charset="0"/>
            </a:endParaRPr>
          </a:p>
          <a:p>
            <a:pPr>
              <a:lnSpc>
                <a:spcPct val="70000"/>
              </a:lnSpc>
            </a:pPr>
            <a:r>
              <a:rPr lang="en-GB" altLang="en-US" sz="1800" b="1" dirty="0" smtClean="0">
                <a:latin typeface="Arial" charset="0"/>
              </a:rPr>
              <a:t>   DO</a:t>
            </a:r>
            <a:endParaRPr lang="en-GB" altLang="en-US" sz="1800" b="1" dirty="0">
              <a:latin typeface="Arial" charset="0"/>
            </a:endParaRPr>
          </a:p>
          <a:p>
            <a:pPr>
              <a:lnSpc>
                <a:spcPct val="70000"/>
              </a:lnSpc>
            </a:pPr>
            <a:r>
              <a:rPr lang="en-GB" altLang="en-US" sz="1800" b="1" dirty="0">
                <a:latin typeface="Arial" charset="0"/>
              </a:rPr>
              <a:t>    </a:t>
            </a:r>
            <a:r>
              <a:rPr lang="en-GB" altLang="en-US" sz="1800" b="1" dirty="0" smtClean="0">
                <a:latin typeface="Arial" charset="0"/>
              </a:rPr>
              <a:t>   PROMPT</a:t>
            </a:r>
            <a:r>
              <a:rPr lang="en-GB" altLang="en-US" sz="1800" dirty="0" smtClean="0">
                <a:latin typeface="Arial" charset="0"/>
              </a:rPr>
              <a:t> </a:t>
            </a:r>
            <a:r>
              <a:rPr lang="en-GB" altLang="en-US" sz="1800" dirty="0">
                <a:latin typeface="Arial" charset="0"/>
              </a:rPr>
              <a:t>"Enter a number"</a:t>
            </a:r>
          </a:p>
          <a:p>
            <a:pPr>
              <a:lnSpc>
                <a:spcPct val="70000"/>
              </a:lnSpc>
            </a:pPr>
            <a:r>
              <a:rPr lang="en-GB" altLang="en-US" sz="1800" b="1" dirty="0">
                <a:latin typeface="Arial" charset="0"/>
              </a:rPr>
              <a:t>    </a:t>
            </a:r>
            <a:r>
              <a:rPr lang="en-GB" altLang="en-US" sz="1800" b="1" dirty="0" smtClean="0">
                <a:latin typeface="Arial" charset="0"/>
              </a:rPr>
              <a:t>   INPUT</a:t>
            </a:r>
            <a:r>
              <a:rPr lang="en-GB" altLang="en-US" sz="1800" dirty="0" smtClean="0">
                <a:latin typeface="Arial" charset="0"/>
              </a:rPr>
              <a:t> </a:t>
            </a:r>
            <a:r>
              <a:rPr lang="en-GB" altLang="en-US" sz="1800" i="1" dirty="0">
                <a:latin typeface="Arial" charset="0"/>
              </a:rPr>
              <a:t>number</a:t>
            </a:r>
            <a:r>
              <a:rPr lang="en-GB" altLang="en-US" sz="1800" dirty="0">
                <a:latin typeface="Arial" charset="0"/>
              </a:rPr>
              <a:t> from keyboard</a:t>
            </a:r>
          </a:p>
          <a:p>
            <a:pPr>
              <a:lnSpc>
                <a:spcPct val="70000"/>
              </a:lnSpc>
            </a:pPr>
            <a:r>
              <a:rPr lang="en-GB" altLang="en-US" sz="1800" dirty="0">
                <a:latin typeface="Arial" charset="0"/>
              </a:rPr>
              <a:t>    </a:t>
            </a:r>
            <a:r>
              <a:rPr lang="en-GB" altLang="en-US" sz="1800" dirty="0" smtClean="0">
                <a:latin typeface="Arial" charset="0"/>
              </a:rPr>
              <a:t>   </a:t>
            </a:r>
            <a:r>
              <a:rPr lang="en-GB" altLang="en-US" sz="1800" b="1" dirty="0" smtClean="0">
                <a:latin typeface="Arial" charset="0"/>
              </a:rPr>
              <a:t>IF </a:t>
            </a:r>
            <a:r>
              <a:rPr lang="en-GB" altLang="en-US" sz="1800" i="1" dirty="0">
                <a:latin typeface="Arial" charset="0"/>
              </a:rPr>
              <a:t>number</a:t>
            </a:r>
            <a:r>
              <a:rPr lang="en-GB" altLang="en-US" sz="1800" dirty="0">
                <a:latin typeface="Arial" charset="0"/>
              </a:rPr>
              <a:t> &gt; 5</a:t>
            </a:r>
          </a:p>
          <a:p>
            <a:pPr>
              <a:lnSpc>
                <a:spcPct val="70000"/>
              </a:lnSpc>
            </a:pPr>
            <a:r>
              <a:rPr lang="en-GB" altLang="en-US" sz="1800" b="1" dirty="0">
                <a:latin typeface="Arial" charset="0"/>
              </a:rPr>
              <a:t>       </a:t>
            </a:r>
            <a:r>
              <a:rPr lang="en-GB" altLang="en-US" sz="1800" b="1" dirty="0" smtClean="0">
                <a:latin typeface="Arial" charset="0"/>
              </a:rPr>
              <a:t>     </a:t>
            </a:r>
            <a:r>
              <a:rPr lang="en-GB" altLang="en-US" sz="1800" b="1" dirty="0">
                <a:latin typeface="Arial" charset="0"/>
              </a:rPr>
              <a:t>PRINT</a:t>
            </a:r>
            <a:r>
              <a:rPr lang="en-GB" altLang="en-US" sz="1800" dirty="0">
                <a:latin typeface="Arial" charset="0"/>
              </a:rPr>
              <a:t> "another one"</a:t>
            </a:r>
          </a:p>
          <a:p>
            <a:pPr>
              <a:lnSpc>
                <a:spcPct val="70000"/>
              </a:lnSpc>
            </a:pPr>
            <a:r>
              <a:rPr lang="en-GB" altLang="en-US" sz="1800" dirty="0">
                <a:latin typeface="Arial" charset="0"/>
              </a:rPr>
              <a:t>    </a:t>
            </a:r>
            <a:r>
              <a:rPr lang="en-GB" altLang="en-US" sz="1800" dirty="0" smtClean="0">
                <a:latin typeface="Arial" charset="0"/>
              </a:rPr>
              <a:t>   </a:t>
            </a:r>
            <a:r>
              <a:rPr lang="en-GB" altLang="en-US" sz="1800" b="1" dirty="0" smtClean="0">
                <a:latin typeface="Arial" charset="0"/>
              </a:rPr>
              <a:t>END </a:t>
            </a:r>
            <a:r>
              <a:rPr lang="en-GB" altLang="en-US" sz="1800" b="1" dirty="0">
                <a:latin typeface="Arial" charset="0"/>
              </a:rPr>
              <a:t>IF</a:t>
            </a:r>
          </a:p>
          <a:p>
            <a:pPr>
              <a:lnSpc>
                <a:spcPct val="70000"/>
              </a:lnSpc>
            </a:pPr>
            <a:r>
              <a:rPr lang="en-GB" altLang="en-US" sz="1800" b="1" dirty="0" smtClean="0">
                <a:latin typeface="Arial" charset="0"/>
              </a:rPr>
              <a:t>    WHILE</a:t>
            </a:r>
            <a:r>
              <a:rPr lang="en-GB" altLang="en-US" sz="1800" dirty="0" smtClean="0">
                <a:latin typeface="Arial" charset="0"/>
              </a:rPr>
              <a:t> </a:t>
            </a:r>
            <a:r>
              <a:rPr lang="en-GB" altLang="en-US" sz="1800" i="1" dirty="0">
                <a:latin typeface="Arial" charset="0"/>
              </a:rPr>
              <a:t>number</a:t>
            </a:r>
            <a:r>
              <a:rPr lang="en-GB" altLang="en-US" sz="1800" dirty="0">
                <a:latin typeface="Arial" charset="0"/>
              </a:rPr>
              <a:t> &gt; 5</a:t>
            </a:r>
          </a:p>
          <a:p>
            <a:pPr>
              <a:lnSpc>
                <a:spcPct val="70000"/>
              </a:lnSpc>
            </a:pPr>
            <a:r>
              <a:rPr lang="en-GB" altLang="en-US" sz="1800" b="1" dirty="0">
                <a:latin typeface="Arial" charset="0"/>
              </a:rPr>
              <a:t>	</a:t>
            </a:r>
            <a:endParaRPr lang="en-GB" altLang="en-US" sz="1800" dirty="0">
              <a:latin typeface="Arial" charset="0"/>
            </a:endParaRPr>
          </a:p>
          <a:p>
            <a:pPr>
              <a:lnSpc>
                <a:spcPct val="70000"/>
              </a:lnSpc>
            </a:pPr>
            <a:r>
              <a:rPr lang="en-GB" altLang="en-US" sz="1800" b="1" dirty="0">
                <a:latin typeface="Arial" charset="0"/>
              </a:rPr>
              <a:t>END</a:t>
            </a:r>
          </a:p>
        </p:txBody>
      </p:sp>
      <p:sp>
        <p:nvSpPr>
          <p:cNvPr id="20505" name="Text Box 8"/>
          <p:cNvSpPr txBox="1">
            <a:spLocks noChangeArrowheads="1"/>
          </p:cNvSpPr>
          <p:nvPr/>
        </p:nvSpPr>
        <p:spPr bwMode="auto">
          <a:xfrm>
            <a:off x="5257801" y="3086011"/>
            <a:ext cx="1905000" cy="646331"/>
          </a:xfrm>
          <a:prstGeom prst="rect">
            <a:avLst/>
          </a:prstGeom>
          <a:solidFill>
            <a:schemeClr val="bg1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1800"/>
              <a:t>print "</a:t>
            </a:r>
            <a:r>
              <a:rPr lang="en-GB" altLang="en-US" sz="1800" i="1"/>
              <a:t>another one</a:t>
            </a:r>
            <a:r>
              <a:rPr lang="en-GB" altLang="en-US" sz="1800"/>
              <a:t>"</a:t>
            </a:r>
            <a:endParaRPr lang="en-GB" altLang="en-US" sz="2101"/>
          </a:p>
        </p:txBody>
      </p:sp>
    </p:spTree>
    <p:extLst>
      <p:ext uri="{BB962C8B-B14F-4D97-AF65-F5344CB8AC3E}">
        <p14:creationId xmlns:p14="http://schemas.microsoft.com/office/powerpoint/2010/main" val="1029013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2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2719" grpId="0" animBg="1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926BA2E-D6B7-4C26-AD1C-E2E1531A27AF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2150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D9F9136-509A-4752-9367-31C148DDA947}" type="slidenum">
              <a:rPr lang="en-US" altLang="en-US" sz="1050"/>
              <a:pPr/>
              <a:t>18</a:t>
            </a:fld>
            <a:endParaRPr lang="en-US" altLang="en-US" sz="1050"/>
          </a:p>
        </p:txBody>
      </p:sp>
      <p:sp>
        <p:nvSpPr>
          <p:cNvPr id="2150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548680"/>
            <a:ext cx="7772400" cy="81736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How to Develop a Program </a:t>
            </a:r>
            <a:br>
              <a:rPr lang="en-GB" altLang="en-US" b="1" dirty="0" smtClean="0"/>
            </a:br>
            <a:r>
              <a:rPr lang="en-GB" altLang="en-US" sz="2101" b="1" dirty="0"/>
              <a:t>Step 4 of 6</a:t>
            </a: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819150" y="2342868"/>
            <a:ext cx="5555367" cy="7387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 wrap="none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401" b="1" dirty="0">
                <a:solidFill>
                  <a:srgbClr val="008000"/>
                </a:solidFill>
                <a:latin typeface="Arial" charset="0"/>
              </a:rPr>
              <a:t>Step 4:</a:t>
            </a:r>
            <a:r>
              <a:rPr lang="en-GB" altLang="en-US" sz="2401" dirty="0">
                <a:latin typeface="Arial" charset="0"/>
              </a:rPr>
              <a:t> Translate 'Pseudo Code' to </a:t>
            </a:r>
            <a:r>
              <a:rPr lang="en-GB" altLang="en-US" sz="2401" dirty="0" smtClean="0">
                <a:latin typeface="Arial" charset="0"/>
              </a:rPr>
              <a:t> </a:t>
            </a:r>
            <a:r>
              <a:rPr lang="en-GB" altLang="en-US" sz="2401" dirty="0" err="1" smtClean="0">
                <a:latin typeface="Arial" charset="0"/>
              </a:rPr>
              <a:t>c#</a:t>
            </a:r>
            <a:r>
              <a:rPr lang="en-GB" altLang="en-US" sz="2401" dirty="0" smtClean="0">
                <a:latin typeface="Arial" charset="0"/>
              </a:rPr>
              <a:t> </a:t>
            </a:r>
            <a:endParaRPr lang="en-GB" altLang="en-US" sz="2401" dirty="0">
              <a:latin typeface="Arial" charset="0"/>
            </a:endParaRPr>
          </a:p>
          <a:p>
            <a:pPr>
              <a:spcBef>
                <a:spcPct val="0"/>
              </a:spcBef>
            </a:pPr>
            <a:endParaRPr lang="en-GB" altLang="en-US" sz="1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7955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911F46E-547F-4C39-A790-46B33A133B1B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2253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C8E8E15-653E-4E70-84E4-16767D66E4A7}" type="slidenum">
              <a:rPr lang="en-US" altLang="en-US" sz="1050"/>
              <a:pPr/>
              <a:t>19</a:t>
            </a:fld>
            <a:endParaRPr lang="en-US" altLang="en-US" sz="1050"/>
          </a:p>
        </p:txBody>
      </p:sp>
      <p:sp>
        <p:nvSpPr>
          <p:cNvPr id="2253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768" y="577379"/>
            <a:ext cx="7772400" cy="81736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How to Develop a Program </a:t>
            </a:r>
            <a:br>
              <a:rPr lang="en-GB" altLang="en-US" b="1" dirty="0" smtClean="0"/>
            </a:br>
            <a:r>
              <a:rPr lang="en-GB" altLang="en-US" sz="2101" b="1" dirty="0"/>
              <a:t>Steps 5&amp;6 of 6</a:t>
            </a:r>
          </a:p>
        </p:txBody>
      </p:sp>
      <p:sp>
        <p:nvSpPr>
          <p:cNvPr id="22533" name="Text Box 3"/>
          <p:cNvSpPr txBox="1">
            <a:spLocks noChangeArrowheads="1"/>
          </p:cNvSpPr>
          <p:nvPr/>
        </p:nvSpPr>
        <p:spPr bwMode="auto">
          <a:xfrm>
            <a:off x="914401" y="2898206"/>
            <a:ext cx="7543800" cy="46179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401" b="1" dirty="0">
                <a:solidFill>
                  <a:srgbClr val="008000"/>
                </a:solidFill>
                <a:latin typeface="Arial" charset="0"/>
              </a:rPr>
              <a:t>Step 6:</a:t>
            </a:r>
            <a:r>
              <a:rPr lang="en-GB" altLang="en-US" sz="2401" dirty="0">
                <a:latin typeface="Arial" charset="0"/>
              </a:rPr>
              <a:t> Test using the Test </a:t>
            </a:r>
            <a:r>
              <a:rPr lang="en-GB" altLang="en-US" sz="2401" dirty="0">
                <a:latin typeface="Arial" charset="0"/>
              </a:rPr>
              <a:t>Plan</a:t>
            </a:r>
            <a:endParaRPr lang="en-GB" altLang="en-US" sz="1800" dirty="0">
              <a:latin typeface="Arial" charset="0"/>
            </a:endParaRPr>
          </a:p>
        </p:txBody>
      </p:sp>
      <p:sp>
        <p:nvSpPr>
          <p:cNvPr id="22534" name="Text Box 4"/>
          <p:cNvSpPr txBox="1">
            <a:spLocks noChangeArrowheads="1"/>
          </p:cNvSpPr>
          <p:nvPr/>
        </p:nvSpPr>
        <p:spPr bwMode="auto">
          <a:xfrm>
            <a:off x="1181101" y="3645024"/>
            <a:ext cx="7010400" cy="141282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</a:pPr>
            <a:r>
              <a:rPr lang="en-GB" altLang="en-US" sz="2401" b="1" dirty="0">
                <a:latin typeface="Arial" charset="0"/>
              </a:rPr>
              <a:t>For now we test using: </a:t>
            </a:r>
          </a:p>
          <a:p>
            <a:pPr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GB" altLang="en-US" sz="1800" dirty="0">
                <a:latin typeface="Arial" charset="0"/>
              </a:rPr>
              <a:t> "Typical Input" &amp; "Typical Output" from question </a:t>
            </a:r>
          </a:p>
          <a:p>
            <a:pPr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GB" altLang="en-US" sz="1800" dirty="0">
                <a:latin typeface="Arial" charset="0"/>
              </a:rPr>
              <a:t> "walk-through" </a:t>
            </a:r>
          </a:p>
          <a:p>
            <a:pPr>
              <a:lnSpc>
                <a:spcPct val="110000"/>
              </a:lnSpc>
              <a:spcBef>
                <a:spcPct val="0"/>
              </a:spcBef>
              <a:buFontTx/>
              <a:buChar char="•"/>
            </a:pPr>
            <a:r>
              <a:rPr lang="en-GB" altLang="en-US" sz="1800" dirty="0">
                <a:latin typeface="Arial" charset="0"/>
              </a:rPr>
              <a:t> pocket calculator where appropriate</a:t>
            </a:r>
          </a:p>
        </p:txBody>
      </p:sp>
      <p:sp>
        <p:nvSpPr>
          <p:cNvPr id="22535" name="Text Box 5"/>
          <p:cNvSpPr txBox="1">
            <a:spLocks noChangeArrowheads="1"/>
          </p:cNvSpPr>
          <p:nvPr/>
        </p:nvSpPr>
        <p:spPr bwMode="auto">
          <a:xfrm>
            <a:off x="914401" y="2078481"/>
            <a:ext cx="7543800" cy="46179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401" b="1" dirty="0">
                <a:solidFill>
                  <a:srgbClr val="008000"/>
                </a:solidFill>
                <a:latin typeface="Arial" charset="0"/>
              </a:rPr>
              <a:t>Step 5:</a:t>
            </a:r>
            <a:r>
              <a:rPr lang="en-GB" altLang="en-US" sz="2401" dirty="0">
                <a:latin typeface="Arial" charset="0"/>
              </a:rPr>
              <a:t> Design a Test </a:t>
            </a:r>
            <a:r>
              <a:rPr lang="en-GB" altLang="en-US" sz="2401" dirty="0">
                <a:latin typeface="Arial" charset="0"/>
              </a:rPr>
              <a:t>Plan</a:t>
            </a:r>
            <a:endParaRPr lang="en-GB" altLang="en-US" sz="1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610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Date Placeholder 2"/>
          <p:cNvSpPr>
            <a:spLocks noGrp="1"/>
          </p:cNvSpPr>
          <p:nvPr>
            <p:ph type="dt" sz="quarter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FC3CB26-8799-4717-B424-1E1FDACEC6A4}" type="datetime1">
              <a:rPr lang="en-US" altLang="en-US" sz="1050"/>
              <a:pPr/>
              <a:t>6/13/2020</a:t>
            </a:fld>
            <a:endParaRPr lang="en-US" altLang="en-US" sz="1050"/>
          </a:p>
        </p:txBody>
      </p:sp>
      <p:sp>
        <p:nvSpPr>
          <p:cNvPr id="2355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101">
                <a:solidFill>
                  <a:schemeClr val="tx1"/>
                </a:solidFill>
                <a:latin typeface="Times New Roman" charset="0"/>
              </a:defRPr>
            </a:lvl1pPr>
            <a:lvl2pPr marL="557361" indent="-214370">
              <a:defRPr sz="2101">
                <a:solidFill>
                  <a:schemeClr val="tx1"/>
                </a:solidFill>
                <a:latin typeface="Times New Roman" charset="0"/>
              </a:defRPr>
            </a:lvl2pPr>
            <a:lvl3pPr marL="857479" indent="-171496">
              <a:defRPr sz="2101">
                <a:solidFill>
                  <a:schemeClr val="tx1"/>
                </a:solidFill>
                <a:latin typeface="Times New Roman" charset="0"/>
              </a:defRPr>
            </a:lvl3pPr>
            <a:lvl4pPr marL="1200470" indent="-171496">
              <a:defRPr sz="2101">
                <a:solidFill>
                  <a:schemeClr val="tx1"/>
                </a:solidFill>
                <a:latin typeface="Times New Roman" charset="0"/>
              </a:defRPr>
            </a:lvl4pPr>
            <a:lvl5pPr marL="1543461" indent="-171496">
              <a:defRPr sz="2101">
                <a:solidFill>
                  <a:schemeClr val="tx1"/>
                </a:solidFill>
                <a:latin typeface="Times New Roman" charset="0"/>
              </a:defRPr>
            </a:lvl5pPr>
            <a:lvl6pPr marL="1886453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6pPr>
            <a:lvl7pPr marL="2229444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7pPr>
            <a:lvl8pPr marL="2572436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8pPr>
            <a:lvl9pPr marL="2915427" indent="-171496" eaLnBrk="0" fontAlgn="base" hangingPunct="0">
              <a:spcBef>
                <a:spcPct val="50000"/>
              </a:spcBef>
              <a:spcAft>
                <a:spcPct val="0"/>
              </a:spcAft>
              <a:defRPr sz="2101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ACE5611-2719-436E-A81D-F3E7B411931F}" type="slidenum">
              <a:rPr lang="en-US" altLang="en-US" sz="1050"/>
              <a:pPr/>
              <a:t>20</a:t>
            </a:fld>
            <a:endParaRPr lang="en-US" altLang="en-US" sz="1050"/>
          </a:p>
        </p:txBody>
      </p:sp>
      <p:sp>
        <p:nvSpPr>
          <p:cNvPr id="23556" name="Rectangle 3085"/>
          <p:cNvSpPr>
            <a:spLocks noChangeArrowheads="1"/>
          </p:cNvSpPr>
          <p:nvPr/>
        </p:nvSpPr>
        <p:spPr bwMode="auto">
          <a:xfrm>
            <a:off x="685800" y="3771989"/>
            <a:ext cx="7924800" cy="571649"/>
          </a:xfrm>
          <a:prstGeom prst="rect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23558" name="Rectangle 3081"/>
          <p:cNvSpPr>
            <a:spLocks noChangeArrowheads="1"/>
          </p:cNvSpPr>
          <p:nvPr/>
        </p:nvSpPr>
        <p:spPr bwMode="auto">
          <a:xfrm>
            <a:off x="685800" y="2400032"/>
            <a:ext cx="7924800" cy="1371957"/>
          </a:xfrm>
          <a:prstGeom prst="rect">
            <a:avLst/>
          </a:prstGeom>
          <a:solidFill>
            <a:srgbClr val="FF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GB" altLang="en-US" sz="2101"/>
          </a:p>
        </p:txBody>
      </p:sp>
      <p:sp>
        <p:nvSpPr>
          <p:cNvPr id="23559" name="Rectangle 3074"/>
          <p:cNvSpPr>
            <a:spLocks noGrp="1" noChangeArrowheads="1"/>
          </p:cNvSpPr>
          <p:nvPr>
            <p:ph type="title"/>
          </p:nvPr>
        </p:nvSpPr>
        <p:spPr bwMode="auto">
          <a:xfrm>
            <a:off x="762001" y="1085239"/>
            <a:ext cx="7772400" cy="6303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051" b="1" dirty="0"/>
              <a:t>Summary</a:t>
            </a:r>
            <a:endParaRPr lang="en-GB" altLang="en-US" b="1" dirty="0" smtClean="0"/>
          </a:p>
        </p:txBody>
      </p:sp>
      <p:sp>
        <p:nvSpPr>
          <p:cNvPr id="154627" name="Text Box 3075"/>
          <p:cNvSpPr txBox="1">
            <a:spLocks noChangeArrowheads="1"/>
          </p:cNvSpPr>
          <p:nvPr/>
        </p:nvSpPr>
        <p:spPr bwMode="auto">
          <a:xfrm>
            <a:off x="685801" y="2400032"/>
            <a:ext cx="6172200" cy="235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101" b="1" dirty="0">
                <a:solidFill>
                  <a:srgbClr val="008000"/>
                </a:solidFill>
                <a:latin typeface="Arial" charset="0"/>
              </a:rPr>
              <a:t>Step 1:</a:t>
            </a:r>
            <a:r>
              <a:rPr lang="en-GB" altLang="en-US" sz="2101" dirty="0">
                <a:latin typeface="Arial" charset="0"/>
              </a:rPr>
              <a:t> Understand what's going on</a:t>
            </a:r>
          </a:p>
          <a:p>
            <a:r>
              <a:rPr lang="en-GB" altLang="en-US" sz="2101" b="1" dirty="0">
                <a:solidFill>
                  <a:srgbClr val="008000"/>
                </a:solidFill>
                <a:latin typeface="Arial" charset="0"/>
              </a:rPr>
              <a:t>Step 2:</a:t>
            </a:r>
            <a:r>
              <a:rPr lang="en-GB" altLang="en-US" sz="2101" dirty="0">
                <a:latin typeface="Arial" charset="0"/>
              </a:rPr>
              <a:t> Develop a 'Flow Chart'</a:t>
            </a:r>
          </a:p>
          <a:p>
            <a:r>
              <a:rPr lang="en-GB" altLang="en-US" sz="2101" b="1" dirty="0">
                <a:solidFill>
                  <a:srgbClr val="008000"/>
                </a:solidFill>
                <a:latin typeface="Arial" charset="0"/>
              </a:rPr>
              <a:t>Step 3:</a:t>
            </a:r>
            <a:r>
              <a:rPr lang="en-GB" altLang="en-US" sz="2101" dirty="0">
                <a:latin typeface="Arial" charset="0"/>
              </a:rPr>
              <a:t> 'Flow Chart' to 'Pseudo Code'</a:t>
            </a:r>
          </a:p>
          <a:p>
            <a:r>
              <a:rPr lang="en-GB" altLang="en-US" sz="2101" b="1" dirty="0">
                <a:solidFill>
                  <a:srgbClr val="008000"/>
                </a:solidFill>
                <a:latin typeface="Arial" charset="0"/>
              </a:rPr>
              <a:t>Step 4:</a:t>
            </a:r>
            <a:r>
              <a:rPr lang="en-GB" altLang="en-US" sz="2101" dirty="0">
                <a:latin typeface="Arial" charset="0"/>
              </a:rPr>
              <a:t> 'Pseudo Code' to Java</a:t>
            </a:r>
          </a:p>
          <a:p>
            <a:r>
              <a:rPr lang="en-GB" altLang="en-US" sz="2101" b="1" dirty="0">
                <a:solidFill>
                  <a:srgbClr val="008000"/>
                </a:solidFill>
                <a:latin typeface="Arial" charset="0"/>
              </a:rPr>
              <a:t>Step 5:</a:t>
            </a:r>
            <a:r>
              <a:rPr lang="en-GB" altLang="en-US" sz="2101" dirty="0">
                <a:latin typeface="Arial" charset="0"/>
              </a:rPr>
              <a:t> Design a Test Plan</a:t>
            </a:r>
          </a:p>
          <a:p>
            <a:r>
              <a:rPr lang="en-GB" altLang="en-US" sz="2101" b="1" dirty="0">
                <a:solidFill>
                  <a:srgbClr val="008000"/>
                </a:solidFill>
                <a:latin typeface="Arial" charset="0"/>
              </a:rPr>
              <a:t>Step 6:</a:t>
            </a:r>
            <a:r>
              <a:rPr lang="en-GB" altLang="en-US" sz="2101" dirty="0">
                <a:latin typeface="Arial" charset="0"/>
              </a:rPr>
              <a:t> Test using the test plan</a:t>
            </a:r>
          </a:p>
          <a:p>
            <a:pPr>
              <a:spcBef>
                <a:spcPct val="0"/>
              </a:spcBef>
              <a:buFontTx/>
              <a:buChar char="•"/>
            </a:pPr>
            <a:endParaRPr lang="en-GB" altLang="en-US" sz="2101" dirty="0">
              <a:latin typeface="Arial" charset="0"/>
            </a:endParaRPr>
          </a:p>
        </p:txBody>
      </p:sp>
      <p:sp>
        <p:nvSpPr>
          <p:cNvPr id="23561" name="Text Box 3076"/>
          <p:cNvSpPr txBox="1">
            <a:spLocks noChangeArrowheads="1"/>
          </p:cNvSpPr>
          <p:nvPr/>
        </p:nvSpPr>
        <p:spPr bwMode="auto">
          <a:xfrm>
            <a:off x="914400" y="1885548"/>
            <a:ext cx="6400800" cy="461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r>
              <a:rPr lang="en-GB" altLang="en-US" sz="2401" b="1">
                <a:latin typeface="Arial" charset="0"/>
              </a:rPr>
              <a:t>6 Steps to develop a program</a:t>
            </a:r>
            <a:endParaRPr lang="en-GB" altLang="en-US" sz="2101"/>
          </a:p>
        </p:txBody>
      </p:sp>
      <p:sp>
        <p:nvSpPr>
          <p:cNvPr id="23562" name="Text Box 3080"/>
          <p:cNvSpPr txBox="1">
            <a:spLocks noChangeArrowheads="1"/>
          </p:cNvSpPr>
          <p:nvPr/>
        </p:nvSpPr>
        <p:spPr bwMode="auto">
          <a:xfrm>
            <a:off x="6629400" y="2457197"/>
            <a:ext cx="1981200" cy="350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GB" altLang="en-US" sz="2101" b="1" dirty="0">
                <a:latin typeface="Arial" charset="0"/>
              </a:rPr>
              <a:t>Done </a:t>
            </a:r>
            <a:r>
              <a:rPr lang="en-GB" altLang="en-US" sz="2101" b="1" dirty="0" smtClean="0">
                <a:latin typeface="Arial" charset="0"/>
              </a:rPr>
              <a:t>today</a:t>
            </a:r>
            <a:endParaRPr lang="en-GB" altLang="en-US" sz="2101" b="1" dirty="0">
              <a:latin typeface="Arial" charset="0"/>
            </a:endParaRPr>
          </a:p>
        </p:txBody>
      </p:sp>
      <p:sp>
        <p:nvSpPr>
          <p:cNvPr id="23564" name="Text Box 3084"/>
          <p:cNvSpPr txBox="1">
            <a:spLocks noChangeArrowheads="1"/>
          </p:cNvSpPr>
          <p:nvPr/>
        </p:nvSpPr>
        <p:spPr bwMode="auto">
          <a:xfrm>
            <a:off x="6629400" y="3762462"/>
            <a:ext cx="1981200" cy="609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GB" altLang="en-US" sz="2101" b="1">
                <a:solidFill>
                  <a:schemeClr val="accent2"/>
                </a:solidFill>
                <a:latin typeface="Arial" charset="0"/>
              </a:rPr>
              <a:t>New in week 9</a:t>
            </a:r>
            <a:endParaRPr lang="en-GB" altLang="en-US" sz="2101" b="1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410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7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7ACE8-5D03-124B-9AEE-D1917C25B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r>
              <a:rPr lang="en-US" smtClean="0"/>
              <a:t>Questions?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613B-F808-3544-BAF4-3269CF9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8A284-4B25-FE46-8CEC-659E9DA3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92886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39</TotalTime>
  <Words>910</Words>
  <Application>Microsoft Office PowerPoint</Application>
  <PresentationFormat>On-screen Show (4:3)</PresentationFormat>
  <Paragraphs>255</Paragraphs>
  <Slides>21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Myriad Pro</vt:lpstr>
      <vt:lpstr>Times New Roman</vt:lpstr>
      <vt:lpstr>Verdana</vt:lpstr>
      <vt:lpstr>20140311PresentationUWTSDTemplate</vt:lpstr>
      <vt:lpstr>Clip</vt:lpstr>
      <vt:lpstr>Software Development</vt:lpstr>
      <vt:lpstr>Why Program Development Techniques ?</vt:lpstr>
      <vt:lpstr>So What Can Be Done ?</vt:lpstr>
      <vt:lpstr>How to Develop a Program  Step 1 of 6</vt:lpstr>
      <vt:lpstr>How to Develop a Program  Step 2 of 6 (more to follow after ‘Flow Chart’)</vt:lpstr>
      <vt:lpstr>Flow Chart Components</vt:lpstr>
      <vt:lpstr>To Simplify Things….</vt:lpstr>
      <vt:lpstr>Task now</vt:lpstr>
      <vt:lpstr>Another Task</vt:lpstr>
      <vt:lpstr>Final Task</vt:lpstr>
      <vt:lpstr>Quick Summary</vt:lpstr>
      <vt:lpstr>Back to: How to Develop a Program  </vt:lpstr>
      <vt:lpstr>How to Develop a Program  Step 3 of 6</vt:lpstr>
      <vt:lpstr>Pseudo Code Components</vt:lpstr>
      <vt:lpstr>Task now</vt:lpstr>
      <vt:lpstr>Another Task</vt:lpstr>
      <vt:lpstr>Final Task</vt:lpstr>
      <vt:lpstr>How to Develop a Program  Step 4 of 6</vt:lpstr>
      <vt:lpstr>How to Develop a Program  Steps 5&amp;6 of 6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Development</dc:title>
  <dc:creator>Paul Jenkins</dc:creator>
  <cp:lastModifiedBy>Paul Jenkins</cp:lastModifiedBy>
  <cp:revision>4</cp:revision>
  <cp:lastPrinted>2018-07-09T15:27:01Z</cp:lastPrinted>
  <dcterms:created xsi:type="dcterms:W3CDTF">2020-06-13T21:59:38Z</dcterms:created>
  <dcterms:modified xsi:type="dcterms:W3CDTF">2020-06-13T22:38:53Z</dcterms:modified>
</cp:coreProperties>
</file>