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258" r:id="rId3"/>
    <p:sldId id="257" r:id="rId4"/>
    <p:sldId id="286" r:id="rId5"/>
    <p:sldId id="297" r:id="rId6"/>
    <p:sldId id="287" r:id="rId7"/>
    <p:sldId id="289" r:id="rId8"/>
    <p:sldId id="288" r:id="rId9"/>
    <p:sldId id="291" r:id="rId10"/>
    <p:sldId id="293" r:id="rId11"/>
    <p:sldId id="303" r:id="rId12"/>
    <p:sldId id="295" r:id="rId13"/>
    <p:sldId id="260" r:id="rId14"/>
    <p:sldId id="285" r:id="rId15"/>
    <p:sldId id="266" r:id="rId16"/>
    <p:sldId id="274" r:id="rId17"/>
    <p:sldId id="275" r:id="rId18"/>
    <p:sldId id="276" r:id="rId19"/>
    <p:sldId id="277" r:id="rId20"/>
    <p:sldId id="290" r:id="rId21"/>
    <p:sldId id="282" r:id="rId22"/>
    <p:sldId id="296" r:id="rId23"/>
    <p:sldId id="281" r:id="rId24"/>
    <p:sldId id="300" r:id="rId25"/>
    <p:sldId id="301" r:id="rId26"/>
    <p:sldId id="304"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82494" autoAdjust="0"/>
  </p:normalViewPr>
  <p:slideViewPr>
    <p:cSldViewPr snapToGrid="0">
      <p:cViewPr varScale="1">
        <p:scale>
          <a:sx n="92" d="100"/>
          <a:sy n="92" d="100"/>
        </p:scale>
        <p:origin x="120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610487-A11D-4CF1-8344-B747DD2F244E}" type="datetimeFigureOut">
              <a:rPr lang="en-GB" smtClean="0"/>
              <a:t>15/01/2025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C2AEA9-9C42-4BDA-A148-85E1F476F317}" type="slidenum">
              <a:rPr lang="en-GB" smtClean="0"/>
              <a:t>‹#›</a:t>
            </a:fld>
            <a:endParaRPr lang="en-GB"/>
          </a:p>
        </p:txBody>
      </p:sp>
    </p:spTree>
    <p:extLst>
      <p:ext uri="{BB962C8B-B14F-4D97-AF65-F5344CB8AC3E}">
        <p14:creationId xmlns:p14="http://schemas.microsoft.com/office/powerpoint/2010/main" val="9152723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Smallest Police force by officers but having the largest to cover Geographically. </a:t>
            </a:r>
          </a:p>
        </p:txBody>
      </p:sp>
      <p:sp>
        <p:nvSpPr>
          <p:cNvPr id="4" name="Slide Number Placeholder 3"/>
          <p:cNvSpPr>
            <a:spLocks noGrp="1"/>
          </p:cNvSpPr>
          <p:nvPr>
            <p:ph type="sldNum" sz="quarter" idx="5"/>
          </p:nvPr>
        </p:nvSpPr>
        <p:spPr/>
        <p:txBody>
          <a:bodyPr/>
          <a:lstStyle/>
          <a:p>
            <a:fld id="{4BC2AEA9-9C42-4BDA-A148-85E1F476F317}" type="slidenum">
              <a:rPr lang="en-GB" smtClean="0"/>
              <a:t>9</a:t>
            </a:fld>
            <a:endParaRPr lang="en-GB"/>
          </a:p>
        </p:txBody>
      </p:sp>
    </p:spTree>
    <p:extLst>
      <p:ext uri="{BB962C8B-B14F-4D97-AF65-F5344CB8AC3E}">
        <p14:creationId xmlns:p14="http://schemas.microsoft.com/office/powerpoint/2010/main" val="24735968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E8AB30-D58A-421C-B443-DCD0BE59E834}" type="slidenum">
              <a:rPr lang="en-GB" smtClean="0"/>
              <a:t>14</a:t>
            </a:fld>
            <a:endParaRPr lang="en-GB"/>
          </a:p>
        </p:txBody>
      </p:sp>
    </p:spTree>
    <p:extLst>
      <p:ext uri="{BB962C8B-B14F-4D97-AF65-F5344CB8AC3E}">
        <p14:creationId xmlns:p14="http://schemas.microsoft.com/office/powerpoint/2010/main" val="36081344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dirty="0"/>
              <a:t>Discussion points:</a:t>
            </a:r>
          </a:p>
          <a:p>
            <a:pPr>
              <a:buFont typeface="Arial" panose="020B0604020202020204" pitchFamily="34" charset="0"/>
              <a:buChar char="•"/>
            </a:pPr>
            <a:endParaRPr lang="en-GB" dirty="0"/>
          </a:p>
          <a:p>
            <a:pPr>
              <a:buFont typeface="Arial" panose="020B0604020202020204" pitchFamily="34" charset="0"/>
              <a:buChar char="•"/>
            </a:pPr>
            <a:r>
              <a:rPr lang="en-GB" dirty="0"/>
              <a:t>Should children be allowed to ride electric scooters on the road, or should there be more rules?</a:t>
            </a:r>
          </a:p>
          <a:p>
            <a:pPr>
              <a:buFont typeface="Arial" panose="020B0604020202020204" pitchFamily="34" charset="0"/>
              <a:buChar char="•"/>
            </a:pPr>
            <a:r>
              <a:rPr lang="en-GB" dirty="0"/>
              <a:t>What are the potential dangers of riding them in busy areas?</a:t>
            </a:r>
          </a:p>
          <a:p>
            <a:pPr>
              <a:buFont typeface="Arial" panose="020B0604020202020204" pitchFamily="34" charset="0"/>
              <a:buChar char="•"/>
            </a:pPr>
            <a:r>
              <a:rPr lang="en-GB" dirty="0"/>
              <a:t>What is the legal age for riding an electric scooter?</a:t>
            </a:r>
          </a:p>
          <a:p>
            <a:pPr>
              <a:buFont typeface="Arial" panose="020B0604020202020204" pitchFamily="34" charset="0"/>
              <a:buChar char="•"/>
            </a:pPr>
            <a:r>
              <a:rPr lang="en-GB" dirty="0"/>
              <a:t>Are some scooters helpful for young people with mobility issues?</a:t>
            </a:r>
          </a:p>
          <a:p>
            <a:endParaRPr lang="en-GB" dirty="0"/>
          </a:p>
        </p:txBody>
      </p:sp>
      <p:sp>
        <p:nvSpPr>
          <p:cNvPr id="4" name="Slide Number Placeholder 3"/>
          <p:cNvSpPr>
            <a:spLocks noGrp="1"/>
          </p:cNvSpPr>
          <p:nvPr>
            <p:ph type="sldNum" sz="quarter" idx="5"/>
          </p:nvPr>
        </p:nvSpPr>
        <p:spPr/>
        <p:txBody>
          <a:bodyPr/>
          <a:lstStyle/>
          <a:p>
            <a:fld id="{75E8AB30-D58A-421C-B443-DCD0BE59E834}" type="slidenum">
              <a:rPr lang="en-GB" smtClean="0"/>
              <a:t>15</a:t>
            </a:fld>
            <a:endParaRPr lang="en-GB"/>
          </a:p>
        </p:txBody>
      </p:sp>
    </p:spTree>
    <p:extLst>
      <p:ext uri="{BB962C8B-B14F-4D97-AF65-F5344CB8AC3E}">
        <p14:creationId xmlns:p14="http://schemas.microsoft.com/office/powerpoint/2010/main" val="9409550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pPr>
            <a:r>
              <a:rPr lang="en-GB" dirty="0"/>
              <a:t>Discussion points:</a:t>
            </a:r>
          </a:p>
          <a:p>
            <a:pPr>
              <a:buFont typeface="Arial" panose="020B0604020202020204" pitchFamily="34" charset="0"/>
              <a:buChar char="•"/>
            </a:pPr>
            <a:endParaRPr lang="en-GB" dirty="0"/>
          </a:p>
          <a:p>
            <a:pPr>
              <a:buFont typeface="Arial" panose="020B0604020202020204" pitchFamily="34" charset="0"/>
              <a:buChar char="•"/>
            </a:pPr>
            <a:r>
              <a:rPr lang="en-GB" dirty="0"/>
              <a:t>Should new or young drivers have restrictions, like no driving at night or with friends in the car?</a:t>
            </a:r>
          </a:p>
          <a:p>
            <a:pPr>
              <a:buFont typeface="Arial" panose="020B0604020202020204" pitchFamily="34" charset="0"/>
              <a:buChar char="•"/>
            </a:pPr>
            <a:r>
              <a:rPr lang="en-GB" dirty="0"/>
              <a:t>Would this make roads safer for everyone, including children?</a:t>
            </a:r>
          </a:p>
          <a:p>
            <a:pPr>
              <a:buFont typeface="Arial" panose="020B0604020202020204" pitchFamily="34" charset="0"/>
              <a:buChar char="•"/>
            </a:pPr>
            <a:r>
              <a:rPr lang="en-GB" dirty="0"/>
              <a:t>What encourages younger driver to take part in risky behaviours whilst driving?</a:t>
            </a:r>
          </a:p>
          <a:p>
            <a:endParaRPr lang="en-GB" dirty="0"/>
          </a:p>
        </p:txBody>
      </p:sp>
      <p:sp>
        <p:nvSpPr>
          <p:cNvPr id="4" name="Slide Number Placeholder 3"/>
          <p:cNvSpPr>
            <a:spLocks noGrp="1"/>
          </p:cNvSpPr>
          <p:nvPr>
            <p:ph type="sldNum" sz="quarter" idx="5"/>
          </p:nvPr>
        </p:nvSpPr>
        <p:spPr/>
        <p:txBody>
          <a:bodyPr/>
          <a:lstStyle/>
          <a:p>
            <a:fld id="{75E8AB30-D58A-421C-B443-DCD0BE59E834}" type="slidenum">
              <a:rPr lang="en-GB" smtClean="0"/>
              <a:t>16</a:t>
            </a:fld>
            <a:endParaRPr lang="en-GB"/>
          </a:p>
        </p:txBody>
      </p:sp>
    </p:spTree>
    <p:extLst>
      <p:ext uri="{BB962C8B-B14F-4D97-AF65-F5344CB8AC3E}">
        <p14:creationId xmlns:p14="http://schemas.microsoft.com/office/powerpoint/2010/main" val="25603696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Discussion Points</a:t>
            </a:r>
          </a:p>
          <a:p>
            <a:pPr marL="171450" indent="-171450">
              <a:buFont typeface="Arial" panose="020B0604020202020204" pitchFamily="34" charset="0"/>
              <a:buChar char="•"/>
            </a:pPr>
            <a:r>
              <a:rPr lang="en-GB" dirty="0"/>
              <a:t>Even with hands-free devices, is it safe for drivers to talk on the phone while driving?</a:t>
            </a:r>
          </a:p>
          <a:p>
            <a:pPr marL="171450" indent="-171450">
              <a:buFont typeface="Arial" panose="020B0604020202020204" pitchFamily="34" charset="0"/>
              <a:buChar char="•"/>
            </a:pPr>
            <a:r>
              <a:rPr lang="en-GB" dirty="0"/>
              <a:t>What could happen if a driver is distracted by a phone call or text?</a:t>
            </a:r>
          </a:p>
          <a:p>
            <a:pPr marL="171450" indent="-171450">
              <a:buFont typeface="Arial" panose="020B0604020202020204" pitchFamily="34" charset="0"/>
              <a:buChar char="•"/>
            </a:pPr>
            <a:r>
              <a:rPr lang="en-GB" dirty="0"/>
              <a:t>Are Phones handy to have in the car, for example google maps, listening to music and for emergency purposes?</a:t>
            </a:r>
          </a:p>
          <a:p>
            <a:pPr>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75E8AB30-D58A-421C-B443-DCD0BE59E834}" type="slidenum">
              <a:rPr lang="en-GB" smtClean="0"/>
              <a:t>17</a:t>
            </a:fld>
            <a:endParaRPr lang="en-GB"/>
          </a:p>
        </p:txBody>
      </p:sp>
    </p:spTree>
    <p:extLst>
      <p:ext uri="{BB962C8B-B14F-4D97-AF65-F5344CB8AC3E}">
        <p14:creationId xmlns:p14="http://schemas.microsoft.com/office/powerpoint/2010/main" val="32975133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pPr>
            <a:r>
              <a:rPr lang="en-GB" dirty="0"/>
              <a:t>Discussion points: </a:t>
            </a:r>
          </a:p>
          <a:p>
            <a:pPr>
              <a:buFont typeface="Arial" panose="020B0604020202020204" pitchFamily="34" charset="0"/>
              <a:buChar char="•"/>
            </a:pPr>
            <a:r>
              <a:rPr lang="en-GB" dirty="0"/>
              <a:t>How long is too long for driving before a person becomes tired and it becomes unsafe?</a:t>
            </a:r>
          </a:p>
          <a:p>
            <a:pPr>
              <a:buFont typeface="Arial" panose="020B0604020202020204" pitchFamily="34" charset="0"/>
              <a:buChar char="•"/>
            </a:pPr>
            <a:r>
              <a:rPr lang="en-GB" dirty="0"/>
              <a:t>Would forcing drivers to take breaks make roads safer?</a:t>
            </a:r>
          </a:p>
          <a:p>
            <a:pPr>
              <a:buFont typeface="Arial" panose="020B0604020202020204" pitchFamily="34" charset="0"/>
              <a:buChar char="•"/>
            </a:pPr>
            <a:r>
              <a:rPr lang="en-GB" dirty="0"/>
              <a:t>Why is it dangerous to drive when tired?</a:t>
            </a:r>
          </a:p>
          <a:p>
            <a:pPr>
              <a:buFont typeface="Arial" panose="020B0604020202020204" pitchFamily="34" charset="0"/>
              <a:buChar char="•"/>
            </a:pPr>
            <a:r>
              <a:rPr lang="en-GB" dirty="0"/>
              <a:t>Are there any laws for driving hours?</a:t>
            </a:r>
          </a:p>
          <a:p>
            <a:pPr>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75E8AB30-D58A-421C-B443-DCD0BE59E834}" type="slidenum">
              <a:rPr lang="en-GB" smtClean="0"/>
              <a:t>18</a:t>
            </a:fld>
            <a:endParaRPr lang="en-GB"/>
          </a:p>
        </p:txBody>
      </p:sp>
    </p:spTree>
    <p:extLst>
      <p:ext uri="{BB962C8B-B14F-4D97-AF65-F5344CB8AC3E}">
        <p14:creationId xmlns:p14="http://schemas.microsoft.com/office/powerpoint/2010/main" val="33625694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dirty="0"/>
              <a:t>Discussion points:</a:t>
            </a:r>
          </a:p>
          <a:p>
            <a:pPr>
              <a:buFont typeface="Arial" panose="020B0604020202020204" pitchFamily="34" charset="0"/>
              <a:buChar char="•"/>
            </a:pPr>
            <a:r>
              <a:rPr lang="en-GB" dirty="0"/>
              <a:t>Should older drivers or those who have been driving for a long time re-take their test to make sure they are still safe?</a:t>
            </a:r>
          </a:p>
          <a:p>
            <a:pPr>
              <a:buFont typeface="Arial" panose="020B0604020202020204" pitchFamily="34" charset="0"/>
              <a:buChar char="•"/>
            </a:pPr>
            <a:r>
              <a:rPr lang="en-GB" dirty="0"/>
              <a:t>At what age should drivers be asked to prove they are still fit to drive?</a:t>
            </a:r>
          </a:p>
          <a:p>
            <a:pPr>
              <a:buFont typeface="Arial" panose="020B0604020202020204" pitchFamily="34" charset="0"/>
              <a:buChar char="•"/>
            </a:pPr>
            <a:r>
              <a:rPr lang="en-GB" dirty="0"/>
              <a:t>Do we then take away independence in older people if they lose access to a car?</a:t>
            </a:r>
          </a:p>
          <a:p>
            <a:pPr>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75E8AB30-D58A-421C-B443-DCD0BE59E834}" type="slidenum">
              <a:rPr lang="en-GB" smtClean="0"/>
              <a:t>19</a:t>
            </a:fld>
            <a:endParaRPr lang="en-GB"/>
          </a:p>
        </p:txBody>
      </p:sp>
    </p:spTree>
    <p:extLst>
      <p:ext uri="{BB962C8B-B14F-4D97-AF65-F5344CB8AC3E}">
        <p14:creationId xmlns:p14="http://schemas.microsoft.com/office/powerpoint/2010/main" val="28309024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75E8AB30-D58A-421C-B443-DCD0BE59E834}" type="slidenum">
              <a:rPr lang="en-GB" smtClean="0"/>
              <a:t>21</a:t>
            </a:fld>
            <a:endParaRPr lang="en-GB"/>
          </a:p>
        </p:txBody>
      </p:sp>
    </p:spTree>
    <p:extLst>
      <p:ext uri="{BB962C8B-B14F-4D97-AF65-F5344CB8AC3E}">
        <p14:creationId xmlns:p14="http://schemas.microsoft.com/office/powerpoint/2010/main" val="37672118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75E8AB30-D58A-421C-B443-DCD0BE59E834}" type="slidenum">
              <a:rPr lang="en-GB" smtClean="0"/>
              <a:t>23</a:t>
            </a:fld>
            <a:endParaRPr lang="en-GB"/>
          </a:p>
        </p:txBody>
      </p:sp>
    </p:spTree>
    <p:extLst>
      <p:ext uri="{BB962C8B-B14F-4D97-AF65-F5344CB8AC3E}">
        <p14:creationId xmlns:p14="http://schemas.microsoft.com/office/powerpoint/2010/main" val="28677414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0B6BC-0F83-E571-9C19-7EFB8251087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40A6533-DA34-55FE-4912-4D464E62DA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D0393E-508A-A764-AAF2-A65CC34E1A9B}"/>
              </a:ext>
            </a:extLst>
          </p:cNvPr>
          <p:cNvSpPr>
            <a:spLocks noGrp="1"/>
          </p:cNvSpPr>
          <p:nvPr>
            <p:ph type="dt" sz="half" idx="10"/>
          </p:nvPr>
        </p:nvSpPr>
        <p:spPr/>
        <p:txBody>
          <a:bodyPr/>
          <a:lstStyle/>
          <a:p>
            <a:fld id="{452C151F-4DBD-4090-A937-09BA828041F3}" type="datetimeFigureOut">
              <a:rPr lang="en-GB" smtClean="0"/>
              <a:t>15/01/2025</a:t>
            </a:fld>
            <a:endParaRPr lang="en-GB"/>
          </a:p>
        </p:txBody>
      </p:sp>
      <p:sp>
        <p:nvSpPr>
          <p:cNvPr id="5" name="Footer Placeholder 4">
            <a:extLst>
              <a:ext uri="{FF2B5EF4-FFF2-40B4-BE49-F238E27FC236}">
                <a16:creationId xmlns:a16="http://schemas.microsoft.com/office/drawing/2014/main" id="{5B1829AD-025E-DBF1-1211-75B91EA21E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315F5F-E75B-6411-1D1B-0EB8ACD065AD}"/>
              </a:ext>
            </a:extLst>
          </p:cNvPr>
          <p:cNvSpPr>
            <a:spLocks noGrp="1"/>
          </p:cNvSpPr>
          <p:nvPr>
            <p:ph type="sldNum" sz="quarter" idx="12"/>
          </p:nvPr>
        </p:nvSpPr>
        <p:spPr/>
        <p:txBody>
          <a:bodyPr/>
          <a:lstStyle/>
          <a:p>
            <a:fld id="{E1FE30AA-50CD-41BD-9D7C-F0269E1C847F}" type="slidenum">
              <a:rPr lang="en-GB" smtClean="0"/>
              <a:t>‹#›</a:t>
            </a:fld>
            <a:endParaRPr lang="en-GB"/>
          </a:p>
        </p:txBody>
      </p:sp>
    </p:spTree>
    <p:extLst>
      <p:ext uri="{BB962C8B-B14F-4D97-AF65-F5344CB8AC3E}">
        <p14:creationId xmlns:p14="http://schemas.microsoft.com/office/powerpoint/2010/main" val="21541913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02F4B-7438-40A7-27A9-5C7D50A1F4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6373E03-EBE9-3855-324A-B3C61A0A93E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26D6A9-30ED-4A9E-D8C0-D68D841A58E0}"/>
              </a:ext>
            </a:extLst>
          </p:cNvPr>
          <p:cNvSpPr>
            <a:spLocks noGrp="1"/>
          </p:cNvSpPr>
          <p:nvPr>
            <p:ph type="dt" sz="half" idx="10"/>
          </p:nvPr>
        </p:nvSpPr>
        <p:spPr/>
        <p:txBody>
          <a:bodyPr/>
          <a:lstStyle/>
          <a:p>
            <a:fld id="{452C151F-4DBD-4090-A937-09BA828041F3}" type="datetimeFigureOut">
              <a:rPr lang="en-GB" smtClean="0"/>
              <a:t>15/01/2025</a:t>
            </a:fld>
            <a:endParaRPr lang="en-GB"/>
          </a:p>
        </p:txBody>
      </p:sp>
      <p:sp>
        <p:nvSpPr>
          <p:cNvPr id="5" name="Footer Placeholder 4">
            <a:extLst>
              <a:ext uri="{FF2B5EF4-FFF2-40B4-BE49-F238E27FC236}">
                <a16:creationId xmlns:a16="http://schemas.microsoft.com/office/drawing/2014/main" id="{ADF926C2-CBB9-D55A-FBA7-8AB81199A1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403804-C793-976D-6953-782048ABADDE}"/>
              </a:ext>
            </a:extLst>
          </p:cNvPr>
          <p:cNvSpPr>
            <a:spLocks noGrp="1"/>
          </p:cNvSpPr>
          <p:nvPr>
            <p:ph type="sldNum" sz="quarter" idx="12"/>
          </p:nvPr>
        </p:nvSpPr>
        <p:spPr/>
        <p:txBody>
          <a:bodyPr/>
          <a:lstStyle/>
          <a:p>
            <a:fld id="{E1FE30AA-50CD-41BD-9D7C-F0269E1C847F}" type="slidenum">
              <a:rPr lang="en-GB" smtClean="0"/>
              <a:t>‹#›</a:t>
            </a:fld>
            <a:endParaRPr lang="en-GB"/>
          </a:p>
        </p:txBody>
      </p:sp>
    </p:spTree>
    <p:extLst>
      <p:ext uri="{BB962C8B-B14F-4D97-AF65-F5344CB8AC3E}">
        <p14:creationId xmlns:p14="http://schemas.microsoft.com/office/powerpoint/2010/main" val="14505700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382D8-8C36-7580-4066-D349F9BF289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6C0D25-5EB3-0A88-EB18-14D514FAD92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3D3D49C-27FA-8B83-6CB7-5D0F1401FC1C}"/>
              </a:ext>
            </a:extLst>
          </p:cNvPr>
          <p:cNvSpPr>
            <a:spLocks noGrp="1"/>
          </p:cNvSpPr>
          <p:nvPr>
            <p:ph type="dt" sz="half" idx="10"/>
          </p:nvPr>
        </p:nvSpPr>
        <p:spPr/>
        <p:txBody>
          <a:bodyPr/>
          <a:lstStyle/>
          <a:p>
            <a:fld id="{452C151F-4DBD-4090-A937-09BA828041F3}" type="datetimeFigureOut">
              <a:rPr lang="en-GB" smtClean="0"/>
              <a:t>15/01/2025</a:t>
            </a:fld>
            <a:endParaRPr lang="en-GB"/>
          </a:p>
        </p:txBody>
      </p:sp>
      <p:sp>
        <p:nvSpPr>
          <p:cNvPr id="5" name="Footer Placeholder 4">
            <a:extLst>
              <a:ext uri="{FF2B5EF4-FFF2-40B4-BE49-F238E27FC236}">
                <a16:creationId xmlns:a16="http://schemas.microsoft.com/office/drawing/2014/main" id="{91565030-DA6B-F4AE-C8E4-F30B3F7FEC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2FB5D3-A3BA-B144-C938-04486A91B916}"/>
              </a:ext>
            </a:extLst>
          </p:cNvPr>
          <p:cNvSpPr>
            <a:spLocks noGrp="1"/>
          </p:cNvSpPr>
          <p:nvPr>
            <p:ph type="sldNum" sz="quarter" idx="12"/>
          </p:nvPr>
        </p:nvSpPr>
        <p:spPr/>
        <p:txBody>
          <a:bodyPr/>
          <a:lstStyle/>
          <a:p>
            <a:fld id="{E1FE30AA-50CD-41BD-9D7C-F0269E1C847F}" type="slidenum">
              <a:rPr lang="en-GB" smtClean="0"/>
              <a:t>‹#›</a:t>
            </a:fld>
            <a:endParaRPr lang="en-GB"/>
          </a:p>
        </p:txBody>
      </p:sp>
    </p:spTree>
    <p:extLst>
      <p:ext uri="{BB962C8B-B14F-4D97-AF65-F5344CB8AC3E}">
        <p14:creationId xmlns:p14="http://schemas.microsoft.com/office/powerpoint/2010/main" val="35763047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F5A04-21A7-3E41-CB8D-C771D0974E8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7D969A-EF26-0C78-E79D-3E14FC92844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907BCF6-45D3-D5DC-12DA-CA526D5D010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E61CA90-0EA9-69DA-D664-1FDF3810FDB2}"/>
              </a:ext>
            </a:extLst>
          </p:cNvPr>
          <p:cNvSpPr>
            <a:spLocks noGrp="1"/>
          </p:cNvSpPr>
          <p:nvPr>
            <p:ph type="dt" sz="half" idx="10"/>
          </p:nvPr>
        </p:nvSpPr>
        <p:spPr/>
        <p:txBody>
          <a:bodyPr/>
          <a:lstStyle/>
          <a:p>
            <a:fld id="{452C151F-4DBD-4090-A937-09BA828041F3}" type="datetimeFigureOut">
              <a:rPr lang="en-GB" smtClean="0"/>
              <a:t>15/01/2025</a:t>
            </a:fld>
            <a:endParaRPr lang="en-GB"/>
          </a:p>
        </p:txBody>
      </p:sp>
      <p:sp>
        <p:nvSpPr>
          <p:cNvPr id="6" name="Footer Placeholder 5">
            <a:extLst>
              <a:ext uri="{FF2B5EF4-FFF2-40B4-BE49-F238E27FC236}">
                <a16:creationId xmlns:a16="http://schemas.microsoft.com/office/drawing/2014/main" id="{0C3A5FB2-1A84-931D-5E74-801A92ECA5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9A2D89-C2E9-5012-4F25-C8EB492B5E64}"/>
              </a:ext>
            </a:extLst>
          </p:cNvPr>
          <p:cNvSpPr>
            <a:spLocks noGrp="1"/>
          </p:cNvSpPr>
          <p:nvPr>
            <p:ph type="sldNum" sz="quarter" idx="12"/>
          </p:nvPr>
        </p:nvSpPr>
        <p:spPr/>
        <p:txBody>
          <a:bodyPr/>
          <a:lstStyle/>
          <a:p>
            <a:fld id="{E1FE30AA-50CD-41BD-9D7C-F0269E1C847F}" type="slidenum">
              <a:rPr lang="en-GB" smtClean="0"/>
              <a:t>‹#›</a:t>
            </a:fld>
            <a:endParaRPr lang="en-GB"/>
          </a:p>
        </p:txBody>
      </p:sp>
    </p:spTree>
    <p:extLst>
      <p:ext uri="{BB962C8B-B14F-4D97-AF65-F5344CB8AC3E}">
        <p14:creationId xmlns:p14="http://schemas.microsoft.com/office/powerpoint/2010/main" val="28283134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D68AA-1ED5-6AEF-76D2-8D566CD9ED6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110092-2750-E634-89BC-DA897BF489D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19E5E0A-89A8-0753-9E9A-81B12F26E37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453AE29-25F2-3334-BCFA-0B226D2DF30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1555400-2E24-EA58-3DF4-1352DD80CDE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7CBC2DD-A1A0-A466-B6A9-3D6B7F8044F8}"/>
              </a:ext>
            </a:extLst>
          </p:cNvPr>
          <p:cNvSpPr>
            <a:spLocks noGrp="1"/>
          </p:cNvSpPr>
          <p:nvPr>
            <p:ph type="dt" sz="half" idx="10"/>
          </p:nvPr>
        </p:nvSpPr>
        <p:spPr/>
        <p:txBody>
          <a:bodyPr/>
          <a:lstStyle/>
          <a:p>
            <a:fld id="{452C151F-4DBD-4090-A937-09BA828041F3}" type="datetimeFigureOut">
              <a:rPr lang="en-GB" smtClean="0"/>
              <a:t>15/01/2025</a:t>
            </a:fld>
            <a:endParaRPr lang="en-GB"/>
          </a:p>
        </p:txBody>
      </p:sp>
      <p:sp>
        <p:nvSpPr>
          <p:cNvPr id="8" name="Footer Placeholder 7">
            <a:extLst>
              <a:ext uri="{FF2B5EF4-FFF2-40B4-BE49-F238E27FC236}">
                <a16:creationId xmlns:a16="http://schemas.microsoft.com/office/drawing/2014/main" id="{ABB0FC58-6BFC-7C4D-7D9D-BD78D3E4C18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E7E5532-C6F9-E4AB-9B1E-8106122705C9}"/>
              </a:ext>
            </a:extLst>
          </p:cNvPr>
          <p:cNvSpPr>
            <a:spLocks noGrp="1"/>
          </p:cNvSpPr>
          <p:nvPr>
            <p:ph type="sldNum" sz="quarter" idx="12"/>
          </p:nvPr>
        </p:nvSpPr>
        <p:spPr/>
        <p:txBody>
          <a:bodyPr/>
          <a:lstStyle/>
          <a:p>
            <a:fld id="{E1FE30AA-50CD-41BD-9D7C-F0269E1C847F}" type="slidenum">
              <a:rPr lang="en-GB" smtClean="0"/>
              <a:t>‹#›</a:t>
            </a:fld>
            <a:endParaRPr lang="en-GB"/>
          </a:p>
        </p:txBody>
      </p:sp>
    </p:spTree>
    <p:extLst>
      <p:ext uri="{BB962C8B-B14F-4D97-AF65-F5344CB8AC3E}">
        <p14:creationId xmlns:p14="http://schemas.microsoft.com/office/powerpoint/2010/main" val="25830264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31934-A83E-FE22-ED8C-8CD26A72067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FA98F6D-279A-30C8-835F-DADF41CE723D}"/>
              </a:ext>
            </a:extLst>
          </p:cNvPr>
          <p:cNvSpPr>
            <a:spLocks noGrp="1"/>
          </p:cNvSpPr>
          <p:nvPr>
            <p:ph type="dt" sz="half" idx="10"/>
          </p:nvPr>
        </p:nvSpPr>
        <p:spPr/>
        <p:txBody>
          <a:bodyPr/>
          <a:lstStyle/>
          <a:p>
            <a:fld id="{452C151F-4DBD-4090-A937-09BA828041F3}" type="datetimeFigureOut">
              <a:rPr lang="en-GB" smtClean="0"/>
              <a:t>15/01/2025</a:t>
            </a:fld>
            <a:endParaRPr lang="en-GB"/>
          </a:p>
        </p:txBody>
      </p:sp>
      <p:sp>
        <p:nvSpPr>
          <p:cNvPr id="4" name="Footer Placeholder 3">
            <a:extLst>
              <a:ext uri="{FF2B5EF4-FFF2-40B4-BE49-F238E27FC236}">
                <a16:creationId xmlns:a16="http://schemas.microsoft.com/office/drawing/2014/main" id="{225CABD5-E68D-5E90-389A-81F3E6651A5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D9C0A8C-F654-D255-5C31-A69F52BC4D70}"/>
              </a:ext>
            </a:extLst>
          </p:cNvPr>
          <p:cNvSpPr>
            <a:spLocks noGrp="1"/>
          </p:cNvSpPr>
          <p:nvPr>
            <p:ph type="sldNum" sz="quarter" idx="12"/>
          </p:nvPr>
        </p:nvSpPr>
        <p:spPr/>
        <p:txBody>
          <a:bodyPr/>
          <a:lstStyle/>
          <a:p>
            <a:fld id="{E1FE30AA-50CD-41BD-9D7C-F0269E1C847F}" type="slidenum">
              <a:rPr lang="en-GB" smtClean="0"/>
              <a:t>‹#›</a:t>
            </a:fld>
            <a:endParaRPr lang="en-GB"/>
          </a:p>
        </p:txBody>
      </p:sp>
    </p:spTree>
    <p:extLst>
      <p:ext uri="{BB962C8B-B14F-4D97-AF65-F5344CB8AC3E}">
        <p14:creationId xmlns:p14="http://schemas.microsoft.com/office/powerpoint/2010/main" val="1080106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17A817-EF16-8DBD-57FA-3EC235C5CD44}"/>
              </a:ext>
            </a:extLst>
          </p:cNvPr>
          <p:cNvSpPr>
            <a:spLocks noGrp="1"/>
          </p:cNvSpPr>
          <p:nvPr>
            <p:ph type="dt" sz="half" idx="10"/>
          </p:nvPr>
        </p:nvSpPr>
        <p:spPr/>
        <p:txBody>
          <a:bodyPr/>
          <a:lstStyle/>
          <a:p>
            <a:fld id="{452C151F-4DBD-4090-A937-09BA828041F3}" type="datetimeFigureOut">
              <a:rPr lang="en-GB" smtClean="0"/>
              <a:t>15/01/2025</a:t>
            </a:fld>
            <a:endParaRPr lang="en-GB"/>
          </a:p>
        </p:txBody>
      </p:sp>
      <p:sp>
        <p:nvSpPr>
          <p:cNvPr id="3" name="Footer Placeholder 2">
            <a:extLst>
              <a:ext uri="{FF2B5EF4-FFF2-40B4-BE49-F238E27FC236}">
                <a16:creationId xmlns:a16="http://schemas.microsoft.com/office/drawing/2014/main" id="{F22E4FE4-5190-792C-CA1D-94EDA37457B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32D1BBB-198D-8C89-9907-52F07D3E33DC}"/>
              </a:ext>
            </a:extLst>
          </p:cNvPr>
          <p:cNvSpPr>
            <a:spLocks noGrp="1"/>
          </p:cNvSpPr>
          <p:nvPr>
            <p:ph type="sldNum" sz="quarter" idx="12"/>
          </p:nvPr>
        </p:nvSpPr>
        <p:spPr/>
        <p:txBody>
          <a:bodyPr/>
          <a:lstStyle/>
          <a:p>
            <a:fld id="{E1FE30AA-50CD-41BD-9D7C-F0269E1C847F}" type="slidenum">
              <a:rPr lang="en-GB" smtClean="0"/>
              <a:t>‹#›</a:t>
            </a:fld>
            <a:endParaRPr lang="en-GB"/>
          </a:p>
        </p:txBody>
      </p:sp>
    </p:spTree>
    <p:extLst>
      <p:ext uri="{BB962C8B-B14F-4D97-AF65-F5344CB8AC3E}">
        <p14:creationId xmlns:p14="http://schemas.microsoft.com/office/powerpoint/2010/main" val="2391719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175AA-BB45-01BD-E61C-A15F651F66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7E7C9A8-36CC-F4DB-0045-1D1CE62161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1E78834-218C-91C7-8BCA-7A4A590F0C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2604D4-9C01-614E-E879-31799FD5EFC8}"/>
              </a:ext>
            </a:extLst>
          </p:cNvPr>
          <p:cNvSpPr>
            <a:spLocks noGrp="1"/>
          </p:cNvSpPr>
          <p:nvPr>
            <p:ph type="dt" sz="half" idx="10"/>
          </p:nvPr>
        </p:nvSpPr>
        <p:spPr/>
        <p:txBody>
          <a:bodyPr/>
          <a:lstStyle/>
          <a:p>
            <a:fld id="{452C151F-4DBD-4090-A937-09BA828041F3}" type="datetimeFigureOut">
              <a:rPr lang="en-GB" smtClean="0"/>
              <a:t>15/01/2025</a:t>
            </a:fld>
            <a:endParaRPr lang="en-GB"/>
          </a:p>
        </p:txBody>
      </p:sp>
      <p:sp>
        <p:nvSpPr>
          <p:cNvPr id="6" name="Footer Placeholder 5">
            <a:extLst>
              <a:ext uri="{FF2B5EF4-FFF2-40B4-BE49-F238E27FC236}">
                <a16:creationId xmlns:a16="http://schemas.microsoft.com/office/drawing/2014/main" id="{D55A196E-BFB4-9BBB-7BBD-320C515BD1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796CFB-3D69-F05B-2FF0-91D3822A23E5}"/>
              </a:ext>
            </a:extLst>
          </p:cNvPr>
          <p:cNvSpPr>
            <a:spLocks noGrp="1"/>
          </p:cNvSpPr>
          <p:nvPr>
            <p:ph type="sldNum" sz="quarter" idx="12"/>
          </p:nvPr>
        </p:nvSpPr>
        <p:spPr/>
        <p:txBody>
          <a:bodyPr/>
          <a:lstStyle/>
          <a:p>
            <a:fld id="{E1FE30AA-50CD-41BD-9D7C-F0269E1C847F}" type="slidenum">
              <a:rPr lang="en-GB" smtClean="0"/>
              <a:t>‹#›</a:t>
            </a:fld>
            <a:endParaRPr lang="en-GB"/>
          </a:p>
        </p:txBody>
      </p:sp>
    </p:spTree>
    <p:extLst>
      <p:ext uri="{BB962C8B-B14F-4D97-AF65-F5344CB8AC3E}">
        <p14:creationId xmlns:p14="http://schemas.microsoft.com/office/powerpoint/2010/main" val="139520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3C252-7ED5-F641-D444-E0493AFF29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034803B-CF7C-152F-AF9C-5F1CBAC355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E0DE9A-7D10-879E-1A5C-177D3643EA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EAD4F3-09AB-477A-9E01-E9A56AEAA045}"/>
              </a:ext>
            </a:extLst>
          </p:cNvPr>
          <p:cNvSpPr>
            <a:spLocks noGrp="1"/>
          </p:cNvSpPr>
          <p:nvPr>
            <p:ph type="dt" sz="half" idx="10"/>
          </p:nvPr>
        </p:nvSpPr>
        <p:spPr/>
        <p:txBody>
          <a:bodyPr/>
          <a:lstStyle/>
          <a:p>
            <a:fld id="{452C151F-4DBD-4090-A937-09BA828041F3}" type="datetimeFigureOut">
              <a:rPr lang="en-GB" smtClean="0"/>
              <a:t>15/01/2025</a:t>
            </a:fld>
            <a:endParaRPr lang="en-GB"/>
          </a:p>
        </p:txBody>
      </p:sp>
      <p:sp>
        <p:nvSpPr>
          <p:cNvPr id="6" name="Footer Placeholder 5">
            <a:extLst>
              <a:ext uri="{FF2B5EF4-FFF2-40B4-BE49-F238E27FC236}">
                <a16:creationId xmlns:a16="http://schemas.microsoft.com/office/drawing/2014/main" id="{7B8BDFA6-DE38-5EA2-717D-0649FF16B3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001FC3-D830-4963-1398-1541B3CC6FD6}"/>
              </a:ext>
            </a:extLst>
          </p:cNvPr>
          <p:cNvSpPr>
            <a:spLocks noGrp="1"/>
          </p:cNvSpPr>
          <p:nvPr>
            <p:ph type="sldNum" sz="quarter" idx="12"/>
          </p:nvPr>
        </p:nvSpPr>
        <p:spPr/>
        <p:txBody>
          <a:bodyPr/>
          <a:lstStyle/>
          <a:p>
            <a:fld id="{E1FE30AA-50CD-41BD-9D7C-F0269E1C847F}" type="slidenum">
              <a:rPr lang="en-GB" smtClean="0"/>
              <a:t>‹#›</a:t>
            </a:fld>
            <a:endParaRPr lang="en-GB"/>
          </a:p>
        </p:txBody>
      </p:sp>
    </p:spTree>
    <p:extLst>
      <p:ext uri="{BB962C8B-B14F-4D97-AF65-F5344CB8AC3E}">
        <p14:creationId xmlns:p14="http://schemas.microsoft.com/office/powerpoint/2010/main" val="13660349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73B2C-622A-371F-FA8C-DC1EA2D0001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9B325ED-5319-C275-A434-082FC1DE9D0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53F44B-0A3E-6709-654F-7D273BB81E76}"/>
              </a:ext>
            </a:extLst>
          </p:cNvPr>
          <p:cNvSpPr>
            <a:spLocks noGrp="1"/>
          </p:cNvSpPr>
          <p:nvPr>
            <p:ph type="dt" sz="half" idx="10"/>
          </p:nvPr>
        </p:nvSpPr>
        <p:spPr/>
        <p:txBody>
          <a:bodyPr/>
          <a:lstStyle/>
          <a:p>
            <a:fld id="{452C151F-4DBD-4090-A937-09BA828041F3}" type="datetimeFigureOut">
              <a:rPr lang="en-GB" smtClean="0"/>
              <a:t>15/01/2025</a:t>
            </a:fld>
            <a:endParaRPr lang="en-GB"/>
          </a:p>
        </p:txBody>
      </p:sp>
      <p:sp>
        <p:nvSpPr>
          <p:cNvPr id="5" name="Footer Placeholder 4">
            <a:extLst>
              <a:ext uri="{FF2B5EF4-FFF2-40B4-BE49-F238E27FC236}">
                <a16:creationId xmlns:a16="http://schemas.microsoft.com/office/drawing/2014/main" id="{95BDB127-36C7-64A8-B212-F15E467B8C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F25D77-E9CE-F90F-62AE-6BA204D145E8}"/>
              </a:ext>
            </a:extLst>
          </p:cNvPr>
          <p:cNvSpPr>
            <a:spLocks noGrp="1"/>
          </p:cNvSpPr>
          <p:nvPr>
            <p:ph type="sldNum" sz="quarter" idx="12"/>
          </p:nvPr>
        </p:nvSpPr>
        <p:spPr/>
        <p:txBody>
          <a:bodyPr/>
          <a:lstStyle/>
          <a:p>
            <a:fld id="{E1FE30AA-50CD-41BD-9D7C-F0269E1C847F}" type="slidenum">
              <a:rPr lang="en-GB" smtClean="0"/>
              <a:t>‹#›</a:t>
            </a:fld>
            <a:endParaRPr lang="en-GB"/>
          </a:p>
        </p:txBody>
      </p:sp>
    </p:spTree>
    <p:extLst>
      <p:ext uri="{BB962C8B-B14F-4D97-AF65-F5344CB8AC3E}">
        <p14:creationId xmlns:p14="http://schemas.microsoft.com/office/powerpoint/2010/main" val="1328759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63D490-4327-8DEA-7DA1-1DD5FA431E7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8CE57F-C4E6-8A88-DF69-BF0222A787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0589B1-82F9-0F97-B6FA-1C5258164D55}"/>
              </a:ext>
            </a:extLst>
          </p:cNvPr>
          <p:cNvSpPr>
            <a:spLocks noGrp="1"/>
          </p:cNvSpPr>
          <p:nvPr>
            <p:ph type="dt" sz="half" idx="10"/>
          </p:nvPr>
        </p:nvSpPr>
        <p:spPr/>
        <p:txBody>
          <a:bodyPr/>
          <a:lstStyle/>
          <a:p>
            <a:fld id="{452C151F-4DBD-4090-A937-09BA828041F3}" type="datetimeFigureOut">
              <a:rPr lang="en-GB" smtClean="0"/>
              <a:t>15/01/2025</a:t>
            </a:fld>
            <a:endParaRPr lang="en-GB"/>
          </a:p>
        </p:txBody>
      </p:sp>
      <p:sp>
        <p:nvSpPr>
          <p:cNvPr id="5" name="Footer Placeholder 4">
            <a:extLst>
              <a:ext uri="{FF2B5EF4-FFF2-40B4-BE49-F238E27FC236}">
                <a16:creationId xmlns:a16="http://schemas.microsoft.com/office/drawing/2014/main" id="{3A2946C9-4AF7-7868-23EB-6A20E90861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BCBC61-8B06-DA3B-EF49-B27D53E8F9BA}"/>
              </a:ext>
            </a:extLst>
          </p:cNvPr>
          <p:cNvSpPr>
            <a:spLocks noGrp="1"/>
          </p:cNvSpPr>
          <p:nvPr>
            <p:ph type="sldNum" sz="quarter" idx="12"/>
          </p:nvPr>
        </p:nvSpPr>
        <p:spPr/>
        <p:txBody>
          <a:bodyPr/>
          <a:lstStyle/>
          <a:p>
            <a:fld id="{E1FE30AA-50CD-41BD-9D7C-F0269E1C847F}" type="slidenum">
              <a:rPr lang="en-GB" smtClean="0"/>
              <a:t>‹#›</a:t>
            </a:fld>
            <a:endParaRPr lang="en-GB"/>
          </a:p>
        </p:txBody>
      </p:sp>
    </p:spTree>
    <p:extLst>
      <p:ext uri="{BB962C8B-B14F-4D97-AF65-F5344CB8AC3E}">
        <p14:creationId xmlns:p14="http://schemas.microsoft.com/office/powerpoint/2010/main" val="2695142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F93A94-9FBC-6C7B-8525-0D7E9E842D7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AD4723E-3203-1A5C-07A0-472F829F19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801DE8-6B42-1CE0-7C72-EAA558B97B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52C151F-4DBD-4090-A937-09BA828041F3}" type="datetimeFigureOut">
              <a:rPr lang="en-GB" smtClean="0"/>
              <a:t>15/01/2025</a:t>
            </a:fld>
            <a:endParaRPr lang="en-GB"/>
          </a:p>
        </p:txBody>
      </p:sp>
      <p:sp>
        <p:nvSpPr>
          <p:cNvPr id="5" name="Footer Placeholder 4">
            <a:extLst>
              <a:ext uri="{FF2B5EF4-FFF2-40B4-BE49-F238E27FC236}">
                <a16:creationId xmlns:a16="http://schemas.microsoft.com/office/drawing/2014/main" id="{76F339BF-6E42-3C42-5A44-519EB396714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22C2480-7818-F6AD-EFC4-F9F6513FCF0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1FE30AA-50CD-41BD-9D7C-F0269E1C847F}" type="slidenum">
              <a:rPr lang="en-GB" smtClean="0"/>
              <a:t>‹#›</a:t>
            </a:fld>
            <a:endParaRPr lang="en-GB"/>
          </a:p>
        </p:txBody>
      </p:sp>
    </p:spTree>
    <p:extLst>
      <p:ext uri="{BB962C8B-B14F-4D97-AF65-F5344CB8AC3E}">
        <p14:creationId xmlns:p14="http://schemas.microsoft.com/office/powerpoint/2010/main" val="22758687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youtube.com/watch?v=NjFnoU0IJr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fnZbxDcgmUA" TargetMode="External"/><Relationship Id="rId2" Type="http://schemas.openxmlformats.org/officeDocument/2006/relationships/hyperlink" Target="https://www.brake.org.uk/" TargetMode="External"/><Relationship Id="rId1" Type="http://schemas.openxmlformats.org/officeDocument/2006/relationships/slideLayout" Target="../slideLayouts/slideLayout2.xml"/><Relationship Id="rId4" Type="http://schemas.openxmlformats.org/officeDocument/2006/relationships/hyperlink" Target="https://www.think.gov.uk/"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www.legislation.gov.uk/ukpga/1988/52/contents" TargetMode="External"/><Relationship Id="rId3" Type="http://schemas.openxmlformats.org/officeDocument/2006/relationships/hyperlink" Target="https://www.brake.org.uk/get-involved/take-action/mybrake/knowledge-centre/young-drivers#:~:text=Globally%2C%20road%20traffic%20crashes%20are,those%20aged%2015%E2%80%9329%20years" TargetMode="External"/><Relationship Id="rId7" Type="http://schemas.openxmlformats.org/officeDocument/2006/relationships/hyperlink" Target="https://www.think.gov.uk/themes/mobile-phones/" TargetMode="External"/><Relationship Id="rId2" Type="http://schemas.openxmlformats.org/officeDocument/2006/relationships/hyperlink" Target="https://www.axa.co.uk/newsroom/media-releases/2024/a-quarter-of-car-occupants-who-die-in-road-crashes-arent-wearing-a-seat-belt/" TargetMode="External"/><Relationship Id="rId1" Type="http://schemas.openxmlformats.org/officeDocument/2006/relationships/slideLayout" Target="../slideLayouts/slideLayout2.xml"/><Relationship Id="rId6" Type="http://schemas.openxmlformats.org/officeDocument/2006/relationships/hyperlink" Target="https://www.gov.uk/guidance/the-highway-code#:~:text=Summary,horse%20riders%2C%20drivers%20and%20motorcyclists" TargetMode="External"/><Relationship Id="rId5" Type="http://schemas.openxmlformats.org/officeDocument/2006/relationships/hyperlink" Target="https://www.gov.uk/government/statistics/driver-and-rider-testing-and-instructor-statistics-april-2022-to-march-2023/driver-and-rider-testing-and-instructor-statistics-april-2022-to-march-2023?utm_source=chatgpt.com" TargetMode="External"/><Relationship Id="rId4" Type="http://schemas.openxmlformats.org/officeDocument/2006/relationships/hyperlink" Target="https://dictionary.cambridge.org/dictionary/english/road-safety" TargetMode="External"/><Relationship Id="rId9" Type="http://schemas.openxmlformats.org/officeDocument/2006/relationships/hyperlink" Target="https://www.gov.wales/police-recorded-road-collisions-2023-html#:~:text=During%202023%2C%203%2C262%20road%20collisions,891%20were%20classed%20as%20serious"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A52CA-4487-D544-D13B-3D6FD9CD1F30}"/>
              </a:ext>
            </a:extLst>
          </p:cNvPr>
          <p:cNvSpPr>
            <a:spLocks noGrp="1"/>
          </p:cNvSpPr>
          <p:nvPr>
            <p:ph type="ctrTitle"/>
          </p:nvPr>
        </p:nvSpPr>
        <p:spPr/>
        <p:txBody>
          <a:bodyPr>
            <a:normAutofit/>
          </a:bodyPr>
          <a:lstStyle/>
          <a:p>
            <a:r>
              <a:rPr lang="en-GB" sz="2000" b="1" dirty="0">
                <a:effectLst/>
                <a:latin typeface="Arial" panose="020B0604020202020204" pitchFamily="34" charset="0"/>
                <a:ea typeface="Times New Roman" panose="02020603050405020304" pitchFamily="18" charset="0"/>
              </a:rPr>
              <a:t>ECYW5004 - Young People and Society 2: Mental Health, Well-being and Adverse Childhood Experiences</a:t>
            </a:r>
            <a:endParaRPr lang="en-GB" sz="2000" dirty="0"/>
          </a:p>
        </p:txBody>
      </p:sp>
      <p:sp>
        <p:nvSpPr>
          <p:cNvPr id="3" name="Subtitle 2">
            <a:extLst>
              <a:ext uri="{FF2B5EF4-FFF2-40B4-BE49-F238E27FC236}">
                <a16:creationId xmlns:a16="http://schemas.microsoft.com/office/drawing/2014/main" id="{6482A5DF-566C-FAE1-4363-2BFE936F1762}"/>
              </a:ext>
            </a:extLst>
          </p:cNvPr>
          <p:cNvSpPr>
            <a:spLocks noGrp="1"/>
          </p:cNvSpPr>
          <p:nvPr>
            <p:ph type="subTitle" idx="1"/>
          </p:nvPr>
        </p:nvSpPr>
        <p:spPr/>
        <p:txBody>
          <a:bodyPr/>
          <a:lstStyle/>
          <a:p>
            <a:r>
              <a:rPr lang="en-GB" dirty="0"/>
              <a:t>Gavin Witte</a:t>
            </a:r>
          </a:p>
        </p:txBody>
      </p:sp>
    </p:spTree>
    <p:extLst>
      <p:ext uri="{BB962C8B-B14F-4D97-AF65-F5344CB8AC3E}">
        <p14:creationId xmlns:p14="http://schemas.microsoft.com/office/powerpoint/2010/main" val="1093767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6F1F2C8-798B-4CCE-A851-94AFAF350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F65087-C768-D32A-7FE4-3EFEC8A3F4AE}"/>
              </a:ext>
            </a:extLst>
          </p:cNvPr>
          <p:cNvSpPr>
            <a:spLocks noGrp="1"/>
          </p:cNvSpPr>
          <p:nvPr>
            <p:ph type="ctrTitle"/>
          </p:nvPr>
        </p:nvSpPr>
        <p:spPr>
          <a:xfrm>
            <a:off x="970908" y="1220919"/>
            <a:ext cx="5425781" cy="2387600"/>
          </a:xfrm>
        </p:spPr>
        <p:txBody>
          <a:bodyPr>
            <a:normAutofit/>
          </a:bodyPr>
          <a:lstStyle/>
          <a:p>
            <a:pPr algn="l"/>
            <a:r>
              <a:rPr lang="en-GB" dirty="0"/>
              <a:t>Road Safety</a:t>
            </a:r>
            <a:endParaRPr lang="en-GB"/>
          </a:p>
        </p:txBody>
      </p:sp>
      <p:sp>
        <p:nvSpPr>
          <p:cNvPr id="3" name="Subtitle 2">
            <a:extLst>
              <a:ext uri="{FF2B5EF4-FFF2-40B4-BE49-F238E27FC236}">
                <a16:creationId xmlns:a16="http://schemas.microsoft.com/office/drawing/2014/main" id="{81D3D8F8-47AA-594B-4ED5-E652E52B7C39}"/>
              </a:ext>
            </a:extLst>
          </p:cNvPr>
          <p:cNvSpPr>
            <a:spLocks noGrp="1"/>
          </p:cNvSpPr>
          <p:nvPr>
            <p:ph type="subTitle" idx="1"/>
          </p:nvPr>
        </p:nvSpPr>
        <p:spPr>
          <a:xfrm>
            <a:off x="970908" y="3700594"/>
            <a:ext cx="5425781" cy="1655762"/>
          </a:xfrm>
        </p:spPr>
        <p:txBody>
          <a:bodyPr>
            <a:normAutofit/>
          </a:bodyPr>
          <a:lstStyle/>
          <a:p>
            <a:pPr algn="l"/>
            <a:endParaRPr lang="en-GB"/>
          </a:p>
        </p:txBody>
      </p:sp>
      <p:sp>
        <p:nvSpPr>
          <p:cNvPr id="10" name="Freeform: Shape 9">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02394"/>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15366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6A5211-9C32-A339-4A10-7281AD32A25C}"/>
              </a:ext>
            </a:extLst>
          </p:cNvPr>
          <p:cNvSpPr>
            <a:spLocks noGrp="1"/>
          </p:cNvSpPr>
          <p:nvPr>
            <p:ph type="title"/>
          </p:nvPr>
        </p:nvSpPr>
        <p:spPr>
          <a:xfrm>
            <a:off x="838200" y="365125"/>
            <a:ext cx="5558489" cy="1325563"/>
          </a:xfrm>
        </p:spPr>
        <p:txBody>
          <a:bodyPr>
            <a:normAutofit/>
          </a:bodyPr>
          <a:lstStyle/>
          <a:p>
            <a:r>
              <a:rPr lang="en-GB" dirty="0"/>
              <a:t>Session Aims</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4080CB4-1587-2ACC-E476-29F959126BC8}"/>
              </a:ext>
            </a:extLst>
          </p:cNvPr>
          <p:cNvSpPr>
            <a:spLocks noGrp="1"/>
          </p:cNvSpPr>
          <p:nvPr>
            <p:ph idx="1"/>
          </p:nvPr>
        </p:nvSpPr>
        <p:spPr>
          <a:xfrm>
            <a:off x="838200" y="1825625"/>
            <a:ext cx="5558489" cy="4351338"/>
          </a:xfrm>
        </p:spPr>
        <p:txBody>
          <a:bodyPr>
            <a:normAutofit/>
          </a:bodyPr>
          <a:lstStyle/>
          <a:p>
            <a:r>
              <a:rPr lang="en-GB" dirty="0"/>
              <a:t>What is Road Safety?</a:t>
            </a:r>
          </a:p>
          <a:p>
            <a:r>
              <a:rPr lang="en-GB" dirty="0"/>
              <a:t>Discover why is road safety important?</a:t>
            </a:r>
          </a:p>
          <a:p>
            <a:r>
              <a:rPr lang="en-GB" dirty="0"/>
              <a:t>Are young people more at risk than others?</a:t>
            </a:r>
          </a:p>
          <a:p>
            <a:r>
              <a:rPr lang="en-GB" dirty="0"/>
              <a:t>How can we keep safe</a:t>
            </a:r>
          </a:p>
          <a:p>
            <a:r>
              <a:rPr lang="en-GB" dirty="0"/>
              <a:t>Things to do in an emergency</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7596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F389F9-27C3-9288-E57A-AD43F6FACB60}"/>
              </a:ext>
            </a:extLst>
          </p:cNvPr>
          <p:cNvSpPr>
            <a:spLocks noGrp="1"/>
          </p:cNvSpPr>
          <p:nvPr>
            <p:ph type="title"/>
          </p:nvPr>
        </p:nvSpPr>
        <p:spPr>
          <a:xfrm>
            <a:off x="838200" y="365125"/>
            <a:ext cx="5558489" cy="1325563"/>
          </a:xfrm>
        </p:spPr>
        <p:txBody>
          <a:bodyPr>
            <a:normAutofit/>
          </a:bodyPr>
          <a:lstStyle/>
          <a:p>
            <a:r>
              <a:rPr lang="en-GB" sz="3700"/>
              <a:t>What is road safety and what does it mean to you?</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2E1AE8D-37CE-0789-A8E9-0D6E50494D96}"/>
              </a:ext>
            </a:extLst>
          </p:cNvPr>
          <p:cNvSpPr>
            <a:spLocks noGrp="1"/>
          </p:cNvSpPr>
          <p:nvPr>
            <p:ph idx="1"/>
          </p:nvPr>
        </p:nvSpPr>
        <p:spPr>
          <a:xfrm>
            <a:off x="838200" y="1825625"/>
            <a:ext cx="5558489" cy="4351338"/>
          </a:xfrm>
        </p:spPr>
        <p:txBody>
          <a:bodyPr>
            <a:normAutofit/>
          </a:bodyPr>
          <a:lstStyle/>
          <a:p>
            <a:r>
              <a:rPr lang="en-GB" dirty="0"/>
              <a:t>Being safe whilst crossing the road</a:t>
            </a:r>
          </a:p>
          <a:p>
            <a:r>
              <a:rPr lang="en-GB" dirty="0"/>
              <a:t>“Speed Limit”</a:t>
            </a:r>
          </a:p>
          <a:p>
            <a:r>
              <a:rPr lang="en-GB" dirty="0"/>
              <a:t>“Using your indicators stuff like that”</a:t>
            </a:r>
          </a:p>
          <a:p>
            <a:r>
              <a:rPr lang="en-GB" dirty="0"/>
              <a:t>“not drink and drive”</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2175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9457FE8-5EC7-E01D-F684-17CA044F271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27BE16-1E39-3CB5-DB5D-120D67CC20A7}"/>
              </a:ext>
            </a:extLst>
          </p:cNvPr>
          <p:cNvSpPr>
            <a:spLocks noGrp="1"/>
          </p:cNvSpPr>
          <p:nvPr>
            <p:ph type="title"/>
          </p:nvPr>
        </p:nvSpPr>
        <p:spPr>
          <a:xfrm>
            <a:off x="838200" y="365125"/>
            <a:ext cx="5558489" cy="1325563"/>
          </a:xfrm>
        </p:spPr>
        <p:txBody>
          <a:bodyPr>
            <a:normAutofit/>
          </a:bodyPr>
          <a:lstStyle/>
          <a:p>
            <a:r>
              <a:rPr lang="en-GB" sz="3700"/>
              <a:t>What is road safety and what does it mean to you?</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EA8A5C3-6476-2F60-9397-0EBA25FE4B29}"/>
              </a:ext>
            </a:extLst>
          </p:cNvPr>
          <p:cNvSpPr>
            <a:spLocks noGrp="1"/>
          </p:cNvSpPr>
          <p:nvPr>
            <p:ph idx="1"/>
          </p:nvPr>
        </p:nvSpPr>
        <p:spPr>
          <a:xfrm>
            <a:off x="280230" y="2098675"/>
            <a:ext cx="6674427" cy="4351338"/>
          </a:xfrm>
        </p:spPr>
        <p:txBody>
          <a:bodyPr>
            <a:normAutofit/>
          </a:bodyPr>
          <a:lstStyle/>
          <a:p>
            <a:r>
              <a:rPr lang="en-GB" i="0" u="none" strike="noStrike" dirty="0">
                <a:effectLst/>
              </a:rPr>
              <a:t>teaching</a:t>
            </a:r>
            <a:r>
              <a:rPr lang="en-GB" i="0" dirty="0">
                <a:effectLst/>
              </a:rPr>
              <a:t> people how to </a:t>
            </a:r>
            <a:r>
              <a:rPr lang="en-GB" i="0" u="none" strike="noStrike" dirty="0">
                <a:effectLst/>
              </a:rPr>
              <a:t>behave</a:t>
            </a:r>
            <a:r>
              <a:rPr lang="en-GB" i="0" dirty="0">
                <a:effectLst/>
              </a:rPr>
              <a:t> </a:t>
            </a:r>
            <a:r>
              <a:rPr lang="en-GB" i="0" u="none" strike="noStrike" dirty="0">
                <a:effectLst/>
              </a:rPr>
              <a:t>safely</a:t>
            </a:r>
            <a:r>
              <a:rPr lang="en-GB" i="0" dirty="0">
                <a:effectLst/>
              </a:rPr>
              <a:t> when </a:t>
            </a:r>
            <a:r>
              <a:rPr lang="en-GB" i="0" u="none" strike="noStrike" dirty="0">
                <a:effectLst/>
              </a:rPr>
              <a:t>driving</a:t>
            </a:r>
            <a:r>
              <a:rPr lang="en-GB" i="0" dirty="0">
                <a:effectLst/>
              </a:rPr>
              <a:t> or </a:t>
            </a:r>
            <a:r>
              <a:rPr lang="en-GB" dirty="0"/>
              <a:t>cro</a:t>
            </a:r>
            <a:r>
              <a:rPr lang="en-GB" i="0" u="none" strike="noStrike" dirty="0">
                <a:effectLst/>
              </a:rPr>
              <a:t>ssing</a:t>
            </a:r>
            <a:r>
              <a:rPr lang="en-GB" i="0" dirty="0">
                <a:effectLst/>
              </a:rPr>
              <a:t> the </a:t>
            </a:r>
            <a:r>
              <a:rPr lang="en-GB" i="0" u="none" strike="noStrike" dirty="0">
                <a:effectLst/>
              </a:rPr>
              <a:t>road</a:t>
            </a:r>
            <a:r>
              <a:rPr lang="en-GB" u="none" strike="noStrike" dirty="0"/>
              <a:t> - </a:t>
            </a:r>
            <a:r>
              <a:rPr lang="en-GB" kern="100" dirty="0">
                <a:effectLst/>
                <a:latin typeface="Aptos" panose="020B0004020202020204" pitchFamily="34" charset="0"/>
                <a:ea typeface="Aptos" panose="020B0004020202020204" pitchFamily="34" charset="0"/>
                <a:cs typeface="Times New Roman" panose="02020603050405020304" pitchFamily="18" charset="0"/>
              </a:rPr>
              <a:t>(Cambridge Dictionary, 2025)</a:t>
            </a:r>
          </a:p>
          <a:p>
            <a:endParaRPr lang="en-GB"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5357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7DB1C4-D078-BEAC-2078-25BFB6AADF36}"/>
              </a:ext>
            </a:extLst>
          </p:cNvPr>
          <p:cNvSpPr>
            <a:spLocks noGrp="1"/>
          </p:cNvSpPr>
          <p:nvPr>
            <p:ph type="title"/>
          </p:nvPr>
        </p:nvSpPr>
        <p:spPr>
          <a:xfrm>
            <a:off x="838200" y="365125"/>
            <a:ext cx="5558489" cy="1325563"/>
          </a:xfrm>
        </p:spPr>
        <p:txBody>
          <a:bodyPr>
            <a:normAutofit/>
          </a:bodyPr>
          <a:lstStyle/>
          <a:p>
            <a:r>
              <a:rPr lang="en-GB" dirty="0"/>
              <a:t>Why is road safety important?</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E93E063-B3A3-3159-436D-0782008ED1A6}"/>
              </a:ext>
            </a:extLst>
          </p:cNvPr>
          <p:cNvSpPr>
            <a:spLocks noGrp="1"/>
          </p:cNvSpPr>
          <p:nvPr>
            <p:ph idx="1"/>
          </p:nvPr>
        </p:nvSpPr>
        <p:spPr>
          <a:xfrm>
            <a:off x="838200" y="1825625"/>
            <a:ext cx="5558489" cy="4351338"/>
          </a:xfrm>
        </p:spPr>
        <p:txBody>
          <a:bodyPr>
            <a:normAutofit lnSpcReduction="10000"/>
          </a:bodyPr>
          <a:lstStyle/>
          <a:p>
            <a:r>
              <a:rPr lang="en-GB" dirty="0"/>
              <a:t>Road safety is important to ensure that all road users are kept safe. </a:t>
            </a:r>
          </a:p>
          <a:p>
            <a:r>
              <a:rPr lang="en-GB" dirty="0"/>
              <a:t>That good standards are kept, and that good order is maintained.</a:t>
            </a:r>
          </a:p>
          <a:p>
            <a:r>
              <a:rPr lang="en-GB" dirty="0"/>
              <a:t>Helps us look out for one another and reduces the number of people injured or killed on roads.</a:t>
            </a:r>
          </a:p>
          <a:p>
            <a:r>
              <a:rPr lang="en-GB" dirty="0"/>
              <a:t>Global consistency e.g. – Traffic lights</a:t>
            </a:r>
          </a:p>
          <a:p>
            <a:endParaRPr lang="en-GB"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72610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BD4A5C-F1D1-BCBE-CB39-B937E7F8B4D8}"/>
              </a:ext>
            </a:extLst>
          </p:cNvPr>
          <p:cNvSpPr>
            <a:spLocks noGrp="1"/>
          </p:cNvSpPr>
          <p:nvPr>
            <p:ph type="title"/>
          </p:nvPr>
        </p:nvSpPr>
        <p:spPr>
          <a:xfrm>
            <a:off x="838200" y="365125"/>
            <a:ext cx="5558489" cy="1325563"/>
          </a:xfrm>
        </p:spPr>
        <p:txBody>
          <a:bodyPr>
            <a:normAutofit/>
          </a:bodyPr>
          <a:lstStyle/>
          <a:p>
            <a:r>
              <a:rPr lang="en-GB" dirty="0"/>
              <a:t>The Highway Code </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96F2DD8-8575-A62E-9ED7-307DFEBF8E07}"/>
              </a:ext>
            </a:extLst>
          </p:cNvPr>
          <p:cNvSpPr>
            <a:spLocks noGrp="1"/>
          </p:cNvSpPr>
          <p:nvPr>
            <p:ph idx="1"/>
          </p:nvPr>
        </p:nvSpPr>
        <p:spPr>
          <a:xfrm>
            <a:off x="838200" y="1825625"/>
            <a:ext cx="5558489" cy="4351338"/>
          </a:xfrm>
        </p:spPr>
        <p:txBody>
          <a:bodyPr>
            <a:normAutofit/>
          </a:bodyPr>
          <a:lstStyle/>
          <a:p>
            <a:r>
              <a:rPr lang="en-GB" sz="2000" dirty="0"/>
              <a:t>The Highway Code is a document with rules that applies to all road users including pedestrians, mobility scooter users, cyclists, horse riders, drivers and motorcyclists. - </a:t>
            </a:r>
            <a:r>
              <a:rPr lang="en-GB" sz="2000" kern="100" dirty="0">
                <a:effectLst/>
                <a:ea typeface="Aptos" panose="020B0004020202020204" pitchFamily="34" charset="0"/>
                <a:cs typeface="Times New Roman" panose="02020603050405020304" pitchFamily="18" charset="0"/>
              </a:rPr>
              <a:t>(Department For Transport, 2023)</a:t>
            </a:r>
          </a:p>
          <a:p>
            <a:r>
              <a:rPr lang="en-GB" sz="2000" kern="100" dirty="0">
                <a:effectLst/>
                <a:ea typeface="Aptos" panose="020B0004020202020204" pitchFamily="34" charset="0"/>
                <a:cs typeface="Times New Roman" panose="02020603050405020304" pitchFamily="18" charset="0"/>
              </a:rPr>
              <a:t>It includes information, rules and laws to help keep every road user safe. </a:t>
            </a:r>
          </a:p>
          <a:p>
            <a:r>
              <a:rPr lang="en-GB" sz="2000" kern="100" dirty="0">
                <a:ea typeface="Aptos" panose="020B0004020202020204" pitchFamily="34" charset="0"/>
                <a:cs typeface="Times New Roman" panose="02020603050405020304" pitchFamily="18" charset="0"/>
              </a:rPr>
              <a:t>It is most commonly used by young people who are revising for their theory and practical driving tests.</a:t>
            </a:r>
          </a:p>
          <a:p>
            <a:r>
              <a:rPr lang="en-GB" sz="2000" kern="100" dirty="0">
                <a:ea typeface="Aptos" panose="020B0004020202020204" pitchFamily="34" charset="0"/>
                <a:cs typeface="Times New Roman" panose="02020603050405020304" pitchFamily="18" charset="0"/>
              </a:rPr>
              <a:t>The highway code contains all laws, road signs and must know information that you must be aware of before starting out on your journey to motoring independence. </a:t>
            </a:r>
          </a:p>
          <a:p>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26182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C02C9D-BA86-0CE5-2FA5-060A9C094436}"/>
              </a:ext>
            </a:extLst>
          </p:cNvPr>
          <p:cNvSpPr>
            <a:spLocks noGrp="1"/>
          </p:cNvSpPr>
          <p:nvPr>
            <p:ph type="title"/>
          </p:nvPr>
        </p:nvSpPr>
        <p:spPr>
          <a:xfrm>
            <a:off x="838200" y="365125"/>
            <a:ext cx="5558489" cy="1325563"/>
          </a:xfrm>
        </p:spPr>
        <p:txBody>
          <a:bodyPr>
            <a:normAutofit/>
          </a:bodyPr>
          <a:lstStyle/>
          <a:p>
            <a:r>
              <a:rPr lang="en-GB" dirty="0"/>
              <a:t>Did you know?</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F2CD8F2-CF3F-42FB-5F74-4B07552D5605}"/>
              </a:ext>
            </a:extLst>
          </p:cNvPr>
          <p:cNvSpPr>
            <a:spLocks noGrp="1"/>
          </p:cNvSpPr>
          <p:nvPr>
            <p:ph idx="1"/>
          </p:nvPr>
        </p:nvSpPr>
        <p:spPr>
          <a:xfrm>
            <a:off x="838200" y="1825625"/>
            <a:ext cx="5558489" cy="4351338"/>
          </a:xfrm>
        </p:spPr>
        <p:txBody>
          <a:bodyPr>
            <a:normAutofit/>
          </a:bodyPr>
          <a:lstStyle/>
          <a:p>
            <a:r>
              <a:rPr lang="en-GB" sz="2000" dirty="0"/>
              <a:t>In 2023 there were 3,262 road collisions in Wales. Of these –</a:t>
            </a:r>
          </a:p>
          <a:p>
            <a:pPr marL="0" indent="0">
              <a:buNone/>
            </a:pPr>
            <a:r>
              <a:rPr lang="en-GB" sz="2000" dirty="0"/>
              <a:t>     - 87 were classed as being fatal, meaning someone had died.</a:t>
            </a:r>
          </a:p>
          <a:p>
            <a:pPr marL="0" indent="0">
              <a:buNone/>
            </a:pPr>
            <a:r>
              <a:rPr lang="en-GB" sz="2000" dirty="0"/>
              <a:t>     - 891 were classed as serious.</a:t>
            </a:r>
          </a:p>
          <a:p>
            <a:pPr marL="0" indent="0">
              <a:buNone/>
            </a:pPr>
            <a:r>
              <a:rPr lang="en-GB" sz="2000" dirty="0"/>
              <a:t>     - 2,284 were classed as slight. </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(Welsh Government, 2024)</a:t>
            </a:r>
          </a:p>
          <a:p>
            <a:pPr marL="0" indent="0">
              <a:buNone/>
            </a:pPr>
            <a:endParaRPr lang="en-GB" sz="2000" dirty="0"/>
          </a:p>
          <a:p>
            <a:r>
              <a:rPr lang="en-GB" sz="2000" dirty="0"/>
              <a:t>Between March 2022 and March 2023 a total of 1,689,000 practical car driving tests were conducted with a pass rate of around 48% - </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(Department for Transport , 2023)</a:t>
            </a:r>
          </a:p>
          <a:p>
            <a:endParaRPr lang="en-GB" sz="2000" dirty="0"/>
          </a:p>
          <a:p>
            <a:endParaRPr lang="en-GB" sz="2000"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19217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EA2025-D25E-6A23-C4A1-A23CA8676637}"/>
              </a:ext>
            </a:extLst>
          </p:cNvPr>
          <p:cNvSpPr>
            <a:spLocks noGrp="1"/>
          </p:cNvSpPr>
          <p:nvPr>
            <p:ph type="title"/>
          </p:nvPr>
        </p:nvSpPr>
        <p:spPr>
          <a:xfrm>
            <a:off x="838200" y="365125"/>
            <a:ext cx="5558489" cy="1325563"/>
          </a:xfrm>
        </p:spPr>
        <p:txBody>
          <a:bodyPr>
            <a:normAutofit/>
          </a:bodyPr>
          <a:lstStyle/>
          <a:p>
            <a:r>
              <a:rPr lang="en-GB" dirty="0"/>
              <a:t>Road Safety in Our Area</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FD076CC-28E7-5112-C151-189DFC66E42B}"/>
              </a:ext>
            </a:extLst>
          </p:cNvPr>
          <p:cNvSpPr>
            <a:spLocks noGrp="1"/>
          </p:cNvSpPr>
          <p:nvPr>
            <p:ph idx="1"/>
          </p:nvPr>
        </p:nvSpPr>
        <p:spPr>
          <a:xfrm>
            <a:off x="838200" y="1825625"/>
            <a:ext cx="5558489" cy="4351338"/>
          </a:xfrm>
        </p:spPr>
        <p:txBody>
          <a:bodyPr>
            <a:normAutofit fontScale="62500" lnSpcReduction="20000"/>
          </a:bodyPr>
          <a:lstStyle/>
          <a:p>
            <a:r>
              <a:rPr lang="en-GB" dirty="0"/>
              <a:t>In 2023 Dyfed - Powys Police force (which is our Police force) had the highest number of reported collisions with a total of 1,024. This was 4% more than the previous year - </a:t>
            </a:r>
            <a:r>
              <a:rPr lang="en-GB" kern="100" dirty="0">
                <a:effectLst/>
                <a:latin typeface="Aptos" panose="020B0004020202020204" pitchFamily="34" charset="0"/>
                <a:ea typeface="Aptos" panose="020B0004020202020204" pitchFamily="34" charset="0"/>
                <a:cs typeface="Times New Roman" panose="02020603050405020304" pitchFamily="18" charset="0"/>
              </a:rPr>
              <a:t>(Welsh Government, 2024) despite it being the smallest Police force in England and Wales.</a:t>
            </a:r>
          </a:p>
          <a:p>
            <a:r>
              <a:rPr lang="en-GB" dirty="0">
                <a:latin typeface="Arial" panose="020B0604020202020204" pitchFamily="34" charset="0"/>
                <a:cs typeface="Arial" panose="020B0604020202020204" pitchFamily="34" charset="0"/>
              </a:rPr>
              <a:t>Over the past 5 years, Ceredigion has seen an increase in road-related injuries and fatalities involving young drivers.</a:t>
            </a:r>
          </a:p>
          <a:p>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r>
              <a:rPr lang="en-GB" kern="100" dirty="0">
                <a:latin typeface="Aptos" panose="020B0004020202020204" pitchFamily="34" charset="0"/>
                <a:ea typeface="Aptos" panose="020B0004020202020204" pitchFamily="34" charset="0"/>
                <a:cs typeface="Times New Roman" panose="02020603050405020304" pitchFamily="18" charset="0"/>
              </a:rPr>
              <a:t>Why could this be?</a:t>
            </a:r>
          </a:p>
          <a:p>
            <a:pPr>
              <a:buFontTx/>
              <a:buChar char="-"/>
            </a:pPr>
            <a:r>
              <a:rPr lang="en-GB" kern="100" dirty="0">
                <a:effectLst/>
                <a:latin typeface="Aptos" panose="020B0004020202020204" pitchFamily="34" charset="0"/>
                <a:ea typeface="Aptos" panose="020B0004020202020204" pitchFamily="34" charset="0"/>
                <a:cs typeface="Times New Roman" panose="02020603050405020304" pitchFamily="18" charset="0"/>
              </a:rPr>
              <a:t>Rural Roads</a:t>
            </a:r>
          </a:p>
          <a:p>
            <a:pPr>
              <a:buFontTx/>
              <a:buChar char="-"/>
            </a:pPr>
            <a:r>
              <a:rPr lang="en-GB" kern="100" dirty="0">
                <a:latin typeface="Aptos" panose="020B0004020202020204" pitchFamily="34" charset="0"/>
                <a:ea typeface="Aptos" panose="020B0004020202020204" pitchFamily="34" charset="0"/>
                <a:cs typeface="Times New Roman" panose="02020603050405020304" pitchFamily="18" charset="0"/>
              </a:rPr>
              <a:t>Agricultural background </a:t>
            </a:r>
          </a:p>
          <a:p>
            <a:pPr>
              <a:buFontTx/>
              <a:buChar char="-"/>
            </a:pPr>
            <a:r>
              <a:rPr lang="en-GB" kern="100" dirty="0">
                <a:effectLst/>
                <a:latin typeface="Aptos" panose="020B0004020202020204" pitchFamily="34" charset="0"/>
                <a:ea typeface="Aptos" panose="020B0004020202020204" pitchFamily="34" charset="0"/>
                <a:cs typeface="Times New Roman" panose="02020603050405020304" pitchFamily="18" charset="0"/>
              </a:rPr>
              <a:t>Poorly lit roads</a:t>
            </a:r>
          </a:p>
          <a:p>
            <a:pPr>
              <a:buFontTx/>
              <a:buChar char="-"/>
            </a:pPr>
            <a:r>
              <a:rPr lang="en-GB" kern="100" dirty="0">
                <a:latin typeface="Aptos" panose="020B0004020202020204" pitchFamily="34" charset="0"/>
                <a:ea typeface="Aptos" panose="020B0004020202020204" pitchFamily="34" charset="0"/>
                <a:cs typeface="Times New Roman" panose="02020603050405020304" pitchFamily="18" charset="0"/>
              </a:rPr>
              <a:t>Road conditions</a:t>
            </a:r>
          </a:p>
          <a:p>
            <a:pPr>
              <a:buFontTx/>
              <a:buChar char="-"/>
            </a:pPr>
            <a:r>
              <a:rPr lang="en-GB" kern="100" dirty="0">
                <a:effectLst/>
                <a:latin typeface="Aptos" panose="020B0004020202020204" pitchFamily="34" charset="0"/>
                <a:ea typeface="Aptos" panose="020B0004020202020204" pitchFamily="34" charset="0"/>
                <a:cs typeface="Times New Roman" panose="02020603050405020304" pitchFamily="18" charset="0"/>
              </a:rPr>
              <a:t>Speed limits</a:t>
            </a:r>
          </a:p>
          <a:p>
            <a:pPr>
              <a:buFontTx/>
              <a:buChar char="-"/>
            </a:pP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17943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640E6F-E1D8-E466-517A-328CA5ED24B4}"/>
              </a:ext>
            </a:extLst>
          </p:cNvPr>
          <p:cNvSpPr>
            <a:spLocks noGrp="1"/>
          </p:cNvSpPr>
          <p:nvPr>
            <p:ph type="title"/>
          </p:nvPr>
        </p:nvSpPr>
        <p:spPr>
          <a:xfrm>
            <a:off x="838200" y="365125"/>
            <a:ext cx="5558489" cy="1325563"/>
          </a:xfrm>
        </p:spPr>
        <p:txBody>
          <a:bodyPr>
            <a:normAutofit/>
          </a:bodyPr>
          <a:lstStyle/>
          <a:p>
            <a:r>
              <a:rPr lang="en-GB" dirty="0"/>
              <a:t>Road Safety and Young People </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A559459-DC46-A4DC-D56C-EFF24EB0784E}"/>
              </a:ext>
            </a:extLst>
          </p:cNvPr>
          <p:cNvSpPr>
            <a:spLocks noGrp="1"/>
          </p:cNvSpPr>
          <p:nvPr>
            <p:ph idx="1"/>
          </p:nvPr>
        </p:nvSpPr>
        <p:spPr>
          <a:xfrm>
            <a:off x="838200" y="1825625"/>
            <a:ext cx="5558489" cy="4351338"/>
          </a:xfrm>
        </p:spPr>
        <p:txBody>
          <a:bodyPr>
            <a:normAutofit fontScale="77500" lnSpcReduction="20000"/>
          </a:bodyPr>
          <a:lstStyle/>
          <a:p>
            <a:r>
              <a:rPr lang="en-GB" sz="2600" dirty="0"/>
              <a:t>According to the charity Brake – Globally, road traffic collisions are a leading cause of death in young people aged 15 – 29 </a:t>
            </a:r>
            <a:r>
              <a:rPr lang="en-GB" sz="2600" kern="100" dirty="0">
                <a:effectLst/>
                <a:latin typeface="Aptos" panose="020B0004020202020204" pitchFamily="34" charset="0"/>
                <a:ea typeface="Aptos" panose="020B0004020202020204" pitchFamily="34" charset="0"/>
                <a:cs typeface="Times New Roman" panose="02020603050405020304" pitchFamily="18" charset="0"/>
              </a:rPr>
              <a:t>(Brake, 2025)</a:t>
            </a:r>
          </a:p>
          <a:p>
            <a:r>
              <a:rPr lang="en-GB" sz="2600" dirty="0"/>
              <a:t>They also go on to say that 1 in 5 young people crash within a year of passing their test.</a:t>
            </a:r>
          </a:p>
          <a:p>
            <a:r>
              <a:rPr lang="en-GB" sz="2600" dirty="0"/>
              <a:t>But if young people aren’t old enough to drive at 15 and 16 why are they losing their lives in road traffic collisions?</a:t>
            </a:r>
          </a:p>
          <a:p>
            <a:r>
              <a:rPr lang="en-GB" sz="2600" dirty="0"/>
              <a:t>- As passengers</a:t>
            </a:r>
          </a:p>
          <a:p>
            <a:r>
              <a:rPr lang="en-GB" sz="2600" dirty="0"/>
              <a:t>- Being hit by cars </a:t>
            </a:r>
          </a:p>
          <a:p>
            <a:r>
              <a:rPr lang="en-GB" sz="2600" dirty="0"/>
              <a:t>- Driving illegally</a:t>
            </a:r>
          </a:p>
          <a:p>
            <a:r>
              <a:rPr lang="en-GB" sz="2600" dirty="0"/>
              <a:t>- Farming machinery (quad bikes, tractors etc)</a:t>
            </a:r>
          </a:p>
          <a:p>
            <a:endParaRPr lang="en-GB" sz="2600"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8071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5" name="Rectangle 1054">
            <a:extLst>
              <a:ext uri="{FF2B5EF4-FFF2-40B4-BE49-F238E27FC236}">
                <a16:creationId xmlns:a16="http://schemas.microsoft.com/office/drawing/2014/main" id="{12C63567-9A18-430B-817B-152D609F5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E0C6F4-2581-FCD2-5533-6E298542BF4B}"/>
              </a:ext>
            </a:extLst>
          </p:cNvPr>
          <p:cNvSpPr>
            <a:spLocks noGrp="1"/>
          </p:cNvSpPr>
          <p:nvPr>
            <p:ph type="title"/>
          </p:nvPr>
        </p:nvSpPr>
        <p:spPr>
          <a:xfrm>
            <a:off x="6567955" y="543070"/>
            <a:ext cx="4785837" cy="1681825"/>
          </a:xfrm>
        </p:spPr>
        <p:txBody>
          <a:bodyPr>
            <a:normAutofit/>
          </a:bodyPr>
          <a:lstStyle/>
          <a:p>
            <a:r>
              <a:rPr lang="en-GB" sz="4000"/>
              <a:t>Influences on young people</a:t>
            </a:r>
          </a:p>
        </p:txBody>
      </p:sp>
      <p:pic>
        <p:nvPicPr>
          <p:cNvPr id="1026" name="Picture 2" descr="Pembrey Circuit takes pleasure ...">
            <a:extLst>
              <a:ext uri="{FF2B5EF4-FFF2-40B4-BE49-F238E27FC236}">
                <a16:creationId xmlns:a16="http://schemas.microsoft.com/office/drawing/2014/main" id="{9C702C91-97A1-BEFE-74A5-3870800AD2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1841" r="1504" b="-4"/>
          <a:stretch/>
        </p:blipFill>
        <p:spPr bwMode="auto">
          <a:xfrm rot="21600000">
            <a:off x="-3" y="170174"/>
            <a:ext cx="3013876" cy="205472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race car on a track&#10;&#10;Description automatically generated">
            <a:extLst>
              <a:ext uri="{FF2B5EF4-FFF2-40B4-BE49-F238E27FC236}">
                <a16:creationId xmlns:a16="http://schemas.microsoft.com/office/drawing/2014/main" id="{6A01406C-6517-EEDC-94FA-ED01616DF257}"/>
              </a:ext>
            </a:extLst>
          </p:cNvPr>
          <p:cNvPicPr>
            <a:picLocks noChangeAspect="1"/>
          </p:cNvPicPr>
          <p:nvPr/>
        </p:nvPicPr>
        <p:blipFill>
          <a:blip r:embed="rId3"/>
          <a:srcRect l="2880"/>
          <a:stretch/>
        </p:blipFill>
        <p:spPr>
          <a:xfrm>
            <a:off x="3190841" y="170174"/>
            <a:ext cx="2998757" cy="2054723"/>
          </a:xfrm>
          <a:prstGeom prst="rect">
            <a:avLst/>
          </a:prstGeom>
        </p:spPr>
      </p:pic>
      <p:pic>
        <p:nvPicPr>
          <p:cNvPr id="7" name="Picture 6">
            <a:extLst>
              <a:ext uri="{FF2B5EF4-FFF2-40B4-BE49-F238E27FC236}">
                <a16:creationId xmlns:a16="http://schemas.microsoft.com/office/drawing/2014/main" id="{636469D6-BF0A-3F83-939F-B50BBAE60F43}"/>
              </a:ext>
            </a:extLst>
          </p:cNvPr>
          <p:cNvPicPr>
            <a:picLocks noChangeAspect="1"/>
          </p:cNvPicPr>
          <p:nvPr/>
        </p:nvPicPr>
        <p:blipFill>
          <a:blip r:embed="rId4"/>
          <a:srcRect l="3393" r="23258" b="3"/>
          <a:stretch/>
        </p:blipFill>
        <p:spPr>
          <a:xfrm>
            <a:off x="20" y="2396614"/>
            <a:ext cx="3013855" cy="2060899"/>
          </a:xfrm>
          <a:prstGeom prst="rect">
            <a:avLst/>
          </a:prstGeom>
        </p:spPr>
      </p:pic>
      <p:pic>
        <p:nvPicPr>
          <p:cNvPr id="4" name="Picture 3" descr="A screenshot of a video game&#10;&#10;Description automatically generated">
            <a:extLst>
              <a:ext uri="{FF2B5EF4-FFF2-40B4-BE49-F238E27FC236}">
                <a16:creationId xmlns:a16="http://schemas.microsoft.com/office/drawing/2014/main" id="{DF967481-CC22-44F5-CA18-8845803B955F}"/>
              </a:ext>
            </a:extLst>
          </p:cNvPr>
          <p:cNvPicPr>
            <a:picLocks noChangeAspect="1"/>
          </p:cNvPicPr>
          <p:nvPr/>
        </p:nvPicPr>
        <p:blipFill>
          <a:blip r:embed="rId5"/>
          <a:srcRect l="2895" r="15347" b="-2"/>
          <a:stretch/>
        </p:blipFill>
        <p:spPr>
          <a:xfrm>
            <a:off x="3190842" y="2396614"/>
            <a:ext cx="2998756" cy="2060899"/>
          </a:xfrm>
          <a:prstGeom prst="rect">
            <a:avLst/>
          </a:prstGeom>
        </p:spPr>
      </p:pic>
      <p:pic>
        <p:nvPicPr>
          <p:cNvPr id="8" name="Picture 7">
            <a:extLst>
              <a:ext uri="{FF2B5EF4-FFF2-40B4-BE49-F238E27FC236}">
                <a16:creationId xmlns:a16="http://schemas.microsoft.com/office/drawing/2014/main" id="{B66DDFE2-933A-1660-9E5B-3454B932C5E5}"/>
              </a:ext>
            </a:extLst>
          </p:cNvPr>
          <p:cNvPicPr>
            <a:picLocks noChangeAspect="1"/>
          </p:cNvPicPr>
          <p:nvPr/>
        </p:nvPicPr>
        <p:blipFill>
          <a:blip r:embed="rId6"/>
          <a:srcRect t="25492" r="4" b="4"/>
          <a:stretch/>
        </p:blipFill>
        <p:spPr>
          <a:xfrm>
            <a:off x="-1" y="4629235"/>
            <a:ext cx="3013875" cy="1681992"/>
          </a:xfrm>
          <a:prstGeom prst="rect">
            <a:avLst/>
          </a:prstGeom>
        </p:spPr>
      </p:pic>
      <p:pic>
        <p:nvPicPr>
          <p:cNvPr id="6" name="Picture 5" descr="A race car flying over a speed boat&#10;&#10;Description automatically generated">
            <a:extLst>
              <a:ext uri="{FF2B5EF4-FFF2-40B4-BE49-F238E27FC236}">
                <a16:creationId xmlns:a16="http://schemas.microsoft.com/office/drawing/2014/main" id="{B28D6269-FAB8-FC24-3CF8-014F8E6DBD61}"/>
              </a:ext>
            </a:extLst>
          </p:cNvPr>
          <p:cNvPicPr>
            <a:picLocks noChangeAspect="1"/>
          </p:cNvPicPr>
          <p:nvPr/>
        </p:nvPicPr>
        <p:blipFill>
          <a:blip r:embed="rId7"/>
          <a:srcRect t="15712" r="4" b="4"/>
          <a:stretch/>
        </p:blipFill>
        <p:spPr>
          <a:xfrm>
            <a:off x="3190842" y="4629235"/>
            <a:ext cx="2998756" cy="1681992"/>
          </a:xfrm>
          <a:prstGeom prst="rect">
            <a:avLst/>
          </a:prstGeom>
        </p:spPr>
      </p:pic>
      <p:sp>
        <p:nvSpPr>
          <p:cNvPr id="1037" name="Content Placeholder 1029">
            <a:extLst>
              <a:ext uri="{FF2B5EF4-FFF2-40B4-BE49-F238E27FC236}">
                <a16:creationId xmlns:a16="http://schemas.microsoft.com/office/drawing/2014/main" id="{D84CD015-DFFE-A620-AD46-195D7FB20B1A}"/>
              </a:ext>
            </a:extLst>
          </p:cNvPr>
          <p:cNvSpPr>
            <a:spLocks noGrp="1"/>
          </p:cNvSpPr>
          <p:nvPr>
            <p:ph idx="1"/>
          </p:nvPr>
        </p:nvSpPr>
        <p:spPr>
          <a:xfrm>
            <a:off x="6567955" y="2412009"/>
            <a:ext cx="4785837" cy="3713895"/>
          </a:xfrm>
        </p:spPr>
        <p:txBody>
          <a:bodyPr>
            <a:normAutofit/>
          </a:bodyPr>
          <a:lstStyle/>
          <a:p>
            <a:r>
              <a:rPr lang="en-US" sz="2000" dirty="0"/>
              <a:t>There are many things that influence young people to drive today such as –</a:t>
            </a:r>
          </a:p>
          <a:p>
            <a:r>
              <a:rPr lang="en-US" sz="2000" dirty="0"/>
              <a:t>Motor sport</a:t>
            </a:r>
          </a:p>
          <a:p>
            <a:r>
              <a:rPr lang="en-US" sz="2000" dirty="0"/>
              <a:t>Gaming</a:t>
            </a:r>
          </a:p>
          <a:p>
            <a:r>
              <a:rPr lang="en-US" sz="2000" dirty="0"/>
              <a:t>Independence</a:t>
            </a:r>
          </a:p>
          <a:p>
            <a:r>
              <a:rPr lang="en-US" sz="2000" dirty="0"/>
              <a:t>Seeing new places</a:t>
            </a:r>
          </a:p>
          <a:p>
            <a:r>
              <a:rPr lang="en-US" sz="2000" dirty="0"/>
              <a:t>But Why are young people at more risk than others?</a:t>
            </a:r>
          </a:p>
        </p:txBody>
      </p:sp>
    </p:spTree>
    <p:extLst>
      <p:ext uri="{BB962C8B-B14F-4D97-AF65-F5344CB8AC3E}">
        <p14:creationId xmlns:p14="http://schemas.microsoft.com/office/powerpoint/2010/main" val="1985277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3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3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3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3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3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1B7304-79B3-47F0-3C68-5F74A5D5BC44}"/>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6D70862-57FC-EAA2-C49F-F1F049FA4B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82DCED-8A65-DF6B-B8C2-F9AFEB1A26CB}"/>
              </a:ext>
            </a:extLst>
          </p:cNvPr>
          <p:cNvSpPr>
            <a:spLocks noGrp="1"/>
          </p:cNvSpPr>
          <p:nvPr>
            <p:ph type="title"/>
          </p:nvPr>
        </p:nvSpPr>
        <p:spPr>
          <a:xfrm>
            <a:off x="572493" y="238539"/>
            <a:ext cx="11018520" cy="1434415"/>
          </a:xfrm>
        </p:spPr>
        <p:txBody>
          <a:bodyPr anchor="b">
            <a:normAutofit/>
          </a:bodyPr>
          <a:lstStyle/>
          <a:p>
            <a:r>
              <a:rPr lang="en-GB" sz="5000">
                <a:latin typeface="Arial" panose="020B0604020202020204" pitchFamily="34" charset="0"/>
                <a:cs typeface="Arial" panose="020B0604020202020204" pitchFamily="34" charset="0"/>
              </a:rPr>
              <a:t>Why are young people more at risk?</a:t>
            </a:r>
          </a:p>
        </p:txBody>
      </p:sp>
      <p:sp>
        <p:nvSpPr>
          <p:cNvPr id="11" name="sketchy line">
            <a:extLst>
              <a:ext uri="{FF2B5EF4-FFF2-40B4-BE49-F238E27FC236}">
                <a16:creationId xmlns:a16="http://schemas.microsoft.com/office/drawing/2014/main" id="{E7789950-FAB6-E5C3-F5A8-5C89EA603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F14CA12-2387-6D39-3CC6-014EDFCB4F35}"/>
              </a:ext>
            </a:extLst>
          </p:cNvPr>
          <p:cNvSpPr>
            <a:spLocks noGrp="1"/>
          </p:cNvSpPr>
          <p:nvPr>
            <p:ph idx="1"/>
          </p:nvPr>
        </p:nvSpPr>
        <p:spPr>
          <a:xfrm>
            <a:off x="572493" y="2071316"/>
            <a:ext cx="6713552" cy="4119172"/>
          </a:xfrm>
        </p:spPr>
        <p:txBody>
          <a:bodyPr anchor="t">
            <a:normAutofit/>
          </a:bodyPr>
          <a:lstStyle/>
          <a:p>
            <a:r>
              <a:rPr lang="en-GB" sz="2000" dirty="0"/>
              <a:t>Carrying passengers</a:t>
            </a:r>
          </a:p>
          <a:p>
            <a:r>
              <a:rPr lang="en-GB" sz="2000" dirty="0"/>
              <a:t>Driving at night –</a:t>
            </a:r>
          </a:p>
          <a:p>
            <a:r>
              <a:rPr lang="en-GB" sz="2000" dirty="0"/>
              <a:t>Risky behaviours - the part of the brain that helps us makes decisions and judgement  does not fully form until after the age of 21</a:t>
            </a:r>
            <a:r>
              <a:rPr lang="en-GB" sz="2000" dirty="0">
                <a:effectLst/>
                <a:ea typeface="Calibri" panose="020F0502020204030204" pitchFamily="34" charset="0"/>
              </a:rPr>
              <a:t> (Boyd &amp; Bee, 2019)</a:t>
            </a:r>
            <a:endParaRPr lang="en-GB" sz="2000" dirty="0">
              <a:highlight>
                <a:srgbClr val="FFFF00"/>
              </a:highlight>
            </a:endParaRPr>
          </a:p>
          <a:p>
            <a:r>
              <a:rPr lang="en-GB" sz="2000" dirty="0"/>
              <a:t>Seat Belts - 24% of Drivers and 26% of passengers who die on British roads aren’t wearing their seatbelts. 41% of deaths at night are due to occupants not wearing seatbelts. </a:t>
            </a:r>
            <a:r>
              <a:rPr lang="en-GB" sz="2000" kern="100" dirty="0">
                <a:effectLst/>
                <a:ea typeface="Aptos" panose="020B0004020202020204" pitchFamily="34" charset="0"/>
                <a:cs typeface="Times New Roman" panose="02020603050405020304" pitchFamily="18" charset="0"/>
              </a:rPr>
              <a:t>(AXA Insurance, 2024)</a:t>
            </a:r>
          </a:p>
          <a:p>
            <a:r>
              <a:rPr lang="en-GB" sz="2000" kern="100" dirty="0">
                <a:ea typeface="Aptos" panose="020B0004020202020204" pitchFamily="34" charset="0"/>
                <a:cs typeface="Times New Roman" panose="02020603050405020304" pitchFamily="18" charset="0"/>
              </a:rPr>
              <a:t>Lack of Public transport and costly alternatives – </a:t>
            </a:r>
            <a:endParaRPr lang="en-GB" sz="2000" dirty="0"/>
          </a:p>
        </p:txBody>
      </p:sp>
      <p:pic>
        <p:nvPicPr>
          <p:cNvPr id="4" name="Picture 3">
            <a:extLst>
              <a:ext uri="{FF2B5EF4-FFF2-40B4-BE49-F238E27FC236}">
                <a16:creationId xmlns:a16="http://schemas.microsoft.com/office/drawing/2014/main" id="{4D3D3D3D-F394-C600-4D0C-743A71F054D3}"/>
              </a:ext>
            </a:extLst>
          </p:cNvPr>
          <p:cNvPicPr>
            <a:picLocks noChangeAspect="1"/>
          </p:cNvPicPr>
          <p:nvPr/>
        </p:nvPicPr>
        <p:blipFill>
          <a:blip r:embed="rId2"/>
          <a:srcRect l="22830" r="13149" b="-1"/>
          <a:stretch/>
        </p:blipFill>
        <p:spPr>
          <a:xfrm>
            <a:off x="7675658" y="2093976"/>
            <a:ext cx="3941064" cy="4096512"/>
          </a:xfrm>
          <a:prstGeom prst="rect">
            <a:avLst/>
          </a:prstGeom>
        </p:spPr>
      </p:pic>
    </p:spTree>
    <p:extLst>
      <p:ext uri="{BB962C8B-B14F-4D97-AF65-F5344CB8AC3E}">
        <p14:creationId xmlns:p14="http://schemas.microsoft.com/office/powerpoint/2010/main" val="482299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6D1E66-E7BC-1BF7-D015-C6238A0C2DE5}"/>
              </a:ext>
            </a:extLst>
          </p:cNvPr>
          <p:cNvSpPr>
            <a:spLocks noGrp="1"/>
          </p:cNvSpPr>
          <p:nvPr>
            <p:ph type="title"/>
          </p:nvPr>
        </p:nvSpPr>
        <p:spPr>
          <a:xfrm>
            <a:off x="572493" y="238539"/>
            <a:ext cx="11018520" cy="1434415"/>
          </a:xfrm>
        </p:spPr>
        <p:txBody>
          <a:bodyPr anchor="b">
            <a:normAutofit/>
          </a:bodyPr>
          <a:lstStyle/>
          <a:p>
            <a:r>
              <a:rPr lang="en-GB" sz="5000">
                <a:latin typeface="Arial" panose="020B0604020202020204" pitchFamily="34" charset="0"/>
                <a:cs typeface="Arial" panose="020B0604020202020204" pitchFamily="34" charset="0"/>
              </a:rPr>
              <a:t>Why are young people more at risk?</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06AE70-E060-DB39-2D1C-80C791704F5D}"/>
              </a:ext>
            </a:extLst>
          </p:cNvPr>
          <p:cNvSpPr>
            <a:spLocks noGrp="1"/>
          </p:cNvSpPr>
          <p:nvPr>
            <p:ph idx="1"/>
          </p:nvPr>
        </p:nvSpPr>
        <p:spPr>
          <a:xfrm>
            <a:off x="572493" y="2071316"/>
            <a:ext cx="6713552" cy="4119172"/>
          </a:xfrm>
        </p:spPr>
        <p:txBody>
          <a:bodyPr anchor="t">
            <a:normAutofit fontScale="92500"/>
          </a:bodyPr>
          <a:lstStyle/>
          <a:p>
            <a:pPr marL="1143000" lvl="2" indent="-228600">
              <a:buFont typeface="Arial" panose="020B0604020202020204" pitchFamily="34" charset="0"/>
              <a:buChar char="•"/>
            </a:pPr>
            <a:r>
              <a:rPr lang="en-GB" sz="2200" dirty="0">
                <a:latin typeface="Arial" panose="020B0604020202020204" pitchFamily="34" charset="0"/>
                <a:cs typeface="Arial" panose="020B0604020202020204" pitchFamily="34" charset="0"/>
              </a:rPr>
              <a:t>Inexperience. </a:t>
            </a:r>
          </a:p>
          <a:p>
            <a:pPr marL="1143000" lvl="2" indent="-228600">
              <a:buFont typeface="Arial" panose="020B0604020202020204" pitchFamily="34" charset="0"/>
              <a:buChar char="•"/>
            </a:pPr>
            <a:r>
              <a:rPr lang="en-GB" sz="2200" dirty="0">
                <a:latin typeface="Arial" panose="020B0604020202020204" pitchFamily="34" charset="0"/>
                <a:cs typeface="Arial" panose="020B0604020202020204" pitchFamily="34" charset="0"/>
              </a:rPr>
              <a:t>Distractions: Mobile phones, loud music, and friends in the car can increase the risk of crashing. Drivers who use their phones reaction times are 2 times slower </a:t>
            </a:r>
            <a:r>
              <a:rPr lang="en-GB" dirty="0"/>
              <a:t>(Think!, 2022)</a:t>
            </a:r>
          </a:p>
          <a:p>
            <a:pPr marL="1143000" lvl="2" indent="-228600">
              <a:buFont typeface="Arial" panose="020B0604020202020204" pitchFamily="34" charset="0"/>
              <a:buChar char="•"/>
            </a:pPr>
            <a:r>
              <a:rPr lang="en-GB" sz="2200" dirty="0">
                <a:latin typeface="Arial" panose="020B0604020202020204" pitchFamily="34" charset="0"/>
                <a:cs typeface="Arial" panose="020B0604020202020204" pitchFamily="34" charset="0"/>
              </a:rPr>
              <a:t>Speeding:.</a:t>
            </a:r>
          </a:p>
          <a:p>
            <a:pPr lvl="2"/>
            <a:r>
              <a:rPr lang="en-GB" sz="2200" dirty="0">
                <a:latin typeface="Arial" panose="020B0604020202020204" pitchFamily="34" charset="0"/>
                <a:cs typeface="Arial" panose="020B0604020202020204" pitchFamily="34" charset="0"/>
              </a:rPr>
              <a:t>Peer Pressure:– for young people, this is a time when friendships plays a big part in their lives and has a big influence on them sometimes more than their family </a:t>
            </a:r>
            <a:r>
              <a:rPr lang="en-GB" dirty="0"/>
              <a:t>(Coleman, 2011)</a:t>
            </a:r>
            <a:r>
              <a:rPr lang="en-GB" sz="2200" dirty="0">
                <a:latin typeface="Arial" panose="020B0604020202020204" pitchFamily="34" charset="0"/>
                <a:cs typeface="Arial" panose="020B0604020202020204" pitchFamily="34" charset="0"/>
              </a:rPr>
              <a:t>. </a:t>
            </a:r>
          </a:p>
          <a:p>
            <a:pPr lvl="2"/>
            <a:r>
              <a:rPr lang="en-GB" sz="2400" dirty="0">
                <a:hlinkClick r:id="rId2"/>
              </a:rPr>
              <a:t>Road Safety Campaign Film HD - teen-anti speeding UK</a:t>
            </a:r>
            <a:endParaRPr lang="en-GB" sz="2400" dirty="0"/>
          </a:p>
          <a:p>
            <a:pPr lvl="2"/>
            <a:r>
              <a:rPr lang="en-GB" sz="2400" dirty="0"/>
              <a:t>What does the video show us?</a:t>
            </a:r>
          </a:p>
          <a:p>
            <a:pPr lvl="2"/>
            <a:endParaRPr lang="en-GB" sz="3600" dirty="0"/>
          </a:p>
          <a:p>
            <a:pPr marL="914400" lvl="2" indent="0">
              <a:buNone/>
            </a:pPr>
            <a:endParaRPr lang="en-GB" sz="2200" dirty="0"/>
          </a:p>
        </p:txBody>
      </p:sp>
      <p:pic>
        <p:nvPicPr>
          <p:cNvPr id="4" name="Picture 3">
            <a:extLst>
              <a:ext uri="{FF2B5EF4-FFF2-40B4-BE49-F238E27FC236}">
                <a16:creationId xmlns:a16="http://schemas.microsoft.com/office/drawing/2014/main" id="{700651D2-DF21-34CA-E1B2-D33AEC7A8592}"/>
              </a:ext>
            </a:extLst>
          </p:cNvPr>
          <p:cNvPicPr>
            <a:picLocks noChangeAspect="1"/>
          </p:cNvPicPr>
          <p:nvPr/>
        </p:nvPicPr>
        <p:blipFill>
          <a:blip r:embed="rId3"/>
          <a:srcRect l="22830" r="13149" b="-1"/>
          <a:stretch/>
        </p:blipFill>
        <p:spPr>
          <a:xfrm>
            <a:off x="7675658" y="2093976"/>
            <a:ext cx="3941064" cy="4096512"/>
          </a:xfrm>
          <a:prstGeom prst="rect">
            <a:avLst/>
          </a:prstGeom>
        </p:spPr>
      </p:pic>
    </p:spTree>
    <p:extLst>
      <p:ext uri="{BB962C8B-B14F-4D97-AF65-F5344CB8AC3E}">
        <p14:creationId xmlns:p14="http://schemas.microsoft.com/office/powerpoint/2010/main" val="2343465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E08F4A1-FF38-7922-D430-B8F2509D3E66}"/>
              </a:ext>
            </a:extLst>
          </p:cNvPr>
          <p:cNvSpPr>
            <a:spLocks noGrp="1"/>
          </p:cNvSpPr>
          <p:nvPr>
            <p:ph type="title"/>
          </p:nvPr>
        </p:nvSpPr>
        <p:spPr>
          <a:xfrm>
            <a:off x="838200" y="365125"/>
            <a:ext cx="5393361" cy="1325563"/>
          </a:xfrm>
        </p:spPr>
        <p:txBody>
          <a:bodyPr>
            <a:normAutofit/>
          </a:bodyPr>
          <a:lstStyle/>
          <a:p>
            <a:r>
              <a:rPr lang="en-GB" dirty="0">
                <a:latin typeface="Arial" panose="020B0604020202020204" pitchFamily="34" charset="0"/>
                <a:cs typeface="Arial" panose="020B0604020202020204" pitchFamily="34" charset="0"/>
              </a:rPr>
              <a:t>Debate and discussion Activity</a:t>
            </a:r>
          </a:p>
        </p:txBody>
      </p:sp>
      <p:sp>
        <p:nvSpPr>
          <p:cNvPr id="20" name="Freeform: Shape 19">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E4DD12B-E7A0-279C-70CC-CAF784502B7D}"/>
              </a:ext>
            </a:extLst>
          </p:cNvPr>
          <p:cNvSpPr>
            <a:spLocks noGrp="1"/>
          </p:cNvSpPr>
          <p:nvPr>
            <p:ph idx="1"/>
          </p:nvPr>
        </p:nvSpPr>
        <p:spPr>
          <a:xfrm>
            <a:off x="838200" y="1825625"/>
            <a:ext cx="5393361" cy="4351338"/>
          </a:xfrm>
        </p:spPr>
        <p:txBody>
          <a:bodyPr>
            <a:normAutofit/>
          </a:bodyPr>
          <a:lstStyle/>
          <a:p>
            <a:r>
              <a:rPr lang="en-GB" sz="2600">
                <a:latin typeface="Arial" panose="020B0604020202020204" pitchFamily="34" charset="0"/>
                <a:cs typeface="Arial" panose="020B0604020202020204" pitchFamily="34" charset="0"/>
              </a:rPr>
              <a:t>Separate the room into 4 areas – Strongly Agree, Agree, Disagree and Strongly Disagree.</a:t>
            </a:r>
          </a:p>
          <a:p>
            <a:r>
              <a:rPr lang="en-GB" sz="2600">
                <a:latin typeface="Arial" panose="020B0604020202020204" pitchFamily="34" charset="0"/>
                <a:cs typeface="Arial" panose="020B0604020202020204" pitchFamily="34" charset="0"/>
              </a:rPr>
              <a:t>Read the following statements, young people should then move to areas of the room relating to if they Strongly Agree, Agree, Disagree or Strongly Disagree with the statement. Be prepared to back up your opinion!</a:t>
            </a:r>
          </a:p>
        </p:txBody>
      </p:sp>
      <p:sp>
        <p:nvSpPr>
          <p:cNvPr id="22" name="Oval 21">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ADF50C7-82A0-CC2E-BA7B-6C7C7BE601FB}"/>
              </a:ext>
            </a:extLst>
          </p:cNvPr>
          <p:cNvPicPr>
            <a:picLocks noChangeAspect="1"/>
          </p:cNvPicPr>
          <p:nvPr/>
        </p:nvPicPr>
        <p:blipFill>
          <a:blip r:embed="rId3"/>
          <a:stretch>
            <a:fillRect/>
          </a:stretch>
        </p:blipFill>
        <p:spPr>
          <a:xfrm>
            <a:off x="7887184" y="2216672"/>
            <a:ext cx="3781051" cy="178067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4" name="Freeform: Shape 23">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6" name="Straight Connector 25">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8" name="Freeform: Shape 27">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Shape 31">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2073333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9651FA3-B4A1-4E98-9B71-4CF8208779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08F4A1-FF38-7922-D430-B8F2509D3E66}"/>
              </a:ext>
            </a:extLst>
          </p:cNvPr>
          <p:cNvSpPr>
            <a:spLocks noGrp="1"/>
          </p:cNvSpPr>
          <p:nvPr>
            <p:ph type="title"/>
          </p:nvPr>
        </p:nvSpPr>
        <p:spPr>
          <a:xfrm>
            <a:off x="643466" y="753626"/>
            <a:ext cx="5334930" cy="3004145"/>
          </a:xfrm>
        </p:spPr>
        <p:txBody>
          <a:bodyPr vert="horz" lIns="91440" tIns="45720" rIns="91440" bIns="45720" rtlCol="0" anchor="b">
            <a:normAutofit/>
          </a:bodyPr>
          <a:lstStyle/>
          <a:p>
            <a:pPr algn="ctr"/>
            <a:r>
              <a:rPr lang="en-US" sz="6000"/>
              <a:t>Debate and discussion</a:t>
            </a:r>
          </a:p>
        </p:txBody>
      </p:sp>
      <p:sp>
        <p:nvSpPr>
          <p:cNvPr id="3" name="Content Placeholder 2">
            <a:extLst>
              <a:ext uri="{FF2B5EF4-FFF2-40B4-BE49-F238E27FC236}">
                <a16:creationId xmlns:a16="http://schemas.microsoft.com/office/drawing/2014/main" id="{6E4DD12B-E7A0-279C-70CC-CAF784502B7D}"/>
              </a:ext>
            </a:extLst>
          </p:cNvPr>
          <p:cNvSpPr>
            <a:spLocks noGrp="1"/>
          </p:cNvSpPr>
          <p:nvPr>
            <p:ph idx="1"/>
          </p:nvPr>
        </p:nvSpPr>
        <p:spPr>
          <a:xfrm>
            <a:off x="643465" y="3849845"/>
            <a:ext cx="5334931" cy="2189214"/>
          </a:xfrm>
        </p:spPr>
        <p:txBody>
          <a:bodyPr vert="horz" lIns="91440" tIns="45720" rIns="91440" bIns="45720" rtlCol="0">
            <a:normAutofit/>
          </a:bodyPr>
          <a:lstStyle/>
          <a:p>
            <a:pPr marL="0" indent="0" algn="ctr">
              <a:buNone/>
            </a:pPr>
            <a:r>
              <a:rPr lang="en-US" sz="2400"/>
              <a:t>Electric scooters are safe for children and young people to ride on the road.</a:t>
            </a:r>
          </a:p>
        </p:txBody>
      </p:sp>
      <p:sp>
        <p:nvSpPr>
          <p:cNvPr id="22" name="Freeform: Shape 21">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03994"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4" name="Picture 3">
            <a:extLst>
              <a:ext uri="{FF2B5EF4-FFF2-40B4-BE49-F238E27FC236}">
                <a16:creationId xmlns:a16="http://schemas.microsoft.com/office/drawing/2014/main" id="{4580274C-11EA-586F-D420-443B29855E36}"/>
              </a:ext>
            </a:extLst>
          </p:cNvPr>
          <p:cNvPicPr>
            <a:picLocks noChangeAspect="1"/>
          </p:cNvPicPr>
          <p:nvPr/>
        </p:nvPicPr>
        <p:blipFill>
          <a:blip r:embed="rId3"/>
          <a:srcRect l="13589" r="8459" b="1"/>
          <a:stretch/>
        </p:blipFill>
        <p:spPr>
          <a:xfrm>
            <a:off x="6595884" y="57974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26" name="Freeform: Shape 25">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Shape 31">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9755939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577FF9-3543-4875-815D-3D87BD8A2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B8C9C67-CC78-FD6E-31F0-E2AC158E7613}"/>
              </a:ext>
            </a:extLst>
          </p:cNvPr>
          <p:cNvSpPr>
            <a:spLocks noGrp="1"/>
          </p:cNvSpPr>
          <p:nvPr>
            <p:ph type="title"/>
          </p:nvPr>
        </p:nvSpPr>
        <p:spPr>
          <a:xfrm>
            <a:off x="874815" y="798703"/>
            <a:ext cx="5221185" cy="3072015"/>
          </a:xfrm>
        </p:spPr>
        <p:txBody>
          <a:bodyPr vert="horz" lIns="91440" tIns="45720" rIns="91440" bIns="45720" rtlCol="0" anchor="b">
            <a:normAutofit/>
          </a:bodyPr>
          <a:lstStyle/>
          <a:p>
            <a:pPr algn="ctr"/>
            <a:r>
              <a:rPr lang="en-US" sz="6000" kern="1200">
                <a:solidFill>
                  <a:schemeClr val="tx1"/>
                </a:solidFill>
                <a:latin typeface="+mj-lt"/>
                <a:ea typeface="+mj-ea"/>
                <a:cs typeface="+mj-cs"/>
              </a:rPr>
              <a:t>Debate and discussion</a:t>
            </a:r>
          </a:p>
        </p:txBody>
      </p:sp>
      <p:sp>
        <p:nvSpPr>
          <p:cNvPr id="3" name="Content Placeholder 2">
            <a:extLst>
              <a:ext uri="{FF2B5EF4-FFF2-40B4-BE49-F238E27FC236}">
                <a16:creationId xmlns:a16="http://schemas.microsoft.com/office/drawing/2014/main" id="{CF13FE3C-6537-A70D-7F60-C6A20B19AC95}"/>
              </a:ext>
            </a:extLst>
          </p:cNvPr>
          <p:cNvSpPr>
            <a:spLocks noGrp="1"/>
          </p:cNvSpPr>
          <p:nvPr>
            <p:ph idx="1"/>
          </p:nvPr>
        </p:nvSpPr>
        <p:spPr>
          <a:xfrm>
            <a:off x="870148" y="3962792"/>
            <a:ext cx="5221185" cy="2102108"/>
          </a:xfrm>
        </p:spPr>
        <p:txBody>
          <a:bodyPr vert="horz" lIns="91440" tIns="45720" rIns="91440" bIns="45720" rtlCol="0" anchor="t">
            <a:normAutofit/>
          </a:bodyPr>
          <a:lstStyle/>
          <a:p>
            <a:pPr marL="0" indent="0" algn="ctr">
              <a:buNone/>
            </a:pPr>
            <a:r>
              <a:rPr lang="en-US" sz="2400" kern="1200">
                <a:solidFill>
                  <a:schemeClr val="tx1"/>
                </a:solidFill>
                <a:latin typeface="+mn-lt"/>
                <a:ea typeface="+mn-ea"/>
                <a:cs typeface="+mn-cs"/>
              </a:rPr>
              <a:t>Young drivers (under 21) should have extra rules to follow when driving.</a:t>
            </a:r>
          </a:p>
        </p:txBody>
      </p:sp>
      <p:sp>
        <p:nvSpPr>
          <p:cNvPr id="11" name="Freeform: Shape 10">
            <a:extLst>
              <a:ext uri="{FF2B5EF4-FFF2-40B4-BE49-F238E27FC236}">
                <a16:creationId xmlns:a16="http://schemas.microsoft.com/office/drawing/2014/main" id="{F5569EEC-E12F-4856-B407-02B2813A4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F860788-3A6A-45A3-B3F1-06F159665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88A090F5-4B14-C5B2-56AD-D78D6A121F32}"/>
              </a:ext>
            </a:extLst>
          </p:cNvPr>
          <p:cNvPicPr>
            <a:picLocks noChangeAspect="1"/>
          </p:cNvPicPr>
          <p:nvPr/>
        </p:nvPicPr>
        <p:blipFill>
          <a:blip r:embed="rId3"/>
          <a:stretch>
            <a:fillRect/>
          </a:stretch>
        </p:blipFill>
        <p:spPr>
          <a:xfrm>
            <a:off x="6651243" y="1854465"/>
            <a:ext cx="4939504" cy="2766122"/>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15" name="Freeform: Shape 14">
            <a:extLst>
              <a:ext uri="{FF2B5EF4-FFF2-40B4-BE49-F238E27FC236}">
                <a16:creationId xmlns:a16="http://schemas.microsoft.com/office/drawing/2014/main" id="{DF1E3393-B852-4883-B778-ED3525112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39853D09-4205-4CC7-83EB-288E886AC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0D040B79-3E73-4A31-840D-D6B9C9FDF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156C6AE5-3F8B-42AC-9EA4-1B686A11E9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26622238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B8C9C67-CC78-FD6E-31F0-E2AC158E7613}"/>
              </a:ext>
            </a:extLst>
          </p:cNvPr>
          <p:cNvSpPr>
            <a:spLocks noGrp="1"/>
          </p:cNvSpPr>
          <p:nvPr>
            <p:ph type="title"/>
          </p:nvPr>
        </p:nvSpPr>
        <p:spPr>
          <a:xfrm>
            <a:off x="838200" y="365125"/>
            <a:ext cx="5393361" cy="1325563"/>
          </a:xfrm>
        </p:spPr>
        <p:txBody>
          <a:bodyPr>
            <a:normAutofit/>
          </a:bodyPr>
          <a:lstStyle/>
          <a:p>
            <a:r>
              <a:rPr lang="en-GB">
                <a:latin typeface="Arial" panose="020B0604020202020204" pitchFamily="34" charset="0"/>
                <a:cs typeface="Arial" panose="020B0604020202020204" pitchFamily="34" charset="0"/>
              </a:rPr>
              <a:t>Debate and discussion</a:t>
            </a:r>
          </a:p>
        </p:txBody>
      </p:sp>
      <p:sp>
        <p:nvSpPr>
          <p:cNvPr id="11" name="Freeform: Shape 1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F13FE3C-6537-A70D-7F60-C6A20B19AC95}"/>
              </a:ext>
            </a:extLst>
          </p:cNvPr>
          <p:cNvSpPr>
            <a:spLocks noGrp="1"/>
          </p:cNvSpPr>
          <p:nvPr>
            <p:ph idx="1"/>
          </p:nvPr>
        </p:nvSpPr>
        <p:spPr>
          <a:xfrm>
            <a:off x="838200" y="1825625"/>
            <a:ext cx="5393361" cy="4351338"/>
          </a:xfrm>
        </p:spPr>
        <p:txBody>
          <a:bodyPr>
            <a:normAutofit/>
          </a:bodyPr>
          <a:lstStyle/>
          <a:p>
            <a:pPr marL="0" indent="0">
              <a:buNone/>
            </a:pPr>
            <a:r>
              <a:rPr lang="en-GB">
                <a:latin typeface="Arial" panose="020B0604020202020204" pitchFamily="34" charset="0"/>
                <a:cs typeface="Arial" panose="020B0604020202020204" pitchFamily="34" charset="0"/>
              </a:rPr>
              <a:t>Drivers should be banned from using mobile phones completely while driving.</a:t>
            </a:r>
          </a:p>
          <a:p>
            <a:endParaRPr lang="en-GB"/>
          </a:p>
        </p:txBody>
      </p:sp>
      <p:sp>
        <p:nvSpPr>
          <p:cNvPr id="13" name="Oval 1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E6EFF64-073E-3A34-089A-B183843E7AA4}"/>
              </a:ext>
            </a:extLst>
          </p:cNvPr>
          <p:cNvPicPr>
            <a:picLocks noChangeAspect="1"/>
          </p:cNvPicPr>
          <p:nvPr/>
        </p:nvPicPr>
        <p:blipFill>
          <a:blip r:embed="rId3"/>
          <a:stretch>
            <a:fillRect/>
          </a:stretch>
        </p:blipFill>
        <p:spPr>
          <a:xfrm>
            <a:off x="7887184" y="1887317"/>
            <a:ext cx="3781051" cy="2439387"/>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5" name="Freeform: Shape 1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7" name="Straight Connector 1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9" name="Freeform: Shape 1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28138103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B8C9C67-CC78-FD6E-31F0-E2AC158E7613}"/>
              </a:ext>
            </a:extLst>
          </p:cNvPr>
          <p:cNvSpPr>
            <a:spLocks noGrp="1"/>
          </p:cNvSpPr>
          <p:nvPr>
            <p:ph type="title"/>
          </p:nvPr>
        </p:nvSpPr>
        <p:spPr>
          <a:xfrm>
            <a:off x="838200" y="365125"/>
            <a:ext cx="5393361" cy="1325563"/>
          </a:xfrm>
        </p:spPr>
        <p:txBody>
          <a:bodyPr>
            <a:normAutofit/>
          </a:bodyPr>
          <a:lstStyle/>
          <a:p>
            <a:r>
              <a:rPr lang="en-GB">
                <a:latin typeface="Arial" panose="020B0604020202020204" pitchFamily="34" charset="0"/>
                <a:cs typeface="Arial" panose="020B0604020202020204" pitchFamily="34" charset="0"/>
              </a:rPr>
              <a:t>Debate and discussion</a:t>
            </a:r>
          </a:p>
        </p:txBody>
      </p:sp>
      <p:sp>
        <p:nvSpPr>
          <p:cNvPr id="12" name="Freeform: Shape 11">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F13FE3C-6537-A70D-7F60-C6A20B19AC95}"/>
              </a:ext>
            </a:extLst>
          </p:cNvPr>
          <p:cNvSpPr>
            <a:spLocks noGrp="1"/>
          </p:cNvSpPr>
          <p:nvPr>
            <p:ph idx="1"/>
          </p:nvPr>
        </p:nvSpPr>
        <p:spPr>
          <a:xfrm>
            <a:off x="838200" y="1825625"/>
            <a:ext cx="5393361" cy="4351338"/>
          </a:xfrm>
        </p:spPr>
        <p:txBody>
          <a:bodyPr>
            <a:normAutofit/>
          </a:bodyPr>
          <a:lstStyle/>
          <a:p>
            <a:pPr marL="0" indent="0">
              <a:buNone/>
            </a:pPr>
            <a:r>
              <a:rPr lang="en-GB">
                <a:latin typeface="Arial" panose="020B0604020202020204" pitchFamily="34" charset="0"/>
                <a:cs typeface="Arial" panose="020B0604020202020204" pitchFamily="34" charset="0"/>
              </a:rPr>
              <a:t>Young people drive faster and take more risks when they are in the car with their friends.</a:t>
            </a:r>
          </a:p>
        </p:txBody>
      </p:sp>
      <p:sp>
        <p:nvSpPr>
          <p:cNvPr id="14" name="Oval 13">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ar">
            <a:extLst>
              <a:ext uri="{FF2B5EF4-FFF2-40B4-BE49-F238E27FC236}">
                <a16:creationId xmlns:a16="http://schemas.microsoft.com/office/drawing/2014/main" id="{E733E6B5-7643-4DC7-C9C5-A6C91D2A1FB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6" name="Freeform: Shape 15">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700097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7"/>
                                        </p:tgtEl>
                                        <p:attrNameLst>
                                          <p:attrName>style.visibility</p:attrName>
                                        </p:attrNameLst>
                                      </p:cBhvr>
                                      <p:to>
                                        <p:strVal val="visible"/>
                                      </p:to>
                                    </p:set>
                                    <p:animEffect transition="in" filter="fade">
                                      <p:cBhvr>
                                        <p:cTn id="10"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B8C9C67-CC78-FD6E-31F0-E2AC158E7613}"/>
              </a:ext>
            </a:extLst>
          </p:cNvPr>
          <p:cNvSpPr>
            <a:spLocks noGrp="1"/>
          </p:cNvSpPr>
          <p:nvPr>
            <p:ph type="title"/>
          </p:nvPr>
        </p:nvSpPr>
        <p:spPr>
          <a:xfrm>
            <a:off x="838200" y="365125"/>
            <a:ext cx="5393361" cy="1325563"/>
          </a:xfrm>
        </p:spPr>
        <p:txBody>
          <a:bodyPr>
            <a:normAutofit/>
          </a:bodyPr>
          <a:lstStyle/>
          <a:p>
            <a:r>
              <a:rPr lang="en-GB">
                <a:latin typeface="Arial" panose="020B0604020202020204" pitchFamily="34" charset="0"/>
                <a:cs typeface="Arial" panose="020B0604020202020204" pitchFamily="34" charset="0"/>
              </a:rPr>
              <a:t>Debate and discussion</a:t>
            </a:r>
          </a:p>
        </p:txBody>
      </p:sp>
      <p:sp>
        <p:nvSpPr>
          <p:cNvPr id="11" name="Freeform: Shape 1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F13FE3C-6537-A70D-7F60-C6A20B19AC95}"/>
              </a:ext>
            </a:extLst>
          </p:cNvPr>
          <p:cNvSpPr>
            <a:spLocks noGrp="1"/>
          </p:cNvSpPr>
          <p:nvPr>
            <p:ph idx="1"/>
          </p:nvPr>
        </p:nvSpPr>
        <p:spPr>
          <a:xfrm>
            <a:off x="838200" y="1825625"/>
            <a:ext cx="5393361" cy="4351338"/>
          </a:xfrm>
        </p:spPr>
        <p:txBody>
          <a:bodyPr>
            <a:normAutofit/>
          </a:bodyPr>
          <a:lstStyle/>
          <a:p>
            <a:pPr marL="0" indent="0">
              <a:buNone/>
            </a:pPr>
            <a:r>
              <a:rPr lang="en-GB">
                <a:latin typeface="Arial" panose="020B0604020202020204" pitchFamily="34" charset="0"/>
                <a:cs typeface="Arial" panose="020B0604020202020204" pitchFamily="34" charset="0"/>
              </a:rPr>
              <a:t>All drivers should have to re-take their driving test after a certain age</a:t>
            </a:r>
          </a:p>
          <a:p>
            <a:pPr marL="0" indent="0">
              <a:buNone/>
            </a:pPr>
            <a:endParaRPr lang="en-GB"/>
          </a:p>
        </p:txBody>
      </p:sp>
      <p:sp>
        <p:nvSpPr>
          <p:cNvPr id="13" name="Oval 1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BCC662A-3BCE-F2F2-49F5-9F6C20439022}"/>
              </a:ext>
            </a:extLst>
          </p:cNvPr>
          <p:cNvPicPr>
            <a:picLocks noChangeAspect="1"/>
          </p:cNvPicPr>
          <p:nvPr/>
        </p:nvPicPr>
        <p:blipFill>
          <a:blip r:embed="rId3"/>
          <a:stretch>
            <a:fillRect/>
          </a:stretch>
        </p:blipFill>
        <p:spPr>
          <a:xfrm>
            <a:off x="7887184" y="1997214"/>
            <a:ext cx="3781051" cy="2219593"/>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5" name="Freeform: Shape 1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7" name="Straight Connector 1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9" name="Freeform: Shape 1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14703842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419376-5CE2-8329-154E-4D846BA58ADB}"/>
              </a:ext>
            </a:extLst>
          </p:cNvPr>
          <p:cNvSpPr>
            <a:spLocks noGrp="1"/>
          </p:cNvSpPr>
          <p:nvPr>
            <p:ph type="title"/>
          </p:nvPr>
        </p:nvSpPr>
        <p:spPr>
          <a:xfrm>
            <a:off x="838200" y="365125"/>
            <a:ext cx="5558489" cy="1325563"/>
          </a:xfrm>
        </p:spPr>
        <p:txBody>
          <a:bodyPr>
            <a:normAutofit/>
          </a:bodyPr>
          <a:lstStyle/>
          <a:p>
            <a:r>
              <a:rPr lang="en-GB" dirty="0"/>
              <a:t>Did you know?</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1220A92-B777-E427-61C0-92B6FCEC9348}"/>
              </a:ext>
            </a:extLst>
          </p:cNvPr>
          <p:cNvSpPr>
            <a:spLocks noGrp="1"/>
          </p:cNvSpPr>
          <p:nvPr>
            <p:ph idx="1"/>
          </p:nvPr>
        </p:nvSpPr>
        <p:spPr>
          <a:xfrm>
            <a:off x="838200" y="1825625"/>
            <a:ext cx="5558489" cy="4351338"/>
          </a:xfrm>
        </p:spPr>
        <p:txBody>
          <a:bodyPr>
            <a:normAutofit/>
          </a:bodyPr>
          <a:lstStyle/>
          <a:p>
            <a:r>
              <a:rPr lang="en-GB" sz="1500" dirty="0"/>
              <a:t>It is illegal to use your car horn in a built up area between 11:30p.m and 07:00 </a:t>
            </a:r>
            <a:r>
              <a:rPr lang="en-GB" sz="1500" dirty="0" err="1"/>
              <a:t>a.m</a:t>
            </a:r>
            <a:r>
              <a:rPr lang="en-GB" sz="1500" dirty="0"/>
              <a:t>? – Rule 112 Highway code - </a:t>
            </a:r>
            <a:r>
              <a:rPr lang="en-GB" sz="1500" kern="100" dirty="0">
                <a:effectLst/>
                <a:ea typeface="Aptos" panose="020B0004020202020204" pitchFamily="34" charset="0"/>
                <a:cs typeface="Times New Roman" panose="02020603050405020304" pitchFamily="18" charset="0"/>
              </a:rPr>
              <a:t>(Department For Transport, 2007)</a:t>
            </a:r>
          </a:p>
          <a:p>
            <a:r>
              <a:rPr lang="en-GB" sz="1500" dirty="0"/>
              <a:t>You should not become agitated or involved if someone is behaving badly on the road – Rule 147 - </a:t>
            </a:r>
            <a:r>
              <a:rPr lang="en-GB" sz="1500" kern="100" dirty="0">
                <a:effectLst/>
                <a:ea typeface="Aptos" panose="020B0004020202020204" pitchFamily="34" charset="0"/>
                <a:cs typeface="Times New Roman" panose="02020603050405020304" pitchFamily="18" charset="0"/>
              </a:rPr>
              <a:t>(Department For Transport, 2007)</a:t>
            </a:r>
          </a:p>
          <a:p>
            <a:r>
              <a:rPr lang="en-GB" sz="1500" kern="100" dirty="0">
                <a:ea typeface="Aptos" panose="020B0004020202020204" pitchFamily="34" charset="0"/>
                <a:cs typeface="Times New Roman" panose="02020603050405020304" pitchFamily="18" charset="0"/>
              </a:rPr>
              <a:t>Whilst driving you should avoid distractions such as arguing with your passengers – Rule 148 </a:t>
            </a:r>
            <a:r>
              <a:rPr lang="en-GB" sz="1500" kern="100" dirty="0">
                <a:effectLst/>
                <a:ea typeface="Aptos" panose="020B0004020202020204" pitchFamily="34" charset="0"/>
                <a:cs typeface="Times New Roman" panose="02020603050405020304" pitchFamily="18" charset="0"/>
              </a:rPr>
              <a:t>(Department For Transport, 2007)</a:t>
            </a:r>
          </a:p>
          <a:p>
            <a:r>
              <a:rPr lang="en-GB" sz="1500" kern="100" dirty="0">
                <a:effectLst/>
                <a:ea typeface="Aptos" panose="020B0004020202020204" pitchFamily="34" charset="0"/>
                <a:cs typeface="Times New Roman" panose="02020603050405020304" pitchFamily="18" charset="0"/>
              </a:rPr>
              <a:t>Your dog is not allowed to hang out of a car window – Rule 57 - (Department For Transport, 2007)</a:t>
            </a:r>
          </a:p>
          <a:p>
            <a:r>
              <a:rPr lang="en-GB" sz="1500" kern="100" dirty="0">
                <a:effectLst/>
                <a:ea typeface="Aptos" panose="020B0004020202020204" pitchFamily="34" charset="0"/>
                <a:cs typeface="Times New Roman" panose="02020603050405020304" pitchFamily="18" charset="0"/>
              </a:rPr>
              <a:t>You cannot sleep in your car if you are drunk – Road traffic act 1988 Section 5 - (UK Government, 2025)</a:t>
            </a:r>
          </a:p>
          <a:p>
            <a:r>
              <a:rPr lang="en-GB" sz="1500" kern="100" dirty="0">
                <a:effectLst/>
                <a:ea typeface="Aptos" panose="020B0004020202020204" pitchFamily="34" charset="0"/>
                <a:cs typeface="Times New Roman" panose="02020603050405020304" pitchFamily="18" charset="0"/>
              </a:rPr>
              <a:t>You cannot drive well under the Speed Limit – Road Traffic Act 1988 - (UK Government, 2025)</a:t>
            </a:r>
          </a:p>
          <a:p>
            <a:r>
              <a:rPr lang="en-GB" sz="1500" kern="100" dirty="0">
                <a:effectLst/>
                <a:ea typeface="Aptos" panose="020B0004020202020204" pitchFamily="34" charset="0"/>
                <a:cs typeface="Times New Roman" panose="02020603050405020304" pitchFamily="18" charset="0"/>
              </a:rPr>
              <a:t>It is illegal to use your phone to </a:t>
            </a:r>
            <a:r>
              <a:rPr lang="en-GB" sz="1500" kern="100">
                <a:effectLst/>
                <a:ea typeface="Aptos" panose="020B0004020202020204" pitchFamily="34" charset="0"/>
                <a:cs typeface="Times New Roman" panose="02020603050405020304" pitchFamily="18" charset="0"/>
              </a:rPr>
              <a:t>pay at </a:t>
            </a:r>
            <a:r>
              <a:rPr lang="en-GB" sz="1500" kern="100" dirty="0">
                <a:effectLst/>
                <a:ea typeface="Aptos" panose="020B0004020202020204" pitchFamily="34" charset="0"/>
                <a:cs typeface="Times New Roman" panose="02020603050405020304" pitchFamily="18" charset="0"/>
              </a:rPr>
              <a:t>a drive through / toll booth – Road Traffic Act 1988 - (UK Government, 2025)</a:t>
            </a:r>
          </a:p>
          <a:p>
            <a:pPr marL="0" indent="0">
              <a:buNone/>
            </a:pP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500"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617903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B8C9C67-CC78-FD6E-31F0-E2AC158E7613}"/>
              </a:ext>
            </a:extLst>
          </p:cNvPr>
          <p:cNvSpPr>
            <a:spLocks noGrp="1"/>
          </p:cNvSpPr>
          <p:nvPr>
            <p:ph type="title"/>
          </p:nvPr>
        </p:nvSpPr>
        <p:spPr>
          <a:xfrm>
            <a:off x="838200" y="365125"/>
            <a:ext cx="5393361" cy="1325563"/>
          </a:xfrm>
        </p:spPr>
        <p:txBody>
          <a:bodyPr>
            <a:normAutofit/>
          </a:bodyPr>
          <a:lstStyle/>
          <a:p>
            <a:r>
              <a:rPr lang="en-GB" b="1">
                <a:latin typeface="Arial" panose="020B0604020202020204" pitchFamily="34" charset="0"/>
                <a:cs typeface="Arial" panose="020B0604020202020204" pitchFamily="34" charset="0"/>
              </a:rPr>
              <a:t>Staying Safe on the Roads</a:t>
            </a:r>
            <a:endParaRPr lang="en-GB">
              <a:latin typeface="Arial" panose="020B0604020202020204" pitchFamily="34" charset="0"/>
              <a:cs typeface="Arial" panose="020B0604020202020204" pitchFamily="34" charset="0"/>
            </a:endParaRPr>
          </a:p>
        </p:txBody>
      </p:sp>
      <p:sp>
        <p:nvSpPr>
          <p:cNvPr id="18" name="Freeform: Shape 17">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F13FE3C-6537-A70D-7F60-C6A20B19AC95}"/>
              </a:ext>
            </a:extLst>
          </p:cNvPr>
          <p:cNvSpPr>
            <a:spLocks noGrp="1"/>
          </p:cNvSpPr>
          <p:nvPr>
            <p:ph idx="1"/>
          </p:nvPr>
        </p:nvSpPr>
        <p:spPr>
          <a:xfrm>
            <a:off x="838200" y="1825625"/>
            <a:ext cx="5393361" cy="4351338"/>
          </a:xfrm>
        </p:spPr>
        <p:txBody>
          <a:bodyPr>
            <a:normAutofit fontScale="92500" lnSpcReduction="20000"/>
          </a:bodyPr>
          <a:lstStyle/>
          <a:p>
            <a:pPr marL="1143000" lvl="2" indent="-228600">
              <a:buFont typeface="Arial" panose="020B0604020202020204" pitchFamily="34" charset="0"/>
              <a:buChar char="•"/>
            </a:pPr>
            <a:r>
              <a:rPr lang="en-GB" sz="1700" dirty="0">
                <a:latin typeface="Arial" panose="020B0604020202020204" pitchFamily="34" charset="0"/>
                <a:cs typeface="Arial" panose="020B0604020202020204" pitchFamily="34" charset="0"/>
              </a:rPr>
              <a:t>Always wear a seatbelt.</a:t>
            </a:r>
          </a:p>
          <a:p>
            <a:pPr marL="1143000" lvl="2" indent="-228600">
              <a:buFont typeface="Arial" panose="020B0604020202020204" pitchFamily="34" charset="0"/>
              <a:buChar char="•"/>
            </a:pPr>
            <a:r>
              <a:rPr lang="en-GB" sz="1700" dirty="0">
                <a:latin typeface="Arial" panose="020B0604020202020204" pitchFamily="34" charset="0"/>
                <a:cs typeface="Arial" panose="020B0604020202020204" pitchFamily="34" charset="0"/>
              </a:rPr>
              <a:t>Avoid distractions like mobile phones.</a:t>
            </a:r>
          </a:p>
          <a:p>
            <a:pPr marL="1143000" lvl="2" indent="-228600">
              <a:buFont typeface="Arial" panose="020B0604020202020204" pitchFamily="34" charset="0"/>
              <a:buChar char="•"/>
            </a:pPr>
            <a:r>
              <a:rPr lang="en-GB" sz="1700" dirty="0">
                <a:latin typeface="Arial" panose="020B0604020202020204" pitchFamily="34" charset="0"/>
                <a:cs typeface="Arial" panose="020B0604020202020204" pitchFamily="34" charset="0"/>
              </a:rPr>
              <a:t>Don’t get into a car with someone who’s been drinking or taking drugs.</a:t>
            </a:r>
          </a:p>
          <a:p>
            <a:pPr marL="1143000" lvl="2" indent="-228600">
              <a:buFont typeface="Arial" panose="020B0604020202020204" pitchFamily="34" charset="0"/>
              <a:buChar char="•"/>
            </a:pPr>
            <a:r>
              <a:rPr lang="en-GB" sz="1700" dirty="0">
                <a:latin typeface="Arial" panose="020B0604020202020204" pitchFamily="34" charset="0"/>
                <a:cs typeface="Arial" panose="020B0604020202020204" pitchFamily="34" charset="0"/>
              </a:rPr>
              <a:t>Know your limits and avoid dangerous behaviours like speeding.</a:t>
            </a:r>
          </a:p>
          <a:p>
            <a:pPr marL="1143000" lvl="2" indent="-228600">
              <a:buFont typeface="Arial" panose="020B0604020202020204" pitchFamily="34" charset="0"/>
              <a:buChar char="•"/>
            </a:pPr>
            <a:r>
              <a:rPr lang="en-GB" sz="1700" dirty="0">
                <a:latin typeface="Arial" panose="020B0604020202020204" pitchFamily="34" charset="0"/>
                <a:cs typeface="Arial" panose="020B0604020202020204" pitchFamily="34" charset="0"/>
              </a:rPr>
              <a:t>Tell the person driving if you do not feel safe!</a:t>
            </a:r>
          </a:p>
          <a:p>
            <a:pPr marL="1143000" lvl="2" indent="-228600">
              <a:buFont typeface="Arial" panose="020B0604020202020204" pitchFamily="34" charset="0"/>
              <a:buChar char="•"/>
            </a:pPr>
            <a:r>
              <a:rPr lang="en-GB" sz="1700" dirty="0">
                <a:latin typeface="Arial" panose="020B0604020202020204" pitchFamily="34" charset="0"/>
                <a:cs typeface="Arial" panose="020B0604020202020204" pitchFamily="34" charset="0"/>
              </a:rPr>
              <a:t>Knowing how and when to say stop  If you are not feeling comfortable there’s a chance others won't be too – Don’t be afraid to speak up.</a:t>
            </a:r>
          </a:p>
          <a:p>
            <a:pPr marL="1143000" lvl="2" indent="-228600">
              <a:buFont typeface="Arial" panose="020B0604020202020204" pitchFamily="34" charset="0"/>
              <a:buChar char="•"/>
            </a:pPr>
            <a:r>
              <a:rPr lang="en-GB" sz="1700" dirty="0">
                <a:latin typeface="Arial" panose="020B0604020202020204" pitchFamily="34" charset="0"/>
                <a:cs typeface="Arial" panose="020B0604020202020204" pitchFamily="34" charset="0"/>
              </a:rPr>
              <a:t>Having a clear plan before going out, how are you getting there and back.</a:t>
            </a:r>
          </a:p>
          <a:p>
            <a:pPr marL="1143000" lvl="2" indent="-228600">
              <a:buFont typeface="Arial" panose="020B0604020202020204" pitchFamily="34" charset="0"/>
              <a:buChar char="•"/>
            </a:pPr>
            <a:r>
              <a:rPr lang="en-GB" sz="1700" dirty="0">
                <a:latin typeface="Arial" panose="020B0604020202020204" pitchFamily="34" charset="0"/>
                <a:cs typeface="Arial" panose="020B0604020202020204" pitchFamily="34" charset="0"/>
              </a:rPr>
              <a:t>Plan your evening around public transport.</a:t>
            </a:r>
          </a:p>
          <a:p>
            <a:pPr marL="1143000" lvl="2" indent="-228600">
              <a:buFont typeface="Arial" panose="020B0604020202020204" pitchFamily="34" charset="0"/>
              <a:buChar char="•"/>
            </a:pPr>
            <a:r>
              <a:rPr lang="en-GB" sz="1700" dirty="0">
                <a:latin typeface="Arial" panose="020B0604020202020204" pitchFamily="34" charset="0"/>
                <a:cs typeface="Arial" panose="020B0604020202020204" pitchFamily="34" charset="0"/>
              </a:rPr>
              <a:t>Keep money aside for a taxi, or share a taxi with others, this will reduce the cost also.</a:t>
            </a:r>
          </a:p>
          <a:p>
            <a:pPr marL="1143000" lvl="2" indent="-228600">
              <a:buFont typeface="Arial" panose="020B0604020202020204" pitchFamily="34" charset="0"/>
              <a:buChar char="•"/>
            </a:pPr>
            <a:r>
              <a:rPr lang="en-GB" sz="1700" dirty="0">
                <a:latin typeface="Arial" panose="020B0604020202020204" pitchFamily="34" charset="0"/>
                <a:cs typeface="Arial" panose="020B0604020202020204" pitchFamily="34" charset="0"/>
              </a:rPr>
              <a:t>Code word with parents – using a phrase or word to text to parents / guardians so that they know you need help.</a:t>
            </a:r>
          </a:p>
          <a:p>
            <a:pPr marL="0" indent="0">
              <a:buNone/>
            </a:pPr>
            <a:endParaRPr lang="en-GB" sz="1700" dirty="0"/>
          </a:p>
        </p:txBody>
      </p:sp>
      <p:sp>
        <p:nvSpPr>
          <p:cNvPr id="20" name="Oval 19">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4411762-42CC-4E0A-ABBB-5BDEFD57D425}"/>
              </a:ext>
            </a:extLst>
          </p:cNvPr>
          <p:cNvPicPr>
            <a:picLocks noChangeAspect="1"/>
          </p:cNvPicPr>
          <p:nvPr/>
        </p:nvPicPr>
        <p:blipFill>
          <a:blip r:embed="rId3"/>
          <a:srcRect l="37190" r="20399" b="-1"/>
          <a:stretch/>
        </p:blipFill>
        <p:spPr>
          <a:xfrm>
            <a:off x="7920486" y="1176557"/>
            <a:ext cx="3714446" cy="386090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2" name="Freeform: Shape 21">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4" name="Straight Connector 23">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6" name="Freeform: Shape 25">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720445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C97166-27CD-D1FC-D4D7-E7D430633DB9}"/>
              </a:ext>
            </a:extLst>
          </p:cNvPr>
          <p:cNvSpPr>
            <a:spLocks noGrp="1"/>
          </p:cNvSpPr>
          <p:nvPr>
            <p:ph type="title"/>
          </p:nvPr>
        </p:nvSpPr>
        <p:spPr>
          <a:xfrm>
            <a:off x="838200" y="365125"/>
            <a:ext cx="5558489" cy="1325563"/>
          </a:xfrm>
        </p:spPr>
        <p:txBody>
          <a:bodyPr>
            <a:normAutofit/>
          </a:bodyPr>
          <a:lstStyle/>
          <a:p>
            <a:r>
              <a:rPr lang="en-GB" dirty="0"/>
              <a:t>What can we do to improve road safety?</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EDB2E2E-018D-19ED-60A7-42AEA9FBE582}"/>
              </a:ext>
            </a:extLst>
          </p:cNvPr>
          <p:cNvSpPr>
            <a:spLocks noGrp="1"/>
          </p:cNvSpPr>
          <p:nvPr>
            <p:ph idx="1"/>
          </p:nvPr>
        </p:nvSpPr>
        <p:spPr>
          <a:xfrm>
            <a:off x="838200" y="1825625"/>
            <a:ext cx="5558489" cy="4351338"/>
          </a:xfrm>
        </p:spPr>
        <p:txBody>
          <a:bodyPr>
            <a:normAutofit/>
          </a:bodyPr>
          <a:lstStyle/>
          <a:p>
            <a:r>
              <a:rPr lang="en-GB" dirty="0"/>
              <a:t>Insurance Black boxes</a:t>
            </a:r>
          </a:p>
          <a:p>
            <a:r>
              <a:rPr lang="en-GB" dirty="0"/>
              <a:t>Penalty points and loss of licence</a:t>
            </a:r>
          </a:p>
          <a:p>
            <a:r>
              <a:rPr lang="en-GB" dirty="0"/>
              <a:t>Know how to say no </a:t>
            </a:r>
          </a:p>
          <a:p>
            <a:r>
              <a:rPr lang="en-GB" dirty="0"/>
              <a:t>Improving public transport.</a:t>
            </a:r>
          </a:p>
          <a:p>
            <a:r>
              <a:rPr lang="en-GB" dirty="0"/>
              <a:t>Report any incidents of unsafe driving that you see.</a:t>
            </a:r>
          </a:p>
          <a:p>
            <a:r>
              <a:rPr lang="en-GB" dirty="0"/>
              <a:t>Dash cams</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370429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B8C9C67-CC78-FD6E-31F0-E2AC158E7613}"/>
              </a:ext>
            </a:extLst>
          </p:cNvPr>
          <p:cNvSpPr>
            <a:spLocks noGrp="1"/>
          </p:cNvSpPr>
          <p:nvPr>
            <p:ph type="title"/>
          </p:nvPr>
        </p:nvSpPr>
        <p:spPr>
          <a:xfrm>
            <a:off x="838200" y="365125"/>
            <a:ext cx="5393361" cy="1325563"/>
          </a:xfrm>
        </p:spPr>
        <p:txBody>
          <a:bodyPr>
            <a:normAutofit/>
          </a:bodyPr>
          <a:lstStyle/>
          <a:p>
            <a:r>
              <a:rPr lang="en-GB" sz="4100" b="1">
                <a:latin typeface="Arial" panose="020B0604020202020204" pitchFamily="34" charset="0"/>
                <a:cs typeface="Arial" panose="020B0604020202020204" pitchFamily="34" charset="0"/>
              </a:rPr>
              <a:t>What should you do in an emergency?</a:t>
            </a:r>
            <a:endParaRPr lang="en-GB" sz="4100">
              <a:latin typeface="Arial" panose="020B0604020202020204" pitchFamily="34" charset="0"/>
              <a:cs typeface="Arial" panose="020B0604020202020204" pitchFamily="34" charset="0"/>
            </a:endParaRPr>
          </a:p>
        </p:txBody>
      </p:sp>
      <p:sp>
        <p:nvSpPr>
          <p:cNvPr id="11" name="Freeform: Shape 1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F13FE3C-6537-A70D-7F60-C6A20B19AC95}"/>
              </a:ext>
            </a:extLst>
          </p:cNvPr>
          <p:cNvSpPr>
            <a:spLocks noGrp="1"/>
          </p:cNvSpPr>
          <p:nvPr>
            <p:ph idx="1"/>
          </p:nvPr>
        </p:nvSpPr>
        <p:spPr>
          <a:xfrm>
            <a:off x="838200" y="1825625"/>
            <a:ext cx="5393361" cy="4351338"/>
          </a:xfrm>
        </p:spPr>
        <p:txBody>
          <a:bodyPr>
            <a:normAutofit/>
          </a:bodyPr>
          <a:lstStyle/>
          <a:p>
            <a:pPr marL="742950" lvl="1" indent="-285750">
              <a:buFont typeface="Arial" panose="020B0604020202020204" pitchFamily="34" charset="0"/>
              <a:buChar char="•"/>
            </a:pPr>
            <a:r>
              <a:rPr lang="en-GB" dirty="0">
                <a:latin typeface="Arial" panose="020B0604020202020204" pitchFamily="34" charset="0"/>
                <a:cs typeface="Arial" panose="020B0604020202020204" pitchFamily="34" charset="0"/>
              </a:rPr>
              <a:t>Call 999 for emergency services.</a:t>
            </a:r>
          </a:p>
          <a:p>
            <a:pPr marL="742950" lvl="1" indent="-285750">
              <a:buFont typeface="Arial" panose="020B0604020202020204" pitchFamily="34" charset="0"/>
              <a:buChar char="•"/>
            </a:pPr>
            <a:r>
              <a:rPr lang="en-GB" dirty="0">
                <a:latin typeface="Arial" panose="020B0604020202020204" pitchFamily="34" charset="0"/>
                <a:cs typeface="Arial" panose="020B0604020202020204" pitchFamily="34" charset="0"/>
              </a:rPr>
              <a:t>Provide the location and details of the accident.</a:t>
            </a:r>
          </a:p>
          <a:p>
            <a:pPr marL="742950" lvl="1" indent="-285750">
              <a:buFont typeface="Arial" panose="020B0604020202020204" pitchFamily="34" charset="0"/>
              <a:buChar char="•"/>
            </a:pPr>
            <a:r>
              <a:rPr lang="en-GB" dirty="0">
                <a:latin typeface="Arial" panose="020B0604020202020204" pitchFamily="34" charset="0"/>
                <a:cs typeface="Arial" panose="020B0604020202020204" pitchFamily="34" charset="0"/>
              </a:rPr>
              <a:t>Keep yourself safe—don’t approach dangerous areas.</a:t>
            </a:r>
          </a:p>
          <a:p>
            <a:pPr marL="742950" lvl="1" indent="-285750">
              <a:buFont typeface="Arial" panose="020B0604020202020204" pitchFamily="34" charset="0"/>
              <a:buChar char="•"/>
            </a:pPr>
            <a:r>
              <a:rPr lang="en-GB" dirty="0">
                <a:latin typeface="Arial" panose="020B0604020202020204" pitchFamily="34" charset="0"/>
                <a:cs typeface="Arial" panose="020B0604020202020204" pitchFamily="34" charset="0"/>
              </a:rPr>
              <a:t>Stay calm and help others if possible.</a:t>
            </a:r>
          </a:p>
          <a:p>
            <a:pPr marL="0" indent="0">
              <a:buNone/>
            </a:pPr>
            <a:endParaRPr lang="en-GB" dirty="0"/>
          </a:p>
        </p:txBody>
      </p:sp>
      <p:sp>
        <p:nvSpPr>
          <p:cNvPr id="13" name="Oval 1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DF7A662-A0B3-629E-9E17-A75F730E6A92}"/>
              </a:ext>
            </a:extLst>
          </p:cNvPr>
          <p:cNvPicPr>
            <a:picLocks noChangeAspect="1"/>
          </p:cNvPicPr>
          <p:nvPr/>
        </p:nvPicPr>
        <p:blipFill>
          <a:blip r:embed="rId3"/>
          <a:stretch>
            <a:fillRect/>
          </a:stretch>
        </p:blipFill>
        <p:spPr>
          <a:xfrm>
            <a:off x="7887184" y="1880541"/>
            <a:ext cx="3781051" cy="2452939"/>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5" name="Freeform: Shape 1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7" name="Straight Connector 1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9" name="Freeform: Shape 1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724429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FFE09C-778F-7945-2EFA-EB088FF2099F}"/>
              </a:ext>
            </a:extLst>
          </p:cNvPr>
          <p:cNvSpPr>
            <a:spLocks noGrp="1"/>
          </p:cNvSpPr>
          <p:nvPr>
            <p:ph type="title"/>
          </p:nvPr>
        </p:nvSpPr>
        <p:spPr>
          <a:xfrm>
            <a:off x="838200" y="365125"/>
            <a:ext cx="5558489" cy="1325563"/>
          </a:xfrm>
        </p:spPr>
        <p:txBody>
          <a:bodyPr>
            <a:normAutofit/>
          </a:bodyPr>
          <a:lstStyle/>
          <a:p>
            <a:r>
              <a:rPr lang="en-GB" sz="2800"/>
              <a:t>Other useful links and resources to help with road safety information</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9185F0A-107F-E534-1E87-AACD3D221294}"/>
              </a:ext>
            </a:extLst>
          </p:cNvPr>
          <p:cNvSpPr>
            <a:spLocks noGrp="1"/>
          </p:cNvSpPr>
          <p:nvPr>
            <p:ph idx="1"/>
          </p:nvPr>
        </p:nvSpPr>
        <p:spPr>
          <a:xfrm>
            <a:off x="838200" y="1825625"/>
            <a:ext cx="5558489" cy="4351338"/>
          </a:xfrm>
        </p:spPr>
        <p:txBody>
          <a:bodyPr>
            <a:normAutofit/>
          </a:bodyPr>
          <a:lstStyle/>
          <a:p>
            <a:r>
              <a:rPr lang="en-GB" sz="1800">
                <a:hlinkClick r:id="rId2"/>
              </a:rPr>
              <a:t>Brake | The Road Safety Charity</a:t>
            </a:r>
            <a:r>
              <a:rPr lang="en-GB" sz="1800"/>
              <a:t> – Brake offer a wide range of videos, resources and legal support around road safety</a:t>
            </a:r>
          </a:p>
          <a:p>
            <a:r>
              <a:rPr lang="en-GB" sz="1800">
                <a:hlinkClick r:id="rId3"/>
              </a:rPr>
              <a:t>Road safety video - BBC 3 short version Licence to Kill documentary</a:t>
            </a:r>
            <a:r>
              <a:rPr lang="en-GB" sz="1800"/>
              <a:t> – A video by Sophie Morgan, a young person who was paralysed in an accident at the age of 18. This video looks at the effect on the drivers who have been involved in traffic accidents.</a:t>
            </a:r>
          </a:p>
          <a:p>
            <a:r>
              <a:rPr lang="en-GB" sz="1800">
                <a:hlinkClick r:id="rId4"/>
              </a:rPr>
              <a:t>THINK! – Road safety</a:t>
            </a:r>
            <a:r>
              <a:rPr lang="en-GB" sz="1800"/>
              <a:t> is a road safety campaign that has been running by the \United Kingdom for more than 75 years you may have seen campaigns such as “Think Bike, Think Biker”.  This website contains useful resources and advice relating to road safety and young people.</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220054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EDB8C-C905-5B7D-DD3E-30EED2160E2C}"/>
              </a:ext>
            </a:extLst>
          </p:cNvPr>
          <p:cNvSpPr>
            <a:spLocks noGrp="1"/>
          </p:cNvSpPr>
          <p:nvPr>
            <p:ph type="title"/>
          </p:nvPr>
        </p:nvSpPr>
        <p:spPr/>
        <p:txBody>
          <a:bodyPr/>
          <a:lstStyle/>
          <a:p>
            <a:r>
              <a:rPr lang="en-GB" dirty="0"/>
              <a:t>References </a:t>
            </a:r>
          </a:p>
        </p:txBody>
      </p:sp>
      <p:sp>
        <p:nvSpPr>
          <p:cNvPr id="4" name="Rectangle 1">
            <a:extLst>
              <a:ext uri="{FF2B5EF4-FFF2-40B4-BE49-F238E27FC236}">
                <a16:creationId xmlns:a16="http://schemas.microsoft.com/office/drawing/2014/main" id="{0ED41363-9B47-3449-E220-92714344C7D0}"/>
              </a:ext>
            </a:extLst>
          </p:cNvPr>
          <p:cNvSpPr>
            <a:spLocks noGrp="1" noChangeArrowheads="1"/>
          </p:cNvSpPr>
          <p:nvPr>
            <p:ph idx="1"/>
          </p:nvPr>
        </p:nvSpPr>
        <p:spPr bwMode="auto">
          <a:xfrm>
            <a:off x="520996" y="1305777"/>
            <a:ext cx="10832804" cy="55296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228528" rIns="91440" bIns="50784"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AXA Insurance. (2024, May 8th). </a:t>
            </a:r>
            <a:r>
              <a:rPr kumimoji="0" lang="en-GB" altLang="en-US" sz="11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 </a:t>
            </a:r>
            <a:r>
              <a:rPr kumimoji="0" lang="en-GB" altLang="en-US" sz="1100" b="0" i="1"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Quater</a:t>
            </a:r>
            <a:r>
              <a:rPr kumimoji="0" lang="en-GB" altLang="en-US" sz="11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of car occupants who die in road crashes aren't wearing a seat belt.</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Retrieved from AXA.co.uk: </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hlinkClick r:id="rId2"/>
              </a:rPr>
              <a:t>https://www.axa.co.uk/newsroom/media-releases/2024/a-quarter-of-car-occupants-who-die-in-road-crashes-arent-wearing-a-seat-belt/</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endParaRPr kumimoji="0" lang="en-GB" altLang="en-US" sz="11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Boyd, D., &amp; Bee, H. (2019). </a:t>
            </a:r>
            <a:r>
              <a:rPr kumimoji="0" lang="en-GB" altLang="en-US" sz="11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Lifespan Development.</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Harlow: Pearson Education Limited.</a:t>
            </a: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Brake. (2025). </a:t>
            </a:r>
            <a:r>
              <a:rPr kumimoji="0" lang="en-GB" altLang="en-US" sz="11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Young Drivers</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Retrieved from Brake the Road Safety Charity: </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hlinkClick r:id="rId3"/>
              </a:rPr>
              <a:t>https://www.brake.org.uk/get-involved/take-action/mybrake/knowledge-centre/young-drivers#:~:text=Globally%2C%20road%20traffic%20crashes%20are,those%20aged%2015%E2%80%9329%20years</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endParaRPr kumimoji="0" lang="en-GB" altLang="en-US" sz="11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Cambridge Dictionary. (2025, January). </a:t>
            </a:r>
            <a:r>
              <a:rPr kumimoji="0" lang="en-GB" altLang="en-US" sz="11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Cambridge Dictionary - Road Safety</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Retrieved from Cambridge Dictionary: </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hlinkClick r:id="rId4"/>
              </a:rPr>
              <a:t>https://dictionary.cambridge.org/dictionary/english/road-safety</a:t>
            </a:r>
            <a:r>
              <a:rPr lang="en-GB" altLang="en-US" sz="1100" dirty="0">
                <a:latin typeface="Aptos" panose="020B0004020202020204" pitchFamily="34" charset="0"/>
                <a:ea typeface="Aptos" panose="020B0004020202020204" pitchFamily="34" charset="0"/>
                <a:cs typeface="Times New Roman" panose="02020603050405020304" pitchFamily="18" charset="0"/>
              </a:rPr>
              <a:t> </a:t>
            </a:r>
            <a:endParaRPr kumimoji="0" lang="en-GB" altLang="en-US" sz="11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Coleman, J. C. (2011). </a:t>
            </a:r>
            <a:r>
              <a:rPr kumimoji="0" lang="en-GB" altLang="en-US" sz="11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The nature of Adolescence.</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London: Routledge.</a:t>
            </a:r>
            <a:endParaRPr kumimoji="0" lang="en-GB" altLang="en-US" sz="11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Department for Transport . (2023, July 12th). </a:t>
            </a:r>
            <a:r>
              <a:rPr kumimoji="0" lang="en-GB" altLang="en-US" sz="11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Driver and Rider Testing and Instructor Statistics: April 2022 to March 2023</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Retrieved from Gov.uk: </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hlinkClick r:id="rId5"/>
              </a:rPr>
              <a:t>https://www.gov.uk/government/statistics/driver-and-rider-testing-and-instructor-statistics-april-2022-to-march-2023/driver-and-rider-testing-and-instructor-statistics-april-2022-to-march-2023?utm_source=chatgpt.com</a:t>
            </a:r>
            <a:endPar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Department For Transport. (2007). </a:t>
            </a:r>
            <a:r>
              <a:rPr kumimoji="0" lang="en-GB" altLang="en-US" sz="11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The Official Highway Code.</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Crown Copyright.</a:t>
            </a: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Department For Transport. (2023, September 17). </a:t>
            </a:r>
            <a:r>
              <a:rPr kumimoji="0" lang="en-GB" altLang="en-US" sz="11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The Highway Code</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Retrieved from Gov.uk: </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hlinkClick r:id="rId6"/>
              </a:rPr>
              <a:t>https://www.gov.uk/guidance/the-highway-code#:~:text=Summary,horse%20riders%2C%20drivers%20and%20motorcyclists</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t>
            </a: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Driver and Vehicle Standards Agency for the Department of Transport. (2007). </a:t>
            </a:r>
            <a:r>
              <a:rPr kumimoji="0" lang="en-GB" altLang="en-US" sz="11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The Official Highway Code.</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Crown Copyright.</a:t>
            </a: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Think! (2022). </a:t>
            </a:r>
            <a:r>
              <a:rPr kumimoji="0" lang="en-GB" altLang="en-US" sz="11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Mobiles 2022</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Retrieved from Think.gov.uk: </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hlinkClick r:id="rId7"/>
              </a:rPr>
              <a:t>https://www.think.gov.uk/themes/mobile-phones/</a:t>
            </a:r>
            <a:endPar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UK Government. (2025). </a:t>
            </a:r>
            <a:r>
              <a:rPr kumimoji="0" lang="en-GB" altLang="en-US" sz="11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Road Traffic Act 1988</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Retrieved from Legislation.gov.uk: </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hlinkClick r:id="rId8"/>
              </a:rPr>
              <a:t>https://www.legislation.gov.uk/ukpga/1988/52/contents</a:t>
            </a:r>
            <a:endPar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Welsh Government. (2024, June 6th). </a:t>
            </a:r>
            <a:r>
              <a:rPr kumimoji="0" lang="en-GB" altLang="en-US" sz="11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Police Recorded Road Collisions: 2023</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Retrieved from Welsh Government: </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hlinkClick r:id="rId9"/>
              </a:rPr>
              <a:t>https://www.gov.wales/police-recorded-road-collisions-2023-html#:~:text=During%202023%2C%203%2C262%20road%20collisions,891%20were%20classed%20as%20serious</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endParaRPr kumimoji="0" lang="en-GB" altLang="en-US" sz="11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18655362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A40BC2F-C086-6B65-57D1-06FED5D965B3}"/>
              </a:ext>
            </a:extLst>
          </p:cNvPr>
          <p:cNvSpPr>
            <a:spLocks noGrp="1"/>
          </p:cNvSpPr>
          <p:nvPr>
            <p:ph type="title"/>
          </p:nvPr>
        </p:nvSpPr>
        <p:spPr>
          <a:xfrm>
            <a:off x="838200" y="365125"/>
            <a:ext cx="5393361" cy="1325563"/>
          </a:xfrm>
        </p:spPr>
        <p:txBody>
          <a:bodyPr>
            <a:normAutofit/>
          </a:bodyPr>
          <a:lstStyle/>
          <a:p>
            <a:r>
              <a:rPr lang="en-GB" dirty="0"/>
              <a:t>Thank you for listening</a:t>
            </a:r>
          </a:p>
        </p:txBody>
      </p:sp>
      <p:sp>
        <p:nvSpPr>
          <p:cNvPr id="27" name="Freeform: Shape 26">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4D6FA38-0F9A-66E6-2BE9-F2BD12423351}"/>
              </a:ext>
            </a:extLst>
          </p:cNvPr>
          <p:cNvSpPr>
            <a:spLocks noGrp="1"/>
          </p:cNvSpPr>
          <p:nvPr>
            <p:ph idx="1"/>
          </p:nvPr>
        </p:nvSpPr>
        <p:spPr>
          <a:xfrm>
            <a:off x="838200" y="1825625"/>
            <a:ext cx="5393361" cy="4351338"/>
          </a:xfrm>
        </p:spPr>
        <p:txBody>
          <a:bodyPr>
            <a:normAutofit/>
          </a:bodyPr>
          <a:lstStyle/>
          <a:p>
            <a:r>
              <a:rPr lang="en-GB" dirty="0"/>
              <a:t>Do you have any questions?</a:t>
            </a:r>
          </a:p>
        </p:txBody>
      </p:sp>
      <p:sp>
        <p:nvSpPr>
          <p:cNvPr id="28" name="Oval 27">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Graphic 28" descr="Help">
            <a:extLst>
              <a:ext uri="{FF2B5EF4-FFF2-40B4-BE49-F238E27FC236}">
                <a16:creationId xmlns:a16="http://schemas.microsoft.com/office/drawing/2014/main" id="{F7D51FC9-7BD9-9CF0-3CCE-B71075C0B3F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0" name="Freeform: Shape 29">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1" name="Straight Connector 30">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2" name="Freeform: Shape 31">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Freeform: Shape 33">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278721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29"/>
                                        </p:tgtEl>
                                        <p:attrNameLst>
                                          <p:attrName>style.visibility</p:attrName>
                                        </p:attrNameLst>
                                      </p:cBhvr>
                                      <p:to>
                                        <p:strVal val="visible"/>
                                      </p:to>
                                    </p:set>
                                    <p:animEffect transition="in" filter="fade">
                                      <p:cBhvr>
                                        <p:cTn id="10" dur="7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1137</TotalTime>
  <Words>2226</Words>
  <Application>Microsoft Office PowerPoint</Application>
  <PresentationFormat>Widescreen</PresentationFormat>
  <Paragraphs>179</Paragraphs>
  <Slides>26</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Aptos</vt:lpstr>
      <vt:lpstr>Aptos Display</vt:lpstr>
      <vt:lpstr>Arial</vt:lpstr>
      <vt:lpstr>Calibri</vt:lpstr>
      <vt:lpstr>Office Theme</vt:lpstr>
      <vt:lpstr>ECYW5004 - Young People and Society 2: Mental Health, Well-being and Adverse Childhood Experiences</vt:lpstr>
      <vt:lpstr>Road Safety</vt:lpstr>
      <vt:lpstr>Session Aims</vt:lpstr>
      <vt:lpstr>What is road safety and what does it mean to you?</vt:lpstr>
      <vt:lpstr>What is road safety and what does it mean to you?</vt:lpstr>
      <vt:lpstr>Why is road safety important?</vt:lpstr>
      <vt:lpstr>The Highway Code </vt:lpstr>
      <vt:lpstr>Did you know?</vt:lpstr>
      <vt:lpstr>Road Safety in Our Area</vt:lpstr>
      <vt:lpstr>Road Safety and Young People </vt:lpstr>
      <vt:lpstr>Influences on young people</vt:lpstr>
      <vt:lpstr>Why are young people more at risk?</vt:lpstr>
      <vt:lpstr>Why are young people more at risk?</vt:lpstr>
      <vt:lpstr>Debate and discussion Activity</vt:lpstr>
      <vt:lpstr>Debate and discussion</vt:lpstr>
      <vt:lpstr>Debate and discussion</vt:lpstr>
      <vt:lpstr>Debate and discussion</vt:lpstr>
      <vt:lpstr>Debate and discussion</vt:lpstr>
      <vt:lpstr>Debate and discussion</vt:lpstr>
      <vt:lpstr>Did you know?</vt:lpstr>
      <vt:lpstr>Staying Safe on the Roads</vt:lpstr>
      <vt:lpstr>What can we do to improve road safety?</vt:lpstr>
      <vt:lpstr>What should you do in an emergency?</vt:lpstr>
      <vt:lpstr>Other useful links and resources to help with road safety information</vt:lpstr>
      <vt:lpstr>References </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Gavin Witte</dc:creator>
  <cp:lastModifiedBy>Gavin Witte</cp:lastModifiedBy>
  <cp:revision>13</cp:revision>
  <dcterms:created xsi:type="dcterms:W3CDTF">2025-01-08T08:47:22Z</dcterms:created>
  <dcterms:modified xsi:type="dcterms:W3CDTF">2025-01-15T10:06:57Z</dcterms:modified>
</cp:coreProperties>
</file>